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74" r:id="rId2"/>
    <p:sldId id="441" r:id="rId3"/>
    <p:sldId id="456" r:id="rId4"/>
    <p:sldId id="476" r:id="rId5"/>
    <p:sldId id="477" r:id="rId6"/>
    <p:sldId id="457" r:id="rId7"/>
    <p:sldId id="458" r:id="rId8"/>
    <p:sldId id="461" r:id="rId9"/>
    <p:sldId id="462" r:id="rId10"/>
    <p:sldId id="463" r:id="rId11"/>
    <p:sldId id="464" r:id="rId12"/>
    <p:sldId id="465" r:id="rId13"/>
    <p:sldId id="486" r:id="rId14"/>
    <p:sldId id="466" r:id="rId15"/>
    <p:sldId id="487" r:id="rId16"/>
    <p:sldId id="467" r:id="rId17"/>
    <p:sldId id="337" r:id="rId18"/>
    <p:sldId id="338" r:id="rId19"/>
    <p:sldId id="468" r:id="rId20"/>
    <p:sldId id="469" r:id="rId21"/>
    <p:sldId id="470" r:id="rId22"/>
    <p:sldId id="473" r:id="rId23"/>
    <p:sldId id="482" r:id="rId24"/>
    <p:sldId id="483" r:id="rId25"/>
    <p:sldId id="388" r:id="rId26"/>
    <p:sldId id="389" r:id="rId2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3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D1AAA26B-1C55-4E4D-838D-22F89CECBADD}" type="datetimeFigureOut">
              <a:rPr lang="el-GR"/>
              <a:pPr>
                <a:defRPr/>
              </a:pPr>
              <a:t>30/10/17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96EA4277-4054-284E-8C34-1D1B8977EED6}" type="slidenum">
              <a:rPr lang="el-GR"/>
              <a:pPr>
                <a:defRPr/>
              </a:pPr>
              <a:t>‹#›</a:t>
            </a:fld>
            <a:endParaRPr lang="el-GR"/>
          </a:p>
        </p:txBody>
      </p:sp>
    </p:spTree>
    <p:extLst>
      <p:ext uri="{BB962C8B-B14F-4D97-AF65-F5344CB8AC3E}">
        <p14:creationId xmlns:p14="http://schemas.microsoft.com/office/powerpoint/2010/main" val="3919621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books.google.gr/books?id=uxsFvJdL-kcC&amp;pg=PA26&amp;lpg=PA26&amp;dq=Recovery+and+optimism+acculturation&amp;source=bl&amp;ots=1EqCHRO3Yg&amp;sig=rMjV5TcgjW4wl9a2dX2vIm35nRU&amp;hl=el&amp;sa=X&amp;ei=jYiaUMaYFtD44QSBg4HYDQ&amp;ved=0CCQQ6AEwAA%23v=onepage&amp;q=Recovery%20and%20optimism%20acculturation&amp;f=false"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9BFB0AF-E468-BB4E-BBE6-DED471DB6B83}" type="slidenum">
              <a:rPr lang="el-GR">
                <a:latin typeface="Calibri" charset="0"/>
              </a:rPr>
              <a:pPr eaLnBrk="1" hangingPunct="1">
                <a:defRPr/>
              </a:pPr>
              <a:t>3</a:t>
            </a:fld>
            <a:endParaRPr lang="el-GR">
              <a:latin typeface="Calibri" charset="0"/>
            </a:endParaRPr>
          </a:p>
        </p:txBody>
      </p:sp>
      <p:sp>
        <p:nvSpPr>
          <p:cNvPr id="1658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58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dirty="0">
                <a:latin typeface="Calibri" charset="0"/>
                <a:hlinkClick r:id="rId3"/>
              </a:rPr>
              <a:t>http://books.google.gr/books?id=uxsFvJdL-kcC&amp;pg=PA26&amp;lpg=PA26&amp;dq=Recovery+and+optimism+acculturation&amp;source=bl&amp;ots=1EqCHRO3Yg&amp;sig=rMjV5TcgjW4wl9a2dX2vIm35nRU&amp;hl=el&amp;sa=X&amp;ei=jYiaUMaYFtD44QSBg4HYDQ&amp;ved=0CCQQ6AEwAA#v=onepage&amp;q=Recovery%20and%20optimism%20acculturation&amp;f=false</a:t>
            </a:r>
            <a:r>
              <a:rPr lang="el-GR" dirty="0">
                <a:latin typeface="Calibri"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349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63491"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F986F9-101A-A845-B7B7-2E2F5C6BA81C}" type="slidenum">
              <a:rPr lang="el-GR" sz="1200">
                <a:latin typeface="Calibri" charset="0"/>
              </a:rPr>
              <a:pPr eaLnBrk="1" hangingPunct="1"/>
              <a:t>26</a:t>
            </a:fld>
            <a:endParaRPr lang="el-GR"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017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5017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53DF3F1-E623-5846-ABD0-65035C1A2339}" type="slidenum">
              <a:rPr lang="el-GR" sz="1200">
                <a:latin typeface="Calibri" charset="0"/>
                <a:cs typeface="Arial" charset="0"/>
              </a:rPr>
              <a:pPr eaLnBrk="1" hangingPunct="1"/>
              <a:t>10</a:t>
            </a:fld>
            <a:endParaRPr lang="el-GR" sz="1200">
              <a:latin typeface="Calibri"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325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53251"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86BDB70-CE8A-F64F-8734-3839C23F3411}" type="slidenum">
              <a:rPr lang="el-GR" sz="1200">
                <a:latin typeface="Calibri" charset="0"/>
              </a:rPr>
              <a:pPr eaLnBrk="1" hangingPunct="1"/>
              <a:t>12</a:t>
            </a:fld>
            <a:endParaRPr lang="el-GR"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29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5529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412BAB4-AB28-0440-8D4F-ACFAAFA115EE}" type="slidenum">
              <a:rPr lang="el-GR" sz="1200">
                <a:latin typeface="Calibri" charset="0"/>
              </a:rPr>
              <a:pPr eaLnBrk="1" hangingPunct="1"/>
              <a:t>14</a:t>
            </a:fld>
            <a:endParaRPr lang="el-GR"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734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a typeface="MS PGothic" charset="0"/>
              <a:cs typeface="MS PGothic" charset="0"/>
            </a:endParaRPr>
          </a:p>
        </p:txBody>
      </p:sp>
      <p:sp>
        <p:nvSpPr>
          <p:cNvPr id="5734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01C0C70-14F3-3C49-A579-AE56C16DF097}" type="slidenum">
              <a:rPr lang="el-GR" sz="1200">
                <a:latin typeface="Calibri" charset="0"/>
              </a:rPr>
              <a:pPr eaLnBrk="1" hangingPunct="1"/>
              <a:t>16</a:t>
            </a:fld>
            <a:endParaRPr lang="el-GR"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8"/>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F8042B3-FBE0-CF43-BE2E-2390DCB65B1A}" type="slidenum">
              <a:rPr lang="el-GR" sz="1200">
                <a:latin typeface="Calibri" charset="0"/>
              </a:rPr>
              <a:pPr eaLnBrk="1" hangingPunct="1"/>
              <a:t>17</a:t>
            </a:fld>
            <a:endParaRPr lang="el-GR" sz="1200">
              <a:latin typeface="Calibri" charset="0"/>
            </a:endParaRPr>
          </a:p>
        </p:txBody>
      </p:sp>
      <p:sp>
        <p:nvSpPr>
          <p:cNvPr id="100355" name="Rectangle 1"/>
          <p:cNvSpPr>
            <a:spLocks noGrp="1" noRot="1" noChangeAspect="1" noChangeArrowheads="1" noTextEdit="1"/>
          </p:cNvSpPr>
          <p:nvPr>
            <p:ph type="sldImg"/>
          </p:nvPr>
        </p:nvSpPr>
        <p:spPr bwMode="auto">
          <a:xfrm>
            <a:off x="1143000" y="685800"/>
            <a:ext cx="4570413" cy="3427413"/>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00356" name="Rectangle 2"/>
          <p:cNvSpPr>
            <a:spLocks noGrp="1" noChangeArrowheads="1"/>
          </p:cNvSpPr>
          <p:nvPr>
            <p:ph type="body" idx="1"/>
          </p:nvPr>
        </p:nvSpPr>
        <p:spPr bwMode="auto">
          <a:xfrm>
            <a:off x="685800" y="4343400"/>
            <a:ext cx="5484813"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pPr eaLnBrk="1" hangingPunct="1"/>
            <a:endParaRPr lang="en-US">
              <a:latin typeface="Calibri"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8"/>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B1A9EE4-6F71-5E4E-8A27-BDC3DBFA4FDC}" type="slidenum">
              <a:rPr lang="el-GR" sz="1200">
                <a:latin typeface="Calibri" charset="0"/>
              </a:rPr>
              <a:pPr eaLnBrk="1" hangingPunct="1"/>
              <a:t>18</a:t>
            </a:fld>
            <a:endParaRPr lang="el-GR" sz="1200">
              <a:latin typeface="Calibri" charset="0"/>
            </a:endParaRPr>
          </a:p>
        </p:txBody>
      </p:sp>
      <p:sp>
        <p:nvSpPr>
          <p:cNvPr id="102403" name="Rectangle 1"/>
          <p:cNvSpPr>
            <a:spLocks noGrp="1" noRot="1" noChangeAspect="1" noChangeArrowheads="1" noTextEdit="1"/>
          </p:cNvSpPr>
          <p:nvPr>
            <p:ph type="sldImg"/>
          </p:nvPr>
        </p:nvSpPr>
        <p:spPr bwMode="auto">
          <a:xfrm>
            <a:off x="1143000" y="685800"/>
            <a:ext cx="4570413" cy="3427413"/>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02404" name="Rectangle 2"/>
          <p:cNvSpPr>
            <a:spLocks noGrp="1" noChangeArrowheads="1"/>
          </p:cNvSpPr>
          <p:nvPr>
            <p:ph type="body" idx="1"/>
          </p:nvPr>
        </p:nvSpPr>
        <p:spPr bwMode="auto">
          <a:xfrm>
            <a:off x="685800" y="4343400"/>
            <a:ext cx="5484813"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pPr eaLnBrk="1" hangingPunct="1"/>
            <a:endParaRPr lang="en-US">
              <a:latin typeface="Calibri"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22F3937B-1B00-8F44-84E9-063CFA45A8E8}" type="slidenum">
              <a:rPr lang="el-GR" sz="1200">
                <a:latin typeface="Verdana" charset="0"/>
                <a:cs typeface="Arial" charset="0"/>
              </a:rPr>
              <a:pPr algn="r" eaLnBrk="1" hangingPunct="1"/>
              <a:t>21</a:t>
            </a:fld>
            <a:endParaRPr lang="el-GR" sz="1200">
              <a:latin typeface="Verdana" charset="0"/>
              <a:cs typeface="Arial" charset="0"/>
            </a:endParaRPr>
          </a:p>
        </p:txBody>
      </p:sp>
      <p:sp>
        <p:nvSpPr>
          <p:cNvPr id="839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39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l-GR" sz="1000">
                <a:latin typeface="Calibri" charset="0"/>
                <a:cs typeface="Arial" charset="0"/>
              </a:rPr>
              <a:t>Περίπτωση 1: Τόσο η οικογένεια όσο και το περιβάλλον μιλούν την πρώτη γλώσσα (άλλη από την ελληνική) (η περίπτωση μεταναστών που κατοικούν σε περιοχή όπου είναι εγκατεστημένα και άλλα μέλη της κοινότητας που μιλά την ίδια γλώσσα). Ωστόσο, τα ελληνικά είναι η γλώσσα της τηλεόρασης και είναι πολύ δύσκολο να ισχυριστεί κανείς ότι δεν υπάρχουν επιρροές από αυτή. Σε αυτή την περίπτωση το παιδί μεγαλώνει ως μονόγλωσσο, ωστόσο δεν μπορεί κανείς να αποκλείσει τελείως κάποια στοιχεία της ελληνικής.</a:t>
            </a:r>
          </a:p>
          <a:p>
            <a:pPr eaLnBrk="1" hangingPunct="1">
              <a:lnSpc>
                <a:spcPct val="90000"/>
              </a:lnSpc>
            </a:pPr>
            <a:r>
              <a:rPr lang="el-GR" sz="1000">
                <a:latin typeface="Calibri" charset="0"/>
                <a:cs typeface="Arial" charset="0"/>
              </a:rPr>
              <a:t>Περίπτωση 2: Η οικογένεια μιλά την πρώτη γλώσσα (άλλη από την ελληνική), αλλά η κοινότητα τη γλώσσα – στόχο (ελληνικά) (η περίπτωση μεταναστών που είναι εγκατεστημένοι σε γειτονιές όπου ομιλούνται τα ελληνικά). Σε αυτή την περίπτωση μπορεί να θεωρηθεί ότι το παιδί ξεκινά να γίνεται δίγλωσσος, με ισχυρή όμως την ανάπτυξη της Γ1, αλλά και με καλές πιθανότητες για γνώσεις της ελληνικής φωνολογίας και κάποιων στοιχείων του λεξιλογίου.</a:t>
            </a:r>
          </a:p>
          <a:p>
            <a:pPr eaLnBrk="1" hangingPunct="1">
              <a:lnSpc>
                <a:spcPct val="90000"/>
              </a:lnSpc>
            </a:pPr>
            <a:r>
              <a:rPr lang="el-GR" sz="1000">
                <a:latin typeface="Calibri" charset="0"/>
                <a:cs typeface="Arial" charset="0"/>
              </a:rPr>
              <a:t>Καμία από τις περιπτώσεις 1 και 2 δεν μπορεί να θεωρηθεί το παιδί ως ενεργός δίγλωσσος. </a:t>
            </a:r>
          </a:p>
          <a:p>
            <a:pPr eaLnBrk="1" hangingPunct="1">
              <a:lnSpc>
                <a:spcPct val="90000"/>
              </a:lnSpc>
            </a:pPr>
            <a:endParaRPr lang="el-GR" sz="1000">
              <a:latin typeface="Calibri" charset="0"/>
              <a:cs typeface="Arial" charset="0"/>
            </a:endParaRPr>
          </a:p>
          <a:p>
            <a:pPr eaLnBrk="1" hangingPunct="1">
              <a:lnSpc>
                <a:spcPct val="90000"/>
              </a:lnSpc>
            </a:pPr>
            <a:r>
              <a:rPr lang="el-GR" sz="1000">
                <a:latin typeface="Calibri" charset="0"/>
                <a:cs typeface="Arial" charset="0"/>
              </a:rPr>
              <a:t>Περίπτωση 3: Το παιδί μεγαλώνει ως δίγλωσσος σε ένα δίγλωσσο περιβάλλον (οικογένεια και κοινότητα), οπότε μπορούμε να μιλήσουμε για αναδυόμενη διγλωσσία με ένα εύρος δεξιοτήτων τόσο στη μητρική όσο και στη ελληνικά. Ωστόσο η έκθεση στις δύο γλώσσες δεν είναι σταθερή σε όλη τη διάρκεια της ζωής του παιδιού. Έρευνες έχουν δείξει ότι οι μεταβολές στην έκθεση σε κάθε γλώσσα, σχετίζονται με μεταβολές στο εύρος του λεξιλογίου σε κάθε γλώσσα </a:t>
            </a:r>
            <a:r>
              <a:rPr lang="en-US" sz="1000">
                <a:latin typeface="Calibri" charset="0"/>
                <a:cs typeface="Arial" charset="0"/>
              </a:rPr>
              <a:t>(Pearson &amp; Fernandez 1994). </a:t>
            </a:r>
            <a:endParaRPr lang="el-GR" sz="1000">
              <a:latin typeface="Calibri" charset="0"/>
              <a:cs typeface="Arial" charset="0"/>
            </a:endParaRPr>
          </a:p>
          <a:p>
            <a:pPr eaLnBrk="1" hangingPunct="1">
              <a:lnSpc>
                <a:spcPct val="90000"/>
              </a:lnSpc>
            </a:pPr>
            <a:r>
              <a:rPr lang="el-GR" sz="1000">
                <a:latin typeface="Calibri" charset="0"/>
                <a:cs typeface="Arial" charset="0"/>
              </a:rPr>
              <a:t>Περίπτωση 4: Ηοικογένεια μιλά και τις 2 γλώσσες, αλλά το περιβάλλον και κάθε είδους φροντίδα εξωτερική προς το παιδί  (αλλά και η εκπαίδευση μεγαλύτερων συγγενών, π.χ. αδερφιών) είναι στα ελληνικά . Σε αυτές τις περιπτώσεις τα παιδιά συχνά επιλέγουν να διατηρήσουν προσληπτικές δεξιότητες στη Γ1 και να αναπτύξουν παραγωγικές δεξιότητες στη Γ2 (ελληνικά), δεδομένου ότι το περιβάλλον τους αντιλαμβάνεται και αυτή τη γλώσσα. Άλλες φορές το περιβάλλον επιλέγει τα ελληνικά ως γλώσσα επικοινωνίας, γιατί έτσι θεωρούν ότι βοηθούν την επιτυχία του παιδιού στο σχολείο. Γενικά στην περίπτωση 4 μπορούμε να μιλήσουμε για διγλωσσία σε κίνδυνο.</a:t>
            </a:r>
          </a:p>
          <a:p>
            <a:pPr eaLnBrk="1" hangingPunct="1">
              <a:lnSpc>
                <a:spcPct val="90000"/>
              </a:lnSpc>
            </a:pPr>
            <a:endParaRPr lang="el-GR" sz="1000">
              <a:latin typeface="Calibri"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939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5939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652210B-21F1-7945-AF09-8CFF7E8BE5F4}" type="slidenum">
              <a:rPr lang="el-GR" sz="1200">
                <a:latin typeface="Calibri" charset="0"/>
              </a:rPr>
              <a:pPr eaLnBrk="1" hangingPunct="1"/>
              <a:t>25</a:t>
            </a:fld>
            <a:endParaRPr lang="el-G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7148553-0AAB-3943-AA32-2D64DBE63B1F}" type="datetimeFigureOut">
              <a:rPr lang="el-GR"/>
              <a:pPr>
                <a:defRPr/>
              </a:pPr>
              <a:t>30/10/17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7B28C40-8F6C-3440-8B9F-AE1427676431}" type="slidenum">
              <a:rPr lang="el-GR"/>
              <a:pPr>
                <a:defRPr/>
              </a:pPr>
              <a:t>‹#›</a:t>
            </a:fld>
            <a:endParaRPr lang="el-GR"/>
          </a:p>
        </p:txBody>
      </p:sp>
    </p:spTree>
    <p:extLst>
      <p:ext uri="{BB962C8B-B14F-4D97-AF65-F5344CB8AC3E}">
        <p14:creationId xmlns:p14="http://schemas.microsoft.com/office/powerpoint/2010/main" val="1013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09F937-4C1E-684A-9774-34F4CF40C114}" type="datetimeFigureOut">
              <a:rPr lang="el-GR"/>
              <a:pPr>
                <a:defRPr/>
              </a:pPr>
              <a:t>30/10/17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96E645E-3C4D-BF47-80E4-53EBC4CA2029}" type="slidenum">
              <a:rPr lang="el-GR"/>
              <a:pPr>
                <a:defRPr/>
              </a:pPr>
              <a:t>‹#›</a:t>
            </a:fld>
            <a:endParaRPr lang="el-GR"/>
          </a:p>
        </p:txBody>
      </p:sp>
    </p:spTree>
    <p:extLst>
      <p:ext uri="{BB962C8B-B14F-4D97-AF65-F5344CB8AC3E}">
        <p14:creationId xmlns:p14="http://schemas.microsoft.com/office/powerpoint/2010/main" val="40499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433C9C5-7094-BA48-A6FE-266E6566695B}" type="datetimeFigureOut">
              <a:rPr lang="el-GR"/>
              <a:pPr>
                <a:defRPr/>
              </a:pPr>
              <a:t>30/10/17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6448826-BE64-9B45-9D2C-AFDF077F539F}" type="slidenum">
              <a:rPr lang="el-GR"/>
              <a:pPr>
                <a:defRPr/>
              </a:pPr>
              <a:t>‹#›</a:t>
            </a:fld>
            <a:endParaRPr lang="el-GR"/>
          </a:p>
        </p:txBody>
      </p:sp>
    </p:spTree>
    <p:extLst>
      <p:ext uri="{BB962C8B-B14F-4D97-AF65-F5344CB8AC3E}">
        <p14:creationId xmlns:p14="http://schemas.microsoft.com/office/powerpoint/2010/main" val="3824045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600200"/>
            <a:ext cx="8229600" cy="4525963"/>
          </a:xfrm>
        </p:spPr>
        <p:txBody>
          <a:bodyPr rtlCol="0">
            <a:normAutofit/>
          </a:bodyPr>
          <a:lstStyle/>
          <a:p>
            <a:pPr lvl="0"/>
            <a:endParaRPr lang="el-GR" noProof="0"/>
          </a:p>
        </p:txBody>
      </p:sp>
      <p:sp>
        <p:nvSpPr>
          <p:cNvPr id="4" name="3 - Θέση ημερομηνίας"/>
          <p:cNvSpPr>
            <a:spLocks noGrp="1"/>
          </p:cNvSpPr>
          <p:nvPr>
            <p:ph type="dt" sz="half" idx="10"/>
          </p:nvPr>
        </p:nvSpPr>
        <p:spPr/>
        <p:txBody>
          <a:bodyPr/>
          <a:lstStyle>
            <a:lvl1pPr>
              <a:defRPr/>
            </a:lvl1pPr>
          </a:lstStyle>
          <a:p>
            <a:pPr>
              <a:defRPr/>
            </a:pPr>
            <a:fld id="{02DB02C0-C7CC-FF4E-8575-40290F44E0FD}" type="datetimeFigureOut">
              <a:rPr lang="el-GR"/>
              <a:pPr>
                <a:defRPr/>
              </a:pPr>
              <a:t>30/10/17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92D9029-72EA-5E4B-87B1-FF0F4D330C50}" type="slidenum">
              <a:rPr lang="el-GR"/>
              <a:pPr>
                <a:defRPr/>
              </a:pPr>
              <a:t>‹#›</a:t>
            </a:fld>
            <a:endParaRPr lang="el-GR"/>
          </a:p>
        </p:txBody>
      </p:sp>
    </p:spTree>
    <p:extLst>
      <p:ext uri="{BB962C8B-B14F-4D97-AF65-F5344CB8AC3E}">
        <p14:creationId xmlns:p14="http://schemas.microsoft.com/office/powerpoint/2010/main" val="4140391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Διαφάνεια τίτλου">
    <p:spTree>
      <p:nvGrpSpPr>
        <p:cNvPr id="1" name=""/>
        <p:cNvGrpSpPr/>
        <p:nvPr/>
      </p:nvGrpSpPr>
      <p:grpSpPr>
        <a:xfrm>
          <a:off x="0" y="0"/>
          <a:ext cx="0" cy="0"/>
          <a:chOff x="0" y="0"/>
          <a:chExt cx="0" cy="0"/>
        </a:xfrm>
      </p:grpSpPr>
      <p:sp>
        <p:nvSpPr>
          <p:cNvPr id="2" name="Rectangle 2"/>
          <p:cNvSpPr>
            <a:spLocks noGrp="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4400">
              <a:latin typeface="Calibri" charset="0"/>
              <a:cs typeface="Arial" charset="0"/>
            </a:endParaRPr>
          </a:p>
        </p:txBody>
      </p:sp>
      <p:sp>
        <p:nvSpPr>
          <p:cNvPr id="3" name="Rectangle 3"/>
          <p:cNvSpPr>
            <a:spLocks noGrp="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 typeface="Arial" charset="0"/>
              <a:buChar char="•"/>
            </a:pPr>
            <a:endParaRPr lang="en-US" sz="3200">
              <a:latin typeface="Calibri" charset="0"/>
              <a:cs typeface="Arial" charset="0"/>
            </a:endParaRPr>
          </a:p>
        </p:txBody>
      </p:sp>
    </p:spTree>
    <p:extLst>
      <p:ext uri="{BB962C8B-B14F-4D97-AF65-F5344CB8AC3E}">
        <p14:creationId xmlns:p14="http://schemas.microsoft.com/office/powerpoint/2010/main" val="282602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75D40FA-0C34-AE46-9589-DA9C36A60B1F}" type="datetimeFigureOut">
              <a:rPr lang="el-GR"/>
              <a:pPr>
                <a:defRPr/>
              </a:pPr>
              <a:t>30/10/17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4A8B7BC-CB76-DD45-9CA0-EB42034B8CC3}" type="slidenum">
              <a:rPr lang="el-GR"/>
              <a:pPr>
                <a:defRPr/>
              </a:pPr>
              <a:t>‹#›</a:t>
            </a:fld>
            <a:endParaRPr lang="el-GR"/>
          </a:p>
        </p:txBody>
      </p:sp>
    </p:spTree>
    <p:extLst>
      <p:ext uri="{BB962C8B-B14F-4D97-AF65-F5344CB8AC3E}">
        <p14:creationId xmlns:p14="http://schemas.microsoft.com/office/powerpoint/2010/main" val="111309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6246F36-3C51-9A4E-8A27-8BFEE31EE9F9}" type="datetimeFigureOut">
              <a:rPr lang="el-GR"/>
              <a:pPr>
                <a:defRPr/>
              </a:pPr>
              <a:t>30/10/17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DE2C67-E9AD-844D-89B7-042F3363F965}" type="slidenum">
              <a:rPr lang="el-GR"/>
              <a:pPr>
                <a:defRPr/>
              </a:pPr>
              <a:t>‹#›</a:t>
            </a:fld>
            <a:endParaRPr lang="el-GR"/>
          </a:p>
        </p:txBody>
      </p:sp>
    </p:spTree>
    <p:extLst>
      <p:ext uri="{BB962C8B-B14F-4D97-AF65-F5344CB8AC3E}">
        <p14:creationId xmlns:p14="http://schemas.microsoft.com/office/powerpoint/2010/main" val="110962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86E9337-70E2-884D-B1B9-867CB517439D}" type="datetimeFigureOut">
              <a:rPr lang="el-GR"/>
              <a:pPr>
                <a:defRPr/>
              </a:pPr>
              <a:t>30/10/17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3FB0A38-D10F-394B-BBBE-55C7ACBEDD33}" type="slidenum">
              <a:rPr lang="el-GR"/>
              <a:pPr>
                <a:defRPr/>
              </a:pPr>
              <a:t>‹#›</a:t>
            </a:fld>
            <a:endParaRPr lang="el-GR"/>
          </a:p>
        </p:txBody>
      </p:sp>
    </p:spTree>
    <p:extLst>
      <p:ext uri="{BB962C8B-B14F-4D97-AF65-F5344CB8AC3E}">
        <p14:creationId xmlns:p14="http://schemas.microsoft.com/office/powerpoint/2010/main" val="379838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AAACBD7-74C6-5E44-ABA3-5FBC9EBD2DE2}" type="datetimeFigureOut">
              <a:rPr lang="el-GR"/>
              <a:pPr>
                <a:defRPr/>
              </a:pPr>
              <a:t>30/10/17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722ADD20-BBBB-A143-8C08-CA9AF1399B27}" type="slidenum">
              <a:rPr lang="el-GR"/>
              <a:pPr>
                <a:defRPr/>
              </a:pPr>
              <a:t>‹#›</a:t>
            </a:fld>
            <a:endParaRPr lang="el-GR"/>
          </a:p>
        </p:txBody>
      </p:sp>
    </p:spTree>
    <p:extLst>
      <p:ext uri="{BB962C8B-B14F-4D97-AF65-F5344CB8AC3E}">
        <p14:creationId xmlns:p14="http://schemas.microsoft.com/office/powerpoint/2010/main" val="299628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95770BB-3067-2D44-99C2-8779A102B7A0}" type="datetimeFigureOut">
              <a:rPr lang="el-GR"/>
              <a:pPr>
                <a:defRPr/>
              </a:pPr>
              <a:t>30/10/17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D6C39D-F876-AA41-B2AC-F9E374FF5F7D}" type="slidenum">
              <a:rPr lang="el-GR"/>
              <a:pPr>
                <a:defRPr/>
              </a:pPr>
              <a:t>‹#›</a:t>
            </a:fld>
            <a:endParaRPr lang="el-GR"/>
          </a:p>
        </p:txBody>
      </p:sp>
    </p:spTree>
    <p:extLst>
      <p:ext uri="{BB962C8B-B14F-4D97-AF65-F5344CB8AC3E}">
        <p14:creationId xmlns:p14="http://schemas.microsoft.com/office/powerpoint/2010/main" val="1711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11985F5-B24A-FB48-926F-267A3C8A5BEC}" type="datetimeFigureOut">
              <a:rPr lang="el-GR"/>
              <a:pPr>
                <a:defRPr/>
              </a:pPr>
              <a:t>30/10/17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D8263F2A-3E3F-D74D-9B52-59E12931C251}" type="slidenum">
              <a:rPr lang="el-GR"/>
              <a:pPr>
                <a:defRPr/>
              </a:pPr>
              <a:t>‹#›</a:t>
            </a:fld>
            <a:endParaRPr lang="el-GR"/>
          </a:p>
        </p:txBody>
      </p:sp>
    </p:spTree>
    <p:extLst>
      <p:ext uri="{BB962C8B-B14F-4D97-AF65-F5344CB8AC3E}">
        <p14:creationId xmlns:p14="http://schemas.microsoft.com/office/powerpoint/2010/main" val="51800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00A5D84-E703-7249-8BA0-E562D534B6A2}" type="datetimeFigureOut">
              <a:rPr lang="el-GR"/>
              <a:pPr>
                <a:defRPr/>
              </a:pPr>
              <a:t>30/10/17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A724EDB-AE14-8841-B6A9-8D624068C3D4}" type="slidenum">
              <a:rPr lang="el-GR"/>
              <a:pPr>
                <a:defRPr/>
              </a:pPr>
              <a:t>‹#›</a:t>
            </a:fld>
            <a:endParaRPr lang="el-GR"/>
          </a:p>
        </p:txBody>
      </p:sp>
    </p:spTree>
    <p:extLst>
      <p:ext uri="{BB962C8B-B14F-4D97-AF65-F5344CB8AC3E}">
        <p14:creationId xmlns:p14="http://schemas.microsoft.com/office/powerpoint/2010/main" val="428336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313D77C-79CB-C043-8EB2-278A26C49DD9}" type="datetimeFigureOut">
              <a:rPr lang="el-GR"/>
              <a:pPr>
                <a:defRPr/>
              </a:pPr>
              <a:t>30/10/17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52E8E25-497D-0C44-A0C8-89A16596701F}" type="slidenum">
              <a:rPr lang="el-GR"/>
              <a:pPr>
                <a:defRPr/>
              </a:pPr>
              <a:t>‹#›</a:t>
            </a:fld>
            <a:endParaRPr lang="el-GR"/>
          </a:p>
        </p:txBody>
      </p:sp>
    </p:spTree>
    <p:extLst>
      <p:ext uri="{BB962C8B-B14F-4D97-AF65-F5344CB8AC3E}">
        <p14:creationId xmlns:p14="http://schemas.microsoft.com/office/powerpoint/2010/main" val="781369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cs typeface="+mn-cs"/>
              </a:defRPr>
            </a:lvl1pPr>
          </a:lstStyle>
          <a:p>
            <a:pPr>
              <a:defRPr/>
            </a:pPr>
            <a:fld id="{20030183-6197-7648-B88B-92123BA03AF7}" type="datetimeFigureOut">
              <a:rPr lang="el-GR"/>
              <a:pPr>
                <a:defRPr/>
              </a:pPr>
              <a:t>30/10/17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cs typeface="+mn-cs"/>
              </a:defRPr>
            </a:lvl1pPr>
          </a:lstStyle>
          <a:p>
            <a:pPr>
              <a:defRPr/>
            </a:pPr>
            <a:fld id="{240D78C7-8625-E248-A9DF-EEE8F62001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l-GR" b="1" dirty="0" smtClean="0"/>
              <a:t>Περιβάλλοντα εκμάθησης </a:t>
            </a:r>
            <a:r>
              <a:rPr lang="el-GR" b="1" dirty="0" smtClean="0"/>
              <a:t>Γ2</a:t>
            </a:r>
            <a:endParaRPr lang="en-US" b="1" dirty="0"/>
          </a:p>
        </p:txBody>
      </p:sp>
      <p:sp>
        <p:nvSpPr>
          <p:cNvPr id="3" name="Subtitle 2"/>
          <p:cNvSpPr>
            <a:spLocks noGrp="1"/>
          </p:cNvSpPr>
          <p:nvPr>
            <p:ph type="subTitle" idx="1"/>
          </p:nvPr>
        </p:nvSpPr>
        <p:spPr>
          <a:xfrm>
            <a:off x="1371600" y="3886200"/>
            <a:ext cx="7232848" cy="1752600"/>
          </a:xfrm>
        </p:spPr>
        <p:txBody>
          <a:bodyPr/>
          <a:lstStyle/>
          <a:p>
            <a:r>
              <a:rPr lang="el-GR" sz="2400" dirty="0" smtClean="0"/>
              <a:t>1. Περιβ</a:t>
            </a:r>
            <a:r>
              <a:rPr lang="el-GR" sz="2400" dirty="0" smtClean="0"/>
              <a:t>άλλοντα φυσικής εκμάθησης (συνέχεια)</a:t>
            </a:r>
          </a:p>
          <a:p>
            <a:r>
              <a:rPr lang="el-GR" sz="2400" dirty="0" smtClean="0"/>
              <a:t>	</a:t>
            </a:r>
            <a:r>
              <a:rPr lang="el-GR" sz="2000" dirty="0" smtClean="0"/>
              <a:t>Ο ρ</a:t>
            </a:r>
            <a:r>
              <a:rPr lang="el-GR" sz="2000" dirty="0" smtClean="0"/>
              <a:t>όλος της κοινωνικής ταυτότητας</a:t>
            </a:r>
          </a:p>
          <a:p>
            <a:r>
              <a:rPr lang="el-GR" sz="2400" dirty="0" smtClean="0"/>
              <a:t>2. Περιβάλλοντα καθοδηγούμενης εκμάθησης</a:t>
            </a:r>
          </a:p>
          <a:p>
            <a:r>
              <a:rPr lang="el-GR" sz="2000" dirty="0" smtClean="0"/>
              <a:t>Επίπεδα γλωσσομάθειας</a:t>
            </a:r>
          </a:p>
          <a:p>
            <a:r>
              <a:rPr lang="el-GR" sz="2000" dirty="0" smtClean="0"/>
              <a:t>Δίγλωσση εκπαίδευση</a:t>
            </a:r>
          </a:p>
          <a:p>
            <a:r>
              <a:rPr lang="el-GR" sz="2000" dirty="0" smtClean="0"/>
              <a:t>Σχολεία εμβάπτισης</a:t>
            </a:r>
          </a:p>
          <a:p>
            <a:endParaRPr lang="en-US" sz="2000" dirty="0"/>
          </a:p>
        </p:txBody>
      </p:sp>
    </p:spTree>
    <p:extLst>
      <p:ext uri="{BB962C8B-B14F-4D97-AF65-F5344CB8AC3E}">
        <p14:creationId xmlns:p14="http://schemas.microsoft.com/office/powerpoint/2010/main" val="238370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ctrTitle"/>
          </p:nvPr>
        </p:nvSpPr>
        <p:spPr>
          <a:xfrm>
            <a:off x="1066800" y="692150"/>
            <a:ext cx="7086600" cy="936625"/>
          </a:xfrm>
        </p:spPr>
        <p:txBody>
          <a:bodyPr/>
          <a:lstStyle/>
          <a:p>
            <a:pPr eaLnBrk="1" hangingPunct="1"/>
            <a:r>
              <a:rPr lang="el-GR" sz="3200" b="1">
                <a:solidFill>
                  <a:srgbClr val="FF0000"/>
                </a:solidFill>
                <a:latin typeface="Calibri" charset="0"/>
              </a:rPr>
              <a:t>Τα επίπεδα γλωσσομάθειας στο Κοινό Ευρωπαϊκό Πλαίσιο </a:t>
            </a:r>
          </a:p>
        </p:txBody>
      </p:sp>
      <p:sp>
        <p:nvSpPr>
          <p:cNvPr id="43011" name="Rectangle 3"/>
          <p:cNvSpPr>
            <a:spLocks noGrp="1" noChangeArrowheads="1"/>
          </p:cNvSpPr>
          <p:nvPr>
            <p:ph type="subTitle" idx="1"/>
          </p:nvPr>
        </p:nvSpPr>
        <p:spPr>
          <a:xfrm>
            <a:off x="395288" y="1844675"/>
            <a:ext cx="8497887" cy="4392613"/>
          </a:xfrm>
        </p:spPr>
        <p:txBody>
          <a:bodyPr/>
          <a:lstStyle/>
          <a:p>
            <a:pPr eaLnBrk="1" hangingPunct="1">
              <a:lnSpc>
                <a:spcPct val="80000"/>
              </a:lnSpc>
              <a:defRPr/>
            </a:pPr>
            <a:r>
              <a:rPr lang="el-GR" sz="2000" b="1" dirty="0">
                <a:solidFill>
                  <a:srgbClr val="2933FF"/>
                </a:solidFill>
                <a:latin typeface="Calibri" charset="0"/>
              </a:rPr>
              <a:t>Α			Β				Γ</a:t>
            </a:r>
            <a:endParaRPr lang="el-GR" sz="2000" i="1" dirty="0">
              <a:solidFill>
                <a:srgbClr val="2933FF"/>
              </a:solidFill>
              <a:latin typeface="Calibri" charset="0"/>
            </a:endParaRPr>
          </a:p>
          <a:p>
            <a:pPr eaLnBrk="1" hangingPunct="1">
              <a:lnSpc>
                <a:spcPct val="80000"/>
              </a:lnSpc>
              <a:defRPr/>
            </a:pPr>
            <a:r>
              <a:rPr lang="el-GR" sz="1800" b="1" i="1" dirty="0">
                <a:solidFill>
                  <a:srgbClr val="2933FF"/>
                </a:solidFill>
                <a:latin typeface="Calibri" charset="0"/>
              </a:rPr>
              <a:t>Αρχικός Χρήστης	    Ανεξάρτητος Χρήστης		Αυτάρκης Χρήστης</a:t>
            </a:r>
            <a:endParaRPr lang="el-GR" sz="1800" b="1" dirty="0">
              <a:solidFill>
                <a:srgbClr val="2933FF"/>
              </a:solidFill>
              <a:latin typeface="Calibri" charset="0"/>
            </a:endParaRPr>
          </a:p>
          <a:p>
            <a:pPr eaLnBrk="1" hangingPunct="1">
              <a:lnSpc>
                <a:spcPct val="80000"/>
              </a:lnSpc>
              <a:defRPr/>
            </a:pPr>
            <a:r>
              <a:rPr lang="en-US" sz="1800" b="1" i="1" dirty="0">
                <a:latin typeface="Calibri" charset="0"/>
              </a:rPr>
              <a:t>(Basic User)	</a:t>
            </a:r>
            <a:r>
              <a:rPr lang="el-GR" sz="1800" b="1" i="1" dirty="0">
                <a:latin typeface="Calibri" charset="0"/>
              </a:rPr>
              <a:t>    </a:t>
            </a:r>
            <a:r>
              <a:rPr lang="en-US" sz="1800" b="1" i="1" dirty="0">
                <a:latin typeface="Calibri" charset="0"/>
              </a:rPr>
              <a:t>(Independent User)		(Proficient User)</a:t>
            </a:r>
            <a:endParaRPr lang="el-GR" sz="1800" b="1" i="1" dirty="0">
              <a:latin typeface="Calibri" charset="0"/>
            </a:endParaRPr>
          </a:p>
          <a:p>
            <a:pPr eaLnBrk="1" hangingPunct="1">
              <a:lnSpc>
                <a:spcPct val="80000"/>
              </a:lnSpc>
              <a:defRPr/>
            </a:pPr>
            <a:endParaRPr lang="el-GR" sz="1800" i="1" dirty="0">
              <a:latin typeface="Calibri" charset="0"/>
            </a:endParaRPr>
          </a:p>
          <a:p>
            <a:pPr eaLnBrk="1" hangingPunct="1">
              <a:lnSpc>
                <a:spcPct val="80000"/>
              </a:lnSpc>
              <a:defRPr/>
            </a:pPr>
            <a:endParaRPr lang="el-GR" sz="1800" i="1" dirty="0">
              <a:latin typeface="Calibri" charset="0"/>
            </a:endParaRPr>
          </a:p>
          <a:p>
            <a:pPr eaLnBrk="1" hangingPunct="1">
              <a:lnSpc>
                <a:spcPct val="80000"/>
              </a:lnSpc>
              <a:defRPr/>
            </a:pPr>
            <a:endParaRPr lang="el-GR" sz="1400" i="1" dirty="0">
              <a:latin typeface="Calibri" charset="0"/>
            </a:endParaRPr>
          </a:p>
          <a:p>
            <a:pPr eaLnBrk="1" hangingPunct="1">
              <a:lnSpc>
                <a:spcPct val="80000"/>
              </a:lnSpc>
              <a:defRPr/>
            </a:pPr>
            <a:r>
              <a:rPr lang="el-GR" sz="1400" b="1" dirty="0" smtClean="0">
                <a:latin typeface="Calibri" charset="0"/>
              </a:rPr>
              <a:t>1	           2</a:t>
            </a:r>
            <a:r>
              <a:rPr lang="el-GR" sz="1400" b="1" dirty="0">
                <a:latin typeface="Calibri" charset="0"/>
              </a:rPr>
              <a:t>	              1		        2		     1	</a:t>
            </a:r>
            <a:r>
              <a:rPr lang="en-US" sz="1400" b="1" dirty="0">
                <a:latin typeface="Calibri" charset="0"/>
              </a:rPr>
              <a:t>         </a:t>
            </a:r>
            <a:r>
              <a:rPr lang="el-GR" sz="1400" b="1" dirty="0">
                <a:latin typeface="Calibri" charset="0"/>
              </a:rPr>
              <a:t>            </a:t>
            </a:r>
            <a:r>
              <a:rPr lang="en-US" sz="1400" b="1" dirty="0">
                <a:latin typeface="Calibri" charset="0"/>
              </a:rPr>
              <a:t> </a:t>
            </a:r>
            <a:r>
              <a:rPr lang="el-GR" sz="1400" b="1" dirty="0" smtClean="0">
                <a:latin typeface="Calibri" charset="0"/>
              </a:rPr>
              <a:t>2</a:t>
            </a:r>
          </a:p>
          <a:p>
            <a:pPr eaLnBrk="1" hangingPunct="1">
              <a:lnSpc>
                <a:spcPct val="80000"/>
              </a:lnSpc>
              <a:defRPr/>
            </a:pPr>
            <a:endParaRPr lang="el-GR" sz="1400" b="1" dirty="0" smtClean="0">
              <a:latin typeface="Calibri" charset="0"/>
            </a:endParaRPr>
          </a:p>
          <a:p>
            <a:pPr eaLnBrk="1" hangingPunct="1">
              <a:lnSpc>
                <a:spcPct val="80000"/>
              </a:lnSpc>
              <a:defRPr/>
            </a:pPr>
            <a:endParaRPr lang="el-GR" sz="1400" b="1" dirty="0">
              <a:latin typeface="Calibri" charset="0"/>
            </a:endParaRPr>
          </a:p>
          <a:p>
            <a:pPr algn="just" eaLnBrk="1" hangingPunct="1">
              <a:lnSpc>
                <a:spcPct val="80000"/>
              </a:lnSpc>
              <a:defRPr/>
            </a:pPr>
            <a:r>
              <a:rPr lang="el-GR" sz="1400" b="1" dirty="0" smtClean="0">
                <a:solidFill>
                  <a:srgbClr val="2933FF"/>
                </a:solidFill>
                <a:latin typeface="Calibri" charset="0"/>
              </a:rPr>
              <a:t>ΣΤΟΙΧΕΙΩΔΕΣ        ΕΙΣΑΓΩΓΙΚΟ             ΒΑΣΙΚΟ                  ΕΠΑΡΚΕΙΑΣ                     ΠΡΟΧΩΡΗΜΕΝΟ       ΑΥΤΑΡΚΕΙΑΣ</a:t>
            </a:r>
          </a:p>
          <a:p>
            <a:pPr algn="just" eaLnBrk="1" hangingPunct="1">
              <a:lnSpc>
                <a:spcPct val="80000"/>
              </a:lnSpc>
              <a:defRPr/>
            </a:pPr>
            <a:r>
              <a:rPr lang="en-US" sz="1400" b="1" i="1" dirty="0" smtClean="0">
                <a:solidFill>
                  <a:srgbClr val="358033"/>
                </a:solidFill>
                <a:latin typeface="Calibri" charset="0"/>
              </a:rPr>
              <a:t>Breakthrough     </a:t>
            </a:r>
            <a:r>
              <a:rPr lang="en-US" sz="1400" b="1" i="1" dirty="0" err="1" smtClean="0">
                <a:solidFill>
                  <a:srgbClr val="358033"/>
                </a:solidFill>
                <a:latin typeface="Calibri" charset="0"/>
              </a:rPr>
              <a:t>Waystage</a:t>
            </a:r>
            <a:r>
              <a:rPr lang="en-US" sz="1400" b="1" i="1" dirty="0" smtClean="0">
                <a:solidFill>
                  <a:srgbClr val="358033"/>
                </a:solidFill>
                <a:latin typeface="Calibri" charset="0"/>
              </a:rPr>
              <a:t>              Threshold                 Vantage                  Effective Proficiency       Mastery</a:t>
            </a:r>
            <a:r>
              <a:rPr lang="el-GR" sz="1400" b="1" dirty="0" smtClean="0">
                <a:solidFill>
                  <a:srgbClr val="358033"/>
                </a:solidFill>
                <a:latin typeface="Calibri" charset="0"/>
              </a:rPr>
              <a:t> </a:t>
            </a:r>
            <a:endParaRPr lang="el-GR" sz="1400" b="1" dirty="0">
              <a:solidFill>
                <a:srgbClr val="358033"/>
              </a:solidFill>
              <a:latin typeface="Calibri" charset="0"/>
            </a:endParaRPr>
          </a:p>
          <a:p>
            <a:pPr eaLnBrk="1" hangingPunct="1">
              <a:lnSpc>
                <a:spcPct val="80000"/>
              </a:lnSpc>
              <a:defRPr/>
            </a:pPr>
            <a:r>
              <a:rPr lang="el-GR" sz="1400" b="1" dirty="0" smtClean="0">
                <a:solidFill>
                  <a:srgbClr val="358033"/>
                </a:solidFill>
                <a:latin typeface="Calibri" charset="0"/>
              </a:rPr>
              <a:t>                                                                                                                                                              </a:t>
            </a:r>
            <a:endParaRPr lang="el-GR" sz="1400" b="1" dirty="0">
              <a:solidFill>
                <a:srgbClr val="358033"/>
              </a:solidFill>
              <a:latin typeface="Calibri" charset="0"/>
            </a:endParaRPr>
          </a:p>
          <a:p>
            <a:pPr eaLnBrk="1" hangingPunct="1">
              <a:lnSpc>
                <a:spcPct val="80000"/>
              </a:lnSpc>
              <a:defRPr/>
            </a:pPr>
            <a:endParaRPr lang="el-GR" sz="1400" b="1" dirty="0">
              <a:latin typeface="Calibri" charset="0"/>
            </a:endParaRPr>
          </a:p>
          <a:p>
            <a:pPr eaLnBrk="1" hangingPunct="1">
              <a:lnSpc>
                <a:spcPct val="80000"/>
              </a:lnSpc>
              <a:defRPr/>
            </a:pPr>
            <a:endParaRPr lang="el-GR" sz="1400" b="1" dirty="0" smtClean="0">
              <a:latin typeface="Calibri" charset="0"/>
            </a:endParaRPr>
          </a:p>
          <a:p>
            <a:pPr eaLnBrk="1" hangingPunct="1">
              <a:lnSpc>
                <a:spcPct val="80000"/>
              </a:lnSpc>
              <a:defRPr/>
            </a:pPr>
            <a:endParaRPr lang="el-GR" sz="1400" b="1" dirty="0">
              <a:latin typeface="Calibri" charset="0"/>
            </a:endParaRPr>
          </a:p>
          <a:p>
            <a:pPr eaLnBrk="1" hangingPunct="1">
              <a:lnSpc>
                <a:spcPct val="80000"/>
              </a:lnSpc>
              <a:defRPr/>
            </a:pPr>
            <a:endParaRPr lang="el-GR" sz="1400" b="1" dirty="0" smtClean="0">
              <a:latin typeface="Calibri" charset="0"/>
            </a:endParaRPr>
          </a:p>
          <a:p>
            <a:pPr eaLnBrk="1" hangingPunct="1">
              <a:lnSpc>
                <a:spcPct val="80000"/>
              </a:lnSpc>
              <a:defRPr/>
            </a:pPr>
            <a:endParaRPr lang="el-GR" sz="1400" b="1" dirty="0">
              <a:latin typeface="Calibri" charset="0"/>
            </a:endParaRPr>
          </a:p>
          <a:p>
            <a:pPr eaLnBrk="1" hangingPunct="1">
              <a:lnSpc>
                <a:spcPct val="80000"/>
              </a:lnSpc>
              <a:defRPr/>
            </a:pPr>
            <a:endParaRPr lang="el-GR" sz="1400" b="1" dirty="0" smtClean="0">
              <a:latin typeface="Calibri" charset="0"/>
            </a:endParaRPr>
          </a:p>
          <a:p>
            <a:pPr eaLnBrk="1" hangingPunct="1">
              <a:lnSpc>
                <a:spcPct val="80000"/>
              </a:lnSpc>
              <a:defRPr/>
            </a:pPr>
            <a:r>
              <a:rPr lang="el-GR" sz="1400" b="1" dirty="0" smtClean="0">
                <a:latin typeface="Calibri" charset="0"/>
              </a:rPr>
              <a:t>ΠΗΓΗ</a:t>
            </a:r>
            <a:r>
              <a:rPr lang="en-US" sz="1400" b="1" dirty="0">
                <a:latin typeface="Calibri" charset="0"/>
              </a:rPr>
              <a:t>: </a:t>
            </a:r>
            <a:r>
              <a:rPr lang="en-US" sz="1400" b="1" i="1" dirty="0">
                <a:latin typeface="Calibri" charset="0"/>
              </a:rPr>
              <a:t>Common European Framework of Reference for Languages: Learning, teaching, assessment, 2001,  </a:t>
            </a:r>
            <a:r>
              <a:rPr lang="el-GR" sz="1400" b="1" i="1" dirty="0">
                <a:latin typeface="Calibri" charset="0"/>
              </a:rPr>
              <a:t>σ</a:t>
            </a:r>
            <a:r>
              <a:rPr lang="en-US" sz="1400" b="1" i="1" dirty="0">
                <a:latin typeface="Calibri" charset="0"/>
              </a:rPr>
              <a:t>.23</a:t>
            </a:r>
            <a:r>
              <a:rPr lang="el-GR" sz="1400" b="1" dirty="0">
                <a:latin typeface="Calibri" charset="0"/>
              </a:rPr>
              <a:t> </a:t>
            </a:r>
          </a:p>
          <a:p>
            <a:pPr eaLnBrk="1" hangingPunct="1">
              <a:lnSpc>
                <a:spcPct val="80000"/>
              </a:lnSpc>
              <a:defRPr/>
            </a:pPr>
            <a:endParaRPr lang="el-GR" sz="1400" dirty="0">
              <a:solidFill>
                <a:srgbClr val="FF0000"/>
              </a:solidFill>
              <a:latin typeface="Calibri" charset="0"/>
            </a:endParaRPr>
          </a:p>
          <a:p>
            <a:pPr eaLnBrk="1" hangingPunct="1">
              <a:lnSpc>
                <a:spcPct val="80000"/>
              </a:lnSpc>
              <a:defRPr/>
            </a:pPr>
            <a:endParaRPr lang="el-GR" sz="1400" dirty="0">
              <a:latin typeface="Calibri" charset="0"/>
            </a:endParaRPr>
          </a:p>
        </p:txBody>
      </p:sp>
      <p:sp>
        <p:nvSpPr>
          <p:cNvPr id="49155" name="Line 4"/>
          <p:cNvSpPr>
            <a:spLocks noChangeShapeType="1"/>
          </p:cNvSpPr>
          <p:nvPr/>
        </p:nvSpPr>
        <p:spPr bwMode="auto">
          <a:xfrm flipH="1">
            <a:off x="1258888" y="2708275"/>
            <a:ext cx="649287" cy="649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6" name="Line 5"/>
          <p:cNvSpPr>
            <a:spLocks noChangeShapeType="1"/>
          </p:cNvSpPr>
          <p:nvPr/>
        </p:nvSpPr>
        <p:spPr bwMode="auto">
          <a:xfrm>
            <a:off x="1908175" y="2708275"/>
            <a:ext cx="503238" cy="649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7" name="Line 6"/>
          <p:cNvSpPr>
            <a:spLocks noChangeShapeType="1"/>
          </p:cNvSpPr>
          <p:nvPr/>
        </p:nvSpPr>
        <p:spPr bwMode="auto">
          <a:xfrm flipH="1">
            <a:off x="3492500" y="2781300"/>
            <a:ext cx="935038"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8" name="Line 7"/>
          <p:cNvSpPr>
            <a:spLocks noChangeShapeType="1"/>
          </p:cNvSpPr>
          <p:nvPr/>
        </p:nvSpPr>
        <p:spPr bwMode="auto">
          <a:xfrm>
            <a:off x="4427538" y="2781300"/>
            <a:ext cx="431800"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9" name="Line 8"/>
          <p:cNvSpPr>
            <a:spLocks noChangeShapeType="1"/>
          </p:cNvSpPr>
          <p:nvPr/>
        </p:nvSpPr>
        <p:spPr bwMode="auto">
          <a:xfrm flipH="1">
            <a:off x="6732588" y="2781300"/>
            <a:ext cx="1008062"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0" name="Line 9"/>
          <p:cNvSpPr>
            <a:spLocks noChangeShapeType="1"/>
          </p:cNvSpPr>
          <p:nvPr/>
        </p:nvSpPr>
        <p:spPr bwMode="auto">
          <a:xfrm>
            <a:off x="7740650" y="2781300"/>
            <a:ext cx="360363"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a:xfrm>
            <a:off x="468313" y="333375"/>
            <a:ext cx="7543800" cy="1295400"/>
          </a:xfrm>
        </p:spPr>
        <p:txBody>
          <a:bodyPr anchor="b"/>
          <a:lstStyle/>
          <a:p>
            <a:r>
              <a:rPr lang="el-GR" sz="3200">
                <a:solidFill>
                  <a:srgbClr val="FF0000"/>
                </a:solidFill>
                <a:latin typeface="Calibri" charset="0"/>
                <a:cs typeface="Calibri" charset="0"/>
              </a:rPr>
              <a:t>Αντιστοιχία επιπέδων γλωσσομάθειας και χρηστών στο ΚΕΠΑ</a:t>
            </a:r>
          </a:p>
        </p:txBody>
      </p:sp>
      <p:graphicFrame>
        <p:nvGraphicFramePr>
          <p:cNvPr id="11290" name="Group 26"/>
          <p:cNvGraphicFramePr>
            <a:graphicFrameLocks noGrp="1"/>
          </p:cNvGraphicFramePr>
          <p:nvPr/>
        </p:nvGraphicFramePr>
        <p:xfrm>
          <a:off x="395288" y="2492375"/>
          <a:ext cx="8353425" cy="3529013"/>
        </p:xfrm>
        <a:graphic>
          <a:graphicData uri="http://schemas.openxmlformats.org/drawingml/2006/table">
            <a:tbl>
              <a:tblPr/>
              <a:tblGrid>
                <a:gridCol w="3390900"/>
                <a:gridCol w="4962525"/>
              </a:tblGrid>
              <a:tr h="600075">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600" b="0" i="0" u="none" strike="noStrike" cap="none" normalizeH="0" baseline="0" dirty="0">
                          <a:ln>
                            <a:noFill/>
                          </a:ln>
                          <a:solidFill>
                            <a:srgbClr val="000000"/>
                          </a:solidFill>
                          <a:effectLst/>
                          <a:latin typeface="Calibri"/>
                          <a:ea typeface="ＭＳ Ｐゴシック" charset="0"/>
                          <a:cs typeface="Calibri"/>
                        </a:rPr>
                        <a:t> </a:t>
                      </a:r>
                      <a:r>
                        <a:rPr kumimoji="1" lang="el-GR" sz="2600" b="0" i="0" u="none" strike="noStrike" cap="none" normalizeH="0" baseline="0" dirty="0">
                          <a:ln>
                            <a:noFill/>
                          </a:ln>
                          <a:solidFill>
                            <a:schemeClr val="tx2"/>
                          </a:solidFill>
                          <a:effectLst/>
                          <a:latin typeface="Calibri"/>
                          <a:ea typeface="ＭＳ Ｐゴシック" charset="0"/>
                          <a:cs typeface="Calibri"/>
                        </a:rPr>
                        <a:t>Γ</a:t>
                      </a:r>
                      <a:endParaRPr kumimoji="1" lang="en-GB" sz="2600" b="0" i="0" u="none" strike="noStrike" cap="none" normalizeH="0" baseline="0" dirty="0">
                        <a:ln>
                          <a:noFill/>
                        </a:ln>
                        <a:solidFill>
                          <a:schemeClr val="tx2"/>
                        </a:solidFill>
                        <a:effectLst/>
                        <a:latin typeface="Calibri"/>
                        <a:ea typeface="ＭＳ Ｐゴシック" charset="0"/>
                        <a:cs typeface="Calibri"/>
                      </a:endParaRPr>
                    </a:p>
                    <a:p>
                      <a:pPr marL="0" marR="0" lvl="0" indent="0" algn="ctr"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600" b="0" i="0" u="none" strike="noStrike" cap="none" normalizeH="0" baseline="0" dirty="0">
                          <a:ln>
                            <a:noFill/>
                          </a:ln>
                          <a:solidFill>
                            <a:schemeClr val="tx1"/>
                          </a:solidFill>
                          <a:effectLst/>
                          <a:latin typeface="Calibri"/>
                          <a:ea typeface="ＭＳ Ｐゴシック" charset="0"/>
                          <a:cs typeface="Calibri"/>
                        </a:rPr>
                        <a:t>Αυτάρκης χρήστης</a:t>
                      </a:r>
                      <a:r>
                        <a:rPr kumimoji="1" lang="en-GB" sz="2600" b="0" i="0" u="none" strike="noStrike" cap="none" normalizeH="0" baseline="0" dirty="0">
                          <a:ln>
                            <a:noFill/>
                          </a:ln>
                          <a:solidFill>
                            <a:schemeClr val="tx1"/>
                          </a:solidFill>
                          <a:effectLst/>
                          <a:latin typeface="Calibri"/>
                          <a:ea typeface="ＭＳ Ｐゴシック" charset="0"/>
                          <a:cs typeface="Calibri"/>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200" b="1" i="1" u="none" strike="noStrike" cap="none" normalizeH="0" baseline="0" dirty="0">
                          <a:ln>
                            <a:noFill/>
                          </a:ln>
                          <a:solidFill>
                            <a:schemeClr val="tx2"/>
                          </a:solidFill>
                          <a:effectLst/>
                          <a:latin typeface="Calibri"/>
                          <a:ea typeface="ＭＳ Ｐゴシック" charset="0"/>
                          <a:cs typeface="Calibri"/>
                        </a:rPr>
                        <a:t>Γ2</a:t>
                      </a:r>
                      <a:r>
                        <a:rPr kumimoji="1" lang="el-GR" sz="2200" b="0" i="0" u="none" strike="noStrike" cap="none" normalizeH="0" baseline="0" dirty="0">
                          <a:ln>
                            <a:noFill/>
                          </a:ln>
                          <a:solidFill>
                            <a:schemeClr val="tx1"/>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Επίπεδο Αυτάρκειας (Mastery)</a:t>
                      </a:r>
                      <a:r>
                        <a:rPr kumimoji="1" lang="el-GR" sz="2200" b="0" i="1" u="none" strike="noStrike" cap="none" normalizeH="0" baseline="0" dirty="0">
                          <a:ln>
                            <a:noFill/>
                          </a:ln>
                          <a:solidFill>
                            <a:schemeClr val="tx1"/>
                          </a:solidFill>
                          <a:effectLst/>
                          <a:latin typeface="Calibri"/>
                          <a:ea typeface="ＭＳ Ｐゴシック" charset="0"/>
                          <a:cs typeface="Calibri"/>
                        </a:rPr>
                        <a:t> </a:t>
                      </a:r>
                      <a:endParaRPr kumimoji="1" lang="en-GB" sz="2200" b="0" i="1" u="none" strike="noStrike" cap="none" normalizeH="0" baseline="0" dirty="0">
                        <a:ln>
                          <a:noFill/>
                        </a:ln>
                        <a:solidFill>
                          <a:schemeClr val="tx1"/>
                        </a:solidFill>
                        <a:effectLst/>
                        <a:latin typeface="Calibri"/>
                        <a:ea typeface="ＭＳ Ｐゴシック" charset="0"/>
                        <a:cs typeface="Calibri"/>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22300">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200" b="1" i="1" u="none" strike="noStrike" cap="none" normalizeH="0" baseline="0" dirty="0">
                          <a:ln>
                            <a:noFill/>
                          </a:ln>
                          <a:solidFill>
                            <a:schemeClr val="tx2"/>
                          </a:solidFill>
                          <a:effectLst/>
                          <a:latin typeface="Calibri"/>
                          <a:ea typeface="ＭＳ Ｐゴシック" charset="0"/>
                          <a:cs typeface="Calibri"/>
                        </a:rPr>
                        <a:t>Γ1</a:t>
                      </a:r>
                      <a:r>
                        <a:rPr kumimoji="1" lang="el-GR" sz="2200" b="0" i="0" u="none" strike="noStrike" cap="none" normalizeH="0" baseline="0" dirty="0">
                          <a:ln>
                            <a:noFill/>
                          </a:ln>
                          <a:solidFill>
                            <a:schemeClr val="tx1"/>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Προχωρημένο Επίπεδο</a:t>
                      </a:r>
                      <a:r>
                        <a:rPr kumimoji="1" lang="el-GR" sz="2000" b="0" i="1" u="none" strike="noStrike" cap="none" normalizeH="0" baseline="0" dirty="0">
                          <a:ln>
                            <a:noFill/>
                          </a:ln>
                          <a:solidFill>
                            <a:schemeClr val="tx1"/>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(Proficiency)</a:t>
                      </a:r>
                      <a:r>
                        <a:rPr kumimoji="1" lang="en-GB" sz="2000" b="0" i="0" u="none" strike="noStrike" cap="none" normalizeH="0" baseline="0" dirty="0">
                          <a:ln>
                            <a:noFill/>
                          </a:ln>
                          <a:solidFill>
                            <a:schemeClr val="tx1"/>
                          </a:solidFill>
                          <a:effectLst/>
                          <a:latin typeface="Calibri"/>
                          <a:ea typeface="ＭＳ Ｐゴシック" charset="0"/>
                          <a:cs typeface="Calibri"/>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30225">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600" b="0" i="0" u="none" strike="noStrike" cap="none" normalizeH="0" baseline="0">
                          <a:ln>
                            <a:noFill/>
                          </a:ln>
                          <a:solidFill>
                            <a:schemeClr val="tx2"/>
                          </a:solidFill>
                          <a:effectLst/>
                          <a:latin typeface="Calibri"/>
                          <a:ea typeface="ＭＳ Ｐゴシック" charset="0"/>
                          <a:cs typeface="Calibri"/>
                        </a:rPr>
                        <a:t>Β </a:t>
                      </a:r>
                      <a:endParaRPr kumimoji="1" lang="en-GB" sz="2600" b="0" i="0" u="none" strike="noStrike" cap="none" normalizeH="0" baseline="0">
                        <a:ln>
                          <a:noFill/>
                        </a:ln>
                        <a:solidFill>
                          <a:schemeClr val="tx2"/>
                        </a:solidFill>
                        <a:effectLst/>
                        <a:latin typeface="Calibri"/>
                        <a:ea typeface="ＭＳ Ｐゴシック" charset="0"/>
                        <a:cs typeface="Calibri"/>
                      </a:endParaRPr>
                    </a:p>
                    <a:p>
                      <a:pPr marL="0" marR="0" lvl="0" indent="0" algn="ctr"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600" b="0" i="0" u="none" strike="noStrike" cap="none" normalizeH="0" baseline="0">
                          <a:ln>
                            <a:noFill/>
                          </a:ln>
                          <a:solidFill>
                            <a:schemeClr val="tx1"/>
                          </a:solidFill>
                          <a:effectLst/>
                          <a:latin typeface="Calibri"/>
                          <a:ea typeface="ＭＳ Ｐゴシック" charset="0"/>
                          <a:cs typeface="Calibri"/>
                        </a:rPr>
                        <a:t>Ανεξάρτητος χρήστης</a:t>
                      </a:r>
                      <a:r>
                        <a:rPr kumimoji="1" lang="en-GB" sz="2600" b="0" i="0" u="none" strike="noStrike" cap="none" normalizeH="0" baseline="0">
                          <a:ln>
                            <a:noFill/>
                          </a:ln>
                          <a:solidFill>
                            <a:schemeClr val="tx1"/>
                          </a:solidFill>
                          <a:effectLst/>
                          <a:latin typeface="Calibri"/>
                          <a:ea typeface="ＭＳ Ｐゴシック" charset="0"/>
                          <a:cs typeface="Calibri"/>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200" b="1" i="1" u="none" strike="noStrike" cap="none" normalizeH="0" baseline="0" dirty="0">
                          <a:ln>
                            <a:noFill/>
                          </a:ln>
                          <a:solidFill>
                            <a:schemeClr val="tx2"/>
                          </a:solidFill>
                          <a:effectLst/>
                          <a:latin typeface="Calibri"/>
                          <a:ea typeface="ＭＳ Ｐゴシック" charset="0"/>
                          <a:cs typeface="Calibri"/>
                        </a:rPr>
                        <a:t>B2</a:t>
                      </a:r>
                      <a:r>
                        <a:rPr kumimoji="1" lang="el-GR" sz="2200" b="0" i="0" u="none" strike="noStrike" cap="none" normalizeH="0" baseline="0" dirty="0">
                          <a:ln>
                            <a:noFill/>
                          </a:ln>
                          <a:solidFill>
                            <a:schemeClr val="tx1"/>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Επίπεδο Επάρκειας (Vantage)</a:t>
                      </a:r>
                      <a:r>
                        <a:rPr kumimoji="1" lang="en-GB" sz="2000" b="0" i="0" u="none" strike="noStrike" cap="none" normalizeH="0" baseline="0" dirty="0">
                          <a:ln>
                            <a:noFill/>
                          </a:ln>
                          <a:solidFill>
                            <a:schemeClr val="tx1"/>
                          </a:solidFill>
                          <a:effectLst/>
                          <a:latin typeface="Calibri"/>
                          <a:ea typeface="ＭＳ Ｐゴシック" charset="0"/>
                          <a:cs typeface="Calibri"/>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212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200" b="1" i="1" u="none" strike="noStrike" cap="none" normalizeH="0" baseline="0" dirty="0">
                          <a:ln>
                            <a:noFill/>
                          </a:ln>
                          <a:solidFill>
                            <a:schemeClr val="tx2"/>
                          </a:solidFill>
                          <a:effectLst/>
                          <a:latin typeface="Calibri"/>
                          <a:ea typeface="ＭＳ Ｐゴシック" charset="0"/>
                          <a:cs typeface="Calibri"/>
                        </a:rPr>
                        <a:t>Β1</a:t>
                      </a:r>
                      <a:r>
                        <a:rPr kumimoji="1" lang="el-GR" sz="2200" b="0" i="0" u="none" strike="noStrike" cap="none" normalizeH="0" baseline="0" dirty="0">
                          <a:ln>
                            <a:noFill/>
                          </a:ln>
                          <a:solidFill>
                            <a:schemeClr val="tx1"/>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Βασικό Επίπεδο (Threshold)</a:t>
                      </a:r>
                      <a:r>
                        <a:rPr kumimoji="1" lang="en-GB" sz="2000" b="0" i="0" u="none" strike="noStrike" cap="none" normalizeH="0" baseline="0" dirty="0">
                          <a:ln>
                            <a:noFill/>
                          </a:ln>
                          <a:solidFill>
                            <a:schemeClr val="tx1"/>
                          </a:solidFill>
                          <a:effectLst/>
                          <a:latin typeface="Calibri"/>
                          <a:ea typeface="ＭＳ Ｐゴシック" charset="0"/>
                          <a:cs typeface="Calibri"/>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8325">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600" b="0" i="0" u="none" strike="noStrike" cap="none" normalizeH="0" baseline="0">
                          <a:ln>
                            <a:noFill/>
                          </a:ln>
                          <a:solidFill>
                            <a:schemeClr val="tx2"/>
                          </a:solidFill>
                          <a:effectLst/>
                          <a:latin typeface="Calibri"/>
                          <a:ea typeface="ＭＳ Ｐゴシック" charset="0"/>
                          <a:cs typeface="Calibri"/>
                        </a:rPr>
                        <a:t>Α</a:t>
                      </a:r>
                      <a:endParaRPr kumimoji="1" lang="en-GB" sz="2600" b="0" i="0" u="none" strike="noStrike" cap="none" normalizeH="0" baseline="0">
                        <a:ln>
                          <a:noFill/>
                        </a:ln>
                        <a:solidFill>
                          <a:schemeClr val="tx2"/>
                        </a:solidFill>
                        <a:effectLst/>
                        <a:latin typeface="Calibri"/>
                        <a:ea typeface="ＭＳ Ｐゴシック" charset="0"/>
                        <a:cs typeface="Calibri"/>
                      </a:endParaRPr>
                    </a:p>
                    <a:p>
                      <a:pPr marL="0" marR="0" lvl="0" indent="0" algn="ctr"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600" b="0" i="0" u="none" strike="noStrike" cap="none" normalizeH="0" baseline="0">
                          <a:ln>
                            <a:noFill/>
                          </a:ln>
                          <a:solidFill>
                            <a:schemeClr val="tx1"/>
                          </a:solidFill>
                          <a:effectLst/>
                          <a:latin typeface="Calibri"/>
                          <a:ea typeface="ＭＳ Ｐゴシック" charset="0"/>
                          <a:cs typeface="Calibri"/>
                        </a:rPr>
                        <a:t>Αρχάριος χρήστης </a:t>
                      </a:r>
                      <a:endParaRPr kumimoji="1" lang="en-GB" sz="2600" b="0" i="0" u="none" strike="noStrike" cap="none" normalizeH="0" baseline="0">
                        <a:ln>
                          <a:noFill/>
                        </a:ln>
                        <a:solidFill>
                          <a:schemeClr val="tx1"/>
                        </a:solidFill>
                        <a:effectLst/>
                        <a:latin typeface="Calibri"/>
                        <a:ea typeface="ＭＳ Ｐゴシック" charset="0"/>
                        <a:cs typeface="Calibri"/>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200" b="1" i="1" u="none" strike="noStrike" cap="none" normalizeH="0" baseline="0" dirty="0">
                          <a:ln>
                            <a:noFill/>
                          </a:ln>
                          <a:solidFill>
                            <a:schemeClr val="tx2"/>
                          </a:solidFill>
                          <a:effectLst/>
                          <a:latin typeface="Calibri"/>
                          <a:ea typeface="ＭＳ Ｐゴシック" charset="0"/>
                          <a:cs typeface="Calibri"/>
                        </a:rPr>
                        <a:t>A2</a:t>
                      </a:r>
                      <a:r>
                        <a:rPr kumimoji="1" lang="el-GR" sz="2200" b="0" i="1" u="none" strike="noStrike" cap="none" normalizeH="0" baseline="0" dirty="0">
                          <a:ln>
                            <a:noFill/>
                          </a:ln>
                          <a:solidFill>
                            <a:schemeClr val="tx1"/>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Εισαγωγικό Επίπεδο (Waystage)</a:t>
                      </a:r>
                      <a:r>
                        <a:rPr kumimoji="1" lang="en-GB" sz="2000" b="0" i="0" u="none" strike="noStrike" cap="none" normalizeH="0" baseline="0" dirty="0">
                          <a:ln>
                            <a:noFill/>
                          </a:ln>
                          <a:solidFill>
                            <a:schemeClr val="tx1"/>
                          </a:solidFill>
                          <a:effectLst/>
                          <a:latin typeface="Calibri"/>
                          <a:ea typeface="ＭＳ Ｐゴシック" charset="0"/>
                          <a:cs typeface="Calibri"/>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1596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Monotype Sorts" charset="0"/>
                        <a:buNone/>
                        <a:tabLst/>
                      </a:pPr>
                      <a:r>
                        <a:rPr kumimoji="1" lang="el-GR" sz="2200" b="1" i="1" u="none" strike="noStrike" cap="none" normalizeH="0" baseline="0" dirty="0">
                          <a:ln>
                            <a:noFill/>
                          </a:ln>
                          <a:solidFill>
                            <a:schemeClr val="tx2"/>
                          </a:solidFill>
                          <a:effectLst/>
                          <a:latin typeface="Calibri"/>
                          <a:ea typeface="ＭＳ Ｐゴシック" charset="0"/>
                          <a:cs typeface="Calibri"/>
                        </a:rPr>
                        <a:t>Α1</a:t>
                      </a:r>
                      <a:r>
                        <a:rPr kumimoji="1" lang="el-GR" sz="2200" b="1" i="0" u="none" strike="noStrike" cap="none" normalizeH="0" baseline="0" dirty="0">
                          <a:ln>
                            <a:noFill/>
                          </a:ln>
                          <a:solidFill>
                            <a:schemeClr val="tx2"/>
                          </a:solidFill>
                          <a:effectLst/>
                          <a:latin typeface="Calibri"/>
                          <a:ea typeface="ＭＳ Ｐゴシック" charset="0"/>
                          <a:cs typeface="Calibri"/>
                        </a:rPr>
                        <a:t>  </a:t>
                      </a:r>
                      <a:r>
                        <a:rPr kumimoji="1" lang="el-GR" sz="2000" b="0" i="0" u="none" strike="noStrike" cap="none" normalizeH="0" baseline="0" dirty="0">
                          <a:ln>
                            <a:noFill/>
                          </a:ln>
                          <a:solidFill>
                            <a:schemeClr val="tx1"/>
                          </a:solidFill>
                          <a:effectLst/>
                          <a:latin typeface="Calibri"/>
                          <a:ea typeface="ＭＳ Ｐゴシック" charset="0"/>
                          <a:cs typeface="Calibri"/>
                        </a:rPr>
                        <a:t>Στοιχειώδες Επίπεδο (</a:t>
                      </a:r>
                      <a:r>
                        <a:rPr kumimoji="1" lang="en-US" sz="2000" b="0" i="0" u="none" strike="noStrike" cap="none" normalizeH="0" baseline="0" dirty="0">
                          <a:ln>
                            <a:noFill/>
                          </a:ln>
                          <a:solidFill>
                            <a:schemeClr val="tx1"/>
                          </a:solidFill>
                          <a:effectLst/>
                          <a:latin typeface="Calibri"/>
                          <a:ea typeface="ＭＳ Ｐゴシック" charset="0"/>
                          <a:cs typeface="Calibri"/>
                        </a:rPr>
                        <a:t>Breakthrough</a:t>
                      </a:r>
                      <a:r>
                        <a:rPr kumimoji="1" lang="el-GR" sz="2000" b="0" i="0" u="none" strike="noStrike" cap="none" normalizeH="0" baseline="0" dirty="0">
                          <a:ln>
                            <a:noFill/>
                          </a:ln>
                          <a:solidFill>
                            <a:schemeClr val="tx1"/>
                          </a:solidFill>
                          <a:effectLst/>
                          <a:latin typeface="Calibri"/>
                          <a:ea typeface="ＭＳ Ｐゴシック" charset="0"/>
                          <a:cs typeface="Calibri"/>
                        </a:rPr>
                        <a:t>)</a:t>
                      </a:r>
                      <a:r>
                        <a:rPr kumimoji="1" lang="en-GB" sz="2200" b="0" i="0" u="none" strike="noStrike" cap="none" normalizeH="0" baseline="0" dirty="0">
                          <a:ln>
                            <a:noFill/>
                          </a:ln>
                          <a:solidFill>
                            <a:schemeClr val="tx1"/>
                          </a:solidFill>
                          <a:effectLst/>
                          <a:latin typeface="Calibri"/>
                          <a:ea typeface="ＭＳ Ｐゴシック" charset="0"/>
                          <a:cs typeface="Calibri"/>
                        </a:rPr>
                        <a:t> </a:t>
                      </a:r>
                    </a:p>
                  </a:txBody>
                  <a:tcPr marL="90000" marR="90000" marT="46800" marB="4680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 Τίτλος"/>
          <p:cNvSpPr>
            <a:spLocks noGrp="1"/>
          </p:cNvSpPr>
          <p:nvPr>
            <p:ph type="title"/>
          </p:nvPr>
        </p:nvSpPr>
        <p:spPr/>
        <p:txBody>
          <a:bodyPr/>
          <a:lstStyle/>
          <a:p>
            <a:pPr eaLnBrk="1" hangingPunct="1"/>
            <a:r>
              <a:rPr lang="el-GR" sz="4000">
                <a:latin typeface="Calibri" charset="0"/>
              </a:rPr>
              <a:t>Βασικές περιγραφές επιπέδων Α1-Β1</a:t>
            </a:r>
          </a:p>
        </p:txBody>
      </p:sp>
      <p:sp>
        <p:nvSpPr>
          <p:cNvPr id="3" name="2 - Θέση περιεχομένου"/>
          <p:cNvSpPr>
            <a:spLocks noGrp="1"/>
          </p:cNvSpPr>
          <p:nvPr>
            <p:ph idx="1"/>
          </p:nvPr>
        </p:nvSpPr>
        <p:spPr>
          <a:xfrm>
            <a:off x="468313" y="1341438"/>
            <a:ext cx="8229600" cy="5327650"/>
          </a:xfrm>
        </p:spPr>
        <p:txBody>
          <a:bodyPr/>
          <a:lstStyle/>
          <a:p>
            <a:pPr eaLnBrk="1" hangingPunct="1">
              <a:lnSpc>
                <a:spcPct val="80000"/>
              </a:lnSpc>
            </a:pPr>
            <a:r>
              <a:rPr lang="el-GR" sz="2000" b="1" dirty="0">
                <a:latin typeface="Calibri" charset="0"/>
              </a:rPr>
              <a:t>Α1</a:t>
            </a:r>
            <a:r>
              <a:rPr lang="el-GR" sz="2000" dirty="0">
                <a:latin typeface="Calibri" charset="0"/>
              </a:rPr>
              <a:t>: </a:t>
            </a:r>
            <a:r>
              <a:rPr lang="el-GR" sz="2000" dirty="0">
                <a:solidFill>
                  <a:srgbClr val="FF0000"/>
                </a:solidFill>
                <a:latin typeface="Calibri" charset="0"/>
              </a:rPr>
              <a:t>το χαμηλότερο επίπεδο λειτουργικής χρήσης της γλώσσας</a:t>
            </a:r>
            <a:r>
              <a:rPr lang="el-GR" sz="2000" dirty="0">
                <a:latin typeface="Calibri" charset="0"/>
              </a:rPr>
              <a:t>, όπου ο μαθητής θα πρέπει να μπορεί να επικοινωνεί με τον απλούστερο δυνατό τρόπο για ζητήματα της καθημερινής ζωής και των ενδιαφερόντων του, με την προϋπόθεση ότι </a:t>
            </a:r>
            <a:r>
              <a:rPr lang="el-GR" sz="2000" dirty="0">
                <a:solidFill>
                  <a:srgbClr val="FF0000"/>
                </a:solidFill>
                <a:latin typeface="Calibri" charset="0"/>
              </a:rPr>
              <a:t>η επικοινωνία πραγματοποιείται με συνομιλητή ο οποίος μιλά αργά και καθαρά και είναι διατεθειμένος να βοηθήσει</a:t>
            </a:r>
            <a:r>
              <a:rPr lang="el-GR" sz="2000" dirty="0">
                <a:latin typeface="Calibri" charset="0"/>
              </a:rPr>
              <a:t>.</a:t>
            </a:r>
          </a:p>
          <a:p>
            <a:pPr eaLnBrk="1" hangingPunct="1">
              <a:lnSpc>
                <a:spcPct val="80000"/>
              </a:lnSpc>
              <a:buFont typeface="Arial" charset="0"/>
              <a:buNone/>
            </a:pPr>
            <a:endParaRPr lang="el-GR" sz="2000" dirty="0">
              <a:latin typeface="Calibri" charset="0"/>
            </a:endParaRPr>
          </a:p>
          <a:p>
            <a:pPr eaLnBrk="1" hangingPunct="1">
              <a:lnSpc>
                <a:spcPct val="80000"/>
              </a:lnSpc>
            </a:pPr>
            <a:r>
              <a:rPr lang="el-GR" sz="2000" b="1" dirty="0">
                <a:latin typeface="Calibri" charset="0"/>
              </a:rPr>
              <a:t>Α2:</a:t>
            </a:r>
            <a:r>
              <a:rPr lang="el-GR" sz="2000" dirty="0">
                <a:latin typeface="Calibri" charset="0"/>
              </a:rPr>
              <a:t> </a:t>
            </a:r>
            <a:r>
              <a:rPr lang="el-GR" sz="2000" dirty="0">
                <a:solidFill>
                  <a:srgbClr val="FF0000"/>
                </a:solidFill>
                <a:latin typeface="Calibri" charset="0"/>
              </a:rPr>
              <a:t>το επίπεδο του βασικού χρήστη της γλώσσας</a:t>
            </a:r>
            <a:r>
              <a:rPr lang="el-GR" sz="2000" dirty="0">
                <a:latin typeface="Calibri" charset="0"/>
              </a:rPr>
              <a:t>, όπου ο μαθητής έχει αποκτήσει μια βασική ικανότητα να χρησιμοποιεί τη γλώσσα-στόχο σε ορισμένες και συγκεκριμένες καταστάσεις, σε ένα ευρύ μεν φάσμα γλωσσικών λειτουργιών αλλά με πολύ απλό τρόπο </a:t>
            </a:r>
            <a:r>
              <a:rPr lang="el-GR" sz="2000" dirty="0">
                <a:solidFill>
                  <a:srgbClr val="FF0000"/>
                </a:solidFill>
                <a:latin typeface="Calibri" charset="0"/>
              </a:rPr>
              <a:t>υπό την προϋπόθεση ότι ο συνομιλητής του μιλάει αργά και καθαρά και είναι διατεθειμένος να βοηθήσει.</a:t>
            </a:r>
          </a:p>
          <a:p>
            <a:pPr eaLnBrk="1" hangingPunct="1">
              <a:lnSpc>
                <a:spcPct val="80000"/>
              </a:lnSpc>
              <a:buFont typeface="Arial" charset="0"/>
              <a:buNone/>
            </a:pPr>
            <a:endParaRPr lang="el-GR" sz="2000" dirty="0">
              <a:solidFill>
                <a:srgbClr val="FF0000"/>
              </a:solidFill>
              <a:latin typeface="Calibri" charset="0"/>
            </a:endParaRPr>
          </a:p>
          <a:p>
            <a:pPr eaLnBrk="1" hangingPunct="1">
              <a:lnSpc>
                <a:spcPct val="80000"/>
              </a:lnSpc>
            </a:pPr>
            <a:r>
              <a:rPr lang="el-GR" sz="2000" b="1" dirty="0">
                <a:latin typeface="Calibri" charset="0"/>
              </a:rPr>
              <a:t>Β1:</a:t>
            </a:r>
            <a:r>
              <a:rPr lang="el-GR" sz="2000" dirty="0">
                <a:latin typeface="Calibri" charset="0"/>
              </a:rPr>
              <a:t> </a:t>
            </a:r>
            <a:r>
              <a:rPr lang="el-GR" sz="2000" dirty="0">
                <a:solidFill>
                  <a:srgbClr val="FF0000"/>
                </a:solidFill>
                <a:latin typeface="Calibri" charset="0"/>
              </a:rPr>
              <a:t>το πρώτο της σειράς των έξι επιπέδων γλωσσομάθειας στο οποίο ο χρήστης της γλώσσας χαρακτηρίζεται δυνάμει ανεξάρτητος </a:t>
            </a:r>
            <a:r>
              <a:rPr lang="el-GR" sz="2000" dirty="0">
                <a:latin typeface="Calibri" charset="0"/>
              </a:rPr>
              <a:t>με τον ελάχιστο γλωσσικό εξοπλισμό που του επιτρέπει να </a:t>
            </a:r>
            <a:r>
              <a:rPr lang="el-GR" sz="2000" dirty="0" smtClean="0">
                <a:latin typeface="Calibri" charset="0"/>
              </a:rPr>
              <a:t>αντεπεξέρχεται </a:t>
            </a:r>
            <a:r>
              <a:rPr lang="el-GR" sz="2000" dirty="0">
                <a:latin typeface="Calibri" charset="0"/>
              </a:rPr>
              <a:t>στις πλέον προβλέψιμες καταστάσεις της καθημερινής του ζωής και επικοινωνίας με έναν σχετικό βαθμό αυτοτέλειας και </a:t>
            </a:r>
            <a:r>
              <a:rPr lang="el-GR" sz="2000" dirty="0">
                <a:solidFill>
                  <a:srgbClr val="FF0000"/>
                </a:solidFill>
                <a:latin typeface="Calibri" charset="0"/>
              </a:rPr>
              <a:t>ανεξαρτησίας υπό την προϋπόθεση ότι μπορεί να στηριχθεί σε μεγάλο βαθμό στη συνεργασιμότητα/ καλή διάθεση του συνομιλητή του.</a:t>
            </a:r>
          </a:p>
          <a:p>
            <a:pPr eaLnBrk="1" hangingPunct="1">
              <a:lnSpc>
                <a:spcPct val="80000"/>
              </a:lnSpc>
            </a:pPr>
            <a:endParaRPr lang="el-GR" sz="2500"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FF0000"/>
                </a:solidFill>
              </a:rPr>
              <a:t>Βασικ</a:t>
            </a:r>
            <a:r>
              <a:rPr lang="el-GR" b="1" dirty="0" smtClean="0">
                <a:solidFill>
                  <a:srgbClr val="FF0000"/>
                </a:solidFill>
              </a:rPr>
              <a:t>ά χαρακτηριστικά περιγραφών επιπέδων Α1-Β1</a:t>
            </a:r>
            <a:endParaRPr lang="en-US" b="1" dirty="0">
              <a:solidFill>
                <a:srgbClr val="FF0000"/>
              </a:solidFill>
            </a:endParaRPr>
          </a:p>
        </p:txBody>
      </p:sp>
      <p:sp>
        <p:nvSpPr>
          <p:cNvPr id="3" name="Content Placeholder 2"/>
          <p:cNvSpPr>
            <a:spLocks noGrp="1"/>
          </p:cNvSpPr>
          <p:nvPr>
            <p:ph idx="1"/>
          </p:nvPr>
        </p:nvSpPr>
        <p:spPr/>
        <p:txBody>
          <a:bodyPr/>
          <a:lstStyle/>
          <a:p>
            <a:r>
              <a:rPr lang="el-GR" b="1" dirty="0" smtClean="0">
                <a:solidFill>
                  <a:srgbClr val="3366FF"/>
                </a:solidFill>
                <a:latin typeface="Calibri" charset="0"/>
                <a:cs typeface="Arial" charset="0"/>
              </a:rPr>
              <a:t>Επαναληπτικ</a:t>
            </a:r>
            <a:r>
              <a:rPr lang="el-GR" b="1" dirty="0" smtClean="0">
                <a:solidFill>
                  <a:srgbClr val="3366FF"/>
                </a:solidFill>
                <a:latin typeface="Calibri" charset="0"/>
                <a:cs typeface="Arial" charset="0"/>
              </a:rPr>
              <a:t>ότητα στοιχείων</a:t>
            </a:r>
            <a:r>
              <a:rPr lang="el-GR" b="1" dirty="0" smtClean="0">
                <a:solidFill>
                  <a:srgbClr val="3366FF"/>
                </a:solidFill>
                <a:latin typeface="Calibri" charset="0"/>
                <a:cs typeface="Arial" charset="0"/>
              </a:rPr>
              <a:t>, </a:t>
            </a:r>
          </a:p>
          <a:p>
            <a:r>
              <a:rPr lang="el-GR" b="1" dirty="0" smtClean="0">
                <a:solidFill>
                  <a:srgbClr val="3366FF"/>
                </a:solidFill>
                <a:latin typeface="Calibri" charset="0"/>
                <a:cs typeface="Arial" charset="0"/>
              </a:rPr>
              <a:t>Προβλεψιμότητα</a:t>
            </a:r>
          </a:p>
          <a:p>
            <a:r>
              <a:rPr lang="el-GR" b="1" dirty="0" smtClean="0">
                <a:solidFill>
                  <a:srgbClr val="3366FF"/>
                </a:solidFill>
                <a:latin typeface="Calibri" charset="0"/>
                <a:cs typeface="Arial" charset="0"/>
              </a:rPr>
              <a:t> Τυποποίηση</a:t>
            </a:r>
            <a:endParaRPr lang="el-GR" b="1" dirty="0">
              <a:solidFill>
                <a:srgbClr val="3366FF"/>
              </a:solidFill>
              <a:latin typeface="Calibri" charset="0"/>
              <a:cs typeface="Arial" charset="0"/>
            </a:endParaRPr>
          </a:p>
          <a:p>
            <a:r>
              <a:rPr lang="el-GR" b="1" dirty="0" smtClean="0">
                <a:solidFill>
                  <a:srgbClr val="3366FF"/>
                </a:solidFill>
                <a:latin typeface="Calibri" charset="0"/>
                <a:cs typeface="Arial" charset="0"/>
              </a:rPr>
              <a:t>Συνεργασία (αρχ</a:t>
            </a:r>
            <a:r>
              <a:rPr lang="el-GR" b="1" dirty="0" smtClean="0">
                <a:solidFill>
                  <a:srgbClr val="3366FF"/>
                </a:solidFill>
                <a:latin typeface="Calibri" charset="0"/>
                <a:cs typeface="Arial" charset="0"/>
              </a:rPr>
              <a:t>ή της συνεργασιμότητας)</a:t>
            </a:r>
          </a:p>
          <a:p>
            <a:r>
              <a:rPr lang="el-GR" b="1" dirty="0" smtClean="0">
                <a:solidFill>
                  <a:srgbClr val="3366FF"/>
                </a:solidFill>
                <a:latin typeface="Calibri" charset="0"/>
                <a:cs typeface="Arial" charset="0"/>
              </a:rPr>
              <a:t>Μειωμένη προσωπικότητα</a:t>
            </a:r>
            <a:endParaRPr lang="el-GR" b="1" dirty="0">
              <a:solidFill>
                <a:srgbClr val="3366FF"/>
              </a:solidFill>
              <a:latin typeface="Calibri" charset="0"/>
              <a:cs typeface="Arial" charset="0"/>
            </a:endParaRPr>
          </a:p>
          <a:p>
            <a:endParaRPr lang="en-US" dirty="0">
              <a:solidFill>
                <a:srgbClr val="3366FF"/>
              </a:solidFill>
            </a:endParaRPr>
          </a:p>
        </p:txBody>
      </p:sp>
    </p:spTree>
    <p:extLst>
      <p:ext uri="{BB962C8B-B14F-4D97-AF65-F5344CB8AC3E}">
        <p14:creationId xmlns:p14="http://schemas.microsoft.com/office/powerpoint/2010/main" val="3389587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288" y="115888"/>
            <a:ext cx="8229600" cy="635000"/>
          </a:xfrm>
        </p:spPr>
        <p:txBody>
          <a:bodyPr>
            <a:normAutofit fontScale="90000"/>
          </a:bodyPr>
          <a:lstStyle/>
          <a:p>
            <a:pPr eaLnBrk="1" hangingPunct="1">
              <a:defRPr/>
            </a:pPr>
            <a:r>
              <a:rPr lang="el-GR" sz="2900">
                <a:latin typeface="Calibri" charset="0"/>
                <a:cs typeface="+mj-cs"/>
              </a:rPr>
              <a:t>Βασικές περιγραφές επιπέδων </a:t>
            </a:r>
            <a:r>
              <a:rPr lang="el-GR" sz="4000">
                <a:latin typeface="Calibri" charset="0"/>
                <a:cs typeface="+mj-cs"/>
              </a:rPr>
              <a:t>Β2-Γ2</a:t>
            </a:r>
          </a:p>
        </p:txBody>
      </p:sp>
      <p:sp>
        <p:nvSpPr>
          <p:cNvPr id="3" name="2 - Θέση περιεχομένου"/>
          <p:cNvSpPr>
            <a:spLocks noGrp="1"/>
          </p:cNvSpPr>
          <p:nvPr>
            <p:ph idx="1"/>
          </p:nvPr>
        </p:nvSpPr>
        <p:spPr>
          <a:xfrm>
            <a:off x="468313" y="692150"/>
            <a:ext cx="8229600" cy="6049963"/>
          </a:xfrm>
        </p:spPr>
        <p:txBody>
          <a:bodyPr/>
          <a:lstStyle/>
          <a:p>
            <a:pPr eaLnBrk="1" hangingPunct="1">
              <a:defRPr/>
            </a:pPr>
            <a:r>
              <a:rPr lang="el-GR" sz="1800" b="1" dirty="0">
                <a:latin typeface="Calibri" charset="0"/>
              </a:rPr>
              <a:t>Β2</a:t>
            </a:r>
            <a:r>
              <a:rPr lang="el-GR" sz="1800" dirty="0">
                <a:latin typeface="Calibri" charset="0"/>
              </a:rPr>
              <a:t>: </a:t>
            </a:r>
            <a:r>
              <a:rPr lang="el-GR" sz="1800" dirty="0">
                <a:solidFill>
                  <a:srgbClr val="FF0000"/>
                </a:solidFill>
                <a:latin typeface="Calibri" charset="0"/>
              </a:rPr>
              <a:t>το επίπεδο της πλήρους αυτονόμησης του μαθητή στον βαθμό που ο ίδιος είναι σε θέση </a:t>
            </a:r>
            <a:r>
              <a:rPr lang="el-GR" sz="1800" u="sng" dirty="0">
                <a:solidFill>
                  <a:srgbClr val="FF0000"/>
                </a:solidFill>
                <a:latin typeface="Calibri" charset="0"/>
              </a:rPr>
              <a:t>να διατυπώνει και να αξιολογεί προσωπικές στάσεις και απόψεις, </a:t>
            </a:r>
            <a:r>
              <a:rPr lang="el-GR" sz="1800" dirty="0">
                <a:solidFill>
                  <a:srgbClr val="FF0000"/>
                </a:solidFill>
                <a:latin typeface="Calibri" charset="0"/>
              </a:rPr>
              <a:t>να επιλέγει θέματα που άπτονται των ειδικότερων γνώσεων και προτιμήσεών του,</a:t>
            </a:r>
            <a:r>
              <a:rPr lang="el-GR" sz="1800" dirty="0">
                <a:latin typeface="Calibri" charset="0"/>
              </a:rPr>
              <a:t> </a:t>
            </a:r>
            <a:r>
              <a:rPr lang="el-GR" sz="1800" dirty="0">
                <a:solidFill>
                  <a:srgbClr val="3366FF"/>
                </a:solidFill>
                <a:latin typeface="Calibri" charset="0"/>
              </a:rPr>
              <a:t>να παράγει και να κατανοεί</a:t>
            </a:r>
            <a:r>
              <a:rPr lang="el-GR" sz="1800" dirty="0">
                <a:latin typeface="Calibri" charset="0"/>
              </a:rPr>
              <a:t> </a:t>
            </a:r>
            <a:r>
              <a:rPr lang="el-GR" sz="1800" b="1" dirty="0">
                <a:solidFill>
                  <a:srgbClr val="008000"/>
                </a:solidFill>
                <a:latin typeface="Calibri" charset="0"/>
              </a:rPr>
              <a:t>εκτεταμένα και σύνθετα εκφωνήματα αυξημένης δομικής πολυπλοκότητας </a:t>
            </a:r>
            <a:r>
              <a:rPr lang="el-GR" sz="1800" dirty="0">
                <a:latin typeface="Calibri" charset="0"/>
              </a:rPr>
              <a:t>και να προβαίνει σε λεπτομερέστερους γλωσσικούς χειρισμούς σε μια ποικιλία επικοινωνιακών περιστάσεων </a:t>
            </a:r>
            <a:r>
              <a:rPr lang="el-GR" sz="1800" b="1" dirty="0">
                <a:solidFill>
                  <a:schemeClr val="accent6">
                    <a:lumMod val="50000"/>
                  </a:schemeClr>
                </a:solidFill>
                <a:latin typeface="Calibri" charset="0"/>
              </a:rPr>
              <a:t>οι οποίες απομακρύνονται από τον ουδέτερο, υφολογικά μη διαφοροποιημένο λόγο</a:t>
            </a:r>
            <a:r>
              <a:rPr lang="el-GR" sz="1800" dirty="0">
                <a:latin typeface="Calibri" charset="0"/>
              </a:rPr>
              <a:t>.</a:t>
            </a:r>
          </a:p>
          <a:p>
            <a:pPr eaLnBrk="1" hangingPunct="1">
              <a:defRPr/>
            </a:pPr>
            <a:r>
              <a:rPr lang="el-GR" sz="1800" b="1" dirty="0">
                <a:latin typeface="Calibri" charset="0"/>
              </a:rPr>
              <a:t>Γ1</a:t>
            </a:r>
            <a:r>
              <a:rPr lang="el-GR" sz="1800" dirty="0">
                <a:latin typeface="Calibri" charset="0"/>
              </a:rPr>
              <a:t>:  </a:t>
            </a:r>
            <a:r>
              <a:rPr lang="el-GR" sz="1800" dirty="0">
                <a:solidFill>
                  <a:srgbClr val="FF0000"/>
                </a:solidFill>
                <a:latin typeface="Calibri" charset="0"/>
              </a:rPr>
              <a:t>το επίπεδο του ικανού χρήστη της γλώσσας, στον βαθμό που μπορεί </a:t>
            </a:r>
            <a:r>
              <a:rPr lang="el-GR" sz="1800" u="sng" dirty="0">
                <a:solidFill>
                  <a:srgbClr val="FF0000"/>
                </a:solidFill>
                <a:latin typeface="Calibri" charset="0"/>
              </a:rPr>
              <a:t>να χρησιμοποιεί τη γλώσσα με ευελιξία, αυθορμητισμό και αποτελεσματικότητα </a:t>
            </a:r>
            <a:r>
              <a:rPr lang="el-GR" sz="1800" dirty="0">
                <a:solidFill>
                  <a:srgbClr val="FF0000"/>
                </a:solidFill>
                <a:latin typeface="Calibri" charset="0"/>
              </a:rPr>
              <a:t>για την κάλυψη κοινωνικών, ακαδημαϊκών και επαγγελματικών σκοπών</a:t>
            </a:r>
            <a:r>
              <a:rPr lang="el-GR" sz="1800" dirty="0">
                <a:latin typeface="Calibri" charset="0"/>
              </a:rPr>
              <a:t>, </a:t>
            </a:r>
            <a:r>
              <a:rPr lang="el-GR" sz="1800" dirty="0">
                <a:solidFill>
                  <a:srgbClr val="3366FF"/>
                </a:solidFill>
                <a:latin typeface="Calibri" charset="0"/>
              </a:rPr>
              <a:t>να κατανοεί και να παράγει </a:t>
            </a:r>
            <a:r>
              <a:rPr lang="el-GR" sz="1800" b="1" dirty="0">
                <a:solidFill>
                  <a:srgbClr val="008000"/>
                </a:solidFill>
                <a:latin typeface="Calibri" charset="0"/>
              </a:rPr>
              <a:t>μακροσκελή κείμενα αυξημένης γλωσσικής και γνωστικής πολυπλοκότητας</a:t>
            </a:r>
            <a:r>
              <a:rPr lang="el-GR" sz="1800" dirty="0">
                <a:latin typeface="Calibri" charset="0"/>
              </a:rPr>
              <a:t> και να τα ελέγχει ως προς την οργανωτική τους δομή, τους μηχανισμούς συνοχής τους, </a:t>
            </a:r>
            <a:r>
              <a:rPr lang="el-GR" sz="1800" b="1" dirty="0">
                <a:solidFill>
                  <a:srgbClr val="984807"/>
                </a:solidFill>
                <a:latin typeface="Calibri" charset="0"/>
              </a:rPr>
              <a:t>τη ρητά δηλωμένη ή την υπονοούμενη σημασιολογική τους δήλωση</a:t>
            </a:r>
            <a:r>
              <a:rPr lang="el-GR" sz="1800" dirty="0">
                <a:latin typeface="Calibri" charset="0"/>
              </a:rPr>
              <a:t>.</a:t>
            </a:r>
            <a:endParaRPr lang="el-GR" sz="1800" dirty="0">
              <a:solidFill>
                <a:srgbClr val="FF0000"/>
              </a:solidFill>
              <a:latin typeface="Calibri" charset="0"/>
            </a:endParaRPr>
          </a:p>
          <a:p>
            <a:pPr eaLnBrk="1" hangingPunct="1">
              <a:defRPr/>
            </a:pPr>
            <a:r>
              <a:rPr lang="el-GR" sz="1800" b="1" dirty="0">
                <a:latin typeface="Calibri" charset="0"/>
              </a:rPr>
              <a:t>Γ2:  </a:t>
            </a:r>
            <a:r>
              <a:rPr lang="el-GR" sz="1800" dirty="0">
                <a:solidFill>
                  <a:srgbClr val="FF0000"/>
                </a:solidFill>
                <a:latin typeface="Calibri" charset="0"/>
              </a:rPr>
              <a:t>το επίπεδο της ολοκληρωμένης τέλειας γνώσης, του αυτάρκους ικανού χρήστη της γλώσσας </a:t>
            </a:r>
            <a:r>
              <a:rPr lang="el-GR" sz="1800" dirty="0">
                <a:latin typeface="Calibri" charset="0"/>
              </a:rPr>
              <a:t>(ο όρος δεν έχει σκοπό να υπονοήσει ικανότητα φυσικού ομιλητή) </a:t>
            </a:r>
            <a:r>
              <a:rPr lang="el-GR" sz="1800" dirty="0">
                <a:solidFill>
                  <a:srgbClr val="FF0000"/>
                </a:solidFill>
                <a:latin typeface="Calibri" charset="0"/>
              </a:rPr>
              <a:t>ο οποίος είναι σε θέση να χειρίζεται με οποιοδήποτε τρόπ</a:t>
            </a:r>
            <a:r>
              <a:rPr lang="el-GR" sz="1800" b="1" dirty="0">
                <a:solidFill>
                  <a:srgbClr val="008000"/>
                </a:solidFill>
                <a:latin typeface="Calibri" charset="0"/>
              </a:rPr>
              <a:t>ο (περιγραφή, περίληψη, επιχειρηματολογία, συμπέρασμα) οποιουδήποτε τύπου γραπτή ή προφορική πληροφορία </a:t>
            </a:r>
            <a:r>
              <a:rPr lang="el-GR" sz="1800" dirty="0">
                <a:latin typeface="Calibri" charset="0"/>
              </a:rPr>
              <a:t>και </a:t>
            </a:r>
            <a:r>
              <a:rPr lang="el-GR" sz="1800" dirty="0">
                <a:solidFill>
                  <a:srgbClr val="3366FF"/>
                </a:solidFill>
                <a:latin typeface="Calibri" charset="0"/>
              </a:rPr>
              <a:t>να εκφράζεται </a:t>
            </a:r>
            <a:r>
              <a:rPr lang="el-GR" sz="1800" u="sng" dirty="0">
                <a:solidFill>
                  <a:srgbClr val="FF0000"/>
                </a:solidFill>
                <a:latin typeface="Calibri" charset="0"/>
              </a:rPr>
              <a:t>με αυθορμητισμό, ευχέρεια και ακρίβεια </a:t>
            </a:r>
            <a:r>
              <a:rPr lang="el-GR" sz="1800" b="1" dirty="0">
                <a:solidFill>
                  <a:srgbClr val="984807"/>
                </a:solidFill>
                <a:latin typeface="Calibri" charset="0"/>
              </a:rPr>
              <a:t>διαφοροποιώντας τις λεπτότερες σημασιολογικές αποχρώσεις ακόμα και στις πιο περίπλοκες επικοινωνιακές καταστάσεις. </a:t>
            </a:r>
          </a:p>
          <a:p>
            <a:pPr eaLnBrk="1" hangingPunct="1">
              <a:defRPr/>
            </a:pPr>
            <a:endParaRPr lang="el-GR" sz="1800"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FF0000"/>
                </a:solidFill>
              </a:rPr>
              <a:t>Βασικ</a:t>
            </a:r>
            <a:r>
              <a:rPr lang="el-GR" b="1" dirty="0" smtClean="0">
                <a:solidFill>
                  <a:srgbClr val="FF0000"/>
                </a:solidFill>
              </a:rPr>
              <a:t>ά χαρακτηριστικά περιγραφών επιπέδων Β2-Γ2</a:t>
            </a:r>
            <a:endParaRPr lang="en-US" b="1" dirty="0">
              <a:solidFill>
                <a:srgbClr val="FF0000"/>
              </a:solidFill>
            </a:endParaRPr>
          </a:p>
        </p:txBody>
      </p:sp>
      <p:sp>
        <p:nvSpPr>
          <p:cNvPr id="3" name="Content Placeholder 2"/>
          <p:cNvSpPr>
            <a:spLocks noGrp="1"/>
          </p:cNvSpPr>
          <p:nvPr>
            <p:ph idx="1"/>
          </p:nvPr>
        </p:nvSpPr>
        <p:spPr/>
        <p:txBody>
          <a:bodyPr/>
          <a:lstStyle/>
          <a:p>
            <a:pPr>
              <a:defRPr/>
            </a:pPr>
            <a:r>
              <a:rPr lang="el-GR" b="1" dirty="0">
                <a:solidFill>
                  <a:srgbClr val="3366FF"/>
                </a:solidFill>
                <a:latin typeface="Calibri" charset="0"/>
                <a:cs typeface="Arial" charset="0"/>
              </a:rPr>
              <a:t>Επικοινωνιακή αυτοτέλεια, </a:t>
            </a:r>
            <a:endParaRPr lang="el-GR" b="1" dirty="0" smtClean="0">
              <a:solidFill>
                <a:srgbClr val="3366FF"/>
              </a:solidFill>
              <a:latin typeface="Calibri" charset="0"/>
              <a:cs typeface="Arial" charset="0"/>
            </a:endParaRPr>
          </a:p>
          <a:p>
            <a:pPr>
              <a:defRPr/>
            </a:pPr>
            <a:r>
              <a:rPr lang="el-GR" b="1" dirty="0" smtClean="0">
                <a:solidFill>
                  <a:srgbClr val="3366FF"/>
                </a:solidFill>
                <a:latin typeface="Calibri" charset="0"/>
                <a:cs typeface="Arial" charset="0"/>
              </a:rPr>
              <a:t>Γλωσσικ</a:t>
            </a:r>
            <a:r>
              <a:rPr lang="el-GR" b="1" dirty="0" smtClean="0">
                <a:solidFill>
                  <a:srgbClr val="3366FF"/>
                </a:solidFill>
                <a:latin typeface="Calibri" charset="0"/>
                <a:cs typeface="Arial" charset="0"/>
              </a:rPr>
              <a:t>ή π</a:t>
            </a:r>
            <a:r>
              <a:rPr lang="el-GR" b="1" dirty="0" smtClean="0">
                <a:solidFill>
                  <a:srgbClr val="3366FF"/>
                </a:solidFill>
                <a:latin typeface="Calibri" charset="0"/>
                <a:cs typeface="Arial" charset="0"/>
              </a:rPr>
              <a:t>οικιλία</a:t>
            </a:r>
            <a:r>
              <a:rPr lang="el-GR" b="1" dirty="0">
                <a:solidFill>
                  <a:srgbClr val="3366FF"/>
                </a:solidFill>
                <a:latin typeface="Calibri" charset="0"/>
                <a:cs typeface="Arial" charset="0"/>
              </a:rPr>
              <a:t>, </a:t>
            </a:r>
            <a:endParaRPr lang="el-GR" b="1" dirty="0" smtClean="0">
              <a:solidFill>
                <a:srgbClr val="3366FF"/>
              </a:solidFill>
              <a:latin typeface="Calibri" charset="0"/>
              <a:cs typeface="Arial" charset="0"/>
            </a:endParaRPr>
          </a:p>
          <a:p>
            <a:pPr>
              <a:defRPr/>
            </a:pPr>
            <a:r>
              <a:rPr lang="el-GR" b="1" dirty="0" smtClean="0">
                <a:solidFill>
                  <a:srgbClr val="3366FF"/>
                </a:solidFill>
                <a:latin typeface="Calibri" charset="0"/>
                <a:cs typeface="Arial" charset="0"/>
              </a:rPr>
              <a:t>Υφολογική </a:t>
            </a:r>
            <a:r>
              <a:rPr lang="el-GR" b="1" dirty="0">
                <a:solidFill>
                  <a:srgbClr val="3366FF"/>
                </a:solidFill>
                <a:latin typeface="Calibri" charset="0"/>
                <a:cs typeface="Arial" charset="0"/>
              </a:rPr>
              <a:t>διαφοροποίηση, </a:t>
            </a:r>
          </a:p>
          <a:p>
            <a:pPr>
              <a:defRPr/>
            </a:pPr>
            <a:r>
              <a:rPr lang="el-GR" b="1" dirty="0" smtClean="0">
                <a:solidFill>
                  <a:srgbClr val="3366FF"/>
                </a:solidFill>
                <a:latin typeface="Calibri" charset="0"/>
                <a:cs typeface="Arial" charset="0"/>
              </a:rPr>
              <a:t>Έ</a:t>
            </a:r>
            <a:r>
              <a:rPr lang="el-GR" b="1" dirty="0" smtClean="0">
                <a:solidFill>
                  <a:srgbClr val="3366FF"/>
                </a:solidFill>
                <a:latin typeface="Calibri" charset="0"/>
                <a:cs typeface="Arial" charset="0"/>
              </a:rPr>
              <a:t>λλειψη τυποποίησης</a:t>
            </a:r>
          </a:p>
          <a:p>
            <a:pPr>
              <a:defRPr/>
            </a:pPr>
            <a:r>
              <a:rPr lang="el-GR" b="1" dirty="0" smtClean="0">
                <a:solidFill>
                  <a:srgbClr val="3366FF"/>
                </a:solidFill>
                <a:latin typeface="Calibri" charset="0"/>
                <a:cs typeface="Arial" charset="0"/>
              </a:rPr>
              <a:t>Μικρ</a:t>
            </a:r>
            <a:r>
              <a:rPr lang="el-GR" b="1" dirty="0" smtClean="0">
                <a:solidFill>
                  <a:srgbClr val="3366FF"/>
                </a:solidFill>
                <a:latin typeface="Calibri" charset="0"/>
                <a:cs typeface="Arial" charset="0"/>
              </a:rPr>
              <a:t>ός βαθμός εξοικείωσης</a:t>
            </a:r>
          </a:p>
          <a:p>
            <a:pPr>
              <a:defRPr/>
            </a:pPr>
            <a:r>
              <a:rPr lang="el-GR" b="1" dirty="0" smtClean="0">
                <a:solidFill>
                  <a:srgbClr val="3366FF"/>
                </a:solidFill>
                <a:latin typeface="Calibri" charset="0"/>
                <a:cs typeface="Arial" charset="0"/>
              </a:rPr>
              <a:t>Χαμηλή προβλεψιμότητα</a:t>
            </a:r>
            <a:endParaRPr lang="el-GR" b="1" dirty="0">
              <a:solidFill>
                <a:srgbClr val="3366FF"/>
              </a:solidFill>
              <a:latin typeface="Calibri" charset="0"/>
              <a:cs typeface="Arial" charset="0"/>
            </a:endParaRPr>
          </a:p>
          <a:p>
            <a:pPr>
              <a:defRPr/>
            </a:pPr>
            <a:r>
              <a:rPr lang="el-GR" b="1" dirty="0" smtClean="0">
                <a:solidFill>
                  <a:srgbClr val="3366FF"/>
                </a:solidFill>
                <a:latin typeface="Calibri" charset="0"/>
                <a:cs typeface="Arial" charset="0"/>
              </a:rPr>
              <a:t>Γνωστικ</a:t>
            </a:r>
            <a:r>
              <a:rPr lang="el-GR" b="1" dirty="0" smtClean="0">
                <a:solidFill>
                  <a:srgbClr val="3366FF"/>
                </a:solidFill>
                <a:latin typeface="Calibri" charset="0"/>
                <a:cs typeface="Arial" charset="0"/>
              </a:rPr>
              <a:t>ή και γλωσσική π</a:t>
            </a:r>
            <a:r>
              <a:rPr lang="el-GR" b="1" dirty="0" smtClean="0">
                <a:solidFill>
                  <a:srgbClr val="3366FF"/>
                </a:solidFill>
                <a:latin typeface="Calibri" charset="0"/>
                <a:cs typeface="Arial" charset="0"/>
              </a:rPr>
              <a:t>ολυπλοκότητα</a:t>
            </a:r>
            <a:endParaRPr lang="el-GR" b="1" dirty="0">
              <a:solidFill>
                <a:srgbClr val="3366FF"/>
              </a:solidFill>
              <a:latin typeface="Calibri" charset="0"/>
              <a:cs typeface="Arial" charset="0"/>
            </a:endParaRPr>
          </a:p>
          <a:p>
            <a:endParaRPr lang="en-US" dirty="0">
              <a:solidFill>
                <a:srgbClr val="3366FF"/>
              </a:solidFill>
            </a:endParaRPr>
          </a:p>
        </p:txBody>
      </p:sp>
    </p:spTree>
    <p:extLst>
      <p:ext uri="{BB962C8B-B14F-4D97-AF65-F5344CB8AC3E}">
        <p14:creationId xmlns:p14="http://schemas.microsoft.com/office/powerpoint/2010/main" val="349358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idx="4294967295"/>
          </p:nvPr>
        </p:nvSpPr>
        <p:spPr>
          <a:xfrm>
            <a:off x="971550" y="476250"/>
            <a:ext cx="7543800" cy="1431925"/>
          </a:xfrm>
          <a:solidFill>
            <a:srgbClr val="FFFFFF"/>
          </a:solidFill>
          <a:ln>
            <a:solidFill>
              <a:srgbClr val="000000"/>
            </a:solidFill>
            <a:miter lim="800000"/>
            <a:headEnd/>
            <a:tailEnd/>
          </a:ln>
        </p:spPr>
        <p:txBody>
          <a:bodyPr/>
          <a:lstStyle/>
          <a:p>
            <a:pPr eaLnBrk="1" hangingPunct="1"/>
            <a:r>
              <a:rPr lang="el-GR" sz="2800" b="1">
                <a:solidFill>
                  <a:srgbClr val="FF0000"/>
                </a:solidFill>
                <a:latin typeface="Calibri" charset="0"/>
                <a:ea typeface="MS PGothic" charset="0"/>
                <a:cs typeface="MS PGothic" charset="0"/>
              </a:rPr>
              <a:t>Προτεραιότητες ως προς την ανάπτυξη των γλωσσικών δεξιοτήτων</a:t>
            </a:r>
          </a:p>
        </p:txBody>
      </p:sp>
      <p:graphicFrame>
        <p:nvGraphicFramePr>
          <p:cNvPr id="9219" name="Group 3"/>
          <p:cNvGraphicFramePr>
            <a:graphicFrameLocks noGrp="1"/>
          </p:cNvGraphicFramePr>
          <p:nvPr/>
        </p:nvGraphicFramePr>
        <p:xfrm>
          <a:off x="4716463" y="2420938"/>
          <a:ext cx="4154487" cy="4187826"/>
        </p:xfrm>
        <a:graphic>
          <a:graphicData uri="http://schemas.openxmlformats.org/drawingml/2006/table">
            <a:tbl>
              <a:tblPr/>
              <a:tblGrid>
                <a:gridCol w="4154487"/>
              </a:tblGrid>
              <a:tr h="8960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n-US" sz="2400" b="1"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A</a:t>
                      </a:r>
                      <a:r>
                        <a:rPr kumimoji="0" lang="el-GR" sz="2400" b="1"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καδημαϊκή </a:t>
                      </a:r>
                      <a:r>
                        <a:rPr kumimoji="0" lang="el-GR" sz="2400" b="1" i="0" u="none" strike="noStrike" cap="none" normalizeH="0" baseline="0" dirty="0" smtClean="0">
                          <a:ln>
                            <a:noFill/>
                          </a:ln>
                          <a:solidFill>
                            <a:srgbClr val="000000"/>
                          </a:solidFill>
                          <a:effectLst>
                            <a:outerShdw blurRad="38100" dist="38100" dir="2700000" algn="tl">
                              <a:srgbClr val="DDDDDD"/>
                            </a:outerShdw>
                          </a:effectLst>
                          <a:latin typeface="+mn-lt"/>
                          <a:ea typeface="MS PGothic" charset="0"/>
                          <a:cs typeface="MS PGothic" charset="0"/>
                        </a:rPr>
                        <a:t>ικανότητα</a:t>
                      </a:r>
                      <a:endParaRPr kumimoji="0" lang="en-US" sz="2400" b="1" i="0" u="none" strike="noStrike" cap="none" normalizeH="0" baseline="0" dirty="0" smtClean="0">
                        <a:ln>
                          <a:noFill/>
                        </a:ln>
                        <a:solidFill>
                          <a:srgbClr val="000000"/>
                        </a:solidFill>
                        <a:effectLst>
                          <a:outerShdw blurRad="38100" dist="38100" dir="2700000" algn="tl">
                            <a:srgbClr val="DDDDDD"/>
                          </a:outerShdw>
                        </a:effectLst>
                        <a:latin typeface="+mn-lt"/>
                        <a:ea typeface="MS PGothic" charset="0"/>
                        <a:cs typeface="MS PGothic"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400" b="1" i="0" u="none" strike="noStrike" cap="none" normalizeH="0" baseline="0" dirty="0" smtClean="0">
                          <a:ln>
                            <a:noFill/>
                          </a:ln>
                          <a:solidFill>
                            <a:srgbClr val="FF0000"/>
                          </a:solidFill>
                          <a:effectLst>
                            <a:outerShdw blurRad="38100" dist="38100" dir="2700000" algn="tl">
                              <a:srgbClr val="DDDDDD"/>
                            </a:outerShdw>
                          </a:effectLst>
                          <a:latin typeface="+mn-lt"/>
                          <a:ea typeface="MS PGothic" charset="0"/>
                          <a:cs typeface="MS PGothic" charset="0"/>
                        </a:rPr>
                        <a:t>2 </a:t>
                      </a:r>
                      <a:r>
                        <a:rPr kumimoji="0" lang="el-GR" sz="2400" b="1" i="0" u="none" strike="noStrike" cap="none" normalizeH="0" baseline="0" dirty="0" smtClean="0">
                          <a:ln>
                            <a:noFill/>
                          </a:ln>
                          <a:solidFill>
                            <a:schemeClr val="tx1"/>
                          </a:solidFill>
                          <a:effectLst>
                            <a:outerShdw blurRad="38100" dist="38100" dir="2700000" algn="tl">
                              <a:srgbClr val="DDDDDD"/>
                            </a:outerShdw>
                          </a:effectLst>
                          <a:latin typeface="+mn-lt"/>
                          <a:ea typeface="MS PGothic" charset="0"/>
                          <a:cs typeface="MS PGothic" charset="0"/>
                        </a:rPr>
                        <a:t>                       </a:t>
                      </a:r>
                      <a:r>
                        <a:rPr kumimoji="0" lang="el-GR" sz="2400" b="1" i="0" u="none" strike="noStrike" cap="none" normalizeH="0" baseline="0" dirty="0" smtClean="0">
                          <a:ln>
                            <a:noFill/>
                          </a:ln>
                          <a:solidFill>
                            <a:srgbClr val="000000"/>
                          </a:solidFill>
                          <a:effectLst>
                            <a:outerShdw blurRad="38100" dist="38100" dir="2700000" algn="tl">
                              <a:srgbClr val="DDDDDD"/>
                            </a:outerShdw>
                          </a:effectLst>
                          <a:latin typeface="+mn-lt"/>
                          <a:ea typeface="MS PGothic" charset="0"/>
                          <a:cs typeface="MS PGothic" charset="0"/>
                        </a:rPr>
                        <a:t>Γ1&amp;Γ2</a:t>
                      </a:r>
                      <a:endParaRPr kumimoji="0" lang="en-US" sz="2400" b="1" i="0" u="none" strike="noStrike" cap="none" normalizeH="0" baseline="0" dirty="0" smtClean="0">
                        <a:ln>
                          <a:noFill/>
                        </a:ln>
                        <a:solidFill>
                          <a:srgbClr val="000000"/>
                        </a:solidFill>
                        <a:effectLst>
                          <a:outerShdw blurRad="38100" dist="38100" dir="2700000" algn="tl">
                            <a:srgbClr val="DDDDDD"/>
                          </a:outerShdw>
                        </a:effectLst>
                        <a:latin typeface="+mn-lt"/>
                        <a:ea typeface="MS PGothic" charset="0"/>
                        <a:cs typeface="MS PGothic"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728">
                <a:tc>
                  <a:txBody>
                    <a:bodyPr/>
                    <a:lstStyle/>
                    <a:p>
                      <a:pPr marL="533400" marR="0" lvl="0" indent="-53340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1</a:t>
                      </a:r>
                      <a:r>
                        <a:rPr kumimoji="0" lang="el-GR" sz="2800" b="0" i="0" u="none" strike="noStrike" cap="none" normalizeH="0" baseline="0" dirty="0">
                          <a:ln>
                            <a:noFill/>
                          </a:ln>
                          <a:solidFill>
                            <a:schemeClr val="tx1"/>
                          </a:solidFill>
                          <a:effectLst>
                            <a:outerShdw blurRad="38100" dist="38100" dir="2700000" algn="tl">
                              <a:srgbClr val="DDDDDD"/>
                            </a:outerShdw>
                          </a:effectLst>
                          <a:latin typeface="+mn-lt"/>
                          <a:ea typeface="MS PGothic" charset="0"/>
                          <a:cs typeface="MS PGothic" charset="0"/>
                        </a:rPr>
                        <a:t>. </a:t>
                      </a:r>
                      <a:r>
                        <a:rPr kumimoji="0" lang="el-GR" sz="2800" b="1" i="0" u="none" strike="noStrike" cap="none" normalizeH="0" baseline="0" dirty="0">
                          <a:ln>
                            <a:noFill/>
                          </a:ln>
                          <a:solidFill>
                            <a:srgbClr val="FF0000"/>
                          </a:solidFill>
                          <a:effectLst>
                            <a:outerShdw blurRad="38100" dist="38100" dir="2700000" algn="tl">
                              <a:srgbClr val="DDDDDD"/>
                            </a:outerShdw>
                          </a:effectLst>
                          <a:latin typeface="+mn-lt"/>
                          <a:ea typeface="MS PGothic" charset="0"/>
                          <a:cs typeface="MS PGothic" charset="0"/>
                        </a:rPr>
                        <a:t>Κ</a:t>
                      </a:r>
                      <a:r>
                        <a:rPr kumimoji="0" lang="el-GR" sz="2800" b="1" i="0" u="none" strike="noStrike" cap="none" normalizeH="0" baseline="0" dirty="0">
                          <a:ln>
                            <a:noFill/>
                          </a:ln>
                          <a:solidFill>
                            <a:srgbClr val="3366FF"/>
                          </a:solidFill>
                          <a:effectLst>
                            <a:outerShdw blurRad="38100" dist="38100" dir="2700000" algn="tl">
                              <a:srgbClr val="DDDDDD"/>
                            </a:outerShdw>
                          </a:effectLst>
                          <a:latin typeface="+mn-lt"/>
                          <a:ea typeface="MS PGothic" charset="0"/>
                          <a:cs typeface="MS PGothic" charset="0"/>
                        </a:rPr>
                        <a:t>Γ</a:t>
                      </a: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Λ</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1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2.</a:t>
                      </a:r>
                      <a:r>
                        <a:rPr kumimoji="0" lang="el-GR" sz="2800" b="0" i="0" u="none" strike="noStrike" cap="none" normalizeH="0" baseline="0" dirty="0">
                          <a:ln>
                            <a:noFill/>
                          </a:ln>
                          <a:solidFill>
                            <a:schemeClr val="tx1"/>
                          </a:solidFill>
                          <a:effectLst>
                            <a:outerShdw blurRad="38100" dist="38100" dir="2700000" algn="tl">
                              <a:srgbClr val="DDDDDD"/>
                            </a:outerShdw>
                          </a:effectLst>
                          <a:latin typeface="+mn-lt"/>
                          <a:ea typeface="MS PGothic" charset="0"/>
                          <a:cs typeface="MS PGothic" charset="0"/>
                        </a:rPr>
                        <a:t> </a:t>
                      </a:r>
                      <a:r>
                        <a:rPr kumimoji="0" lang="el-GR" sz="2800" b="1" i="0" u="none" strike="noStrike" cap="none" normalizeH="0" baseline="0" dirty="0">
                          <a:ln>
                            <a:noFill/>
                          </a:ln>
                          <a:solidFill>
                            <a:srgbClr val="FF0000"/>
                          </a:solidFill>
                          <a:effectLst>
                            <a:outerShdw blurRad="38100" dist="38100" dir="2700000" algn="tl">
                              <a:srgbClr val="DDDDDD"/>
                            </a:outerShdw>
                          </a:effectLst>
                          <a:latin typeface="+mn-lt"/>
                          <a:ea typeface="MS PGothic" charset="0"/>
                          <a:cs typeface="MS PGothic" charset="0"/>
                        </a:rPr>
                        <a:t>Κ</a:t>
                      </a: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ΠΛ</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72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3. Π</a:t>
                      </a:r>
                      <a:r>
                        <a:rPr kumimoji="0" lang="el-GR" sz="2800" b="1" i="0" u="none" strike="noStrike" cap="none" normalizeH="0" baseline="0" dirty="0">
                          <a:ln>
                            <a:noFill/>
                          </a:ln>
                          <a:solidFill>
                            <a:srgbClr val="3366FF"/>
                          </a:solidFill>
                          <a:effectLst>
                            <a:outerShdw blurRad="38100" dist="38100" dir="2700000" algn="tl">
                              <a:srgbClr val="DDDDDD"/>
                            </a:outerShdw>
                          </a:effectLst>
                          <a:latin typeface="+mn-lt"/>
                          <a:ea typeface="MS PGothic" charset="0"/>
                          <a:cs typeface="MS PGothic" charset="0"/>
                        </a:rPr>
                        <a:t>Γ</a:t>
                      </a: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Λ</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1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n-lt"/>
                          <a:ea typeface="MS PGothic" charset="0"/>
                          <a:cs typeface="MS PGothic" charset="0"/>
                        </a:rPr>
                        <a:t>4. ΠΠΛ</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Group 3"/>
          <p:cNvGraphicFramePr>
            <a:graphicFrameLocks noGrp="1"/>
          </p:cNvGraphicFramePr>
          <p:nvPr/>
        </p:nvGraphicFramePr>
        <p:xfrm>
          <a:off x="611188" y="2420938"/>
          <a:ext cx="4125912" cy="4187826"/>
        </p:xfrm>
        <a:graphic>
          <a:graphicData uri="http://schemas.openxmlformats.org/drawingml/2006/table">
            <a:tbl>
              <a:tblPr/>
              <a:tblGrid>
                <a:gridCol w="4125912"/>
              </a:tblGrid>
              <a:tr h="8960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400" b="1" i="0" u="none" strike="noStrike" cap="none" normalizeH="0" baseline="0" dirty="0">
                          <a:ln>
                            <a:noFill/>
                          </a:ln>
                          <a:solidFill>
                            <a:schemeClr val="tx1"/>
                          </a:solidFill>
                          <a:effectLst>
                            <a:outerShdw blurRad="38100" dist="38100" dir="2700000" algn="tl">
                              <a:srgbClr val="DDDDDD"/>
                            </a:outerShdw>
                          </a:effectLst>
                          <a:latin typeface="+mj-lt"/>
                          <a:ea typeface="MS PGothic" charset="0"/>
                          <a:cs typeface="MS PGothic" charset="0"/>
                        </a:rPr>
                        <a:t>Διαπροσωπική </a:t>
                      </a:r>
                      <a:r>
                        <a:rPr kumimoji="0" lang="el-GR" sz="2400" b="1" i="0" u="none" strike="noStrike" cap="none" normalizeH="0" baseline="0" dirty="0" smtClean="0">
                          <a:ln>
                            <a:noFill/>
                          </a:ln>
                          <a:solidFill>
                            <a:schemeClr val="tx1"/>
                          </a:solidFill>
                          <a:effectLst>
                            <a:outerShdw blurRad="38100" dist="38100" dir="2700000" algn="tl">
                              <a:srgbClr val="DDDDDD"/>
                            </a:outerShdw>
                          </a:effectLst>
                          <a:latin typeface="+mj-lt"/>
                          <a:ea typeface="MS PGothic" charset="0"/>
                          <a:cs typeface="MS PGothic" charset="0"/>
                        </a:rPr>
                        <a:t>ικανότητα</a:t>
                      </a:r>
                      <a:endParaRPr kumimoji="0" lang="en-US" sz="2400" b="1" i="0" u="none" strike="noStrike" cap="none" normalizeH="0" baseline="0" dirty="0" smtClean="0">
                        <a:ln>
                          <a:noFill/>
                        </a:ln>
                        <a:solidFill>
                          <a:schemeClr val="tx1"/>
                        </a:solidFill>
                        <a:effectLst>
                          <a:outerShdw blurRad="38100" dist="38100" dir="2700000" algn="tl">
                            <a:srgbClr val="DDDDDD"/>
                          </a:outerShdw>
                        </a:effectLst>
                        <a:latin typeface="+mj-lt"/>
                        <a:ea typeface="MS PGothic" charset="0"/>
                        <a:cs typeface="MS PGothic"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400" b="1" i="0" u="none" strike="noStrike" cap="none" normalizeH="0" baseline="0" dirty="0" smtClean="0">
                          <a:ln>
                            <a:noFill/>
                          </a:ln>
                          <a:solidFill>
                            <a:schemeClr val="tx1"/>
                          </a:solidFill>
                          <a:effectLst>
                            <a:outerShdw blurRad="38100" dist="38100" dir="2700000" algn="tl">
                              <a:srgbClr val="DDDDDD"/>
                            </a:outerShdw>
                          </a:effectLst>
                          <a:latin typeface="+mj-lt"/>
                          <a:ea typeface="MS PGothic" charset="0"/>
                          <a:cs typeface="MS PGothic" charset="0"/>
                        </a:rPr>
                        <a:t>                       </a:t>
                      </a:r>
                      <a:r>
                        <a:rPr kumimoji="0" lang="en-US" sz="2400" b="1" i="0" u="none" strike="noStrike" cap="none" normalizeH="0" baseline="0" dirty="0" smtClean="0">
                          <a:ln>
                            <a:noFill/>
                          </a:ln>
                          <a:solidFill>
                            <a:schemeClr val="tx1"/>
                          </a:solidFill>
                          <a:effectLst>
                            <a:outerShdw blurRad="38100" dist="38100" dir="2700000" algn="tl">
                              <a:srgbClr val="DDDDDD"/>
                            </a:outerShdw>
                          </a:effectLst>
                          <a:latin typeface="+mj-lt"/>
                          <a:ea typeface="MS PGothic" charset="0"/>
                          <a:cs typeface="MS PGothic" charset="0"/>
                        </a:rPr>
                        <a:t>A1-B1</a:t>
                      </a:r>
                      <a:r>
                        <a:rPr kumimoji="0" lang="el-GR" sz="2400" b="1" i="0" u="none" strike="noStrike" cap="none" normalizeH="0" baseline="0" dirty="0" smtClean="0">
                          <a:ln>
                            <a:noFill/>
                          </a:ln>
                          <a:solidFill>
                            <a:schemeClr val="tx1"/>
                          </a:solidFill>
                          <a:effectLst>
                            <a:outerShdw blurRad="38100" dist="38100" dir="2700000" algn="tl">
                              <a:srgbClr val="DDDDDD"/>
                            </a:outerShdw>
                          </a:effectLst>
                          <a:latin typeface="+mj-lt"/>
                          <a:ea typeface="MS PGothic" charset="0"/>
                          <a:cs typeface="MS PGothic" charset="0"/>
                        </a:rPr>
                        <a:t>                    </a:t>
                      </a:r>
                      <a:r>
                        <a:rPr kumimoji="0" lang="el-GR" sz="2400" b="1" i="0" u="none" strike="noStrike" cap="none" normalizeH="0" baseline="0" dirty="0" smtClean="0">
                          <a:ln>
                            <a:noFill/>
                          </a:ln>
                          <a:solidFill>
                            <a:srgbClr val="FF0000"/>
                          </a:solidFill>
                          <a:effectLst>
                            <a:outerShdw blurRad="38100" dist="38100" dir="2700000" algn="tl">
                              <a:srgbClr val="DDDDDD"/>
                            </a:outerShdw>
                          </a:effectLst>
                          <a:latin typeface="+mj-lt"/>
                          <a:ea typeface="MS PGothic" charset="0"/>
                          <a:cs typeface="MS PGothic" charset="0"/>
                        </a:rPr>
                        <a:t>Β</a:t>
                      </a:r>
                      <a:endParaRPr kumimoji="0" lang="el-GR" sz="2400" b="1" i="0" u="none" strike="noStrike" cap="none" normalizeH="0" baseline="0" dirty="0">
                        <a:ln>
                          <a:noFill/>
                        </a:ln>
                        <a:solidFill>
                          <a:srgbClr val="FF0000"/>
                        </a:solidFill>
                        <a:effectLst>
                          <a:outerShdw blurRad="38100" dist="38100" dir="2700000" algn="tl">
                            <a:srgbClr val="DDDDDD"/>
                          </a:outerShdw>
                        </a:effectLst>
                        <a:latin typeface="+mj-lt"/>
                        <a:ea typeface="MS PGothic" charset="0"/>
                        <a:cs typeface="MS PGothic"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72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chemeClr val="tx1"/>
                          </a:solidFill>
                          <a:effectLst>
                            <a:outerShdw blurRad="38100" dist="38100" dir="2700000" algn="tl">
                              <a:srgbClr val="DDDDDD"/>
                            </a:outerShdw>
                          </a:effectLst>
                          <a:latin typeface="+mj-lt"/>
                          <a:ea typeface="MS PGothic" charset="0"/>
                          <a:cs typeface="MS PGothic" charset="0"/>
                        </a:rPr>
                        <a:t>1. Κ</a:t>
                      </a:r>
                      <a:r>
                        <a:rPr kumimoji="0" lang="el-GR" sz="2800" b="1" i="0" u="none" strike="noStrike" cap="none" normalizeH="0" baseline="0" dirty="0">
                          <a:ln>
                            <a:noFill/>
                          </a:ln>
                          <a:solidFill>
                            <a:srgbClr val="FF0000"/>
                          </a:solidFill>
                          <a:effectLst>
                            <a:outerShdw blurRad="38100" dist="38100" dir="2700000" algn="tl">
                              <a:srgbClr val="DDDDDD"/>
                            </a:outerShdw>
                          </a:effectLst>
                          <a:latin typeface="+mj-lt"/>
                          <a:ea typeface="MS PGothic" charset="0"/>
                          <a:cs typeface="MS PGothic" charset="0"/>
                        </a:rPr>
                        <a:t>Π</a:t>
                      </a:r>
                      <a:r>
                        <a:rPr kumimoji="0" lang="el-GR" sz="2800" b="0" i="0" u="none" strike="noStrike" cap="none" normalizeH="0" baseline="0" dirty="0">
                          <a:ln>
                            <a:noFill/>
                          </a:ln>
                          <a:solidFill>
                            <a:srgbClr val="000000"/>
                          </a:solidFill>
                          <a:effectLst>
                            <a:outerShdw blurRad="38100" dist="38100" dir="2700000" algn="tl">
                              <a:srgbClr val="DDDDDD"/>
                            </a:outerShdw>
                          </a:effectLst>
                          <a:latin typeface="+mj-lt"/>
                          <a:ea typeface="MS PGothic" charset="0"/>
                          <a:cs typeface="MS PGothic" charset="0"/>
                        </a:rPr>
                        <a:t>Λ</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1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j-lt"/>
                          <a:ea typeface="MS PGothic" charset="0"/>
                          <a:cs typeface="MS PGothic" charset="0"/>
                        </a:rPr>
                        <a:t>2. Π</a:t>
                      </a:r>
                      <a:r>
                        <a:rPr kumimoji="0" lang="el-GR" sz="2800" b="1" i="0" u="none" strike="noStrike" cap="none" normalizeH="0" baseline="0" dirty="0">
                          <a:ln>
                            <a:noFill/>
                          </a:ln>
                          <a:solidFill>
                            <a:srgbClr val="FF0000"/>
                          </a:solidFill>
                          <a:effectLst>
                            <a:outerShdw blurRad="38100" dist="38100" dir="2700000" algn="tl">
                              <a:srgbClr val="DDDDDD"/>
                            </a:outerShdw>
                          </a:effectLst>
                          <a:latin typeface="+mj-lt"/>
                          <a:ea typeface="MS PGothic" charset="0"/>
                          <a:cs typeface="MS PGothic" charset="0"/>
                        </a:rPr>
                        <a:t>Π</a:t>
                      </a:r>
                      <a:r>
                        <a:rPr kumimoji="0" lang="el-GR" sz="2800" b="0" i="0" u="none" strike="noStrike" cap="none" normalizeH="0" baseline="0" dirty="0">
                          <a:ln>
                            <a:noFill/>
                          </a:ln>
                          <a:solidFill>
                            <a:srgbClr val="000000"/>
                          </a:solidFill>
                          <a:effectLst>
                            <a:outerShdw blurRad="38100" dist="38100" dir="2700000" algn="tl">
                              <a:srgbClr val="DDDDDD"/>
                            </a:outerShdw>
                          </a:effectLst>
                          <a:latin typeface="+mj-lt"/>
                          <a:ea typeface="MS PGothic" charset="0"/>
                          <a:cs typeface="MS PGothic" charset="0"/>
                        </a:rPr>
                        <a:t>Λ</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72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j-lt"/>
                          <a:ea typeface="MS PGothic" charset="0"/>
                          <a:cs typeface="MS PGothic" charset="0"/>
                        </a:rPr>
                        <a:t>3. ΚΓΛ</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1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Arial" charset="0"/>
                        <a:buNone/>
                        <a:tabLst/>
                      </a:pPr>
                      <a:r>
                        <a:rPr kumimoji="0" lang="el-GR" sz="2800" b="0" i="0" u="none" strike="noStrike" cap="none" normalizeH="0" baseline="0" dirty="0">
                          <a:ln>
                            <a:noFill/>
                          </a:ln>
                          <a:solidFill>
                            <a:srgbClr val="000000"/>
                          </a:solidFill>
                          <a:effectLst>
                            <a:outerShdw blurRad="38100" dist="38100" dir="2700000" algn="tl">
                              <a:srgbClr val="DDDDDD"/>
                            </a:outerShdw>
                          </a:effectLst>
                          <a:latin typeface="+mj-lt"/>
                          <a:ea typeface="MS PGothic" charset="0"/>
                          <a:cs typeface="MS PGothic" charset="0"/>
                        </a:rPr>
                        <a:t>4. ΠΓΛ</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Grp="1" noChangeArrowheads="1"/>
          </p:cNvSpPr>
          <p:nvPr>
            <p:ph type="title"/>
          </p:nvPr>
        </p:nvSpPr>
        <p:spPr/>
        <p:txBody>
          <a:bodyPr/>
          <a:lstStyle/>
          <a:p>
            <a:pPr eaLnBrk="1" hangingPunct="1">
              <a:buFont typeface="Times New Roman"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600" b="1">
                <a:solidFill>
                  <a:srgbClr val="FF0000"/>
                </a:solidFill>
                <a:latin typeface="Calibri" charset="0"/>
              </a:rPr>
              <a:t>Δύο είδη επικοινωνιακής ικανότητας στη γλώσσα-στόχο</a:t>
            </a:r>
          </a:p>
        </p:txBody>
      </p:sp>
      <p:sp>
        <p:nvSpPr>
          <p:cNvPr id="16386" name="Rectangle 2"/>
          <p:cNvSpPr>
            <a:spLocks noGrp="1" noChangeArrowheads="1"/>
          </p:cNvSpPr>
          <p:nvPr>
            <p:ph type="body" idx="4294967295"/>
          </p:nvPr>
        </p:nvSpPr>
        <p:spPr>
          <a:xfrm>
            <a:off x="467544" y="1412776"/>
            <a:ext cx="7747000" cy="5302920"/>
          </a:xfrm>
          <a:ln>
            <a:miter lim="800000"/>
            <a:headEnd/>
            <a:tailEnd/>
          </a:ln>
          <a:extLst/>
        </p:spPr>
        <p:txBody>
          <a:bodyPr/>
          <a:lstStyle/>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el-GR" dirty="0" smtClean="0">
                <a:ea typeface="+mn-ea"/>
                <a:cs typeface="+mn-cs"/>
              </a:rPr>
              <a:t> </a:t>
            </a:r>
            <a:r>
              <a:rPr lang="el-GR" dirty="0" smtClean="0">
                <a:solidFill>
                  <a:srgbClr val="00B0F0"/>
                </a:solidFill>
                <a:ea typeface="+mn-ea"/>
                <a:cs typeface="+mn-cs"/>
              </a:rPr>
              <a:t>Βασική διαπροσωπική ικανότητα</a:t>
            </a:r>
          </a:p>
          <a:p>
            <a:pPr algn="just" eaLnBrk="1" hangingPunct="1">
              <a:lnSpc>
                <a:spcPct val="90000"/>
              </a:lnSpc>
              <a:defRPr/>
            </a:pPr>
            <a:r>
              <a:rPr lang="el-GR" sz="2400" dirty="0" smtClean="0">
                <a:ea typeface="+mn-ea"/>
                <a:cs typeface="+mn-cs"/>
              </a:rPr>
              <a:t>Η γνώση για τη χρήση της γλώσσας σε </a:t>
            </a:r>
            <a:r>
              <a:rPr lang="el-GR" sz="2400" i="1" dirty="0" smtClean="0">
                <a:ea typeface="+mn-ea"/>
                <a:cs typeface="+mn-cs"/>
              </a:rPr>
              <a:t>καθημερινές </a:t>
            </a:r>
            <a:r>
              <a:rPr lang="el-GR" sz="2400" dirty="0" smtClean="0">
                <a:ea typeface="+mn-ea"/>
                <a:cs typeface="+mn-cs"/>
              </a:rPr>
              <a:t>σχέσεις και επαφές</a:t>
            </a:r>
          </a:p>
          <a:p>
            <a:pPr algn="just" eaLnBrk="1" hangingPunct="1">
              <a:lnSpc>
                <a:spcPct val="90000"/>
              </a:lnSpc>
              <a:defRPr/>
            </a:pPr>
            <a:r>
              <a:rPr lang="el-GR" sz="2400" dirty="0" smtClean="0">
                <a:ea typeface="+mn-ea"/>
                <a:cs typeface="+mn-cs"/>
              </a:rPr>
              <a:t>Η ικανότητα για διαπροσωπική επικοινωνία μέσα και έξω από το διδακτικό περιβάλλον</a:t>
            </a:r>
          </a:p>
          <a:p>
            <a:pPr algn="just" eaLnBrk="1" hangingPunct="1">
              <a:lnSpc>
                <a:spcPct val="90000"/>
              </a:lnSpc>
              <a:defRPr/>
            </a:pPr>
            <a:r>
              <a:rPr lang="el-GR" sz="2400" dirty="0" smtClean="0">
                <a:ea typeface="+mn-ea"/>
                <a:cs typeface="+mn-cs"/>
              </a:rPr>
              <a:t>Λέξεις υψηλής συχνότητας και απλές </a:t>
            </a:r>
            <a:r>
              <a:rPr lang="el-GR" sz="2400" dirty="0" err="1" smtClean="0">
                <a:ea typeface="+mn-ea"/>
                <a:cs typeface="+mn-cs"/>
              </a:rPr>
              <a:t>γραµµατικές</a:t>
            </a:r>
            <a:r>
              <a:rPr lang="el-GR" sz="2400" dirty="0" smtClean="0">
                <a:ea typeface="+mn-ea"/>
                <a:cs typeface="+mn-cs"/>
              </a:rPr>
              <a:t> </a:t>
            </a:r>
            <a:r>
              <a:rPr lang="el-GR" sz="2400" dirty="0" err="1" smtClean="0">
                <a:ea typeface="+mn-ea"/>
                <a:cs typeface="+mn-cs"/>
              </a:rPr>
              <a:t>δοµές</a:t>
            </a:r>
            <a:endParaRPr lang="el-GR" sz="2400" dirty="0" smtClean="0">
              <a:ea typeface="+mn-ea"/>
              <a:cs typeface="+mn-cs"/>
            </a:endParaRPr>
          </a:p>
          <a:p>
            <a:pPr algn="just" eaLnBrk="1" hangingPunct="1">
              <a:lnSpc>
                <a:spcPct val="90000"/>
              </a:lnSpc>
              <a:defRPr/>
            </a:pPr>
            <a:r>
              <a:rPr lang="el-GR" sz="2400" dirty="0" smtClean="0">
                <a:ea typeface="+mn-ea"/>
                <a:cs typeface="+mn-cs"/>
              </a:rPr>
              <a:t>Υποστήριξη του μηνύματος από </a:t>
            </a:r>
            <a:r>
              <a:rPr lang="el-GR" sz="2400" dirty="0" err="1" smtClean="0">
                <a:ea typeface="+mn-ea"/>
                <a:cs typeface="+mn-cs"/>
              </a:rPr>
              <a:t>εξωγλωσσικά</a:t>
            </a:r>
            <a:r>
              <a:rPr lang="el-GR" sz="2400" dirty="0" smtClean="0">
                <a:ea typeface="+mn-ea"/>
                <a:cs typeface="+mn-cs"/>
              </a:rPr>
              <a:t> ή </a:t>
            </a:r>
            <a:r>
              <a:rPr lang="el-GR" sz="2400" dirty="0" err="1" smtClean="0">
                <a:ea typeface="+mn-ea"/>
                <a:cs typeface="+mn-cs"/>
              </a:rPr>
              <a:t>παραγλωσσικά</a:t>
            </a:r>
            <a:r>
              <a:rPr lang="el-GR" sz="2400" dirty="0" smtClean="0">
                <a:ea typeface="+mn-ea"/>
                <a:cs typeface="+mn-cs"/>
              </a:rPr>
              <a:t> στοιχεία</a:t>
            </a:r>
          </a:p>
          <a:p>
            <a:pPr algn="just" eaLnBrk="1" hangingPunct="1">
              <a:lnSpc>
                <a:spcPct val="90000"/>
              </a:lnSpc>
              <a:buFont typeface="Arial" pitchFamily="34" charset="0"/>
              <a:buNone/>
              <a:defRPr/>
            </a:pPr>
            <a:r>
              <a:rPr lang="el-GR" sz="2400" dirty="0" smtClean="0">
                <a:ea typeface="+mn-ea"/>
                <a:cs typeface="+mn-cs"/>
              </a:rPr>
              <a:t> </a:t>
            </a:r>
          </a:p>
          <a:p>
            <a:pPr algn="just" eaLnBrk="1" hangingPunct="1">
              <a:lnSpc>
                <a:spcPct val="90000"/>
              </a:lnSpc>
              <a:buFont typeface="Arial" pitchFamily="34" charset="0"/>
              <a:buChar char="•"/>
              <a:defRPr/>
            </a:pPr>
            <a:r>
              <a:rPr lang="el-GR" sz="2400"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ea typeface="+mn-ea"/>
                <a:cs typeface="+mn-cs"/>
                <a:sym typeface="Wingdings" pitchFamily="2" charset="2"/>
              </a:rPr>
              <a:t> χ</a:t>
            </a:r>
            <a:r>
              <a:rPr lang="el-GR" sz="2400"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ea typeface="+mn-ea"/>
                <a:cs typeface="+mn-cs"/>
              </a:rPr>
              <a:t>αρακτηρίζει τα χαμηλότερα μαθησιακά επίπεδα</a:t>
            </a:r>
            <a:endParaRPr lang="en-US" sz="2400"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ea typeface="+mn-ea"/>
              <a:cs typeface="+mn-cs"/>
            </a:endParaRPr>
          </a:p>
          <a:p>
            <a:pPr marL="400050" lvl="1"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endParaRPr>
          </a:p>
          <a:p>
            <a:pPr marL="400050" lvl="1"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el-GR" dirty="0" smtClean="0">
                <a:ea typeface="+mn-ea"/>
                <a:cs typeface="+mn-cs"/>
              </a:rPr>
              <a:t>Ακαδημαϊκή ικανότητα</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 calcmode="lin" valueType="num">
                                      <p:cBhvr additive="base">
                                        <p:cTn id="7" dur="5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6">
                                            <p:txEl>
                                              <p:pRg st="1" end="1"/>
                                            </p:txEl>
                                          </p:spTgt>
                                        </p:tgtEl>
                                        <p:attrNameLst>
                                          <p:attrName>style.visibility</p:attrName>
                                        </p:attrNameLst>
                                      </p:cBhvr>
                                      <p:to>
                                        <p:strVal val="visible"/>
                                      </p:to>
                                    </p:set>
                                    <p:anim calcmode="lin" valueType="num">
                                      <p:cBhvr additive="base">
                                        <p:cTn id="13" dur="500" fill="hold"/>
                                        <p:tgtEl>
                                          <p:spTgt spid="163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6386">
                                            <p:txEl>
                                              <p:pRg st="2" end="2"/>
                                            </p:txEl>
                                          </p:spTgt>
                                        </p:tgtEl>
                                        <p:attrNameLst>
                                          <p:attrName>style.visibility</p:attrName>
                                        </p:attrNameLst>
                                      </p:cBhvr>
                                      <p:to>
                                        <p:strVal val="visible"/>
                                      </p:to>
                                    </p:set>
                                    <p:anim calcmode="lin" valueType="num">
                                      <p:cBhvr additive="base">
                                        <p:cTn id="17" dur="500" fill="hold"/>
                                        <p:tgtEl>
                                          <p:spTgt spid="1638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6386">
                                            <p:txEl>
                                              <p:pRg st="3" end="3"/>
                                            </p:txEl>
                                          </p:spTgt>
                                        </p:tgtEl>
                                        <p:attrNameLst>
                                          <p:attrName>style.visibility</p:attrName>
                                        </p:attrNameLst>
                                      </p:cBhvr>
                                      <p:to>
                                        <p:strVal val="visible"/>
                                      </p:to>
                                    </p:set>
                                    <p:anim calcmode="lin" valueType="num">
                                      <p:cBhvr additive="base">
                                        <p:cTn id="21" dur="500" fill="hold"/>
                                        <p:tgtEl>
                                          <p:spTgt spid="1638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6386">
                                            <p:txEl>
                                              <p:pRg st="4" end="4"/>
                                            </p:txEl>
                                          </p:spTgt>
                                        </p:tgtEl>
                                        <p:attrNameLst>
                                          <p:attrName>style.visibility</p:attrName>
                                        </p:attrNameLst>
                                      </p:cBhvr>
                                      <p:to>
                                        <p:strVal val="visible"/>
                                      </p:to>
                                    </p:set>
                                    <p:anim calcmode="lin" valueType="num">
                                      <p:cBhvr additive="base">
                                        <p:cTn id="25" dur="500" fill="hold"/>
                                        <p:tgtEl>
                                          <p:spTgt spid="1638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86">
                                            <p:txEl>
                                              <p:pRg st="6" end="6"/>
                                            </p:txEl>
                                          </p:spTgt>
                                        </p:tgtEl>
                                        <p:attrNameLst>
                                          <p:attrName>style.visibility</p:attrName>
                                        </p:attrNameLst>
                                      </p:cBhvr>
                                      <p:to>
                                        <p:strVal val="visible"/>
                                      </p:to>
                                    </p:set>
                                    <p:anim calcmode="lin" valueType="num">
                                      <p:cBhvr additive="base">
                                        <p:cTn id="31" dur="500" fill="hold"/>
                                        <p:tgtEl>
                                          <p:spTgt spid="1638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Grp="1" noChangeArrowheads="1"/>
          </p:cNvSpPr>
          <p:nvPr>
            <p:ph type="title"/>
          </p:nvPr>
        </p:nvSpPr>
        <p:spPr/>
        <p:txBody>
          <a:bodyPr/>
          <a:lstStyle/>
          <a:p>
            <a:pPr eaLnBrk="1" hangingPunct="1">
              <a:buFont typeface="Times New Roman"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600" b="1">
                <a:solidFill>
                  <a:srgbClr val="FF0000"/>
                </a:solidFill>
                <a:latin typeface="Calibri" charset="0"/>
              </a:rPr>
              <a:t>Δύο είδη επικοινωνιακής ικανότητας στη γλώσσα-στόχο</a:t>
            </a:r>
          </a:p>
        </p:txBody>
      </p:sp>
      <p:sp>
        <p:nvSpPr>
          <p:cNvPr id="2" name="Rectangle 2"/>
          <p:cNvSpPr>
            <a:spLocks noGrp="1" noChangeArrowheads="1"/>
          </p:cNvSpPr>
          <p:nvPr>
            <p:ph type="body" idx="4294967295"/>
          </p:nvPr>
        </p:nvSpPr>
        <p:spPr>
          <a:xfrm>
            <a:off x="179512" y="1412776"/>
            <a:ext cx="8964488" cy="5302920"/>
          </a:xfrm>
          <a:ln>
            <a:miter lim="800000"/>
            <a:headEnd/>
            <a:tailEnd/>
          </a:ln>
          <a:extLst/>
        </p:spPr>
        <p:txBody>
          <a:bodyPr/>
          <a:lstStyle/>
          <a:p>
            <a:pPr marL="0" indent="0" algn="ctr"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el-GR" dirty="0" smtClean="0">
                <a:ea typeface="+mn-ea"/>
                <a:cs typeface="+mn-cs"/>
              </a:rPr>
              <a:t> </a:t>
            </a:r>
            <a:r>
              <a:rPr lang="el-GR" dirty="0" smtClean="0">
                <a:solidFill>
                  <a:srgbClr val="00B0F0"/>
                </a:solidFill>
                <a:ea typeface="+mn-ea"/>
                <a:cs typeface="+mn-cs"/>
              </a:rPr>
              <a:t>Ακαδημαϊκή ικανότητα/ Γνωστική-ακαδημαϊκή γλωσσική επάρκεια</a:t>
            </a:r>
          </a:p>
          <a:p>
            <a:pPr marL="0" indent="0" algn="ctr"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solidFill>
                <a:srgbClr val="00B0F0"/>
              </a:solidFill>
              <a:ea typeface="+mn-ea"/>
              <a:cs typeface="+mn-cs"/>
            </a:endParaRPr>
          </a:p>
          <a:p>
            <a:pPr lvl="1" algn="just" eaLnBrk="1" hangingPunct="1">
              <a:lnSpc>
                <a:spcPct val="80000"/>
              </a:lnSpc>
              <a:buFontTx/>
              <a:buChar char="•"/>
              <a:defRPr/>
            </a:pPr>
            <a:r>
              <a:rPr lang="el-GR" sz="2400" dirty="0" smtClean="0">
                <a:ea typeface="+mn-ea"/>
              </a:rPr>
              <a:t>Η γνώση για τη χρήση της Γ2 σε ακαδημαϊκό περιβάλλον, ως εργαλείου για την εκμάθηση άλλων γνωστικών αντικειμένων είτε ως μέσου για συγκεκριμένο επαγγελματικό πεδίο</a:t>
            </a:r>
          </a:p>
          <a:p>
            <a:pPr lvl="1" algn="just" eaLnBrk="1" hangingPunct="1">
              <a:lnSpc>
                <a:spcPct val="80000"/>
              </a:lnSpc>
              <a:buFont typeface="Arial" pitchFamily="34" charset="0"/>
              <a:buNone/>
              <a:defRPr/>
            </a:pPr>
            <a:endParaRPr lang="el-GR" sz="2400" dirty="0" smtClean="0">
              <a:ea typeface="+mn-ea"/>
            </a:endParaRPr>
          </a:p>
          <a:p>
            <a:pPr lvl="1" algn="just" eaLnBrk="1" hangingPunct="1">
              <a:lnSpc>
                <a:spcPct val="80000"/>
              </a:lnSpc>
              <a:buFontTx/>
              <a:buChar char="•"/>
              <a:defRPr/>
            </a:pPr>
            <a:r>
              <a:rPr lang="el-GR" sz="2400" dirty="0" smtClean="0">
                <a:ea typeface="+mn-ea"/>
              </a:rPr>
              <a:t>Η ικανότητα κατανόησης και παραγωγής γλωσσικά και γνωστικά απαιτητικά κειμένων </a:t>
            </a:r>
          </a:p>
          <a:p>
            <a:pPr lvl="1" algn="just" eaLnBrk="1" hangingPunct="1">
              <a:lnSpc>
                <a:spcPct val="80000"/>
              </a:lnSpc>
              <a:buFont typeface="Arial" pitchFamily="34" charset="0"/>
              <a:buNone/>
              <a:defRPr/>
            </a:pPr>
            <a:endParaRPr lang="el-GR" sz="2400" dirty="0" smtClean="0">
              <a:ea typeface="+mn-ea"/>
            </a:endParaRPr>
          </a:p>
          <a:p>
            <a:pPr lvl="1" algn="just" eaLnBrk="1" hangingPunct="1">
              <a:lnSpc>
                <a:spcPct val="80000"/>
              </a:lnSpc>
              <a:buFontTx/>
              <a:buChar char="•"/>
              <a:defRPr/>
            </a:pPr>
            <a:r>
              <a:rPr lang="el-GR" sz="2400" dirty="0" smtClean="0">
                <a:ea typeface="+mn-ea"/>
              </a:rPr>
              <a:t>Η γνώση της επίσημης μορφής της γλώσσας-στόχου</a:t>
            </a:r>
          </a:p>
          <a:p>
            <a:pPr lvl="1" algn="just" eaLnBrk="1" hangingPunct="1">
              <a:lnSpc>
                <a:spcPct val="80000"/>
              </a:lnSpc>
              <a:buFont typeface="Arial" pitchFamily="34" charset="0"/>
              <a:buNone/>
              <a:defRPr/>
            </a:pPr>
            <a:endParaRPr lang="el-GR" sz="2400" dirty="0" smtClean="0">
              <a:ea typeface="+mn-ea"/>
            </a:endParaRPr>
          </a:p>
          <a:p>
            <a:pPr lvl="1" algn="just" eaLnBrk="1" hangingPunct="1">
              <a:lnSpc>
                <a:spcPct val="80000"/>
              </a:lnSpc>
              <a:buFontTx/>
              <a:buChar char="•"/>
              <a:defRPr/>
            </a:pPr>
            <a:r>
              <a:rPr lang="el-GR"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ea typeface="+mn-ea"/>
                <a:sym typeface="Wingdings" pitchFamily="2" charset="2"/>
              </a:rPr>
              <a:t> αφορά το Προχωρημένο Επίπεδο κατάκτησης της γλώσσας</a:t>
            </a:r>
          </a:p>
          <a:p>
            <a:pPr lvl="1" algn="just" eaLnBrk="1" hangingPunct="1">
              <a:lnSpc>
                <a:spcPct val="80000"/>
              </a:lnSpc>
              <a:buFontTx/>
              <a:buChar char="•"/>
              <a:defRPr/>
            </a:pPr>
            <a:endParaRPr lang="el-GR" dirty="0" smtClean="0">
              <a:ea typeface="+mn-ea"/>
            </a:endParaRPr>
          </a:p>
          <a:p>
            <a:pPr eaLnBrk="1" hangingPunct="1">
              <a:lnSpc>
                <a:spcPct val="80000"/>
              </a:lnSpc>
              <a:buFont typeface="Arial" pitchFamily="34" charset="0"/>
              <a:buChar char="•"/>
              <a:defRPr/>
            </a:pPr>
            <a:endParaRPr lang="el-GR" sz="2800" dirty="0" smtClean="0">
              <a:ea typeface="+mn-ea"/>
              <a:cs typeface="+mn-cs"/>
            </a:endParaRPr>
          </a:p>
          <a:p>
            <a:pPr marL="400050" lvl="1"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endParaRPr>
          </a:p>
          <a:p>
            <a:pPr marL="400050" lvl="1"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endParaRPr lang="el-GR" dirty="0" smtClean="0">
              <a:ea typeface="+mn-ea"/>
              <a:cs typeface="+mn-cs"/>
            </a:endParaRPr>
          </a:p>
          <a:p>
            <a:pPr marL="0" indent="0" algn="just" eaLnBrk="1" hangingPunct="1">
              <a:lnSpc>
                <a:spcPct val="80000"/>
              </a:lnSpc>
              <a:buFont typeface="Arial"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el-GR" dirty="0" smtClean="0">
                <a:ea typeface="+mn-ea"/>
                <a:cs typeface="+mn-cs"/>
              </a:rPr>
              <a:t>Ακαδημαϊκή ικανότητα</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 calcmode="lin" valueType="num">
                                      <p:cBhvr additive="base">
                                        <p:cTn id="2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Title 1"/>
          <p:cNvSpPr>
            <a:spLocks noGrp="1"/>
          </p:cNvSpPr>
          <p:nvPr>
            <p:ph type="title"/>
          </p:nvPr>
        </p:nvSpPr>
        <p:spPr/>
        <p:txBody>
          <a:bodyPr/>
          <a:lstStyle/>
          <a:p>
            <a:r>
              <a:rPr lang="el-GR" b="1">
                <a:solidFill>
                  <a:srgbClr val="FF0000"/>
                </a:solidFill>
                <a:latin typeface="Calibri" charset="0"/>
              </a:rPr>
              <a:t>Δίγλωσση εκπαίδευση</a:t>
            </a:r>
            <a:endParaRPr lang="en-US" b="1">
              <a:solidFill>
                <a:srgbClr val="FF0000"/>
              </a:solidFill>
              <a:latin typeface="Calibri" charset="0"/>
            </a:endParaRPr>
          </a:p>
        </p:txBody>
      </p:sp>
      <p:sp>
        <p:nvSpPr>
          <p:cNvPr id="153602" name="Content Placeholder 2"/>
          <p:cNvSpPr>
            <a:spLocks noGrp="1"/>
          </p:cNvSpPr>
          <p:nvPr>
            <p:ph idx="1"/>
          </p:nvPr>
        </p:nvSpPr>
        <p:spPr>
          <a:xfrm>
            <a:off x="467544" y="1196752"/>
            <a:ext cx="8229600" cy="5328592"/>
          </a:xfrm>
        </p:spPr>
        <p:txBody>
          <a:bodyPr/>
          <a:lstStyle/>
          <a:p>
            <a:r>
              <a:rPr lang="el-GR" sz="2400" dirty="0" smtClean="0">
                <a:latin typeface="Calibri" charset="0"/>
              </a:rPr>
              <a:t>Σύστημα σχολικής εκπαίδευσης σε δύο γλώσσες (πχ ελληνικά-τουρκικά στα μειονοτικά σχολεία της Θράκης)</a:t>
            </a:r>
            <a:endParaRPr lang="en-US" sz="2400" dirty="0" smtClean="0">
              <a:latin typeface="Calibri" charset="0"/>
            </a:endParaRPr>
          </a:p>
          <a:p>
            <a:r>
              <a:rPr lang="el-GR" sz="2400" dirty="0"/>
              <a:t>Όταν μιλάμε για τη διγλωσσία στο σχολείο, μιλάμε τόσο για μαθητές που μιλούν και μαθαίνουν περισσότερες γλώσσες όσο και για ένα πρόγραμμα μαθημάτων όπου, με τον έναν ή τον άλλον τρόπο, λαμβάνονται υπόψη οι γλώσσες των μαθητών. Σε αυτή την περίπτωση μπορούμε να μιλήσουμε για δίγλωσσα προγράμματα ή για δίγλωσση εκπαίδευση</a:t>
            </a:r>
            <a:r>
              <a:rPr lang="el-GR" sz="2400" dirty="0" smtClean="0"/>
              <a:t>.</a:t>
            </a:r>
          </a:p>
          <a:p>
            <a:r>
              <a:rPr lang="el-GR" sz="2400" dirty="0" smtClean="0"/>
              <a:t>Ποικιλία δίγλωσσων προγραμμάτων: (α) άλλα με στόχο </a:t>
            </a:r>
            <a:r>
              <a:rPr lang="el-GR" sz="2400" dirty="0"/>
              <a:t>να διατηρηθεί η μητρική γλώσσα του παιδιού και παράλληλα να μάθει μια άλλη γλώσσα, </a:t>
            </a:r>
            <a:r>
              <a:rPr lang="el-GR" sz="2400" dirty="0" smtClean="0"/>
              <a:t>(β) άλλα με </a:t>
            </a:r>
            <a:r>
              <a:rPr lang="el-GR" sz="2400" dirty="0"/>
              <a:t>στόχο να περάσει το παιδί από τη χρήση της μητρικής στη χρήση της γλώσσας της πλειονότητας, και </a:t>
            </a:r>
            <a:r>
              <a:rPr lang="el-GR" sz="2400" dirty="0" smtClean="0"/>
              <a:t>(γ) άλλα με στόχο την </a:t>
            </a:r>
            <a:r>
              <a:rPr lang="el-GR" sz="2400" dirty="0"/>
              <a:t>ανάπτυξη και η καλλιέργεια των δύο γλωσσών με ισοβαρή τρόπο. </a:t>
            </a:r>
          </a:p>
          <a:p>
            <a:pPr marL="0" indent="0">
              <a:buNone/>
            </a:pPr>
            <a:r>
              <a:rPr lang="el-GR" sz="2400" dirty="0" smtClean="0"/>
              <a:t> </a:t>
            </a:r>
            <a:endParaRPr lang="el-GR" sz="2400" dirty="0"/>
          </a:p>
          <a:p>
            <a:endParaRPr lang="en-US" sz="2400" dirty="0" smtClean="0">
              <a:latin typeface="Calibri" charset="0"/>
            </a:endParaRPr>
          </a:p>
          <a:p>
            <a:endParaRPr lang="en-US" dirty="0">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p:nvPr>
        </p:nvSpPr>
        <p:spPr/>
        <p:txBody>
          <a:bodyPr/>
          <a:lstStyle/>
          <a:p>
            <a:r>
              <a:rPr lang="el-GR" sz="3200" b="1">
                <a:solidFill>
                  <a:srgbClr val="FF0000"/>
                </a:solidFill>
                <a:latin typeface="Calibri" charset="0"/>
              </a:rPr>
              <a:t>Μελέτες για τα περιβάλλοντα φυσικής εκμάθησης: μετανάστευση</a:t>
            </a:r>
            <a:endParaRPr lang="en-US" sz="3200" b="1">
              <a:solidFill>
                <a:srgbClr val="FF0000"/>
              </a:solidFill>
              <a:latin typeface="Calibri" charset="0"/>
            </a:endParaRPr>
          </a:p>
        </p:txBody>
      </p:sp>
      <p:sp>
        <p:nvSpPr>
          <p:cNvPr id="134146" name="Content Placeholder 2"/>
          <p:cNvSpPr>
            <a:spLocks noGrp="1"/>
          </p:cNvSpPr>
          <p:nvPr>
            <p:ph idx="1"/>
          </p:nvPr>
        </p:nvSpPr>
        <p:spPr/>
        <p:txBody>
          <a:bodyPr/>
          <a:lstStyle/>
          <a:p>
            <a:r>
              <a:rPr lang="el-GR" dirty="0">
                <a:latin typeface="Calibri" charset="0"/>
              </a:rPr>
              <a:t>Ενδιαφέρον για την </a:t>
            </a:r>
            <a:r>
              <a:rPr lang="el-GR" b="1" dirty="0">
                <a:latin typeface="Calibri" charset="0"/>
              </a:rPr>
              <a:t>ηλικία</a:t>
            </a:r>
            <a:r>
              <a:rPr lang="el-GR" dirty="0">
                <a:latin typeface="Calibri" charset="0"/>
              </a:rPr>
              <a:t> άφιξης και τη σχέση της με την ανάπτυξη γλωσσικών δεξιοτήτων σε επίπεδο ΦΟ.</a:t>
            </a:r>
          </a:p>
          <a:p>
            <a:r>
              <a:rPr lang="en-US" dirty="0">
                <a:latin typeface="Calibri" charset="0"/>
              </a:rPr>
              <a:t> </a:t>
            </a:r>
            <a:r>
              <a:rPr lang="el-GR" dirty="0">
                <a:latin typeface="Calibri" charset="0"/>
              </a:rPr>
              <a:t>μελέτη της πολύπλοκης σχέσης που δημιουργείται ανάμεσα στη γλώσσα και </a:t>
            </a:r>
            <a:r>
              <a:rPr lang="el-GR" dirty="0" smtClean="0">
                <a:latin typeface="Calibri" charset="0"/>
              </a:rPr>
              <a:t>την </a:t>
            </a:r>
            <a:r>
              <a:rPr lang="el-GR" b="1" dirty="0">
                <a:latin typeface="Calibri" charset="0"/>
              </a:rPr>
              <a:t>κοινωνική ταυτότητα</a:t>
            </a:r>
            <a:r>
              <a:rPr lang="el-GR" dirty="0">
                <a:latin typeface="Calibri" charset="0"/>
              </a:rPr>
              <a:t> που αναπτύσσει ο μαθητής στο περιβάλλον της Γ2.</a:t>
            </a:r>
            <a:endParaRPr lang="en-US" dirty="0">
              <a:latin typeface="Calibri"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FF0000"/>
                </a:solidFill>
              </a:rPr>
              <a:t>Βασικές αρχές δίγλωσσης εκπαίδευσης</a:t>
            </a:r>
            <a:endParaRPr lang="en-US" b="1" dirty="0">
              <a:solidFill>
                <a:srgbClr val="FF0000"/>
              </a:solidFill>
            </a:endParaRPr>
          </a:p>
        </p:txBody>
      </p:sp>
      <p:sp>
        <p:nvSpPr>
          <p:cNvPr id="3" name="Content Placeholder 2"/>
          <p:cNvSpPr>
            <a:spLocks noGrp="1"/>
          </p:cNvSpPr>
          <p:nvPr>
            <p:ph idx="1"/>
          </p:nvPr>
        </p:nvSpPr>
        <p:spPr/>
        <p:txBody>
          <a:bodyPr/>
          <a:lstStyle/>
          <a:p>
            <a:r>
              <a:rPr lang="el-GR" sz="2400" dirty="0"/>
              <a:t>(α</a:t>
            </a:r>
            <a:r>
              <a:rPr lang="el-GR" sz="2400" dirty="0" smtClean="0"/>
              <a:t>) Οι </a:t>
            </a:r>
            <a:r>
              <a:rPr lang="el-GR" sz="2400" dirty="0"/>
              <a:t>δύο γλώσσες δεν αντιπροσωπεύουν αντιπαλότητες. </a:t>
            </a:r>
          </a:p>
          <a:p>
            <a:r>
              <a:rPr lang="el-GR" sz="2400" dirty="0"/>
              <a:t>(β) Οτιδήποτε διδάσκεται ένας μαθητής το μαθαίνει μέσα από το σύνολο των γλωσσών. Εάν κάτι δεν το καταλαβαίνει στη μια γλώσσα η κατανόηση θα διευκολυνθεί αν το συνδέσει με την άλλη. </a:t>
            </a:r>
          </a:p>
          <a:p>
            <a:r>
              <a:rPr lang="el-GR" sz="2400" dirty="0"/>
              <a:t>(γ) Το σχολείο ενεργοποιεί την προηγούμενη γνώση για να στηριχτεί το χτίσιμο νέας. </a:t>
            </a:r>
          </a:p>
          <a:p>
            <a:r>
              <a:rPr lang="el-GR" sz="2400" dirty="0"/>
              <a:t>(δ) Το σχολείο δεν έχει χαμηλές προσδοκίες από τους δίγλωσσους μαθητές. Εάν η εκπαίδευση δεν είναι εκπαίδευση ποιότητας και δεν φέρνει ακαδημαϊκά αποτελέσματα, ακυρώνεται το κέρδος της διγλωσσίας. </a:t>
            </a:r>
          </a:p>
          <a:p>
            <a:endParaRPr lang="en-US" sz="2400" dirty="0"/>
          </a:p>
        </p:txBody>
      </p:sp>
    </p:spTree>
    <p:extLst>
      <p:ext uri="{BB962C8B-B14F-4D97-AF65-F5344CB8AC3E}">
        <p14:creationId xmlns:p14="http://schemas.microsoft.com/office/powerpoint/2010/main" val="1964648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4"/>
          <p:cNvSpPr>
            <a:spLocks noGrp="1" noChangeArrowheads="1"/>
          </p:cNvSpPr>
          <p:nvPr>
            <p:ph type="title" idx="4294967295"/>
          </p:nvPr>
        </p:nvSpPr>
        <p:spPr/>
        <p:txBody>
          <a:bodyPr/>
          <a:lstStyle/>
          <a:p>
            <a:pPr eaLnBrk="1" hangingPunct="1"/>
            <a:r>
              <a:rPr lang="el-GR" sz="3200" b="1">
                <a:solidFill>
                  <a:srgbClr val="FF0000"/>
                </a:solidFill>
                <a:latin typeface="Calibri" charset="0"/>
              </a:rPr>
              <a:t>Περιβάλλοντα κατάκτησης της γλώσσας για δίγλωσσα παιδιά</a:t>
            </a:r>
          </a:p>
        </p:txBody>
      </p:sp>
      <p:graphicFrame>
        <p:nvGraphicFramePr>
          <p:cNvPr id="15407" name="Group 47"/>
          <p:cNvGraphicFramePr>
            <a:graphicFrameLocks noGrp="1"/>
          </p:cNvGraphicFramePr>
          <p:nvPr>
            <p:ph idx="4294967295"/>
          </p:nvPr>
        </p:nvGraphicFramePr>
        <p:xfrm>
          <a:off x="323850" y="1628775"/>
          <a:ext cx="8496300" cy="4972050"/>
        </p:xfrm>
        <a:graphic>
          <a:graphicData uri="http://schemas.openxmlformats.org/drawingml/2006/table">
            <a:tbl>
              <a:tblPr/>
              <a:tblGrid>
                <a:gridCol w="1550988"/>
                <a:gridCol w="1847850"/>
                <a:gridCol w="1641475"/>
                <a:gridCol w="1722437"/>
                <a:gridCol w="1733550"/>
              </a:tblGrid>
              <a:tr h="5572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ΕΚΘΕΣΗ ΣΤΗ Γ1 ΚΑΙ ΣΤΗ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3 </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4 </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6842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Γλώσσα στην οικογένεια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και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και Γ2</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7731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Γλώσσα στην ευρύτερη κοινότητα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(Γ2 περιορισμένα)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και Γ2</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98583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Τι συμβαίνει;</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τη Γ1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(στοιχεία της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τη Γ1 και ίσως στοιχεία της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και τη Γ1 και τη Γ2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τη Γ1 και τη Γ2. Ίσως αρχίσει να χάνει τη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98583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Γλωσσικό αποτέλεσμα για τη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Ισχυρή ανάπτυξη της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Ισχυρή ανάπτυξη της Γ1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dirty="0">
                          <a:ln>
                            <a:noFill/>
                          </a:ln>
                          <a:solidFill>
                            <a:srgbClr val="000000"/>
                          </a:solidFill>
                          <a:effectLst/>
                          <a:latin typeface="Calibri" charset="0"/>
                          <a:ea typeface="ＭＳ Ｐゴシック" charset="0"/>
                          <a:cs typeface="Arial" charset="0"/>
                        </a:rPr>
                        <a:t>Εύρος γλωσσικών δεξιοτήτων στη Γ1</a:t>
                      </a:r>
                      <a:endParaRPr kumimoji="0" lang="el-GR" sz="1300" b="1" i="0" u="none" strike="noStrike" cap="none" normalizeH="0" baseline="0" dirty="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Ατομικές Διαφορές στις γλωσσικές δεξιοτήτες στη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98583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Κατάσταση διγλωσσίας</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Μία γλώσσα – Γ1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(ίσως στοιχεία διγλωσσίας)</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Έναρξη διγλωσσίας</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Αναδυόμενη διγλωσσία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dirty="0">
                          <a:ln>
                            <a:noFill/>
                          </a:ln>
                          <a:solidFill>
                            <a:srgbClr val="000000"/>
                          </a:solidFill>
                          <a:effectLst/>
                          <a:latin typeface="Calibri" charset="0"/>
                          <a:ea typeface="ＭＳ Ｐゴシック" charset="0"/>
                          <a:cs typeface="Arial" charset="0"/>
                        </a:rPr>
                        <a:t>Διγλωσσία σε κίνδυνο</a:t>
                      </a:r>
                      <a:endParaRPr kumimoji="0" lang="el-GR" sz="1300" b="1" i="0" u="none" strike="noStrike" cap="none" normalizeH="0" baseline="0" dirty="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bl>
          </a:graphicData>
        </a:graphic>
      </p:graphicFrame>
    </p:spTree>
    <p:extLst>
      <p:ext uri="{BB962C8B-B14F-4D97-AF65-F5344CB8AC3E}">
        <p14:creationId xmlns:p14="http://schemas.microsoft.com/office/powerpoint/2010/main" val="5210636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b="1" dirty="0" smtClean="0">
                <a:solidFill>
                  <a:srgbClr val="FF0000"/>
                </a:solidFill>
              </a:rPr>
              <a:t>Αφαιρετική διγλωσσία (</a:t>
            </a:r>
            <a:r>
              <a:rPr lang="en-US" sz="3600" b="1" dirty="0" smtClean="0">
                <a:solidFill>
                  <a:srgbClr val="FF0000"/>
                </a:solidFill>
              </a:rPr>
              <a:t>subtractive bilingualism)</a:t>
            </a:r>
            <a:endParaRPr lang="en-US" sz="3600" b="1" dirty="0">
              <a:solidFill>
                <a:srgbClr val="FF0000"/>
              </a:solidFill>
            </a:endParaRPr>
          </a:p>
        </p:txBody>
      </p:sp>
      <p:sp>
        <p:nvSpPr>
          <p:cNvPr id="3" name="Content Placeholder 2"/>
          <p:cNvSpPr>
            <a:spLocks noGrp="1"/>
          </p:cNvSpPr>
          <p:nvPr>
            <p:ph idx="1"/>
          </p:nvPr>
        </p:nvSpPr>
        <p:spPr>
          <a:xfrm>
            <a:off x="457200" y="1600200"/>
            <a:ext cx="8229600" cy="4997152"/>
          </a:xfrm>
        </p:spPr>
        <p:txBody>
          <a:bodyPr/>
          <a:lstStyle/>
          <a:p>
            <a:r>
              <a:rPr lang="el-GR" sz="2400" dirty="0" smtClean="0"/>
              <a:t>Μαθησιακή κατάσταση κατά την οποία η γλώσσα της πλειονότητας μαθαίνεται σε βάρος της Γ1 των μειονοτικών μαθητών.</a:t>
            </a:r>
            <a:endParaRPr lang="en-US" sz="2400" dirty="0" smtClean="0"/>
          </a:p>
          <a:p>
            <a:r>
              <a:rPr lang="el-GR" sz="2400" dirty="0" smtClean="0"/>
              <a:t>Αντίθετα η έρευνα σε δίγλωσσα προγράμματα στην Αμερική έχει δείξει ότι</a:t>
            </a:r>
          </a:p>
          <a:p>
            <a:pPr marL="0" indent="0">
              <a:buNone/>
            </a:pPr>
            <a:r>
              <a:rPr lang="en-US" sz="2400" dirty="0" smtClean="0"/>
              <a:t>The greater the amount of L1 instructional support for language minority students combined with balanced L2 support, the higher they are able to achieve academically in L2 in each succeeding academic year, in comparison to matched groups being schooled </a:t>
            </a:r>
            <a:r>
              <a:rPr lang="en-US" sz="2400" dirty="0" err="1" smtClean="0"/>
              <a:t>monolingually</a:t>
            </a:r>
            <a:r>
              <a:rPr lang="en-US" sz="2400" dirty="0" smtClean="0"/>
              <a:t> in L2. (Collier 1992:205)</a:t>
            </a:r>
          </a:p>
          <a:p>
            <a:pPr marL="0" indent="0">
              <a:buNone/>
            </a:pPr>
            <a:r>
              <a:rPr lang="el-GR" sz="2400" dirty="0" smtClean="0"/>
              <a:t>Άρα, ο πιο ισχυρός παράγοντας για την απόκτηση υψηλής επάρκειας στη Γ2 είναι η ποσότητα της διδασκαλίας και στη Γ1.</a:t>
            </a:r>
            <a:endParaRPr lang="en-US" sz="2400" dirty="0"/>
          </a:p>
        </p:txBody>
      </p:sp>
    </p:spTree>
    <p:extLst>
      <p:ext uri="{BB962C8B-B14F-4D97-AF65-F5344CB8AC3E}">
        <p14:creationId xmlns:p14="http://schemas.microsoft.com/office/powerpoint/2010/main" val="129903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solidFill>
                  <a:srgbClr val="FF0000"/>
                </a:solidFill>
              </a:rPr>
              <a:t>Σχολεία εμβάπτισης (</a:t>
            </a:r>
            <a:r>
              <a:rPr lang="en-US" sz="3200" b="1" dirty="0" smtClean="0">
                <a:solidFill>
                  <a:srgbClr val="FF0000"/>
                </a:solidFill>
              </a:rPr>
              <a:t>immersion education)</a:t>
            </a:r>
            <a:endParaRPr lang="en-US" sz="3200" b="1" dirty="0">
              <a:solidFill>
                <a:srgbClr val="FF0000"/>
              </a:solidFill>
            </a:endParaRPr>
          </a:p>
        </p:txBody>
      </p:sp>
      <p:sp>
        <p:nvSpPr>
          <p:cNvPr id="3" name="Content Placeholder 2"/>
          <p:cNvSpPr>
            <a:spLocks noGrp="1"/>
          </p:cNvSpPr>
          <p:nvPr>
            <p:ph idx="1"/>
          </p:nvPr>
        </p:nvSpPr>
        <p:spPr/>
        <p:txBody>
          <a:bodyPr/>
          <a:lstStyle/>
          <a:p>
            <a:pPr algn="just"/>
            <a:r>
              <a:rPr lang="el-GR" sz="2400" dirty="0" smtClean="0"/>
              <a:t>Τύπος δίγλωσσης εκπαίδευσης όπου οι μαθητές οι οποίοι μιλάνε τη γλώσσα της πλειονότητας δέχονται μέρος της εκπαίδευσής τους σε μια δεύτερη </a:t>
            </a:r>
            <a:r>
              <a:rPr lang="el-GR" sz="2400" dirty="0" smtClean="0"/>
              <a:t>γλώσσα (γλ</a:t>
            </a:r>
            <a:r>
              <a:rPr lang="el-GR" sz="2400" dirty="0" smtClean="0"/>
              <a:t>ώσσα-στόχο)</a:t>
            </a:r>
            <a:r>
              <a:rPr lang="el-GR" sz="2400" dirty="0" smtClean="0"/>
              <a:t> </a:t>
            </a:r>
            <a:r>
              <a:rPr lang="el-GR" sz="2400" dirty="0" smtClean="0"/>
              <a:t>και μέρος </a:t>
            </a:r>
            <a:r>
              <a:rPr lang="el-GR" sz="2400" dirty="0" smtClean="0"/>
              <a:t>στη </a:t>
            </a:r>
            <a:r>
              <a:rPr lang="el-GR" sz="2400" dirty="0" smtClean="0"/>
              <a:t>μητρική τους. Το χαρακτηριστικό αυτού του τύπου της εκπαίδευσης είναι η διδασκαλία γνωστικών αντικειμένων όπως η ιστορία και οι επιστήμες στη γλώσσα-στόχο. Γενικά, το 50% τουλάχιστον του προγράμματος πρέπει να είναι στη γλώσσα-στόχο για να μπορεί να θεωρηθεί ως πρόγραμμα «εμβάπτισης».</a:t>
            </a:r>
          </a:p>
          <a:p>
            <a:pPr algn="just"/>
            <a:r>
              <a:rPr lang="el-GR" sz="2400" dirty="0" smtClean="0"/>
              <a:t>Σύμφωνα με δεδομένα από τον Καναδά, στα σχολεία πρώιμης εμβάπτισης, προβλέπονται 6000-7000 ώρες επαφής με τη γλώσσα-στόχο, στα σχολεία όψιμης εμβάπτισης 3500 ώρες, ενώ </a:t>
            </a:r>
            <a:r>
              <a:rPr lang="el-GR" sz="2400" dirty="0" smtClean="0"/>
              <a:t>τα </a:t>
            </a:r>
            <a:r>
              <a:rPr lang="el-GR" sz="2400" dirty="0" smtClean="0"/>
              <a:t>παραδοσιακά σχολεία όπου διδάσκεται η Γ2 </a:t>
            </a:r>
            <a:r>
              <a:rPr lang="el-GR" sz="2400" dirty="0" smtClean="0"/>
              <a:t>περιλαμβάνουν </a:t>
            </a:r>
            <a:r>
              <a:rPr lang="el-GR" sz="2400" dirty="0" smtClean="0"/>
              <a:t>μόνο 1000 </a:t>
            </a:r>
            <a:r>
              <a:rPr lang="el-GR" sz="2400" dirty="0" smtClean="0"/>
              <a:t>ώρες για τη διδασκαλ</a:t>
            </a:r>
            <a:r>
              <a:rPr lang="el-GR" sz="2400" dirty="0" smtClean="0"/>
              <a:t>ία της.</a:t>
            </a:r>
            <a:endParaRPr lang="en-US" sz="2400" dirty="0"/>
          </a:p>
        </p:txBody>
      </p:sp>
    </p:spTree>
    <p:extLst>
      <p:ext uri="{BB962C8B-B14F-4D97-AF65-F5344CB8AC3E}">
        <p14:creationId xmlns:p14="http://schemas.microsoft.com/office/powerpoint/2010/main" val="3868787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solidFill>
                  <a:srgbClr val="FF0000"/>
                </a:solidFill>
              </a:rPr>
              <a:t>Σχολεία εμβάπτισης (</a:t>
            </a:r>
            <a:r>
              <a:rPr lang="en-US" sz="3200" b="1" dirty="0" smtClean="0">
                <a:solidFill>
                  <a:srgbClr val="FF0000"/>
                </a:solidFill>
              </a:rPr>
              <a:t>immersion education)</a:t>
            </a:r>
            <a:endParaRPr lang="en-US" sz="3200" b="1" dirty="0">
              <a:solidFill>
                <a:srgbClr val="FF0000"/>
              </a:solidFill>
            </a:endParaRPr>
          </a:p>
        </p:txBody>
      </p:sp>
      <p:sp>
        <p:nvSpPr>
          <p:cNvPr id="3" name="Content Placeholder 2"/>
          <p:cNvSpPr>
            <a:spLocks noGrp="1"/>
          </p:cNvSpPr>
          <p:nvPr>
            <p:ph idx="1"/>
          </p:nvPr>
        </p:nvSpPr>
        <p:spPr/>
        <p:txBody>
          <a:bodyPr/>
          <a:lstStyle/>
          <a:p>
            <a:pPr algn="just"/>
            <a:r>
              <a:rPr lang="el-GR" sz="2400" dirty="0" smtClean="0"/>
              <a:t>Τα προγράμματα αυτά εισήχθησαν για πρώτη φορά στη γαλλόφωνη επαρχία του Κεμπέκ από τα μέσα της δεκαετίας του ‘60, ως αποτέλεσμα της επιθυμίας των αγγλόφωνων οικογενειών να μάθουν τα παιδιά τους γαλλικά αποτελεσματικά και γρήγορα.</a:t>
            </a:r>
          </a:p>
          <a:p>
            <a:pPr algn="just"/>
            <a:r>
              <a:rPr lang="el-GR" sz="2400" dirty="0" smtClean="0"/>
              <a:t>Υπάρχει τεράστια βιβλιογραφία σχετικά με τα μαθησιακά αποτελέσματα αυτού του τύπου εκπαίδευσης.</a:t>
            </a:r>
          </a:p>
          <a:p>
            <a:pPr algn="just"/>
            <a:r>
              <a:rPr lang="el-GR" sz="2400" dirty="0" smtClean="0"/>
              <a:t>Η γλωσσική περιοχή στην οποία οι μαθητές αυτών των σχολείων φαίνεται ότι δεν τα πηγαίνουν εξίσου καλά με τους φυσικούς </a:t>
            </a:r>
            <a:r>
              <a:rPr lang="el-GR" sz="2400" dirty="0" smtClean="0"/>
              <a:t>ομιλητές, ε</a:t>
            </a:r>
            <a:r>
              <a:rPr lang="el-GR" sz="2400" dirty="0" smtClean="0"/>
              <a:t>ίναι</a:t>
            </a:r>
            <a:r>
              <a:rPr lang="el-GR" sz="2400" dirty="0" smtClean="0"/>
              <a:t> </a:t>
            </a:r>
            <a:r>
              <a:rPr lang="el-GR" sz="2400" dirty="0" smtClean="0"/>
              <a:t>στις παραγωγικές δεξιότητες, ΠΓΛ και ΠΠΛ, κυρίως ως προς το κομμάτι </a:t>
            </a:r>
            <a:r>
              <a:rPr lang="el-GR" sz="2400" dirty="0" smtClean="0"/>
              <a:t>της αν</a:t>
            </a:r>
            <a:r>
              <a:rPr lang="el-GR" sz="2400" dirty="0" smtClean="0"/>
              <a:t>άπτυξης της</a:t>
            </a:r>
            <a:r>
              <a:rPr lang="el-GR" sz="2400" dirty="0" smtClean="0"/>
              <a:t> </a:t>
            </a:r>
            <a:r>
              <a:rPr lang="el-GR" sz="2400" dirty="0" smtClean="0"/>
              <a:t>γραμματικής </a:t>
            </a:r>
            <a:r>
              <a:rPr lang="el-GR" sz="2400" dirty="0" smtClean="0"/>
              <a:t>ικανότητας.</a:t>
            </a:r>
            <a:endParaRPr lang="en-US" sz="2400" dirty="0"/>
          </a:p>
        </p:txBody>
      </p:sp>
    </p:spTree>
    <p:extLst>
      <p:ext uri="{BB962C8B-B14F-4D97-AF65-F5344CB8AC3E}">
        <p14:creationId xmlns:p14="http://schemas.microsoft.com/office/powerpoint/2010/main" val="3148692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179388" y="1600200"/>
          <a:ext cx="8856661" cy="4492624"/>
        </p:xfrm>
        <a:graphic>
          <a:graphicData uri="http://schemas.openxmlformats.org/drawingml/2006/table">
            <a:tbl>
              <a:tblPr/>
              <a:tblGrid>
                <a:gridCol w="2026235"/>
                <a:gridCol w="1517114"/>
                <a:gridCol w="1769965"/>
                <a:gridCol w="1771674"/>
                <a:gridCol w="1771673"/>
              </a:tblGrid>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31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Χαρακτηριστικά</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μαθητή</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Γνώση μιας άλλης γλώσσας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Γνωστική ωριμότητα</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Μεταγλωσσική γνώση</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Γνώση του κόσμου</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8072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Νευρικότητα ως προς την αναγκαιότητα να μιλήσει</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457200" y="1600200"/>
          <a:ext cx="8229600" cy="4578350"/>
        </p:xfrm>
        <a:graphic>
          <a:graphicData uri="http://schemas.openxmlformats.org/drawingml/2006/table">
            <a:tbl>
              <a:tblPr/>
              <a:tblGrid>
                <a:gridCol w="1882775"/>
                <a:gridCol w="1409700"/>
                <a:gridCol w="1644650"/>
                <a:gridCol w="1646238"/>
                <a:gridCol w="1646237"/>
              </a:tblGrid>
              <a:tr h="37152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1888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Μαθησιακές συνθήκες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Ελευθερία στο να μείνει σιωπηλός (σιωπηλή περίοδος)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Εύρος διαθέσιμου χρόνου</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Διόρθωση λαθών: γραμματική και προφορά</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Διόρθωση λαθών: επιλογή λέξεων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Τροποποιημένο γλωσσικό εισαγόμενο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1 - Τίτλος"/>
          <p:cNvSpPr>
            <a:spLocks noGrp="1"/>
          </p:cNvSpPr>
          <p:nvPr>
            <p:ph type="title" idx="4294967295"/>
          </p:nvPr>
        </p:nvSpPr>
        <p:spPr>
          <a:xfrm>
            <a:off x="468313" y="260350"/>
            <a:ext cx="8229600" cy="1152525"/>
          </a:xfrm>
        </p:spPr>
        <p:txBody>
          <a:bodyPr/>
          <a:lstStyle/>
          <a:p>
            <a:r>
              <a:rPr lang="el-GR" sz="2800" dirty="0">
                <a:solidFill>
                  <a:srgbClr val="C0504D"/>
                </a:solidFill>
                <a:latin typeface="Calibri" charset="0"/>
              </a:rPr>
              <a:t>Σε σχέση με την ταυτότητα: </a:t>
            </a:r>
            <a:r>
              <a:rPr lang="el-GR" sz="2000" dirty="0">
                <a:solidFill>
                  <a:srgbClr val="C0504D"/>
                </a:solidFill>
                <a:latin typeface="Calibri" charset="0"/>
              </a:rPr>
              <a:t>Άφιξη και πρώτες εντυπώσεις</a:t>
            </a:r>
            <a:r>
              <a:rPr lang="el-GR" sz="2000" dirty="0">
                <a:latin typeface="Calibri" charset="0"/>
              </a:rPr>
              <a:t/>
            </a:r>
            <a:br>
              <a:rPr lang="el-GR" sz="2000" dirty="0">
                <a:latin typeface="Calibri" charset="0"/>
              </a:rPr>
            </a:br>
            <a:r>
              <a:rPr lang="el-GR" sz="2000" dirty="0">
                <a:solidFill>
                  <a:srgbClr val="FF0000"/>
                </a:solidFill>
                <a:latin typeface="Calibri" charset="0"/>
              </a:rPr>
              <a:t>Τα στάδια </a:t>
            </a:r>
            <a:r>
              <a:rPr lang="el-GR" sz="2000" dirty="0" smtClean="0">
                <a:solidFill>
                  <a:srgbClr val="FF0000"/>
                </a:solidFill>
                <a:latin typeface="Calibri" charset="0"/>
              </a:rPr>
              <a:t>ένταξης στον δρόμο προς την ενσωμάτωση</a:t>
            </a:r>
            <a:r>
              <a:rPr lang="en-US" sz="2000" dirty="0" smtClean="0">
                <a:solidFill>
                  <a:srgbClr val="FF0000"/>
                </a:solidFill>
                <a:latin typeface="Calibri" charset="0"/>
              </a:rPr>
              <a:t> </a:t>
            </a:r>
            <a:r>
              <a:rPr lang="el-GR" sz="2000" dirty="0">
                <a:solidFill>
                  <a:srgbClr val="FF0000"/>
                </a:solidFill>
                <a:latin typeface="Calibri" charset="0"/>
              </a:rPr>
              <a:t>(</a:t>
            </a:r>
            <a:r>
              <a:rPr lang="en-US" sz="2000" dirty="0" err="1">
                <a:solidFill>
                  <a:srgbClr val="FF0000"/>
                </a:solidFill>
                <a:latin typeface="Calibri" charset="0"/>
              </a:rPr>
              <a:t>Coehlo</a:t>
            </a:r>
            <a:r>
              <a:rPr lang="en-US" sz="2000" dirty="0">
                <a:solidFill>
                  <a:srgbClr val="FF0000"/>
                </a:solidFill>
                <a:latin typeface="Calibri" charset="0"/>
              </a:rPr>
              <a:t> 1998 Teaching and Learning in Multilingual </a:t>
            </a:r>
            <a:r>
              <a:rPr lang="en-US" sz="2000" dirty="0" smtClean="0">
                <a:solidFill>
                  <a:srgbClr val="FF0000"/>
                </a:solidFill>
                <a:latin typeface="Calibri" charset="0"/>
              </a:rPr>
              <a:t>Schools) </a:t>
            </a:r>
            <a:endParaRPr lang="el-GR" sz="2000" dirty="0">
              <a:solidFill>
                <a:srgbClr val="FFFF00"/>
              </a:solidFill>
              <a:latin typeface="Calibri" charset="0"/>
            </a:endParaRPr>
          </a:p>
        </p:txBody>
      </p:sp>
      <p:sp>
        <p:nvSpPr>
          <p:cNvPr id="22531" name="2 - Θέση περιεχομένου"/>
          <p:cNvSpPr>
            <a:spLocks noGrp="1"/>
          </p:cNvSpPr>
          <p:nvPr>
            <p:ph idx="4294967295"/>
          </p:nvPr>
        </p:nvSpPr>
        <p:spPr>
          <a:xfrm>
            <a:off x="323850" y="1268413"/>
            <a:ext cx="8569325" cy="5329237"/>
          </a:xfrm>
        </p:spPr>
        <p:txBody>
          <a:bodyPr>
            <a:normAutofit fontScale="92500" lnSpcReduction="10000"/>
          </a:bodyPr>
          <a:lstStyle/>
          <a:p>
            <a:pPr algn="just">
              <a:buFontTx/>
              <a:buNone/>
              <a:defRPr/>
            </a:pPr>
            <a:r>
              <a:rPr lang="el-GR" sz="1600" dirty="0">
                <a:latin typeface="Calibri" charset="0"/>
              </a:rPr>
              <a:t>	 </a:t>
            </a:r>
            <a:r>
              <a:rPr lang="el-GR" sz="1800" b="1" u="sng" dirty="0">
                <a:latin typeface="Calibri" charset="0"/>
              </a:rPr>
              <a:t>Άφιξη και πρώτες εντυπώσεις</a:t>
            </a:r>
            <a:r>
              <a:rPr lang="el-GR" sz="1800" b="1" dirty="0">
                <a:latin typeface="Calibri" charset="0"/>
              </a:rPr>
              <a:t>: Επικρατεί ενθουσιασμός για το νέο περιβάλλον και αισιοδοξία για τις ευκαιρίες που προσφέρει. Όλα φαίνονται καινούρια και συναρπαστικά. Οι πρόσφυγες αισθάνονται ανακούφιση που έφτασαν σε ένα ασφαλές περιβάλλον.</a:t>
            </a:r>
          </a:p>
          <a:p>
            <a:pPr algn="just">
              <a:spcBef>
                <a:spcPct val="50000"/>
              </a:spcBef>
              <a:defRPr/>
            </a:pPr>
            <a:r>
              <a:rPr lang="el-GR" sz="1800" b="1" u="sng" dirty="0">
                <a:latin typeface="Calibri" charset="0"/>
              </a:rPr>
              <a:t>Πολιτισμικό σοκ</a:t>
            </a:r>
            <a:r>
              <a:rPr lang="el-GR" sz="1800" b="1" dirty="0">
                <a:latin typeface="Calibri" charset="0"/>
              </a:rPr>
              <a:t>: Η αισιοδοξία υποχωρεί όσο γίνονται εμφανείς οι προκλήσεις της εγκατάστασης στη νέα χώρα. Δυσκολία να βρουν φίλους και να μάθουν τη γλώσσα. Νοσταλγία για τους οικείους και την πατρίδα. Το αποτέλεσμα μπορεί να είναι η προσκόλληση στη δική τους γλώσσα και πολιτισμό και απόρριψη όποιου πράγματος σηματοδοτεί τη νέα χώρα. </a:t>
            </a:r>
          </a:p>
          <a:p>
            <a:pPr algn="just">
              <a:spcBef>
                <a:spcPct val="50000"/>
              </a:spcBef>
              <a:defRPr/>
            </a:pPr>
            <a:r>
              <a:rPr lang="el-GR" sz="1800" b="1" u="sng" dirty="0">
                <a:latin typeface="Calibri" charset="0"/>
              </a:rPr>
              <a:t>Ανάκαμψη και αισιοδοξία</a:t>
            </a:r>
            <a:r>
              <a:rPr lang="el-GR" sz="1800" b="1" dirty="0">
                <a:latin typeface="Calibri" charset="0"/>
              </a:rPr>
              <a:t>: Οι δυσκολίες τις προηγούμενης περιόδου βοήθησαν να αναπτυχθούν δεξιότητες για να αντιμετωπιστούν οι δυσκολίες. Αν και υφίσταται ακόμα κάποια πίεση, σταδιακά δημιουργείται η πεποίθηση ότι θα τα καταφέρουν. Αρχίζουν να κάνουν μακροπρόθεσμα σχέδια.  Σταδιακά υιοθετούν αξίες και συμπεριφορές της χώρας υποδοχής. </a:t>
            </a:r>
          </a:p>
          <a:p>
            <a:pPr algn="just">
              <a:spcBef>
                <a:spcPct val="50000"/>
              </a:spcBef>
              <a:defRPr/>
            </a:pPr>
            <a:r>
              <a:rPr lang="el-GR" sz="1800" b="1" u="sng" dirty="0">
                <a:latin typeface="Calibri" charset="0"/>
              </a:rPr>
              <a:t>Ενσωμάτωσ</a:t>
            </a:r>
            <a:r>
              <a:rPr lang="el-GR" sz="1800" b="1" dirty="0">
                <a:latin typeface="Calibri" charset="0"/>
              </a:rPr>
              <a:t>η: Σε αυτή τη φάση ξεπερνούν την εσωτερική ένταση επαναπροσδιορίζοντας την ταυτότητά τους. Στόχος δεν είναι η αφομοίωση αλλά η εύρεση ισορροπίας με διατήρηση στοιχεία και των δύο πολιτισμών.  Ενσωμάτωση σημαίνει και απόκτηση γλωσσικών δεξιοτήτων και στις δύο γλώσσες.</a:t>
            </a:r>
            <a:endParaRPr lang="en-US" sz="1800" b="1" dirty="0">
              <a:latin typeface="Calibri" charset="0"/>
            </a:endParaRPr>
          </a:p>
          <a:p>
            <a:pPr algn="just">
              <a:buFontTx/>
              <a:buNone/>
              <a:defRPr/>
            </a:pPr>
            <a:r>
              <a:rPr lang="en-US" sz="1800" b="1" dirty="0">
                <a:latin typeface="Calibri" charset="0"/>
              </a:rPr>
              <a:t>	</a:t>
            </a:r>
            <a:endParaRPr lang="el-GR" sz="1800" b="1" dirty="0">
              <a:latin typeface="Calibri" charset="0"/>
            </a:endParaRPr>
          </a:p>
          <a:p>
            <a:pPr algn="just">
              <a:buFontTx/>
              <a:buNone/>
              <a:defRPr/>
            </a:pPr>
            <a:r>
              <a:rPr lang="el-GR" sz="1800" b="1" dirty="0">
                <a:latin typeface="Calibri" charset="0"/>
              </a:rPr>
              <a:t>	.</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5"/>
          <p:cNvPicPr>
            <a:picLocks noChangeAspect="1"/>
          </p:cNvPicPr>
          <p:nvPr/>
        </p:nvPicPr>
        <p:blipFill>
          <a:blip r:embed="rId2">
            <a:extLst>
              <a:ext uri="{28A0092B-C50C-407E-A947-70E740481C1C}">
                <a14:useLocalDpi xmlns:a14="http://schemas.microsoft.com/office/drawing/2010/main" val="0"/>
              </a:ext>
            </a:extLst>
          </a:blip>
          <a:srcRect l="4999" r="4454" b="3310"/>
          <a:stretch>
            <a:fillRect/>
          </a:stretch>
        </p:blipFill>
        <p:spPr bwMode="auto">
          <a:xfrm>
            <a:off x="755576" y="620688"/>
            <a:ext cx="7128792" cy="5586412"/>
          </a:xfrm>
          <a:prstGeom prst="rect">
            <a:avLst/>
          </a:prstGeom>
          <a:noFill/>
          <a:ln>
            <a:solidFill>
              <a:schemeClr val="accent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pic>
    </p:spTree>
    <p:extLst>
      <p:ext uri="{BB962C8B-B14F-4D97-AF65-F5344CB8AC3E}">
        <p14:creationId xmlns:p14="http://schemas.microsoft.com/office/powerpoint/2010/main" val="5403493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4"/>
          <p:cNvPicPr>
            <a:picLocks noChangeAspect="1"/>
          </p:cNvPicPr>
          <p:nvPr/>
        </p:nvPicPr>
        <p:blipFill>
          <a:blip r:embed="rId2">
            <a:extLst>
              <a:ext uri="{28A0092B-C50C-407E-A947-70E740481C1C}">
                <a14:useLocalDpi xmlns:a14="http://schemas.microsoft.com/office/drawing/2010/main" val="0"/>
              </a:ext>
            </a:extLst>
          </a:blip>
          <a:srcRect l="2517" r="2517"/>
          <a:stretch>
            <a:fillRect/>
          </a:stretch>
        </p:blipFill>
        <p:spPr>
          <a:xfrm>
            <a:off x="611560" y="836712"/>
            <a:ext cx="7416824" cy="5472608"/>
          </a:xfrm>
          <a:prstGeom prst="rect">
            <a:avLst/>
          </a:prstGeom>
          <a:ln>
            <a:solidFill>
              <a:schemeClr val="accent1"/>
            </a:solidFill>
            <a:miter lim="800000"/>
            <a:headEnd/>
            <a:tailEnd/>
          </a:ln>
        </p:spPr>
      </p:pic>
    </p:spTree>
    <p:extLst>
      <p:ext uri="{BB962C8B-B14F-4D97-AF65-F5344CB8AC3E}">
        <p14:creationId xmlns:p14="http://schemas.microsoft.com/office/powerpoint/2010/main" val="325720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a:defRPr/>
            </a:pPr>
            <a:r>
              <a:rPr lang="el-GR" dirty="0" smtClean="0"/>
              <a:t>Θεωρία της Κοινωνικής Ταυτότητας ( </a:t>
            </a:r>
            <a:r>
              <a:rPr lang="en-US" dirty="0" smtClean="0"/>
              <a:t>Norton 2000)</a:t>
            </a:r>
            <a:r>
              <a:rPr lang="el-GR" dirty="0" smtClean="0"/>
              <a:t>: </a:t>
            </a:r>
            <a:r>
              <a:rPr lang="el-GR" sz="3100" dirty="0" smtClean="0"/>
              <a:t>ισχύς, ταυτότητα, γλωσσική εκμάθηση</a:t>
            </a:r>
            <a:endParaRPr lang="en-US" sz="3100" dirty="0"/>
          </a:p>
        </p:txBody>
      </p:sp>
      <p:sp>
        <p:nvSpPr>
          <p:cNvPr id="3" name="Content Placeholder 2"/>
          <p:cNvSpPr>
            <a:spLocks noGrp="1"/>
          </p:cNvSpPr>
          <p:nvPr>
            <p:ph idx="1"/>
          </p:nvPr>
        </p:nvSpPr>
        <p:spPr/>
        <p:txBody>
          <a:bodyPr>
            <a:normAutofit fontScale="92500" lnSpcReduction="20000"/>
          </a:bodyPr>
          <a:lstStyle/>
          <a:p>
            <a:pPr>
              <a:defRPr/>
            </a:pPr>
            <a:r>
              <a:rPr lang="en-US" dirty="0"/>
              <a:t>To obtain the “right to speak” and therefore, to be “pushed” to produce more output (pushed output, Swain &amp; </a:t>
            </a:r>
            <a:r>
              <a:rPr lang="en-US" dirty="0" err="1"/>
              <a:t>Lapkin</a:t>
            </a:r>
            <a:r>
              <a:rPr lang="en-US" dirty="0"/>
              <a:t> 1998) learners need to be able to see themselves as </a:t>
            </a:r>
            <a:r>
              <a:rPr lang="en-US" b="1" dirty="0"/>
              <a:t>legitimate speakers </a:t>
            </a:r>
            <a:r>
              <a:rPr lang="en-US" dirty="0"/>
              <a:t>of the </a:t>
            </a:r>
            <a:r>
              <a:rPr lang="en-US" dirty="0" smtClean="0"/>
              <a:t>L2. To achieve this they may need to </a:t>
            </a:r>
            <a:r>
              <a:rPr lang="en-US" b="1" dirty="0" smtClean="0"/>
              <a:t>challenge the social identity </a:t>
            </a:r>
            <a:r>
              <a:rPr lang="en-US" dirty="0" smtClean="0"/>
              <a:t>that is often thrust upon them by target language speakers and to assert the right to communicate on an equal basis by insisting on </a:t>
            </a:r>
            <a:r>
              <a:rPr lang="en-US" b="1" dirty="0" smtClean="0"/>
              <a:t>a social identity that confers to a non-subservient status. </a:t>
            </a:r>
          </a:p>
          <a:p>
            <a:pPr marL="0" indent="0">
              <a:buFont typeface="Arial" charset="0"/>
              <a:buNone/>
              <a:defRPr/>
            </a:pPr>
            <a:r>
              <a:rPr lang="en-US" dirty="0"/>
              <a:t>	</a:t>
            </a:r>
            <a:r>
              <a:rPr lang="en-US" dirty="0" smtClean="0"/>
              <a:t>			</a:t>
            </a:r>
            <a:r>
              <a:rPr lang="en-US" sz="2200" dirty="0" smtClean="0"/>
              <a:t>(Ellis &amp; </a:t>
            </a:r>
            <a:r>
              <a:rPr lang="en-US" sz="2200" dirty="0" err="1" smtClean="0"/>
              <a:t>Shintani</a:t>
            </a:r>
            <a:r>
              <a:rPr lang="en-US" sz="2200" dirty="0" smtClean="0"/>
              <a:t> 2014: 39)</a:t>
            </a:r>
            <a:endParaRPr lang="en-US" sz="2200" dirty="0"/>
          </a:p>
        </p:txBody>
      </p:sp>
      <p:sp>
        <p:nvSpPr>
          <p:cNvPr id="4" name="Down Arrow 3"/>
          <p:cNvSpPr/>
          <p:nvPr/>
        </p:nvSpPr>
        <p:spPr>
          <a:xfrm>
            <a:off x="6012160" y="4941168"/>
            <a:ext cx="1143000" cy="97313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defRPr/>
            </a:pPr>
            <a:r>
              <a:rPr lang="el-GR" b="1" dirty="0" smtClean="0">
                <a:solidFill>
                  <a:srgbClr val="FF0000"/>
                </a:solidFill>
              </a:rPr>
              <a:t>Θεωρία της Κοινωνικής Ταυτότητας</a:t>
            </a:r>
            <a:endParaRPr lang="en-US" b="1" dirty="0">
              <a:solidFill>
                <a:srgbClr val="FF0000"/>
              </a:solidFill>
            </a:endParaRPr>
          </a:p>
        </p:txBody>
      </p:sp>
      <p:sp>
        <p:nvSpPr>
          <p:cNvPr id="8" name="Content Placeholder 7"/>
          <p:cNvSpPr>
            <a:spLocks noGrp="1"/>
          </p:cNvSpPr>
          <p:nvPr>
            <p:ph idx="1"/>
          </p:nvPr>
        </p:nvSpPr>
        <p:spPr>
          <a:xfrm>
            <a:off x="457200" y="1600200"/>
            <a:ext cx="8229600" cy="5076825"/>
          </a:xfrm>
        </p:spPr>
        <p:txBody>
          <a:bodyPr>
            <a:normAutofit fontScale="85000" lnSpcReduction="10000"/>
          </a:bodyPr>
          <a:lstStyle/>
          <a:p>
            <a:pPr>
              <a:defRPr/>
            </a:pPr>
            <a:r>
              <a:rPr lang="el-GR" dirty="0" smtClean="0"/>
              <a:t>Η κοινωνική ταυτότητα του μαθητή παίζει σημαντικό ρόλο στο να δημιουργεί ευκαιρίες για γλωσσική εκμάθηση</a:t>
            </a:r>
            <a:endParaRPr lang="en-US" dirty="0" smtClean="0"/>
          </a:p>
          <a:p>
            <a:pPr>
              <a:defRPr/>
            </a:pPr>
            <a:endParaRPr lang="en-US" dirty="0"/>
          </a:p>
          <a:p>
            <a:pPr>
              <a:defRPr/>
            </a:pPr>
            <a:r>
              <a:rPr lang="en-US" dirty="0" smtClean="0"/>
              <a:t> O</a:t>
            </a:r>
            <a:r>
              <a:rPr lang="el-GR" dirty="0" smtClean="0"/>
              <a:t>ι ευκαιρίες αυτές απαραίτητες για την εσωτερίκευση ψυχολογικών διεργασιών</a:t>
            </a:r>
            <a:r>
              <a:rPr lang="en-US" dirty="0" smtClean="0"/>
              <a:t>. </a:t>
            </a:r>
          </a:p>
          <a:p>
            <a:pPr>
              <a:defRPr/>
            </a:pPr>
            <a:endParaRPr lang="en-US" dirty="0"/>
          </a:p>
          <a:p>
            <a:pPr>
              <a:defRPr/>
            </a:pPr>
            <a:r>
              <a:rPr lang="el-GR" dirty="0" smtClean="0"/>
              <a:t>Ιδιαίτερη προσοχή πρέπει να δοθεί στο πώς η δημιουργία ανισομερών σχέσεων ισχύος ανάμεσα στις δύο ομάδες (ΦΟ-μΦΟ) περιορίζουν τις ευκαιρίες που έχουν οι μαθητές Γ2 να εξασκήσουν τη γλώσσα-στόχο σε φυσικές συνθήκες επικοινωνίας</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p:txBody>
          <a:bodyPr/>
          <a:lstStyle/>
          <a:p>
            <a:r>
              <a:rPr lang="el-GR" sz="3600" b="1" dirty="0">
                <a:solidFill>
                  <a:srgbClr val="FF0000"/>
                </a:solidFill>
                <a:latin typeface="Calibri" charset="0"/>
              </a:rPr>
              <a:t>Καθοδηγούμενη γλωσσική </a:t>
            </a:r>
            <a:r>
              <a:rPr lang="el-GR" sz="3600" b="1" dirty="0" smtClean="0">
                <a:solidFill>
                  <a:srgbClr val="FF0000"/>
                </a:solidFill>
                <a:latin typeface="Calibri" charset="0"/>
              </a:rPr>
              <a:t>εκμάθηση (</a:t>
            </a:r>
            <a:r>
              <a:rPr lang="en-US" sz="3600" b="1" dirty="0" smtClean="0">
                <a:solidFill>
                  <a:srgbClr val="FF0000"/>
                </a:solidFill>
                <a:latin typeface="Calibri" charset="0"/>
              </a:rPr>
              <a:t>instructed language acquisition)</a:t>
            </a:r>
            <a:endParaRPr lang="en-US" sz="3600" b="1" dirty="0">
              <a:solidFill>
                <a:srgbClr val="FF0000"/>
              </a:solidFill>
              <a:latin typeface="Calibri" charset="0"/>
            </a:endParaRPr>
          </a:p>
        </p:txBody>
      </p:sp>
      <p:sp>
        <p:nvSpPr>
          <p:cNvPr id="151554" name="Content Placeholder 2"/>
          <p:cNvSpPr>
            <a:spLocks noGrp="1"/>
          </p:cNvSpPr>
          <p:nvPr>
            <p:ph idx="1"/>
          </p:nvPr>
        </p:nvSpPr>
        <p:spPr/>
        <p:txBody>
          <a:bodyPr/>
          <a:lstStyle/>
          <a:p>
            <a:r>
              <a:rPr lang="el-GR" sz="2800">
                <a:latin typeface="Calibri" charset="0"/>
              </a:rPr>
              <a:t>Παραδοσιακό περιβάλλον τάξης</a:t>
            </a:r>
          </a:p>
          <a:p>
            <a:r>
              <a:rPr lang="el-GR" sz="2800">
                <a:latin typeface="Calibri" charset="0"/>
              </a:rPr>
              <a:t>Δίγλωσση εκπαίδευση</a:t>
            </a:r>
          </a:p>
          <a:p>
            <a:r>
              <a:rPr lang="el-GR" sz="2800">
                <a:latin typeface="Calibri" charset="0"/>
              </a:rPr>
              <a:t>Σχολεία εμβάπτισης</a:t>
            </a:r>
            <a:endParaRPr lang="en-US" sz="2800">
              <a:latin typeface="Calibri"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p:txBody>
          <a:bodyPr/>
          <a:lstStyle/>
          <a:p>
            <a:r>
              <a:rPr lang="el-GR">
                <a:latin typeface="Calibri" charset="0"/>
              </a:rPr>
              <a:t>Περιβάλλον τάξης</a:t>
            </a:r>
            <a:endParaRPr lang="en-US">
              <a:latin typeface="Calibri" charset="0"/>
            </a:endParaRPr>
          </a:p>
        </p:txBody>
      </p:sp>
      <p:sp>
        <p:nvSpPr>
          <p:cNvPr id="152578" name="Content Placeholder 2"/>
          <p:cNvSpPr>
            <a:spLocks noGrp="1"/>
          </p:cNvSpPr>
          <p:nvPr>
            <p:ph idx="1"/>
          </p:nvPr>
        </p:nvSpPr>
        <p:spPr/>
        <p:txBody>
          <a:bodyPr/>
          <a:lstStyle/>
          <a:p>
            <a:r>
              <a:rPr lang="el-GR" dirty="0">
                <a:latin typeface="Calibri" charset="0"/>
              </a:rPr>
              <a:t>Έρευνα για διδακτικές μεθοδολογίες/ ταχύτητα ως προς τη γλωσσική ανάπτυξη των μαθητών/ επίπεδα </a:t>
            </a:r>
            <a:r>
              <a:rPr lang="el-GR" dirty="0" smtClean="0">
                <a:latin typeface="Calibri" charset="0"/>
              </a:rPr>
              <a:t>γλωσσομάθειας</a:t>
            </a:r>
            <a:endParaRPr lang="en-US" dirty="0" smtClean="0">
              <a:latin typeface="Calibri" charset="0"/>
            </a:endParaRPr>
          </a:p>
          <a:p>
            <a:r>
              <a:rPr lang="el-GR" dirty="0" smtClean="0">
                <a:latin typeface="Calibri" charset="0"/>
              </a:rPr>
              <a:t>Μαθητές τόσο παιδιά όσο και ενήλικες που μπαίνουν στη διαδικασία εκμάθησης μιας Γ2.</a:t>
            </a:r>
          </a:p>
          <a:p>
            <a:pPr marL="0" indent="0">
              <a:buNone/>
            </a:pPr>
            <a:r>
              <a:rPr lang="el-GR" dirty="0" smtClean="0">
                <a:latin typeface="Calibri" charset="0"/>
              </a:rPr>
              <a:t>(θυμηθείτε τη Γ2 ως ξένη γλώσσα)</a:t>
            </a:r>
            <a:endParaRPr lang="en-US" dirty="0">
              <a:latin typeface="Calibri"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7226</TotalTime>
  <Words>2298</Words>
  <Application>Microsoft Macintosh PowerPoint</Application>
  <PresentationFormat>On-screen Show (4:3)</PresentationFormat>
  <Paragraphs>242</Paragraphs>
  <Slides>26</Slides>
  <Notes>10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Θέμα του Office</vt:lpstr>
      <vt:lpstr> Περιβάλλοντα εκμάθησης Γ2</vt:lpstr>
      <vt:lpstr>Μελέτες για τα περιβάλλοντα φυσικής εκμάθησης: μετανάστευση</vt:lpstr>
      <vt:lpstr>Σε σχέση με την ταυτότητα: Άφιξη και πρώτες εντυπώσεις Τα στάδια ένταξης στον δρόμο προς την ενσωμάτωση (Coehlo 1998 Teaching and Learning in Multilingual Schools) </vt:lpstr>
      <vt:lpstr>PowerPoint Presentation</vt:lpstr>
      <vt:lpstr>PowerPoint Presentation</vt:lpstr>
      <vt:lpstr>Θεωρία της Κοινωνικής Ταυτότητας ( Norton 2000): ισχύς, ταυτότητα, γλωσσική εκμάθηση</vt:lpstr>
      <vt:lpstr>Θεωρία της Κοινωνικής Ταυτότητας</vt:lpstr>
      <vt:lpstr>Καθοδηγούμενη γλωσσική εκμάθηση (instructed language acquisition)</vt:lpstr>
      <vt:lpstr>Περιβάλλον τάξης</vt:lpstr>
      <vt:lpstr>Τα επίπεδα γλωσσομάθειας στο Κοινό Ευρωπαϊκό Πλαίσιο </vt:lpstr>
      <vt:lpstr>Αντιστοιχία επιπέδων γλωσσομάθειας και χρηστών στο ΚΕΠΑ</vt:lpstr>
      <vt:lpstr>Βασικές περιγραφές επιπέδων Α1-Β1</vt:lpstr>
      <vt:lpstr>Βασικά χαρακτηριστικά περιγραφών επιπέδων Α1-Β1</vt:lpstr>
      <vt:lpstr>Βασικές περιγραφές επιπέδων Β2-Γ2</vt:lpstr>
      <vt:lpstr>Βασικά χαρακτηριστικά περιγραφών επιπέδων Β2-Γ2</vt:lpstr>
      <vt:lpstr>Προτεραιότητες ως προς την ανάπτυξη των γλωσσικών δεξιοτήτων</vt:lpstr>
      <vt:lpstr>Δύο είδη επικοινωνιακής ικανότητας στη γλώσσα-στόχο</vt:lpstr>
      <vt:lpstr>Δύο είδη επικοινωνιακής ικανότητας στη γλώσσα-στόχο</vt:lpstr>
      <vt:lpstr>Δίγλωσση εκπαίδευση</vt:lpstr>
      <vt:lpstr>Βασικές αρχές δίγλωσσης εκπαίδευσης</vt:lpstr>
      <vt:lpstr>Περιβάλλοντα κατάκτησης της γλώσσας για δίγλωσσα παιδιά</vt:lpstr>
      <vt:lpstr>Αφαιρετική διγλωσσία (subtractive bilingualism)</vt:lpstr>
      <vt:lpstr>Σχολεία εμβάπτισης (immersion education)</vt:lpstr>
      <vt:lpstr>Σχολεία εμβάπτισης (immersion education)</vt:lpstr>
      <vt:lpstr>4 κατηγορίες μαθητών (+, -, ?)</vt:lpstr>
      <vt:lpstr>4 κατηγορίες μαθητών (+,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Κατάκτηση-Διδασκαλία Δεύτερης Γλώσσας (ειδικές εφαρμογές στη Διδασκαλία της Ελληνικής ως Δεύτερης Γλώσσας)</dc:title>
  <dc:creator>MARIA IAKOVOU</dc:creator>
  <cp:lastModifiedBy>Dimitris Papadopoulos</cp:lastModifiedBy>
  <cp:revision>94</cp:revision>
  <dcterms:created xsi:type="dcterms:W3CDTF">2012-10-16T19:42:21Z</dcterms:created>
  <dcterms:modified xsi:type="dcterms:W3CDTF">2017-10-30T12:31:27Z</dcterms:modified>
</cp:coreProperties>
</file>