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vml" ContentType="application/vnd.openxmlformats-officedocument.vmlDrawi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474" r:id="rId2"/>
    <p:sldId id="470" r:id="rId3"/>
    <p:sldId id="478" r:id="rId4"/>
    <p:sldId id="471" r:id="rId5"/>
    <p:sldId id="487" r:id="rId6"/>
    <p:sldId id="479" r:id="rId7"/>
    <p:sldId id="480" r:id="rId8"/>
    <p:sldId id="473" r:id="rId9"/>
    <p:sldId id="481" r:id="rId10"/>
    <p:sldId id="488" r:id="rId11"/>
    <p:sldId id="489" r:id="rId12"/>
    <p:sldId id="490" r:id="rId13"/>
    <p:sldId id="491" r:id="rId14"/>
    <p:sldId id="492" r:id="rId15"/>
    <p:sldId id="521" r:id="rId16"/>
    <p:sldId id="507" r:id="rId17"/>
    <p:sldId id="508" r:id="rId18"/>
    <p:sldId id="522" r:id="rId19"/>
    <p:sldId id="486" r:id="rId20"/>
    <p:sldId id="472" r:id="rId21"/>
    <p:sldId id="482" r:id="rId22"/>
    <p:sldId id="483" r:id="rId23"/>
    <p:sldId id="484" r:id="rId24"/>
    <p:sldId id="485" r:id="rId25"/>
    <p:sldId id="388" r:id="rId26"/>
    <p:sldId id="409" r:id="rId27"/>
    <p:sldId id="389" r:id="rId28"/>
    <p:sldId id="410" r:id="rId29"/>
    <p:sldId id="509" r:id="rId30"/>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424" y="-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7.png"/><Relationship Id="rId1" Type="http://schemas.openxmlformats.org/officeDocument/2006/relationships/image" Target="../media/image2.png"/><Relationship Id="rId2" Type="http://schemas.openxmlformats.org/officeDocument/2006/relationships/image" Target="../media/image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cs typeface="+mn-cs"/>
              </a:defRPr>
            </a:lvl1pPr>
          </a:lstStyle>
          <a:p>
            <a:pPr>
              <a:defRPr/>
            </a:pPr>
            <a:fld id="{D1AAA26B-1C55-4E4D-838D-22F89CECBADD}" type="datetimeFigureOut">
              <a:rPr lang="el-GR"/>
              <a:pPr>
                <a:defRPr/>
              </a:pPr>
              <a:t>3/11/17</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l-GR" noProof="0"/>
              <a:t>Kλικ για επεξεργασία των στυλ του υποδείγματος</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cs typeface="+mn-cs"/>
              </a:defRPr>
            </a:lvl1pPr>
          </a:lstStyle>
          <a:p>
            <a:pPr>
              <a:defRPr/>
            </a:pPr>
            <a:fld id="{96EA4277-4054-284E-8C34-1D1B8977EED6}" type="slidenum">
              <a:rPr lang="el-GR"/>
              <a:pPr>
                <a:defRPr/>
              </a:pPr>
              <a:t>‹#›</a:t>
            </a:fld>
            <a:endParaRPr lang="el-GR"/>
          </a:p>
        </p:txBody>
      </p:sp>
    </p:spTree>
    <p:extLst>
      <p:ext uri="{BB962C8B-B14F-4D97-AF65-F5344CB8AC3E}">
        <p14:creationId xmlns:p14="http://schemas.microsoft.com/office/powerpoint/2010/main" val="39196214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22F3937B-1B00-8F44-84E9-063CFA45A8E8}" type="slidenum">
              <a:rPr lang="el-GR" sz="1200">
                <a:latin typeface="Verdana" charset="0"/>
                <a:cs typeface="Arial" charset="0"/>
              </a:rPr>
              <a:pPr algn="r" eaLnBrk="1" hangingPunct="1"/>
              <a:t>2</a:t>
            </a:fld>
            <a:endParaRPr lang="el-GR" sz="1200">
              <a:latin typeface="Verdana" charset="0"/>
              <a:cs typeface="Arial" charset="0"/>
            </a:endParaRPr>
          </a:p>
        </p:txBody>
      </p:sp>
      <p:sp>
        <p:nvSpPr>
          <p:cNvPr id="8397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397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l-GR" sz="1000">
                <a:latin typeface="Calibri" charset="0"/>
                <a:cs typeface="Arial" charset="0"/>
              </a:rPr>
              <a:t>Περίπτωση 1: Τόσο η οικογένεια όσο και το περιβάλλον μιλούν την πρώτη γλώσσα (άλλη από την ελληνική) (η περίπτωση μεταναστών που κατοικούν σε περιοχή όπου είναι εγκατεστημένα και άλλα μέλη της κοινότητας που μιλά την ίδια γλώσσα). Ωστόσο, τα ελληνικά είναι η γλώσσα της τηλεόρασης και είναι πολύ δύσκολο να ισχυριστεί κανείς ότι δεν υπάρχουν επιρροές από αυτή. Σε αυτή την περίπτωση το παιδί μεγαλώνει ως μονόγλωσσο, ωστόσο δεν μπορεί κανείς να αποκλείσει τελείως κάποια στοιχεία της ελληνικής.</a:t>
            </a:r>
          </a:p>
          <a:p>
            <a:pPr eaLnBrk="1" hangingPunct="1">
              <a:lnSpc>
                <a:spcPct val="90000"/>
              </a:lnSpc>
            </a:pPr>
            <a:r>
              <a:rPr lang="el-GR" sz="1000">
                <a:latin typeface="Calibri" charset="0"/>
                <a:cs typeface="Arial" charset="0"/>
              </a:rPr>
              <a:t>Περίπτωση 2: Η οικογένεια μιλά την πρώτη γλώσσα (άλλη από την ελληνική), αλλά η κοινότητα τη γλώσσα – στόχο (ελληνικά) (η περίπτωση μεταναστών που είναι εγκατεστημένοι σε γειτονιές όπου ομιλούνται τα ελληνικά). Σε αυτή την περίπτωση μπορεί να θεωρηθεί ότι το παιδί ξεκινά να γίνεται δίγλωσσος, με ισχυρή όμως την ανάπτυξη της Γ1, αλλά και με καλές πιθανότητες για γνώσεις της ελληνικής φωνολογίας και κάποιων στοιχείων του λεξιλογίου.</a:t>
            </a:r>
          </a:p>
          <a:p>
            <a:pPr eaLnBrk="1" hangingPunct="1">
              <a:lnSpc>
                <a:spcPct val="90000"/>
              </a:lnSpc>
            </a:pPr>
            <a:r>
              <a:rPr lang="el-GR" sz="1000">
                <a:latin typeface="Calibri" charset="0"/>
                <a:cs typeface="Arial" charset="0"/>
              </a:rPr>
              <a:t>Καμία από τις περιπτώσεις 1 και 2 δεν μπορεί να θεωρηθεί το παιδί ως ενεργός δίγλωσσος. </a:t>
            </a:r>
          </a:p>
          <a:p>
            <a:pPr eaLnBrk="1" hangingPunct="1">
              <a:lnSpc>
                <a:spcPct val="90000"/>
              </a:lnSpc>
            </a:pPr>
            <a:endParaRPr lang="el-GR" sz="1000">
              <a:latin typeface="Calibri" charset="0"/>
              <a:cs typeface="Arial" charset="0"/>
            </a:endParaRPr>
          </a:p>
          <a:p>
            <a:pPr eaLnBrk="1" hangingPunct="1">
              <a:lnSpc>
                <a:spcPct val="90000"/>
              </a:lnSpc>
            </a:pPr>
            <a:r>
              <a:rPr lang="el-GR" sz="1000">
                <a:latin typeface="Calibri" charset="0"/>
                <a:cs typeface="Arial" charset="0"/>
              </a:rPr>
              <a:t>Περίπτωση 3: Το παιδί μεγαλώνει ως δίγλωσσος σε ένα δίγλωσσο περιβάλλον (οικογένεια και κοινότητα), οπότε μπορούμε να μιλήσουμε για αναδυόμενη διγλωσσία με ένα εύρος δεξιοτήτων τόσο στη μητρική όσο και στη ελληνικά. Ωστόσο η έκθεση στις δύο γλώσσες δεν είναι σταθερή σε όλη τη διάρκεια της ζωής του παιδιού. Έρευνες έχουν δείξει ότι οι μεταβολές στην έκθεση σε κάθε γλώσσα, σχετίζονται με μεταβολές στο εύρος του λεξιλογίου σε κάθε γλώσσα </a:t>
            </a:r>
            <a:r>
              <a:rPr lang="en-US" sz="1000">
                <a:latin typeface="Calibri" charset="0"/>
                <a:cs typeface="Arial" charset="0"/>
              </a:rPr>
              <a:t>(Pearson &amp; Fernandez 1994). </a:t>
            </a:r>
            <a:endParaRPr lang="el-GR" sz="1000">
              <a:latin typeface="Calibri" charset="0"/>
              <a:cs typeface="Arial" charset="0"/>
            </a:endParaRPr>
          </a:p>
          <a:p>
            <a:pPr eaLnBrk="1" hangingPunct="1">
              <a:lnSpc>
                <a:spcPct val="90000"/>
              </a:lnSpc>
            </a:pPr>
            <a:r>
              <a:rPr lang="el-GR" sz="1000">
                <a:latin typeface="Calibri" charset="0"/>
                <a:cs typeface="Arial" charset="0"/>
              </a:rPr>
              <a:t>Περίπτωση 4: Ηοικογένεια μιλά και τις 2 γλώσσες, αλλά το περιβάλλον και κάθε είδους φροντίδα εξωτερική προς το παιδί  (αλλά και η εκπαίδευση μεγαλύτερων συγγενών, π.χ. αδερφιών) είναι στα ελληνικά . Σε αυτές τις περιπτώσεις τα παιδιά συχνά επιλέγουν να διατηρήσουν προσληπτικές δεξιότητες στη Γ1 και να αναπτύξουν παραγωγικές δεξιότητες στη Γ2 (ελληνικά), δεδομένου ότι το περιβάλλον τους αντιλαμβάνεται και αυτή τη γλώσσα. Άλλες φορές το περιβάλλον επιλέγει τα ελληνικά ως γλώσσα επικοινωνίας, γιατί έτσι θεωρούν ότι βοηθούν την επιτυχία του παιδιού στο σχολείο. Γενικά στην περίπτωση 4 μπορούμε να μιλήσουμε για διγλωσσία σε κίνδυνο.</a:t>
            </a:r>
          </a:p>
          <a:p>
            <a:pPr eaLnBrk="1" hangingPunct="1">
              <a:lnSpc>
                <a:spcPct val="90000"/>
              </a:lnSpc>
            </a:pPr>
            <a:endParaRPr lang="el-GR" sz="1000">
              <a:latin typeface="Calibri" charset="0"/>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61442"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a:spcBef>
                <a:spcPct val="0"/>
              </a:spcBef>
            </a:pPr>
            <a:endParaRPr lang="en-US">
              <a:latin typeface="Calibri" charset="0"/>
            </a:endParaRPr>
          </a:p>
        </p:txBody>
      </p:sp>
      <p:sp>
        <p:nvSpPr>
          <p:cNvPr id="61443"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6673CB2-1861-C04A-9A63-5D6D1444BEC6}" type="slidenum">
              <a:rPr lang="el-GR" sz="1200">
                <a:latin typeface="Calibri" charset="0"/>
              </a:rPr>
              <a:pPr eaLnBrk="1" hangingPunct="1"/>
              <a:t>26</a:t>
            </a:fld>
            <a:endParaRPr lang="el-GR" sz="1200">
              <a:latin typeface="Calibri"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63490"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a:spcBef>
                <a:spcPct val="0"/>
              </a:spcBef>
            </a:pPr>
            <a:endParaRPr lang="en-US">
              <a:latin typeface="Calibri" charset="0"/>
            </a:endParaRPr>
          </a:p>
        </p:txBody>
      </p:sp>
      <p:sp>
        <p:nvSpPr>
          <p:cNvPr id="63491"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9F986F9-101A-A845-B7B7-2E2F5C6BA81C}" type="slidenum">
              <a:rPr lang="el-GR" sz="1200">
                <a:latin typeface="Calibri" charset="0"/>
              </a:rPr>
              <a:pPr eaLnBrk="1" hangingPunct="1"/>
              <a:t>27</a:t>
            </a:fld>
            <a:endParaRPr lang="el-GR" sz="1200">
              <a:latin typeface="Calibri"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65538"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a:spcBef>
                <a:spcPct val="0"/>
              </a:spcBef>
            </a:pPr>
            <a:endParaRPr lang="en-US">
              <a:latin typeface="Calibri" charset="0"/>
            </a:endParaRPr>
          </a:p>
        </p:txBody>
      </p:sp>
      <p:sp>
        <p:nvSpPr>
          <p:cNvPr id="65539"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8002C77-1FFB-7249-90D8-0CA85EC5F0B1}" type="slidenum">
              <a:rPr lang="el-GR" sz="1200">
                <a:latin typeface="Calibri" charset="0"/>
              </a:rPr>
              <a:pPr eaLnBrk="1" hangingPunct="1"/>
              <a:t>28</a:t>
            </a:fld>
            <a:endParaRPr lang="el-GR" sz="1200">
              <a:latin typeface="Calibri"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61442"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a:spcBef>
                <a:spcPct val="0"/>
              </a:spcBef>
            </a:pPr>
            <a:endParaRPr lang="en-US">
              <a:latin typeface="Calibri" charset="0"/>
              <a:ea typeface="MS PGothic" charset="0"/>
              <a:cs typeface="MS PGothic" charset="0"/>
            </a:endParaRPr>
          </a:p>
        </p:txBody>
      </p:sp>
      <p:sp>
        <p:nvSpPr>
          <p:cNvPr id="61443"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512B431-101D-2949-BAA0-E2748B3B3845}" type="slidenum">
              <a:rPr lang="el-GR" sz="1200">
                <a:latin typeface="Calibri" charset="0"/>
              </a:rPr>
              <a:pPr eaLnBrk="1" hangingPunct="1"/>
              <a:t>29</a:t>
            </a:fld>
            <a:endParaRPr lang="el-GR" sz="1200">
              <a:latin typeface="Calibri"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601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Calibri" charset="0"/>
              <a:cs typeface="Arial" charset="0"/>
            </a:endParaRPr>
          </a:p>
        </p:txBody>
      </p:sp>
      <p:sp>
        <p:nvSpPr>
          <p:cNvPr id="86019"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BBD02C19-278C-2647-983C-DE04E93DBE48}" type="slidenum">
              <a:rPr lang="el-GR" sz="1200">
                <a:latin typeface="Verdana" charset="0"/>
                <a:cs typeface="Arial" charset="0"/>
              </a:rPr>
              <a:pPr algn="r" eaLnBrk="1" hangingPunct="1"/>
              <a:t>4</a:t>
            </a:fld>
            <a:endParaRPr lang="el-GR" sz="1200">
              <a:latin typeface="Verdana"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Slide Image Placeholder 1"/>
          <p:cNvSpPr>
            <a:spLocks noGrp="1" noRot="1" noChangeAspect="1" noTextEdit="1"/>
          </p:cNvSpPr>
          <p:nvPr>
            <p:ph type="sldImg"/>
          </p:nvPr>
        </p:nvSpPr>
        <p:spPr>
          <a:ln/>
        </p:spPr>
      </p:sp>
      <p:sp>
        <p:nvSpPr>
          <p:cNvPr id="80898" name="Notes Placeholder 2"/>
          <p:cNvSpPr>
            <a:spLocks noGrp="1"/>
          </p:cNvSpPr>
          <p:nvPr>
            <p:ph type="body" idx="1"/>
          </p:nvPr>
        </p:nvSpPr>
        <p:spPr>
          <a:noFill/>
          <a:ln/>
        </p:spPr>
        <p:txBody>
          <a:bodyPr/>
          <a:lstStyle/>
          <a:p>
            <a:endParaRPr lang="el-GR" smtClean="0"/>
          </a:p>
        </p:txBody>
      </p:sp>
      <p:sp>
        <p:nvSpPr>
          <p:cNvPr id="80899" name="Slide Number Placeholder 3"/>
          <p:cNvSpPr>
            <a:spLocks noGrp="1"/>
          </p:cNvSpPr>
          <p:nvPr>
            <p:ph type="sldNum" sz="quarter" idx="5"/>
          </p:nvPr>
        </p:nvSpPr>
        <p:spPr>
          <a:noFill/>
        </p:spPr>
        <p:txBody>
          <a:bodyPr/>
          <a:lstStyle/>
          <a:p>
            <a:fld id="{6A78E4A8-5151-47D4-BFFD-B33492EC4AC8}" type="slidenum">
              <a:rPr lang="el-GR" smtClean="0"/>
              <a:pPr/>
              <a:t>11</a:t>
            </a:fld>
            <a:endParaRPr lang="el-G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Slide Image Placeholder 1"/>
          <p:cNvSpPr>
            <a:spLocks noGrp="1" noRot="1" noChangeAspect="1" noTextEdit="1"/>
          </p:cNvSpPr>
          <p:nvPr>
            <p:ph type="sldImg"/>
          </p:nvPr>
        </p:nvSpPr>
        <p:spPr>
          <a:ln/>
        </p:spPr>
      </p:sp>
      <p:sp>
        <p:nvSpPr>
          <p:cNvPr id="82946" name="Notes Placeholder 2"/>
          <p:cNvSpPr>
            <a:spLocks noGrp="1"/>
          </p:cNvSpPr>
          <p:nvPr>
            <p:ph type="body" idx="1"/>
          </p:nvPr>
        </p:nvSpPr>
        <p:spPr>
          <a:noFill/>
          <a:ln/>
        </p:spPr>
        <p:txBody>
          <a:bodyPr/>
          <a:lstStyle/>
          <a:p>
            <a:endParaRPr lang="el-GR" smtClean="0"/>
          </a:p>
        </p:txBody>
      </p:sp>
      <p:sp>
        <p:nvSpPr>
          <p:cNvPr id="82947" name="Slide Number Placeholder 3"/>
          <p:cNvSpPr>
            <a:spLocks noGrp="1"/>
          </p:cNvSpPr>
          <p:nvPr>
            <p:ph type="sldNum" sz="quarter" idx="5"/>
          </p:nvPr>
        </p:nvSpPr>
        <p:spPr>
          <a:noFill/>
        </p:spPr>
        <p:txBody>
          <a:bodyPr/>
          <a:lstStyle/>
          <a:p>
            <a:fld id="{085A7F58-0D1F-4C6F-B177-8E3F45A2432B}" type="slidenum">
              <a:rPr lang="el-GR" smtClean="0"/>
              <a:pPr/>
              <a:t>12</a:t>
            </a:fld>
            <a:endParaRPr lang="el-G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Slide Image Placeholder 1"/>
          <p:cNvSpPr>
            <a:spLocks noGrp="1" noRot="1" noChangeAspect="1" noTextEdit="1"/>
          </p:cNvSpPr>
          <p:nvPr>
            <p:ph type="sldImg"/>
          </p:nvPr>
        </p:nvSpPr>
        <p:spPr>
          <a:ln/>
        </p:spPr>
      </p:sp>
      <p:sp>
        <p:nvSpPr>
          <p:cNvPr id="87042" name="Notes Placeholder 2"/>
          <p:cNvSpPr>
            <a:spLocks noGrp="1"/>
          </p:cNvSpPr>
          <p:nvPr>
            <p:ph type="body" idx="1"/>
          </p:nvPr>
        </p:nvSpPr>
        <p:spPr>
          <a:noFill/>
          <a:ln/>
        </p:spPr>
        <p:txBody>
          <a:bodyPr/>
          <a:lstStyle/>
          <a:p>
            <a:endParaRPr lang="el-GR" smtClean="0"/>
          </a:p>
        </p:txBody>
      </p:sp>
      <p:sp>
        <p:nvSpPr>
          <p:cNvPr id="87043" name="Slide Number Placeholder 3"/>
          <p:cNvSpPr>
            <a:spLocks noGrp="1"/>
          </p:cNvSpPr>
          <p:nvPr>
            <p:ph type="sldNum" sz="quarter" idx="5"/>
          </p:nvPr>
        </p:nvSpPr>
        <p:spPr>
          <a:noFill/>
        </p:spPr>
        <p:txBody>
          <a:bodyPr/>
          <a:lstStyle/>
          <a:p>
            <a:fld id="{095FFF23-039A-4964-8A18-58848608B9F9}" type="slidenum">
              <a:rPr lang="el-GR" smtClean="0"/>
              <a:pPr/>
              <a:t>14</a:t>
            </a:fld>
            <a:endParaRPr lang="el-G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Slide Image Placeholder 1"/>
          <p:cNvSpPr>
            <a:spLocks noGrp="1" noRot="1" noChangeAspect="1" noTextEdit="1"/>
          </p:cNvSpPr>
          <p:nvPr>
            <p:ph type="sldImg"/>
          </p:nvPr>
        </p:nvSpPr>
        <p:spPr>
          <a:ln/>
        </p:spPr>
      </p:sp>
      <p:sp>
        <p:nvSpPr>
          <p:cNvPr id="117762" name="Notes Placeholder 2"/>
          <p:cNvSpPr>
            <a:spLocks noGrp="1"/>
          </p:cNvSpPr>
          <p:nvPr>
            <p:ph type="body" idx="1"/>
          </p:nvPr>
        </p:nvSpPr>
        <p:spPr>
          <a:noFill/>
          <a:ln/>
        </p:spPr>
        <p:txBody>
          <a:bodyPr/>
          <a:lstStyle/>
          <a:p>
            <a:endParaRPr lang="el-GR" smtClean="0"/>
          </a:p>
        </p:txBody>
      </p:sp>
      <p:sp>
        <p:nvSpPr>
          <p:cNvPr id="117763" name="Slide Number Placeholder 3"/>
          <p:cNvSpPr>
            <a:spLocks noGrp="1"/>
          </p:cNvSpPr>
          <p:nvPr>
            <p:ph type="sldNum" sz="quarter" idx="5"/>
          </p:nvPr>
        </p:nvSpPr>
        <p:spPr>
          <a:noFill/>
        </p:spPr>
        <p:txBody>
          <a:bodyPr/>
          <a:lstStyle/>
          <a:p>
            <a:fld id="{07DF68DB-07D2-4C81-B7A8-39D50A6EED1F}" type="slidenum">
              <a:rPr lang="el-GR" smtClean="0"/>
              <a:pPr/>
              <a:t>16</a:t>
            </a:fld>
            <a:endParaRPr lang="el-G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Slide Image Placeholder 1"/>
          <p:cNvSpPr>
            <a:spLocks noGrp="1" noRot="1" noChangeAspect="1" noTextEdit="1"/>
          </p:cNvSpPr>
          <p:nvPr>
            <p:ph type="sldImg"/>
          </p:nvPr>
        </p:nvSpPr>
        <p:spPr>
          <a:ln/>
        </p:spPr>
      </p:sp>
      <p:sp>
        <p:nvSpPr>
          <p:cNvPr id="120834" name="Notes Placeholder 2"/>
          <p:cNvSpPr>
            <a:spLocks noGrp="1"/>
          </p:cNvSpPr>
          <p:nvPr>
            <p:ph type="body" idx="1"/>
          </p:nvPr>
        </p:nvSpPr>
        <p:spPr>
          <a:noFill/>
          <a:ln/>
        </p:spPr>
        <p:txBody>
          <a:bodyPr/>
          <a:lstStyle/>
          <a:p>
            <a:endParaRPr lang="el-GR" smtClean="0"/>
          </a:p>
        </p:txBody>
      </p:sp>
      <p:sp>
        <p:nvSpPr>
          <p:cNvPr id="120835" name="Slide Number Placeholder 3"/>
          <p:cNvSpPr>
            <a:spLocks noGrp="1"/>
          </p:cNvSpPr>
          <p:nvPr>
            <p:ph type="sldNum" sz="quarter" idx="5"/>
          </p:nvPr>
        </p:nvSpPr>
        <p:spPr>
          <a:noFill/>
        </p:spPr>
        <p:txBody>
          <a:bodyPr/>
          <a:lstStyle/>
          <a:p>
            <a:fld id="{F19CE27C-4349-47AD-9A20-6D7D4F3BC9E0}" type="slidenum">
              <a:rPr lang="el-GR" smtClean="0"/>
              <a:pPr/>
              <a:t>17</a:t>
            </a:fld>
            <a:endParaRPr lang="el-G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806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Calibri" charset="0"/>
              <a:cs typeface="Arial" charset="0"/>
            </a:endParaRPr>
          </a:p>
        </p:txBody>
      </p:sp>
      <p:sp>
        <p:nvSpPr>
          <p:cNvPr id="88067"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83155DA9-CA23-0F49-9082-4F50775EB761}" type="slidenum">
              <a:rPr lang="el-GR" sz="1200">
                <a:latin typeface="Verdana" charset="0"/>
                <a:cs typeface="Arial" charset="0"/>
              </a:rPr>
              <a:pPr algn="r" eaLnBrk="1" hangingPunct="1"/>
              <a:t>20</a:t>
            </a:fld>
            <a:endParaRPr lang="el-GR" sz="1200">
              <a:latin typeface="Verdana" charset="0"/>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1 - Θέση εικόνας διαφάνειας"/>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9394" name="2 - Θέση σημειώσεων"/>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a:spcBef>
                <a:spcPct val="0"/>
              </a:spcBef>
            </a:pPr>
            <a:endParaRPr lang="en-US">
              <a:latin typeface="Calibri" charset="0"/>
            </a:endParaRPr>
          </a:p>
        </p:txBody>
      </p:sp>
      <p:sp>
        <p:nvSpPr>
          <p:cNvPr id="59395" name="3 - Θέση αριθμού διαφάνειας"/>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0652210B-21F1-7945-AF09-8CFF7E8BE5F4}" type="slidenum">
              <a:rPr lang="el-GR" sz="1200">
                <a:latin typeface="Calibri" charset="0"/>
              </a:rPr>
              <a:pPr eaLnBrk="1" hangingPunct="1"/>
              <a:t>25</a:t>
            </a:fld>
            <a:endParaRPr lang="el-GR"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lvl1pPr>
              <a:defRPr/>
            </a:lvl1pPr>
          </a:lstStyle>
          <a:p>
            <a:pPr>
              <a:defRPr/>
            </a:pPr>
            <a:fld id="{37148553-0AAB-3943-AA32-2D64DBE63B1F}" type="datetimeFigureOut">
              <a:rPr lang="el-GR"/>
              <a:pPr>
                <a:defRPr/>
              </a:pPr>
              <a:t>3/11/17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77B28C40-8F6C-3440-8B9F-AE1427676431}" type="slidenum">
              <a:rPr lang="el-GR"/>
              <a:pPr>
                <a:defRPr/>
              </a:pPr>
              <a:t>‹#›</a:t>
            </a:fld>
            <a:endParaRPr lang="el-GR"/>
          </a:p>
        </p:txBody>
      </p:sp>
    </p:spTree>
    <p:extLst>
      <p:ext uri="{BB962C8B-B14F-4D97-AF65-F5344CB8AC3E}">
        <p14:creationId xmlns:p14="http://schemas.microsoft.com/office/powerpoint/2010/main" val="1013027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BD09F937-4C1E-684A-9774-34F4CF40C114}" type="datetimeFigureOut">
              <a:rPr lang="el-GR"/>
              <a:pPr>
                <a:defRPr/>
              </a:pPr>
              <a:t>3/11/17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596E645E-3C4D-BF47-80E4-53EBC4CA2029}" type="slidenum">
              <a:rPr lang="el-GR"/>
              <a:pPr>
                <a:defRPr/>
              </a:pPr>
              <a:t>‹#›</a:t>
            </a:fld>
            <a:endParaRPr lang="el-GR"/>
          </a:p>
        </p:txBody>
      </p:sp>
    </p:spTree>
    <p:extLst>
      <p:ext uri="{BB962C8B-B14F-4D97-AF65-F5344CB8AC3E}">
        <p14:creationId xmlns:p14="http://schemas.microsoft.com/office/powerpoint/2010/main" val="4049947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8433C9C5-7094-BA48-A6FE-266E6566695B}" type="datetimeFigureOut">
              <a:rPr lang="el-GR"/>
              <a:pPr>
                <a:defRPr/>
              </a:pPr>
              <a:t>3/11/17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06448826-BE64-9B45-9D2C-AFDF077F539F}" type="slidenum">
              <a:rPr lang="el-GR"/>
              <a:pPr>
                <a:defRPr/>
              </a:pPr>
              <a:t>‹#›</a:t>
            </a:fld>
            <a:endParaRPr lang="el-GR"/>
          </a:p>
        </p:txBody>
      </p:sp>
    </p:spTree>
    <p:extLst>
      <p:ext uri="{BB962C8B-B14F-4D97-AF65-F5344CB8AC3E}">
        <p14:creationId xmlns:p14="http://schemas.microsoft.com/office/powerpoint/2010/main" val="38240451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Τίτλος και Πίνακ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p>
            <a:r>
              <a:rPr lang="el-GR" smtClean="0"/>
              <a:t>Kλικ για επεξεργασία του τίτλου</a:t>
            </a:r>
            <a:endParaRPr lang="el-GR"/>
          </a:p>
        </p:txBody>
      </p:sp>
      <p:sp>
        <p:nvSpPr>
          <p:cNvPr id="3" name="2 - Θέση πίνακα"/>
          <p:cNvSpPr>
            <a:spLocks noGrp="1"/>
          </p:cNvSpPr>
          <p:nvPr>
            <p:ph type="tbl" idx="1"/>
          </p:nvPr>
        </p:nvSpPr>
        <p:spPr>
          <a:xfrm>
            <a:off x="457200" y="1600200"/>
            <a:ext cx="8229600" cy="4525963"/>
          </a:xfrm>
        </p:spPr>
        <p:txBody>
          <a:bodyPr rtlCol="0">
            <a:normAutofit/>
          </a:bodyPr>
          <a:lstStyle/>
          <a:p>
            <a:pPr lvl="0"/>
            <a:endParaRPr lang="el-GR" noProof="0"/>
          </a:p>
        </p:txBody>
      </p:sp>
      <p:sp>
        <p:nvSpPr>
          <p:cNvPr id="4" name="3 - Θέση ημερομηνίας"/>
          <p:cNvSpPr>
            <a:spLocks noGrp="1"/>
          </p:cNvSpPr>
          <p:nvPr>
            <p:ph type="dt" sz="half" idx="10"/>
          </p:nvPr>
        </p:nvSpPr>
        <p:spPr/>
        <p:txBody>
          <a:bodyPr/>
          <a:lstStyle>
            <a:lvl1pPr>
              <a:defRPr/>
            </a:lvl1pPr>
          </a:lstStyle>
          <a:p>
            <a:pPr>
              <a:defRPr/>
            </a:pPr>
            <a:fld id="{02DB02C0-C7CC-FF4E-8575-40290F44E0FD}" type="datetimeFigureOut">
              <a:rPr lang="el-GR"/>
              <a:pPr>
                <a:defRPr/>
              </a:pPr>
              <a:t>3/11/17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B92D9029-72EA-5E4B-87B1-FF0F4D330C50}" type="slidenum">
              <a:rPr lang="el-GR"/>
              <a:pPr>
                <a:defRPr/>
              </a:pPr>
              <a:t>‹#›</a:t>
            </a:fld>
            <a:endParaRPr lang="el-GR"/>
          </a:p>
        </p:txBody>
      </p:sp>
    </p:spTree>
    <p:extLst>
      <p:ext uri="{BB962C8B-B14F-4D97-AF65-F5344CB8AC3E}">
        <p14:creationId xmlns:p14="http://schemas.microsoft.com/office/powerpoint/2010/main" val="4140391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B75D40FA-0C34-AE46-9589-DA9C36A60B1F}" type="datetimeFigureOut">
              <a:rPr lang="el-GR"/>
              <a:pPr>
                <a:defRPr/>
              </a:pPr>
              <a:t>3/11/17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84A8B7BC-CB76-DD45-9CA0-EB42034B8CC3}" type="slidenum">
              <a:rPr lang="el-GR"/>
              <a:pPr>
                <a:defRPr/>
              </a:pPr>
              <a:t>‹#›</a:t>
            </a:fld>
            <a:endParaRPr lang="el-GR"/>
          </a:p>
        </p:txBody>
      </p:sp>
    </p:spTree>
    <p:extLst>
      <p:ext uri="{BB962C8B-B14F-4D97-AF65-F5344CB8AC3E}">
        <p14:creationId xmlns:p14="http://schemas.microsoft.com/office/powerpoint/2010/main" val="1113095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F6246F36-3C51-9A4E-8A27-8BFEE31EE9F9}" type="datetimeFigureOut">
              <a:rPr lang="el-GR"/>
              <a:pPr>
                <a:defRPr/>
              </a:pPr>
              <a:t>3/11/17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DCDE2C67-E9AD-844D-89B7-042F3363F965}" type="slidenum">
              <a:rPr lang="el-GR"/>
              <a:pPr>
                <a:defRPr/>
              </a:pPr>
              <a:t>‹#›</a:t>
            </a:fld>
            <a:endParaRPr lang="el-GR"/>
          </a:p>
        </p:txBody>
      </p:sp>
    </p:spTree>
    <p:extLst>
      <p:ext uri="{BB962C8B-B14F-4D97-AF65-F5344CB8AC3E}">
        <p14:creationId xmlns:p14="http://schemas.microsoft.com/office/powerpoint/2010/main" val="1109628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3 - Θέση ημερομηνίας"/>
          <p:cNvSpPr>
            <a:spLocks noGrp="1"/>
          </p:cNvSpPr>
          <p:nvPr>
            <p:ph type="dt" sz="half" idx="10"/>
          </p:nvPr>
        </p:nvSpPr>
        <p:spPr/>
        <p:txBody>
          <a:bodyPr/>
          <a:lstStyle>
            <a:lvl1pPr>
              <a:defRPr/>
            </a:lvl1pPr>
          </a:lstStyle>
          <a:p>
            <a:pPr>
              <a:defRPr/>
            </a:pPr>
            <a:fld id="{F86E9337-70E2-884D-B1B9-867CB517439D}" type="datetimeFigureOut">
              <a:rPr lang="el-GR"/>
              <a:pPr>
                <a:defRPr/>
              </a:pPr>
              <a:t>3/11/17</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23FB0A38-D10F-394B-BBBE-55C7ACBEDD33}" type="slidenum">
              <a:rPr lang="el-GR"/>
              <a:pPr>
                <a:defRPr/>
              </a:pPr>
              <a:t>‹#›</a:t>
            </a:fld>
            <a:endParaRPr lang="el-GR"/>
          </a:p>
        </p:txBody>
      </p:sp>
    </p:spTree>
    <p:extLst>
      <p:ext uri="{BB962C8B-B14F-4D97-AF65-F5344CB8AC3E}">
        <p14:creationId xmlns:p14="http://schemas.microsoft.com/office/powerpoint/2010/main" val="3798382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3 - Θέση ημερομηνίας"/>
          <p:cNvSpPr>
            <a:spLocks noGrp="1"/>
          </p:cNvSpPr>
          <p:nvPr>
            <p:ph type="dt" sz="half" idx="10"/>
          </p:nvPr>
        </p:nvSpPr>
        <p:spPr/>
        <p:txBody>
          <a:bodyPr/>
          <a:lstStyle>
            <a:lvl1pPr>
              <a:defRPr/>
            </a:lvl1pPr>
          </a:lstStyle>
          <a:p>
            <a:pPr>
              <a:defRPr/>
            </a:pPr>
            <a:fld id="{4AAACBD7-74C6-5E44-ABA3-5FBC9EBD2DE2}" type="datetimeFigureOut">
              <a:rPr lang="el-GR"/>
              <a:pPr>
                <a:defRPr/>
              </a:pPr>
              <a:t>3/11/17</a:t>
            </a:fld>
            <a:endParaRPr lang="el-GR"/>
          </a:p>
        </p:txBody>
      </p:sp>
      <p:sp>
        <p:nvSpPr>
          <p:cNvPr id="8" name="4 - Θέση υποσέλιδου"/>
          <p:cNvSpPr>
            <a:spLocks noGrp="1"/>
          </p:cNvSpPr>
          <p:nvPr>
            <p:ph type="ftr" sz="quarter" idx="11"/>
          </p:nvPr>
        </p:nvSpPr>
        <p:spPr/>
        <p:txBody>
          <a:bodyPr/>
          <a:lstStyle>
            <a:lvl1pPr>
              <a:defRPr/>
            </a:lvl1pPr>
          </a:lstStyle>
          <a:p>
            <a:pPr>
              <a:defRPr/>
            </a:pPr>
            <a:endParaRPr lang="el-GR"/>
          </a:p>
        </p:txBody>
      </p:sp>
      <p:sp>
        <p:nvSpPr>
          <p:cNvPr id="9" name="5 - Θέση αριθμού διαφάνειας"/>
          <p:cNvSpPr>
            <a:spLocks noGrp="1"/>
          </p:cNvSpPr>
          <p:nvPr>
            <p:ph type="sldNum" sz="quarter" idx="12"/>
          </p:nvPr>
        </p:nvSpPr>
        <p:spPr/>
        <p:txBody>
          <a:bodyPr/>
          <a:lstStyle>
            <a:lvl1pPr>
              <a:defRPr/>
            </a:lvl1pPr>
          </a:lstStyle>
          <a:p>
            <a:pPr>
              <a:defRPr/>
            </a:pPr>
            <a:fld id="{722ADD20-BBBB-A143-8C08-CA9AF1399B27}" type="slidenum">
              <a:rPr lang="el-GR"/>
              <a:pPr>
                <a:defRPr/>
              </a:pPr>
              <a:t>‹#›</a:t>
            </a:fld>
            <a:endParaRPr lang="el-GR"/>
          </a:p>
        </p:txBody>
      </p:sp>
    </p:spTree>
    <p:extLst>
      <p:ext uri="{BB962C8B-B14F-4D97-AF65-F5344CB8AC3E}">
        <p14:creationId xmlns:p14="http://schemas.microsoft.com/office/powerpoint/2010/main" val="2996286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3 - Θέση ημερομηνίας"/>
          <p:cNvSpPr>
            <a:spLocks noGrp="1"/>
          </p:cNvSpPr>
          <p:nvPr>
            <p:ph type="dt" sz="half" idx="10"/>
          </p:nvPr>
        </p:nvSpPr>
        <p:spPr/>
        <p:txBody>
          <a:bodyPr/>
          <a:lstStyle>
            <a:lvl1pPr>
              <a:defRPr/>
            </a:lvl1pPr>
          </a:lstStyle>
          <a:p>
            <a:pPr>
              <a:defRPr/>
            </a:pPr>
            <a:fld id="{195770BB-3067-2D44-99C2-8779A102B7A0}" type="datetimeFigureOut">
              <a:rPr lang="el-GR"/>
              <a:pPr>
                <a:defRPr/>
              </a:pPr>
              <a:t>3/11/17</a:t>
            </a:fld>
            <a:endParaRPr lang="el-GR"/>
          </a:p>
        </p:txBody>
      </p:sp>
      <p:sp>
        <p:nvSpPr>
          <p:cNvPr id="4" name="4 - Θέση υποσέλιδου"/>
          <p:cNvSpPr>
            <a:spLocks noGrp="1"/>
          </p:cNvSpPr>
          <p:nvPr>
            <p:ph type="ftr" sz="quarter" idx="11"/>
          </p:nvPr>
        </p:nvSpPr>
        <p:spPr/>
        <p:txBody>
          <a:bodyPr/>
          <a:lstStyle>
            <a:lvl1pPr>
              <a:defRPr/>
            </a:lvl1pPr>
          </a:lstStyle>
          <a:p>
            <a:pPr>
              <a:defRPr/>
            </a:pPr>
            <a:endParaRPr lang="el-GR"/>
          </a:p>
        </p:txBody>
      </p:sp>
      <p:sp>
        <p:nvSpPr>
          <p:cNvPr id="5" name="5 - Θέση αριθμού διαφάνειας"/>
          <p:cNvSpPr>
            <a:spLocks noGrp="1"/>
          </p:cNvSpPr>
          <p:nvPr>
            <p:ph type="sldNum" sz="quarter" idx="12"/>
          </p:nvPr>
        </p:nvSpPr>
        <p:spPr/>
        <p:txBody>
          <a:bodyPr/>
          <a:lstStyle>
            <a:lvl1pPr>
              <a:defRPr/>
            </a:lvl1pPr>
          </a:lstStyle>
          <a:p>
            <a:pPr>
              <a:defRPr/>
            </a:pPr>
            <a:fld id="{83D6C39D-F876-AA41-B2AC-F9E374FF5F7D}" type="slidenum">
              <a:rPr lang="el-GR"/>
              <a:pPr>
                <a:defRPr/>
              </a:pPr>
              <a:t>‹#›</a:t>
            </a:fld>
            <a:endParaRPr lang="el-GR"/>
          </a:p>
        </p:txBody>
      </p:sp>
    </p:spTree>
    <p:extLst>
      <p:ext uri="{BB962C8B-B14F-4D97-AF65-F5344CB8AC3E}">
        <p14:creationId xmlns:p14="http://schemas.microsoft.com/office/powerpoint/2010/main" val="171133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p:cNvSpPr>
            <a:spLocks noGrp="1"/>
          </p:cNvSpPr>
          <p:nvPr>
            <p:ph type="dt" sz="half" idx="10"/>
          </p:nvPr>
        </p:nvSpPr>
        <p:spPr/>
        <p:txBody>
          <a:bodyPr/>
          <a:lstStyle>
            <a:lvl1pPr>
              <a:defRPr/>
            </a:lvl1pPr>
          </a:lstStyle>
          <a:p>
            <a:pPr>
              <a:defRPr/>
            </a:pPr>
            <a:fld id="{D11985F5-B24A-FB48-926F-267A3C8A5BEC}" type="datetimeFigureOut">
              <a:rPr lang="el-GR"/>
              <a:pPr>
                <a:defRPr/>
              </a:pPr>
              <a:t>3/11/17</a:t>
            </a:fld>
            <a:endParaRPr lang="el-GR"/>
          </a:p>
        </p:txBody>
      </p:sp>
      <p:sp>
        <p:nvSpPr>
          <p:cNvPr id="3" name="4 - Θέση υποσέλιδου"/>
          <p:cNvSpPr>
            <a:spLocks noGrp="1"/>
          </p:cNvSpPr>
          <p:nvPr>
            <p:ph type="ftr" sz="quarter" idx="11"/>
          </p:nvPr>
        </p:nvSpPr>
        <p:spPr/>
        <p:txBody>
          <a:bodyPr/>
          <a:lstStyle>
            <a:lvl1pPr>
              <a:defRPr/>
            </a:lvl1pPr>
          </a:lstStyle>
          <a:p>
            <a:pPr>
              <a:defRPr/>
            </a:pPr>
            <a:endParaRPr lang="el-GR"/>
          </a:p>
        </p:txBody>
      </p:sp>
      <p:sp>
        <p:nvSpPr>
          <p:cNvPr id="4" name="5 - Θέση αριθμού διαφάνειας"/>
          <p:cNvSpPr>
            <a:spLocks noGrp="1"/>
          </p:cNvSpPr>
          <p:nvPr>
            <p:ph type="sldNum" sz="quarter" idx="12"/>
          </p:nvPr>
        </p:nvSpPr>
        <p:spPr/>
        <p:txBody>
          <a:bodyPr/>
          <a:lstStyle>
            <a:lvl1pPr>
              <a:defRPr/>
            </a:lvl1pPr>
          </a:lstStyle>
          <a:p>
            <a:pPr>
              <a:defRPr/>
            </a:pPr>
            <a:fld id="{D8263F2A-3E3F-D74D-9B52-59E12931C251}" type="slidenum">
              <a:rPr lang="el-GR"/>
              <a:pPr>
                <a:defRPr/>
              </a:pPr>
              <a:t>‹#›</a:t>
            </a:fld>
            <a:endParaRPr lang="el-GR"/>
          </a:p>
        </p:txBody>
      </p:sp>
    </p:spTree>
    <p:extLst>
      <p:ext uri="{BB962C8B-B14F-4D97-AF65-F5344CB8AC3E}">
        <p14:creationId xmlns:p14="http://schemas.microsoft.com/office/powerpoint/2010/main" val="518005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E00A5D84-E703-7249-8BA0-E562D534B6A2}" type="datetimeFigureOut">
              <a:rPr lang="el-GR"/>
              <a:pPr>
                <a:defRPr/>
              </a:pPr>
              <a:t>3/11/17</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9A724EDB-AE14-8841-B6A9-8D624068C3D4}" type="slidenum">
              <a:rPr lang="el-GR"/>
              <a:pPr>
                <a:defRPr/>
              </a:pPr>
              <a:t>‹#›</a:t>
            </a:fld>
            <a:endParaRPr lang="el-GR"/>
          </a:p>
        </p:txBody>
      </p:sp>
    </p:spTree>
    <p:extLst>
      <p:ext uri="{BB962C8B-B14F-4D97-AF65-F5344CB8AC3E}">
        <p14:creationId xmlns:p14="http://schemas.microsoft.com/office/powerpoint/2010/main" val="4283368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8313D77C-79CB-C043-8EB2-278A26C49DD9}" type="datetimeFigureOut">
              <a:rPr lang="el-GR"/>
              <a:pPr>
                <a:defRPr/>
              </a:pPr>
              <a:t>3/11/17</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152E8E25-497D-0C44-A0C8-89A16596701F}" type="slidenum">
              <a:rPr lang="el-GR"/>
              <a:pPr>
                <a:defRPr/>
              </a:pPr>
              <a:t>‹#›</a:t>
            </a:fld>
            <a:endParaRPr lang="el-GR"/>
          </a:p>
        </p:txBody>
      </p:sp>
    </p:spTree>
    <p:extLst>
      <p:ext uri="{BB962C8B-B14F-4D97-AF65-F5344CB8AC3E}">
        <p14:creationId xmlns:p14="http://schemas.microsoft.com/office/powerpoint/2010/main" val="78136943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1 - Θέση τίτλου"/>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l-GR"/>
              <a:t>Kλικ για επεξεργασία του τίτλου</a:t>
            </a:r>
          </a:p>
        </p:txBody>
      </p:sp>
      <p:sp>
        <p:nvSpPr>
          <p:cNvPr id="1027" name="2 - Θέση κειμένου"/>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FFFFFF"/>
                </a:solidFill>
                <a:latin typeface="Calibri" charset="0"/>
                <a:cs typeface="+mn-cs"/>
              </a:defRPr>
            </a:lvl1pPr>
          </a:lstStyle>
          <a:p>
            <a:pPr>
              <a:defRPr/>
            </a:pPr>
            <a:fld id="{20030183-6197-7648-B88B-92123BA03AF7}" type="datetimeFigureOut">
              <a:rPr lang="el-GR"/>
              <a:pPr>
                <a:defRPr/>
              </a:pPr>
              <a:t>3/11/17</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FFFFFF"/>
                </a:solidFill>
                <a:latin typeface="Calibri" charset="0"/>
                <a:cs typeface="+mn-cs"/>
              </a:defRPr>
            </a:lvl1pPr>
          </a:lstStyle>
          <a:p>
            <a:pPr>
              <a:defRPr/>
            </a:pPr>
            <a:fld id="{240D78C7-8625-E248-A9DF-EEE8F6200110}"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872" r:id="rId1"/>
    <p:sldLayoutId id="2147483873" r:id="rId2"/>
    <p:sldLayoutId id="2147483874" r:id="rId3"/>
    <p:sldLayoutId id="2147483875" r:id="rId4"/>
    <p:sldLayoutId id="2147483876" r:id="rId5"/>
    <p:sldLayoutId id="2147483877" r:id="rId6"/>
    <p:sldLayoutId id="2147483878" r:id="rId7"/>
    <p:sldLayoutId id="2147483879" r:id="rId8"/>
    <p:sldLayoutId id="2147483880" r:id="rId9"/>
    <p:sldLayoutId id="2147483881" r:id="rId10"/>
    <p:sldLayoutId id="2147483882" r:id="rId11"/>
    <p:sldLayoutId id="2147483883" r:id="rId12"/>
  </p:sldLayoutIdLst>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17.xml.rels><?xml version="1.0" encoding="UTF-8" standalone="yes"?>
<Relationships xmlns="http://schemas.openxmlformats.org/package/2006/relationships"><Relationship Id="rId9" Type="http://schemas.openxmlformats.org/officeDocument/2006/relationships/image" Target="../media/image4.png"/><Relationship Id="rId20" Type="http://schemas.openxmlformats.org/officeDocument/2006/relationships/image" Target="../media/image11.png"/><Relationship Id="rId10" Type="http://schemas.openxmlformats.org/officeDocument/2006/relationships/oleObject" Target="../embeddings/oleObject4.bin"/><Relationship Id="rId11" Type="http://schemas.openxmlformats.org/officeDocument/2006/relationships/image" Target="../media/image5.png"/><Relationship Id="rId12" Type="http://schemas.openxmlformats.org/officeDocument/2006/relationships/oleObject" Target="../embeddings/oleObject5.bin"/><Relationship Id="rId13" Type="http://schemas.openxmlformats.org/officeDocument/2006/relationships/image" Target="../media/image6.png"/><Relationship Id="rId14" Type="http://schemas.openxmlformats.org/officeDocument/2006/relationships/oleObject" Target="../embeddings/oleObject6.bin"/><Relationship Id="rId15" Type="http://schemas.openxmlformats.org/officeDocument/2006/relationships/image" Target="../media/image7.png"/><Relationship Id="rId16" Type="http://schemas.openxmlformats.org/officeDocument/2006/relationships/image" Target="../media/image8.png"/><Relationship Id="rId17" Type="http://schemas.openxmlformats.org/officeDocument/2006/relationships/image" Target="../media/image9.jpeg"/><Relationship Id="rId18" Type="http://schemas.openxmlformats.org/officeDocument/2006/relationships/hyperlink" Target="http://www.beautybazaar.gr/magazine/2011/09/26/%CF%80%CF%8C%CF%83%CE%B5%CF%82-%CE%B3%CE%BB%CF%8E%CF%83%CF%83%CE%B5%CF%82-%C2%AB%CE%BC%CE%B9%CE%BB%CE%AC%CE%B5%CE%B9%C2%BB-%CF%84%CE%BF-%CF%80%CE%B1%CE%B9%CE%B4%CE%AF-%CF%83%CE%B1%CF%82/" TargetMode="External"/><Relationship Id="rId19" Type="http://schemas.openxmlformats.org/officeDocument/2006/relationships/image" Target="../media/image10.png"/><Relationship Id="rId1" Type="http://schemas.openxmlformats.org/officeDocument/2006/relationships/vmlDrawing" Target="../drawings/vmlDrawing1.vml"/><Relationship Id="rId2" Type="http://schemas.openxmlformats.org/officeDocument/2006/relationships/slideLayout" Target="../slideLayouts/slideLayout2.xml"/><Relationship Id="rId3" Type="http://schemas.openxmlformats.org/officeDocument/2006/relationships/notesSlide" Target="../notesSlides/notesSlide7.xml"/><Relationship Id="rId4" Type="http://schemas.openxmlformats.org/officeDocument/2006/relationships/oleObject" Target="../embeddings/oleObject1.bin"/><Relationship Id="rId5" Type="http://schemas.openxmlformats.org/officeDocument/2006/relationships/image" Target="../media/image2.png"/><Relationship Id="rId6" Type="http://schemas.openxmlformats.org/officeDocument/2006/relationships/oleObject" Target="../embeddings/oleObject2.bin"/><Relationship Id="rId7" Type="http://schemas.openxmlformats.org/officeDocument/2006/relationships/image" Target="../media/image3.png"/><Relationship Id="rId8" Type="http://schemas.openxmlformats.org/officeDocument/2006/relationships/oleObject" Target="../embeddings/oleObject3.bin"/></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 </a:t>
            </a:r>
            <a:r>
              <a:rPr lang="el-GR" b="1" dirty="0" smtClean="0"/>
              <a:t>Περιβάλλοντα εκμάθησης Γ2</a:t>
            </a:r>
            <a:endParaRPr lang="en-US" b="1" dirty="0"/>
          </a:p>
        </p:txBody>
      </p:sp>
      <p:sp>
        <p:nvSpPr>
          <p:cNvPr id="3" name="Subtitle 2"/>
          <p:cNvSpPr>
            <a:spLocks noGrp="1"/>
          </p:cNvSpPr>
          <p:nvPr>
            <p:ph type="subTitle" idx="1"/>
          </p:nvPr>
        </p:nvSpPr>
        <p:spPr>
          <a:xfrm>
            <a:off x="1547664" y="3933056"/>
            <a:ext cx="7232848" cy="1752600"/>
          </a:xfrm>
        </p:spPr>
        <p:txBody>
          <a:bodyPr/>
          <a:lstStyle/>
          <a:p>
            <a:r>
              <a:rPr lang="en-US" b="1" dirty="0" smtClean="0"/>
              <a:t>H </a:t>
            </a:r>
            <a:r>
              <a:rPr lang="el-GR" b="1" dirty="0" smtClean="0"/>
              <a:t>έννοια της ΔΙΓΛΩΣΣΙΑΣ</a:t>
            </a:r>
          </a:p>
          <a:p>
            <a:r>
              <a:rPr lang="el-GR" b="1" dirty="0" smtClean="0"/>
              <a:t>Τι σημαίνει «δίγλωσσος»;</a:t>
            </a:r>
          </a:p>
          <a:p>
            <a:r>
              <a:rPr lang="el-GR" b="1" dirty="0" smtClean="0"/>
              <a:t>Πόσα είδη «διγλωσσίας υπάρχουν;</a:t>
            </a:r>
          </a:p>
          <a:p>
            <a:r>
              <a:rPr lang="el-GR" b="1" dirty="0" smtClean="0"/>
              <a:t>Οφέλη από τη διγλωσσία</a:t>
            </a:r>
            <a:endParaRPr lang="el-GR" dirty="0" smtClean="0"/>
          </a:p>
          <a:p>
            <a:endParaRPr lang="en-US" dirty="0"/>
          </a:p>
        </p:txBody>
      </p:sp>
    </p:spTree>
    <p:extLst>
      <p:ext uri="{BB962C8B-B14F-4D97-AF65-F5344CB8AC3E}">
        <p14:creationId xmlns:p14="http://schemas.microsoft.com/office/powerpoint/2010/main" val="2383708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200" b="1" dirty="0" smtClean="0">
                <a:solidFill>
                  <a:srgbClr val="FF0000"/>
                </a:solidFill>
              </a:rPr>
              <a:t>4 σημαντικές διαστάσεις της διγλωσσίας</a:t>
            </a:r>
            <a:endParaRPr lang="en-US" sz="3200" b="1" dirty="0">
              <a:solidFill>
                <a:srgbClr val="FF0000"/>
              </a:solidFill>
            </a:endParaRPr>
          </a:p>
        </p:txBody>
      </p:sp>
      <p:sp>
        <p:nvSpPr>
          <p:cNvPr id="3" name="Content Placeholder 2"/>
          <p:cNvSpPr>
            <a:spLocks noGrp="1"/>
          </p:cNvSpPr>
          <p:nvPr>
            <p:ph idx="1"/>
          </p:nvPr>
        </p:nvSpPr>
        <p:spPr/>
        <p:txBody>
          <a:bodyPr/>
          <a:lstStyle/>
          <a:p>
            <a:r>
              <a:rPr lang="el-GR" dirty="0" smtClean="0"/>
              <a:t>Βαθμός</a:t>
            </a:r>
          </a:p>
          <a:p>
            <a:r>
              <a:rPr lang="el-GR" dirty="0" smtClean="0"/>
              <a:t>Λειτουργία</a:t>
            </a:r>
          </a:p>
          <a:p>
            <a:r>
              <a:rPr lang="el-GR" dirty="0" smtClean="0"/>
              <a:t>Εναλλαγή του κώδικα (</a:t>
            </a:r>
            <a:r>
              <a:rPr lang="en-US" dirty="0" smtClean="0"/>
              <a:t>code-switching)</a:t>
            </a:r>
            <a:endParaRPr lang="el-GR" dirty="0" smtClean="0"/>
          </a:p>
          <a:p>
            <a:r>
              <a:rPr lang="el-GR" dirty="0" smtClean="0"/>
              <a:t>Παρεμβολή</a:t>
            </a:r>
          </a:p>
          <a:p>
            <a:endParaRPr lang="en-US" dirty="0"/>
          </a:p>
        </p:txBody>
      </p:sp>
    </p:spTree>
    <p:extLst>
      <p:ext uri="{BB962C8B-B14F-4D97-AF65-F5344CB8AC3E}">
        <p14:creationId xmlns:p14="http://schemas.microsoft.com/office/powerpoint/2010/main" val="14898387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539750" y="260350"/>
            <a:ext cx="8358188" cy="504354"/>
          </a:xfrm>
        </p:spPr>
        <p:txBody>
          <a:bodyPr/>
          <a:lstStyle/>
          <a:p>
            <a:pPr eaLnBrk="1" hangingPunct="1"/>
            <a:r>
              <a:rPr lang="el-GR" sz="3200" dirty="0" smtClean="0">
                <a:solidFill>
                  <a:srgbClr val="FF0000"/>
                </a:solidFill>
                <a:latin typeface="+mn-lt"/>
              </a:rPr>
              <a:t>Οι απόψεις μέχρι τις αρχές του ΄60</a:t>
            </a:r>
            <a:endParaRPr lang="en-GB" sz="3200" dirty="0" smtClean="0">
              <a:solidFill>
                <a:srgbClr val="FF0000"/>
              </a:solidFill>
              <a:latin typeface="+mn-lt"/>
            </a:endParaRPr>
          </a:p>
        </p:txBody>
      </p:sp>
      <p:sp>
        <p:nvSpPr>
          <p:cNvPr id="79875" name="2 - Θέση περιεχομένου"/>
          <p:cNvSpPr>
            <a:spLocks noGrp="1"/>
          </p:cNvSpPr>
          <p:nvPr>
            <p:ph sz="quarter" idx="1"/>
          </p:nvPr>
        </p:nvSpPr>
        <p:spPr>
          <a:xfrm>
            <a:off x="395536" y="836712"/>
            <a:ext cx="8308975" cy="4940300"/>
          </a:xfrm>
        </p:spPr>
        <p:txBody>
          <a:bodyPr/>
          <a:lstStyle/>
          <a:p>
            <a:pPr algn="just" eaLnBrk="1" hangingPunct="1">
              <a:spcBef>
                <a:spcPts val="600"/>
              </a:spcBef>
              <a:buFontTx/>
              <a:buBlip>
                <a:blip r:embed="rId3"/>
              </a:buBlip>
            </a:pPr>
            <a:r>
              <a:rPr lang="el-GR" sz="1800" dirty="0" smtClean="0"/>
              <a:t>Υπάρχει μια διάχυτη εντύπωση, ιδίως μεταξύ των μονόγλωσσων ομιλητών, ότι η διγλωσσία ενώ αποτελεί πλεονέκτημα για τους ενήλικες, είναι μαθησιακό μειονέκτημα για τα παιδιά. Τα βασικά επιχειρήματα είναι ο «</a:t>
            </a:r>
            <a:r>
              <a:rPr lang="el-GR" sz="1800" dirty="0" err="1" smtClean="0"/>
              <a:t>γνωσιακός</a:t>
            </a:r>
            <a:r>
              <a:rPr lang="el-GR" sz="1800" dirty="0" smtClean="0"/>
              <a:t> φόρτος» των παιδιών που έχουν να διαχειριστούν περισσότερες από μία γλώσσες, καθώς και η «παρεμβολή» της μητρικής γλώσσας που οδηγεί σε λάθη στη χρήση της γλώσσας-στόχου.</a:t>
            </a:r>
          </a:p>
          <a:p>
            <a:pPr algn="just" eaLnBrk="1" hangingPunct="1">
              <a:spcBef>
                <a:spcPts val="600"/>
              </a:spcBef>
              <a:buFontTx/>
              <a:buBlip>
                <a:blip r:embed="rId3"/>
              </a:buBlip>
            </a:pPr>
            <a:r>
              <a:rPr lang="el-GR" sz="1800" dirty="0" smtClean="0"/>
              <a:t>Έρευνες σε δίγλωσσα παιδιά που πραγματοποιήθηκαν μεταξύ του 1920 και του 1960 επιβεβαίωναν την εντύπωση αυτή. Οι μελέτες αυτές βασίστηκαν σε ψυχομετρικά τεστ νοημοσύνης και κατέληξαν στο συμπέρασμα ότι η διγλωσσία οδηγεί σε γνωστικό έλλειμμα, χαμηλή επίδοση σε τεστ IQ, ακόμα και σε νοητική υστέρηση. Τα δίγλωσσα παιδιά συνδέθηκαν με όρους όπως «νοητική σύγχυση» ή </a:t>
            </a:r>
            <a:r>
              <a:rPr lang="el-GR" sz="1800" b="1" dirty="0" smtClean="0"/>
              <a:t>«γλωσσικό μειονέκτημα» </a:t>
            </a:r>
            <a:r>
              <a:rPr lang="en-US" sz="1800" dirty="0" smtClean="0"/>
              <a:t>(“language handicap”) </a:t>
            </a:r>
            <a:r>
              <a:rPr lang="el-GR" sz="1800" dirty="0" smtClean="0"/>
              <a:t>(</a:t>
            </a:r>
            <a:r>
              <a:rPr lang="en-US" sz="1800" dirty="0" smtClean="0"/>
              <a:t>Yoshioka  1929</a:t>
            </a:r>
            <a:r>
              <a:rPr lang="el-GR" sz="1800" dirty="0" smtClean="0"/>
              <a:t>, </a:t>
            </a:r>
            <a:r>
              <a:rPr lang="en-US" sz="1800" dirty="0" err="1" smtClean="0"/>
              <a:t>Saer</a:t>
            </a:r>
            <a:r>
              <a:rPr lang="en-US" sz="1800" dirty="0" smtClean="0"/>
              <a:t> 1923</a:t>
            </a:r>
            <a:r>
              <a:rPr lang="el-GR" sz="1800" dirty="0" smtClean="0"/>
              <a:t>). </a:t>
            </a:r>
          </a:p>
          <a:p>
            <a:pPr algn="just" eaLnBrk="1" hangingPunct="1">
              <a:spcBef>
                <a:spcPts val="600"/>
              </a:spcBef>
              <a:buFontTx/>
              <a:buBlip>
                <a:blip r:embed="rId3"/>
              </a:buBlip>
            </a:pPr>
            <a:r>
              <a:rPr lang="el-GR" sz="1800" dirty="0" smtClean="0"/>
              <a:t>Ωστόσο, όπως διαπιστώθηκε αργότερα, οι έρευνες αυτές παρουσίαζαν μια σειρά από μεθοδολογικά προβλήματα (</a:t>
            </a:r>
            <a:r>
              <a:rPr lang="en-US" sz="1800" dirty="0" smtClean="0"/>
              <a:t>Cummins 1976)</a:t>
            </a:r>
            <a:r>
              <a:rPr lang="el-GR" sz="1800" dirty="0" smtClean="0"/>
              <a:t>.</a:t>
            </a:r>
            <a:r>
              <a:rPr lang="en-US" sz="1800" dirty="0" smtClean="0"/>
              <a:t> </a:t>
            </a:r>
            <a:r>
              <a:rPr lang="el-GR" sz="1800" dirty="0" smtClean="0"/>
              <a:t>Π.χ. δεν λάμβαναν υπόψη το </a:t>
            </a:r>
            <a:r>
              <a:rPr lang="el-GR" sz="1800" b="1" dirty="0" err="1" smtClean="0"/>
              <a:t>κοινωνικο</a:t>
            </a:r>
            <a:r>
              <a:rPr lang="el-GR" sz="1800" b="1" dirty="0" smtClean="0"/>
              <a:t>-οικονομικό υπόβαθρο των παιδιών</a:t>
            </a:r>
            <a:r>
              <a:rPr lang="el-GR" sz="1800" dirty="0" smtClean="0"/>
              <a:t>, η δειγματοληψία δεν ήταν ιδιαίτερα αξιόπιστη καθώς δεν ήταν βέβαιο αν επρόκειτο όντως για δίγλωσσους ομιλητές, δηλ. χρήστες δύο γλωσσών, ή απλώς για μονόγλωσσους μιας μειονοτικής γλώσσας, τα τεστ νοημοσύνης απαιτούσαν αυξημένες γλωσσικές ικανότητες καθώς οι οδηγίες δίνονταν στη Γ2 κ.λπ.).</a:t>
            </a:r>
          </a:p>
        </p:txBody>
      </p:sp>
    </p:spTree>
    <p:extLst>
      <p:ext uri="{BB962C8B-B14F-4D97-AF65-F5344CB8AC3E}">
        <p14:creationId xmlns:p14="http://schemas.microsoft.com/office/powerpoint/2010/main" val="35188068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1 - Τίτλος"/>
          <p:cNvSpPr>
            <a:spLocks noGrp="1"/>
          </p:cNvSpPr>
          <p:nvPr>
            <p:ph type="title"/>
          </p:nvPr>
        </p:nvSpPr>
        <p:spPr>
          <a:xfrm>
            <a:off x="468313" y="260350"/>
            <a:ext cx="8272462" cy="648370"/>
          </a:xfrm>
        </p:spPr>
        <p:txBody>
          <a:bodyPr/>
          <a:lstStyle/>
          <a:p>
            <a:pPr eaLnBrk="1" hangingPunct="1"/>
            <a:r>
              <a:rPr lang="el-GR" sz="3600" b="1" dirty="0" smtClean="0">
                <a:solidFill>
                  <a:srgbClr val="FF0000"/>
                </a:solidFill>
                <a:latin typeface="+mn-lt"/>
              </a:rPr>
              <a:t>Η αλλαγή</a:t>
            </a:r>
          </a:p>
        </p:txBody>
      </p:sp>
      <p:sp>
        <p:nvSpPr>
          <p:cNvPr id="81923" name="2 - Θέση περιεχομένου"/>
          <p:cNvSpPr>
            <a:spLocks noGrp="1"/>
          </p:cNvSpPr>
          <p:nvPr>
            <p:ph sz="quarter" idx="1"/>
          </p:nvPr>
        </p:nvSpPr>
        <p:spPr>
          <a:xfrm>
            <a:off x="395536" y="1052736"/>
            <a:ext cx="8183562" cy="5184775"/>
          </a:xfrm>
        </p:spPr>
        <p:txBody>
          <a:bodyPr/>
          <a:lstStyle/>
          <a:p>
            <a:pPr algn="just" eaLnBrk="1" hangingPunct="1">
              <a:lnSpc>
                <a:spcPct val="105000"/>
              </a:lnSpc>
              <a:buFontTx/>
              <a:buBlip>
                <a:blip r:embed="rId3"/>
              </a:buBlip>
            </a:pPr>
            <a:r>
              <a:rPr lang="el-GR" sz="1800" dirty="0" smtClean="0"/>
              <a:t>Τομή στις μέχρι τότε έρευνες αποτέλεσε η μελέτη των </a:t>
            </a:r>
            <a:r>
              <a:rPr lang="en-US" sz="1800" b="1" dirty="0" smtClean="0"/>
              <a:t>Peal &amp; Lambert (1962)</a:t>
            </a:r>
            <a:r>
              <a:rPr lang="en-US" sz="1800" dirty="0" smtClean="0"/>
              <a:t>, </a:t>
            </a:r>
            <a:r>
              <a:rPr lang="el-GR" sz="1800" dirty="0" smtClean="0"/>
              <a:t>στην οποία συμμετείχαν μονόγλωσσα και δίγλωσσα (Γαλλικά–Αγγλικά)</a:t>
            </a:r>
            <a:r>
              <a:rPr lang="en-US" sz="1800" dirty="0" smtClean="0"/>
              <a:t>10</a:t>
            </a:r>
            <a:r>
              <a:rPr lang="el-GR" sz="1800" dirty="0" smtClean="0"/>
              <a:t>χρονα παιδιά από το Μόντρεαλ του Καναδά με ίδιο ΚΟΕ. Αντίθετα με τα ευρήματα των προηγούμενων ερευνών, και παρά τις προβλέψεις των ίδιων των ερευνητών, η έρευνα αυτή απέδειξε ότι τα δίγλωσσα παιδιά πέτυχαν καλύτερα σκορ στα περισσότερα γνωστικά τεστ σε σχέση με τα μονόγλωσσα, ενώ γενικά παρουσίασαν ένα ευρύτερο φάσμα γνωστικών ικανοτήτων. Οι ερευνητές απέδωσαν αυτά τα απροσδόκητα αποτελέσματα </a:t>
            </a:r>
            <a:r>
              <a:rPr lang="el-GR" sz="1800" b="1" dirty="0" smtClean="0"/>
              <a:t>στη νοητική ευελιξία </a:t>
            </a:r>
            <a:r>
              <a:rPr lang="el-GR" sz="1800" dirty="0" smtClean="0"/>
              <a:t>των δίγλωσσων παιδιών ως αποτέλεσμα της πολύ συχνής αλλαγής μεταξύ δύο γλωσσών. Παρά τις όποιες μεθοδολογικές της αδυναμίες (</a:t>
            </a:r>
            <a:r>
              <a:rPr lang="en-US" sz="1800" dirty="0" err="1" smtClean="0"/>
              <a:t>Macnamara</a:t>
            </a:r>
            <a:r>
              <a:rPr lang="en-US" sz="1800" dirty="0" smtClean="0"/>
              <a:t> 1966), </a:t>
            </a:r>
            <a:r>
              <a:rPr lang="el-GR" sz="1800" dirty="0" smtClean="0"/>
              <a:t> η έρευνα αυτή αποτέλεσε ορόσημο στο ερευνητικό πεδίο της διγλωσσίας και έθεσε τις βάσεις για τη μελέτη του φαινομένου που πλέον χαρακτηρίζεται στη βιβλιογραφία ως </a:t>
            </a:r>
            <a:r>
              <a:rPr lang="el-GR" sz="1800" b="1" dirty="0" smtClean="0">
                <a:solidFill>
                  <a:srgbClr val="FF0000"/>
                </a:solidFill>
              </a:rPr>
              <a:t>«</a:t>
            </a:r>
            <a:r>
              <a:rPr lang="el-GR" sz="1800" b="1" i="1" dirty="0" smtClean="0">
                <a:solidFill>
                  <a:srgbClr val="FF0000"/>
                </a:solidFill>
              </a:rPr>
              <a:t>το πλεονέκτημα της διγλωσσίας</a:t>
            </a:r>
            <a:r>
              <a:rPr lang="el-GR" sz="1800" b="1" dirty="0" smtClean="0">
                <a:solidFill>
                  <a:srgbClr val="FF0000"/>
                </a:solidFill>
              </a:rPr>
              <a:t>» (</a:t>
            </a:r>
            <a:r>
              <a:rPr lang="en-US" sz="1800" b="1" dirty="0" smtClean="0">
                <a:solidFill>
                  <a:srgbClr val="FF0000"/>
                </a:solidFill>
              </a:rPr>
              <a:t>“</a:t>
            </a:r>
            <a:r>
              <a:rPr lang="en-US" sz="1800" b="1" i="1" dirty="0" smtClean="0">
                <a:solidFill>
                  <a:srgbClr val="FF0000"/>
                </a:solidFill>
              </a:rPr>
              <a:t>the bilingual advantage</a:t>
            </a:r>
            <a:r>
              <a:rPr lang="en-US" sz="1800" b="1" dirty="0" smtClean="0">
                <a:solidFill>
                  <a:srgbClr val="FF0000"/>
                </a:solidFill>
              </a:rPr>
              <a:t>”)</a:t>
            </a:r>
            <a:r>
              <a:rPr lang="el-GR" sz="1800" b="1" dirty="0" smtClean="0">
                <a:solidFill>
                  <a:srgbClr val="FF0000"/>
                </a:solidFill>
              </a:rPr>
              <a:t>. </a:t>
            </a:r>
          </a:p>
          <a:p>
            <a:pPr algn="just" eaLnBrk="1" hangingPunct="1">
              <a:lnSpc>
                <a:spcPct val="105000"/>
              </a:lnSpc>
              <a:spcBef>
                <a:spcPts val="600"/>
              </a:spcBef>
              <a:buFontTx/>
              <a:buBlip>
                <a:blip r:embed="rId3"/>
              </a:buBlip>
            </a:pPr>
            <a:r>
              <a:rPr lang="el-GR" sz="1800" dirty="0" smtClean="0"/>
              <a:t>Έκτοτε η έρευνα εστίασε στα πρόσθετα οφέλη που παρέχει στο άτομο η γνώση μιας επιπλέον γλώσσας. Πρώιμα ευρήματα έδειξαν ότι η γνώση δύο γλωσσών δεν παρεμποδίζει τη σκέψη. Αντίθετα, δίγλωσσοι που διαθέτουν δύο ανεπτυγμένα γλωσσικά συστήματα τείνουν να έχουν </a:t>
            </a:r>
            <a:r>
              <a:rPr lang="el-GR" sz="1800" dirty="0" err="1" smtClean="0"/>
              <a:t>γνωσιακά</a:t>
            </a:r>
            <a:r>
              <a:rPr lang="el-GR" sz="1800" dirty="0" smtClean="0"/>
              <a:t> πλεονεκτήματα, όπως αποκλίνουσα δημιουργική σκέψη, πρώιμη μεταγλωσσική επίγνωση, επικοινωνιακή ευαισθησία (</a:t>
            </a:r>
            <a:r>
              <a:rPr lang="en-US" sz="1800" dirty="0" err="1" smtClean="0"/>
              <a:t>Liedtke</a:t>
            </a:r>
            <a:r>
              <a:rPr lang="en-US" sz="1800" dirty="0" smtClean="0"/>
              <a:t> &amp; Nelson  1968</a:t>
            </a:r>
            <a:r>
              <a:rPr lang="el-GR" sz="1800" dirty="0" smtClean="0"/>
              <a:t>, </a:t>
            </a:r>
            <a:r>
              <a:rPr lang="en-US" sz="1800" dirty="0" smtClean="0"/>
              <a:t>Cummins 1978</a:t>
            </a:r>
            <a:r>
              <a:rPr lang="el-GR" sz="1800" dirty="0" smtClean="0"/>
              <a:t>, </a:t>
            </a:r>
            <a:r>
              <a:rPr lang="en-US" sz="1800" dirty="0" smtClean="0"/>
              <a:t>Balkan, 1970</a:t>
            </a:r>
            <a:r>
              <a:rPr lang="el-GR" sz="1800" dirty="0" smtClean="0"/>
              <a:t>).</a:t>
            </a:r>
          </a:p>
        </p:txBody>
      </p:sp>
    </p:spTree>
    <p:extLst>
      <p:ext uri="{BB962C8B-B14F-4D97-AF65-F5344CB8AC3E}">
        <p14:creationId xmlns:p14="http://schemas.microsoft.com/office/powerpoint/2010/main" val="295001683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extBox 3"/>
          <p:cNvSpPr txBox="1">
            <a:spLocks noChangeArrowheads="1"/>
          </p:cNvSpPr>
          <p:nvPr/>
        </p:nvSpPr>
        <p:spPr bwMode="auto">
          <a:xfrm>
            <a:off x="500063" y="928688"/>
            <a:ext cx="8143875" cy="2985433"/>
          </a:xfrm>
          <a:prstGeom prst="rect">
            <a:avLst/>
          </a:prstGeom>
          <a:noFill/>
          <a:ln w="9525">
            <a:noFill/>
            <a:miter lim="800000"/>
            <a:headEnd/>
            <a:tailEnd/>
          </a:ln>
        </p:spPr>
        <p:txBody>
          <a:bodyPr>
            <a:spAutoFit/>
          </a:bodyPr>
          <a:lstStyle/>
          <a:p>
            <a:pPr algn="ctr"/>
            <a:r>
              <a:rPr lang="el-GR" sz="3600" b="1" dirty="0">
                <a:solidFill>
                  <a:srgbClr val="638CAE"/>
                </a:solidFill>
                <a:latin typeface="+mn-lt"/>
              </a:rPr>
              <a:t>Παράδειγμα δραστηριότητας για μέτρηση </a:t>
            </a:r>
            <a:r>
              <a:rPr lang="el-GR" sz="3600" b="1" dirty="0" err="1">
                <a:solidFill>
                  <a:srgbClr val="638CAE"/>
                </a:solidFill>
                <a:latin typeface="+mn-lt"/>
              </a:rPr>
              <a:t>γνωσιακών</a:t>
            </a:r>
            <a:r>
              <a:rPr lang="el-GR" sz="3600" b="1" dirty="0">
                <a:solidFill>
                  <a:srgbClr val="638CAE"/>
                </a:solidFill>
                <a:latin typeface="+mn-lt"/>
              </a:rPr>
              <a:t> ικανοτήτων: </a:t>
            </a:r>
          </a:p>
          <a:p>
            <a:pPr algn="ctr"/>
            <a:endParaRPr lang="el-GR" sz="3600" b="1" dirty="0">
              <a:solidFill>
                <a:srgbClr val="638CAE"/>
              </a:solidFill>
              <a:latin typeface="+mn-lt"/>
            </a:endParaRPr>
          </a:p>
          <a:p>
            <a:pPr algn="ctr"/>
            <a:r>
              <a:rPr lang="el-GR" sz="4000" b="1" dirty="0">
                <a:solidFill>
                  <a:srgbClr val="638CAE"/>
                </a:solidFill>
                <a:latin typeface="+mn-lt"/>
              </a:rPr>
              <a:t>Η δραστηριότητα </a:t>
            </a:r>
            <a:r>
              <a:rPr lang="en-US" sz="4000" b="1" dirty="0" smtClean="0">
                <a:solidFill>
                  <a:srgbClr val="638CAE"/>
                </a:solidFill>
                <a:latin typeface="+mn-lt"/>
              </a:rPr>
              <a:t>Simon </a:t>
            </a:r>
          </a:p>
          <a:p>
            <a:pPr algn="ctr"/>
            <a:r>
              <a:rPr lang="el-GR" sz="4000" b="1" dirty="0" smtClean="0">
                <a:solidFill>
                  <a:srgbClr val="638CAE"/>
                </a:solidFill>
                <a:latin typeface="+mn-lt"/>
              </a:rPr>
              <a:t>(</a:t>
            </a:r>
            <a:r>
              <a:rPr lang="en-US" sz="4000" b="1" dirty="0" smtClean="0">
                <a:solidFill>
                  <a:srgbClr val="638CAE"/>
                </a:solidFill>
                <a:latin typeface="+mn-lt"/>
              </a:rPr>
              <a:t>the Simon task)</a:t>
            </a:r>
            <a:endParaRPr lang="en-US" sz="4000" b="1" dirty="0">
              <a:solidFill>
                <a:srgbClr val="638CAE"/>
              </a:solidFill>
              <a:latin typeface="+mn-lt"/>
            </a:endParaRPr>
          </a:p>
        </p:txBody>
      </p:sp>
    </p:spTree>
    <p:extLst>
      <p:ext uri="{BB962C8B-B14F-4D97-AF65-F5344CB8AC3E}">
        <p14:creationId xmlns:p14="http://schemas.microsoft.com/office/powerpoint/2010/main" val="159458592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extBox 3"/>
          <p:cNvSpPr txBox="1">
            <a:spLocks noChangeArrowheads="1"/>
          </p:cNvSpPr>
          <p:nvPr/>
        </p:nvSpPr>
        <p:spPr bwMode="auto">
          <a:xfrm>
            <a:off x="642938" y="1143000"/>
            <a:ext cx="3071812" cy="4359275"/>
          </a:xfrm>
          <a:prstGeom prst="rect">
            <a:avLst/>
          </a:prstGeom>
          <a:noFill/>
          <a:ln w="9525">
            <a:noFill/>
            <a:miter lim="800000"/>
            <a:headEnd/>
            <a:tailEnd/>
          </a:ln>
        </p:spPr>
        <p:txBody>
          <a:bodyPr>
            <a:spAutoFit/>
          </a:bodyPr>
          <a:lstStyle/>
          <a:p>
            <a:pPr algn="ctr"/>
            <a:r>
              <a:rPr lang="el-GR" sz="4000"/>
              <a:t>Όταν βλέπετε </a:t>
            </a:r>
            <a:r>
              <a:rPr lang="el-GR" sz="4000">
                <a:solidFill>
                  <a:srgbClr val="0000FF"/>
                </a:solidFill>
              </a:rPr>
              <a:t>ΜΠΛΕ </a:t>
            </a:r>
            <a:r>
              <a:rPr lang="el-GR" sz="4000"/>
              <a:t>σηκώστε το ΑΡΙΣΤΕΡΟ σας χέρι</a:t>
            </a:r>
            <a:endParaRPr lang="en-US" sz="4000">
              <a:solidFill>
                <a:srgbClr val="0000FF"/>
              </a:solidFill>
            </a:endParaRPr>
          </a:p>
        </p:txBody>
      </p:sp>
      <p:sp>
        <p:nvSpPr>
          <p:cNvPr id="86019" name="TextBox 2"/>
          <p:cNvSpPr txBox="1">
            <a:spLocks noChangeArrowheads="1"/>
          </p:cNvSpPr>
          <p:nvPr/>
        </p:nvSpPr>
        <p:spPr bwMode="auto">
          <a:xfrm>
            <a:off x="5500688" y="1143000"/>
            <a:ext cx="3071812" cy="4359275"/>
          </a:xfrm>
          <a:prstGeom prst="rect">
            <a:avLst/>
          </a:prstGeom>
          <a:noFill/>
          <a:ln w="9525">
            <a:noFill/>
            <a:miter lim="800000"/>
            <a:headEnd/>
            <a:tailEnd/>
          </a:ln>
        </p:spPr>
        <p:txBody>
          <a:bodyPr>
            <a:spAutoFit/>
          </a:bodyPr>
          <a:lstStyle/>
          <a:p>
            <a:pPr algn="ctr"/>
            <a:r>
              <a:rPr lang="el-GR" sz="4000"/>
              <a:t>Όταν βλέπετε </a:t>
            </a:r>
            <a:r>
              <a:rPr lang="el-GR" sz="4000">
                <a:solidFill>
                  <a:srgbClr val="FF0000"/>
                </a:solidFill>
              </a:rPr>
              <a:t>ΚΟΚΚΙΝΟ</a:t>
            </a:r>
            <a:r>
              <a:rPr lang="el-GR" sz="4000">
                <a:solidFill>
                  <a:srgbClr val="0000FF"/>
                </a:solidFill>
              </a:rPr>
              <a:t> </a:t>
            </a:r>
            <a:r>
              <a:rPr lang="el-GR" sz="4000"/>
              <a:t>σηκώστε το </a:t>
            </a:r>
          </a:p>
          <a:p>
            <a:pPr algn="ctr"/>
            <a:r>
              <a:rPr lang="el-GR" sz="4000"/>
              <a:t>ΔΕΞΙ </a:t>
            </a:r>
          </a:p>
          <a:p>
            <a:pPr algn="ctr"/>
            <a:r>
              <a:rPr lang="el-GR" sz="4000"/>
              <a:t>σας χέρι</a:t>
            </a:r>
            <a:endParaRPr lang="en-US" sz="4000">
              <a:solidFill>
                <a:srgbClr val="0000FF"/>
              </a:solidFill>
            </a:endParaRPr>
          </a:p>
        </p:txBody>
      </p:sp>
    </p:spTree>
    <p:extLst>
      <p:ext uri="{BB962C8B-B14F-4D97-AF65-F5344CB8AC3E}">
        <p14:creationId xmlns:p14="http://schemas.microsoft.com/office/powerpoint/2010/main" val="96395564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332656"/>
            <a:ext cx="7992888" cy="5355313"/>
          </a:xfrm>
          <a:prstGeom prst="rect">
            <a:avLst/>
          </a:prstGeom>
        </p:spPr>
        <p:txBody>
          <a:bodyPr wrap="square">
            <a:spAutoFit/>
          </a:bodyPr>
          <a:lstStyle/>
          <a:p>
            <a:r>
              <a:rPr lang="en-US" dirty="0"/>
              <a:t>Bilingualism, Aging, and Cognitive Control: Evidence From the Simon Task.</a:t>
            </a:r>
          </a:p>
          <a:p>
            <a:r>
              <a:rPr lang="en-US" dirty="0"/>
              <a:t>Bialystok, </a:t>
            </a:r>
            <a:r>
              <a:rPr lang="en-US" dirty="0" err="1"/>
              <a:t>Ellen,Craik</a:t>
            </a:r>
            <a:r>
              <a:rPr lang="en-US" dirty="0"/>
              <a:t>, Fergus I. </a:t>
            </a:r>
            <a:r>
              <a:rPr lang="en-US" dirty="0" err="1"/>
              <a:t>M.,Klein</a:t>
            </a:r>
            <a:r>
              <a:rPr lang="en-US" dirty="0"/>
              <a:t>, </a:t>
            </a:r>
            <a:r>
              <a:rPr lang="en-US" dirty="0" err="1"/>
              <a:t>Raymond,Viswanathan</a:t>
            </a:r>
            <a:r>
              <a:rPr lang="en-US" dirty="0"/>
              <a:t>, </a:t>
            </a:r>
            <a:r>
              <a:rPr lang="en-US" dirty="0" err="1"/>
              <a:t>Mythili</a:t>
            </a:r>
            <a:endParaRPr lang="en-US" dirty="0"/>
          </a:p>
          <a:p>
            <a:r>
              <a:rPr lang="en-US" i="1" dirty="0"/>
              <a:t>Psychology and Aging, </a:t>
            </a:r>
            <a:r>
              <a:rPr lang="en-US" dirty="0" err="1"/>
              <a:t>Vol</a:t>
            </a:r>
            <a:r>
              <a:rPr lang="en-US" dirty="0"/>
              <a:t> 19(2), Jun 2004, 290-303</a:t>
            </a:r>
          </a:p>
          <a:p>
            <a:endParaRPr lang="en-US" dirty="0"/>
          </a:p>
          <a:p>
            <a:r>
              <a:rPr lang="en-US" dirty="0"/>
              <a:t>Previous work has shown that bilingualism is associated with more effective controlled processing in children; the assumption is that the constant management of 2 competing languages enhances executive functions (E. Bialystok, 2001). The present research attempted to determine whether this bilingual advantage persists for adults and whether bilingualism attenuates the negative effects of aging on cognitive control in older adults. Three studies are reported that compared the performance of monolingual and bilingual middle-aged and older adults on the Simon task. Bilingualism was associated with smaller Simon effect costs for both age groups; bilingual participants also responded more rapidly to conditions that placed greater demands on working memory. In all cases the bilingual advantage was greater for older participants. It appears, therefore, that controlled processing is carried out more effectively by bilinguals and that bilingualism helps to offset age-related losses in certain executive processes. (</a:t>
            </a:r>
            <a:r>
              <a:rPr lang="en-US" dirty="0" err="1"/>
              <a:t>PsycINFO</a:t>
            </a:r>
            <a:r>
              <a:rPr lang="en-US" dirty="0"/>
              <a:t> Database Record (c) 2016 APA, all rights reserved)</a:t>
            </a:r>
          </a:p>
        </p:txBody>
      </p:sp>
    </p:spTree>
    <p:extLst>
      <p:ext uri="{BB962C8B-B14F-4D97-AF65-F5344CB8AC3E}">
        <p14:creationId xmlns:p14="http://schemas.microsoft.com/office/powerpoint/2010/main" val="16036145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3"/>
          <p:cNvSpPr>
            <a:spLocks noGrp="1" noChangeArrowheads="1"/>
          </p:cNvSpPr>
          <p:nvPr>
            <p:ph sz="quarter" idx="1"/>
          </p:nvPr>
        </p:nvSpPr>
        <p:spPr>
          <a:xfrm>
            <a:off x="285750" y="1285875"/>
            <a:ext cx="8534400" cy="5095875"/>
          </a:xfrm>
        </p:spPr>
        <p:txBody>
          <a:bodyPr/>
          <a:lstStyle/>
          <a:p>
            <a:pPr algn="just" eaLnBrk="1" hangingPunct="1">
              <a:lnSpc>
                <a:spcPts val="2100"/>
              </a:lnSpc>
              <a:buFontTx/>
              <a:buBlip>
                <a:blip r:embed="rId3"/>
              </a:buBlip>
            </a:pPr>
            <a:r>
              <a:rPr lang="el-GR" sz="1800" dirty="0" smtClean="0"/>
              <a:t>Υπάρχουν δύο παράμετροι: η παράμετρος του χρώματος (κόκκινο-</a:t>
            </a:r>
            <a:r>
              <a:rPr lang="el-GR" sz="1800" dirty="0" err="1" smtClean="0"/>
              <a:t>μπλ</a:t>
            </a:r>
            <a:r>
              <a:rPr lang="el-GR" sz="1800" dirty="0" smtClean="0"/>
              <a:t>ε) και αυτή της θέσης (αριστερά-</a:t>
            </a:r>
            <a:r>
              <a:rPr lang="el-GR" sz="1800" dirty="0" err="1" smtClean="0"/>
              <a:t>δεξι</a:t>
            </a:r>
            <a:r>
              <a:rPr lang="el-GR" sz="1800" dirty="0" smtClean="0"/>
              <a:t>ά). </a:t>
            </a:r>
          </a:p>
          <a:p>
            <a:pPr algn="just" eaLnBrk="1" hangingPunct="1">
              <a:lnSpc>
                <a:spcPts val="2100"/>
              </a:lnSpc>
              <a:buFontTx/>
              <a:buBlip>
                <a:blip r:embed="rId3"/>
              </a:buBlip>
            </a:pPr>
            <a:r>
              <a:rPr lang="el-GR" sz="1800" dirty="0" smtClean="0"/>
              <a:t>Όταν το μπλε και το κόκκινο εμφανίζονται στην αναμενόμενη θέση (αριστερά και δεξιά αντίστοιχα) έχουμε συνθήκη σύγκλισης/συμφωνίας (μικρό </a:t>
            </a:r>
            <a:r>
              <a:rPr lang="el-GR" sz="1800" dirty="0" err="1" smtClean="0"/>
              <a:t>γνωσιακό</a:t>
            </a:r>
            <a:r>
              <a:rPr lang="el-GR" sz="1800" dirty="0" smtClean="0"/>
              <a:t> φορτίο)</a:t>
            </a:r>
          </a:p>
          <a:p>
            <a:pPr algn="just" eaLnBrk="1" hangingPunct="1">
              <a:lnSpc>
                <a:spcPts val="2100"/>
              </a:lnSpc>
              <a:buFontTx/>
              <a:buBlip>
                <a:blip r:embed="rId3"/>
              </a:buBlip>
            </a:pPr>
            <a:r>
              <a:rPr lang="el-GR" sz="1800" dirty="0" smtClean="0"/>
              <a:t>Όταν το μπλε και το κόκκινο εμφανίζεται σε μη αναμενόμενη θέση (δεξιά και αριστερά αντίστοιχα) έχουμε συνθήκη απόκλισης/ασυμφωνίας. Η παράμετρος της θέσης θα πρέπει να αγνοηθεί και η προσοχή να επικεντρωθεί μόνο στην παράμετρο του χρώματος (μεγαλύτερο </a:t>
            </a:r>
            <a:r>
              <a:rPr lang="el-GR" sz="1800" dirty="0" err="1" smtClean="0"/>
              <a:t>γνωσιακό</a:t>
            </a:r>
            <a:r>
              <a:rPr lang="el-GR" sz="1800" dirty="0" smtClean="0"/>
              <a:t> φορτίο).</a:t>
            </a:r>
          </a:p>
          <a:p>
            <a:pPr algn="just" eaLnBrk="1" hangingPunct="1">
              <a:lnSpc>
                <a:spcPts val="2100"/>
              </a:lnSpc>
              <a:spcBef>
                <a:spcPts val="1200"/>
              </a:spcBef>
              <a:buFontTx/>
              <a:buBlip>
                <a:blip r:embed="rId3"/>
              </a:buBlip>
            </a:pPr>
            <a:r>
              <a:rPr lang="el-GR" sz="1800" dirty="0" smtClean="0"/>
              <a:t>Αποδείχτηκε λοιπόν ότι στη συνθήκη απόκλισης οι δίγλωσσοι ομιλητές σε όλες τις ηλικίες (παιδιά, ενήλικες, ακόμη και ηλικιωμένοι) εμφανίζουν πλεονέκτημα σε σχέση με τους μονόγλωσσους (αντιδρούν πιο γρήγορα και με μεγαλύτερη ακρίβεια).</a:t>
            </a:r>
          </a:p>
          <a:p>
            <a:pPr algn="just" eaLnBrk="1" hangingPunct="1">
              <a:lnSpc>
                <a:spcPts val="2100"/>
              </a:lnSpc>
              <a:buFontTx/>
              <a:buBlip>
                <a:blip r:embed="rId3"/>
              </a:buBlip>
            </a:pPr>
            <a:r>
              <a:rPr lang="el-GR" sz="1800" dirty="0" smtClean="0"/>
              <a:t>Η αυξημένη ικανότητα των δίγλωσσων να αγνοούν τις «παραπλανητικές» πληροφορίες και να επικεντρώνουν την προσοχή τους στις σημαντικές έχει αποδοθεί κυρίως στο γεγονός ότι οι δίγλωσσοι ομιλητές βιώνουν μια διαρκή κατάσταση αλλαγής μεταξύ των δύο τους γλωσσών. Ανάλογα με το περιβάλλον, τις συνθήκες και τον συνομιλητή, πρέπει να «αγνοήσουν» ή να «καταπιέσουν» τη μία γλώσσα και να χρησιμοποιήσουν την άλλη, ενώ και οι δύο γλώσσες παραμένουν ενεργές (</a:t>
            </a:r>
            <a:r>
              <a:rPr lang="en-US" sz="1800" dirty="0" smtClean="0"/>
              <a:t>Bialystok et al. 2004)</a:t>
            </a:r>
            <a:r>
              <a:rPr lang="el-GR" sz="1800" dirty="0" smtClean="0"/>
              <a:t>. </a:t>
            </a:r>
          </a:p>
        </p:txBody>
      </p:sp>
      <p:sp>
        <p:nvSpPr>
          <p:cNvPr id="116739" name="Title 3"/>
          <p:cNvSpPr>
            <a:spLocks noGrp="1"/>
          </p:cNvSpPr>
          <p:nvPr>
            <p:ph type="title"/>
          </p:nvPr>
        </p:nvSpPr>
        <p:spPr/>
        <p:txBody>
          <a:bodyPr/>
          <a:lstStyle/>
          <a:p>
            <a:pPr eaLnBrk="1" hangingPunct="1"/>
            <a:r>
              <a:rPr lang="el-GR" sz="3200" b="1" dirty="0" smtClean="0">
                <a:solidFill>
                  <a:srgbClr val="FF0000"/>
                </a:solidFill>
                <a:latin typeface="+mn-lt"/>
              </a:rPr>
              <a:t>Το πλεονέκτημα της διγλωσσίας</a:t>
            </a:r>
            <a:endParaRPr lang="en-US" sz="3200" b="1" dirty="0" smtClean="0">
              <a:solidFill>
                <a:srgbClr val="FF0000"/>
              </a:solidFill>
              <a:latin typeface="+mn-lt"/>
            </a:endParaRPr>
          </a:p>
        </p:txBody>
      </p:sp>
    </p:spTree>
    <p:extLst>
      <p:ext uri="{BB962C8B-B14F-4D97-AF65-F5344CB8AC3E}">
        <p14:creationId xmlns:p14="http://schemas.microsoft.com/office/powerpoint/2010/main" val="66982078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2"/>
          <p:cNvGraphicFramePr>
            <a:graphicFrameLocks noChangeAspect="1"/>
          </p:cNvGraphicFramePr>
          <p:nvPr/>
        </p:nvGraphicFramePr>
        <p:xfrm>
          <a:off x="179388" y="3429000"/>
          <a:ext cx="5086350" cy="762000"/>
        </p:xfrm>
        <a:graphic>
          <a:graphicData uri="http://schemas.openxmlformats.org/presentationml/2006/ole">
            <mc:AlternateContent xmlns:mc="http://schemas.openxmlformats.org/markup-compatibility/2006">
              <mc:Choice xmlns:v="urn:schemas-microsoft-com:vml" Requires="v">
                <p:oleObj spid="_x0000_s1170" name="Εικόνα bitmap" r:id="rId4" imgW="5087060" imgH="762106" progId="PBrush">
                  <p:embed/>
                </p:oleObj>
              </mc:Choice>
              <mc:Fallback>
                <p:oleObj name="Εικόνα bitmap" r:id="rId4" imgW="5087060" imgH="762106" progId="PBrush">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388" y="3429000"/>
                        <a:ext cx="508635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pSp>
        <p:nvGrpSpPr>
          <p:cNvPr id="1033" name="Group 10"/>
          <p:cNvGrpSpPr>
            <a:grpSpLocks/>
          </p:cNvGrpSpPr>
          <p:nvPr/>
        </p:nvGrpSpPr>
        <p:grpSpPr bwMode="auto">
          <a:xfrm>
            <a:off x="4859338" y="5567363"/>
            <a:ext cx="3990975" cy="885825"/>
            <a:chOff x="720" y="2610"/>
            <a:chExt cx="2514" cy="558"/>
          </a:xfrm>
        </p:grpSpPr>
        <p:graphicFrame>
          <p:nvGraphicFramePr>
            <p:cNvPr id="1030" name="Object 6"/>
            <p:cNvGraphicFramePr>
              <a:graphicFrameLocks noChangeAspect="1"/>
            </p:cNvGraphicFramePr>
            <p:nvPr/>
          </p:nvGraphicFramePr>
          <p:xfrm>
            <a:off x="720" y="2610"/>
            <a:ext cx="1704" cy="354"/>
          </p:xfrm>
          <a:graphic>
            <a:graphicData uri="http://schemas.openxmlformats.org/presentationml/2006/ole">
              <mc:AlternateContent xmlns:mc="http://schemas.openxmlformats.org/markup-compatibility/2006">
                <mc:Choice xmlns:v="urn:schemas-microsoft-com:vml" Requires="v">
                  <p:oleObj spid="_x0000_s1171" name="Εικόνα bitmap" r:id="rId6" imgW="2704762" imgH="561905" progId="PBrush">
                    <p:embed/>
                  </p:oleObj>
                </mc:Choice>
                <mc:Fallback>
                  <p:oleObj name="Εικόνα bitmap" r:id="rId6" imgW="2704762" imgH="561905" progId="PBrush">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20" y="2610"/>
                          <a:ext cx="1704" cy="3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1031" name="Object 7"/>
            <p:cNvGraphicFramePr>
              <a:graphicFrameLocks noChangeAspect="1"/>
            </p:cNvGraphicFramePr>
            <p:nvPr/>
          </p:nvGraphicFramePr>
          <p:xfrm>
            <a:off x="720" y="2946"/>
            <a:ext cx="2514" cy="222"/>
          </p:xfrm>
          <a:graphic>
            <a:graphicData uri="http://schemas.openxmlformats.org/presentationml/2006/ole">
              <mc:AlternateContent xmlns:mc="http://schemas.openxmlformats.org/markup-compatibility/2006">
                <mc:Choice xmlns:v="urn:schemas-microsoft-com:vml" Requires="v">
                  <p:oleObj spid="_x0000_s1172" name="Εικόνα bitmap" r:id="rId8" imgW="3990476" imgH="352474" progId="PBrush">
                    <p:embed/>
                  </p:oleObj>
                </mc:Choice>
                <mc:Fallback>
                  <p:oleObj name="Εικόνα bitmap" r:id="rId8" imgW="3990476" imgH="352474" progId="PBrush">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20" y="2946"/>
                          <a:ext cx="2514" cy="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pSp>
      <p:graphicFrame>
        <p:nvGraphicFramePr>
          <p:cNvPr id="1027" name="Object 3"/>
          <p:cNvGraphicFramePr>
            <a:graphicFrameLocks noChangeAspect="1"/>
          </p:cNvGraphicFramePr>
          <p:nvPr/>
        </p:nvGraphicFramePr>
        <p:xfrm>
          <a:off x="3394075" y="1860550"/>
          <a:ext cx="5210175" cy="704850"/>
        </p:xfrm>
        <a:graphic>
          <a:graphicData uri="http://schemas.openxmlformats.org/presentationml/2006/ole">
            <mc:AlternateContent xmlns:mc="http://schemas.openxmlformats.org/markup-compatibility/2006">
              <mc:Choice xmlns:v="urn:schemas-microsoft-com:vml" Requires="v">
                <p:oleObj spid="_x0000_s1173" name="Εικόνα bitmap" r:id="rId10" imgW="5210902" imgH="704948" progId="PBrush">
                  <p:embed/>
                </p:oleObj>
              </mc:Choice>
              <mc:Fallback>
                <p:oleObj name="Εικόνα bitmap" r:id="rId10" imgW="5210902" imgH="704948" progId="PBrush">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394075" y="1860550"/>
                        <a:ext cx="5210175"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pSp>
        <p:nvGrpSpPr>
          <p:cNvPr id="1034" name="Group 13"/>
          <p:cNvGrpSpPr>
            <a:grpSpLocks/>
          </p:cNvGrpSpPr>
          <p:nvPr/>
        </p:nvGrpSpPr>
        <p:grpSpPr bwMode="auto">
          <a:xfrm>
            <a:off x="5940425" y="2781300"/>
            <a:ext cx="2914650" cy="561975"/>
            <a:chOff x="3312" y="1986"/>
            <a:chExt cx="1836" cy="354"/>
          </a:xfrm>
        </p:grpSpPr>
        <p:graphicFrame>
          <p:nvGraphicFramePr>
            <p:cNvPr id="1028" name="Object 4"/>
            <p:cNvGraphicFramePr>
              <a:graphicFrameLocks noChangeAspect="1"/>
            </p:cNvGraphicFramePr>
            <p:nvPr/>
          </p:nvGraphicFramePr>
          <p:xfrm>
            <a:off x="3360" y="1986"/>
            <a:ext cx="954" cy="174"/>
          </p:xfrm>
          <a:graphic>
            <a:graphicData uri="http://schemas.openxmlformats.org/presentationml/2006/ole">
              <mc:AlternateContent xmlns:mc="http://schemas.openxmlformats.org/markup-compatibility/2006">
                <mc:Choice xmlns:v="urn:schemas-microsoft-com:vml" Requires="v">
                  <p:oleObj spid="_x0000_s1174" name="Εικόνα bitmap" r:id="rId12" imgW="1514686" imgH="276117" progId="PBrush">
                    <p:embed/>
                  </p:oleObj>
                </mc:Choice>
                <mc:Fallback>
                  <p:oleObj name="Εικόνα bitmap" r:id="rId12" imgW="1514686" imgH="276117" progId="PBrush">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360" y="1986"/>
                          <a:ext cx="954" cy="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1029" name="Object 5"/>
            <p:cNvGraphicFramePr>
              <a:graphicFrameLocks noChangeAspect="1"/>
            </p:cNvGraphicFramePr>
            <p:nvPr/>
          </p:nvGraphicFramePr>
          <p:xfrm>
            <a:off x="3312" y="2160"/>
            <a:ext cx="1836" cy="180"/>
          </p:xfrm>
          <a:graphic>
            <a:graphicData uri="http://schemas.openxmlformats.org/presentationml/2006/ole">
              <mc:AlternateContent xmlns:mc="http://schemas.openxmlformats.org/markup-compatibility/2006">
                <mc:Choice xmlns:v="urn:schemas-microsoft-com:vml" Requires="v">
                  <p:oleObj spid="_x0000_s1175" name="Εικόνα bitmap" r:id="rId14" imgW="2914286" imgH="285866" progId="PBrush">
                    <p:embed/>
                  </p:oleObj>
                </mc:Choice>
                <mc:Fallback>
                  <p:oleObj name="Εικόνα bitmap" r:id="rId14" imgW="2914286" imgH="285866"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312" y="2160"/>
                          <a:ext cx="1836" cy="1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pSp>
      <p:grpSp>
        <p:nvGrpSpPr>
          <p:cNvPr id="1035" name="16 - Ομάδα"/>
          <p:cNvGrpSpPr>
            <a:grpSpLocks/>
          </p:cNvGrpSpPr>
          <p:nvPr/>
        </p:nvGrpSpPr>
        <p:grpSpPr bwMode="auto">
          <a:xfrm>
            <a:off x="323850" y="2205038"/>
            <a:ext cx="4348163" cy="1038225"/>
            <a:chOff x="539552" y="404664"/>
            <a:chExt cx="4349268" cy="1037729"/>
          </a:xfrm>
        </p:grpSpPr>
        <p:pic>
          <p:nvPicPr>
            <p:cNvPr id="1043" name="Picture 9" descr="Κεντρική"/>
            <p:cNvPicPr>
              <a:picLocks noChangeAspect="1" noChangeArrowheads="1"/>
            </p:cNvPicPr>
            <p:nvPr/>
          </p:nvPicPr>
          <p:blipFill>
            <a:blip r:embed="rId16" cstate="print"/>
            <a:srcRect/>
            <a:stretch>
              <a:fillRect/>
            </a:stretch>
          </p:blipFill>
          <p:spPr bwMode="auto">
            <a:xfrm>
              <a:off x="611560" y="404664"/>
              <a:ext cx="2181225" cy="657226"/>
            </a:xfrm>
            <a:prstGeom prst="rect">
              <a:avLst/>
            </a:prstGeom>
            <a:noFill/>
            <a:ln w="9525">
              <a:noFill/>
              <a:miter lim="800000"/>
              <a:headEnd/>
              <a:tailEnd/>
            </a:ln>
          </p:spPr>
        </p:pic>
        <p:sp>
          <p:nvSpPr>
            <p:cNvPr id="1044" name="10 - Ορθογώνιο"/>
            <p:cNvSpPr>
              <a:spLocks noChangeArrowheads="1"/>
            </p:cNvSpPr>
            <p:nvPr/>
          </p:nvSpPr>
          <p:spPr bwMode="auto">
            <a:xfrm>
              <a:off x="539552" y="980728"/>
              <a:ext cx="4349268" cy="461665"/>
            </a:xfrm>
            <a:prstGeom prst="rect">
              <a:avLst/>
            </a:prstGeom>
            <a:noFill/>
            <a:ln w="9525">
              <a:noFill/>
              <a:miter lim="800000"/>
              <a:headEnd/>
              <a:tailEnd/>
            </a:ln>
          </p:spPr>
          <p:txBody>
            <a:bodyPr wrap="none">
              <a:spAutoFit/>
            </a:bodyPr>
            <a:lstStyle/>
            <a:p>
              <a:r>
                <a:rPr lang="el-GR">
                  <a:solidFill>
                    <a:srgbClr val="333333"/>
                  </a:solidFill>
                  <a:latin typeface="Georgia" pitchFamily="18" charset="0"/>
                </a:rPr>
                <a:t>Οι δίγλωσσοι είναι πιο έξυπνοι</a:t>
              </a:r>
            </a:p>
          </p:txBody>
        </p:sp>
      </p:grpSp>
      <p:grpSp>
        <p:nvGrpSpPr>
          <p:cNvPr id="1036" name="17 - Ομάδα"/>
          <p:cNvGrpSpPr>
            <a:grpSpLocks/>
          </p:cNvGrpSpPr>
          <p:nvPr/>
        </p:nvGrpSpPr>
        <p:grpSpPr bwMode="auto">
          <a:xfrm>
            <a:off x="323850" y="4652963"/>
            <a:ext cx="3455988" cy="1728787"/>
            <a:chOff x="323528" y="4653136"/>
            <a:chExt cx="3456384" cy="1728192"/>
          </a:xfrm>
        </p:grpSpPr>
        <p:pic>
          <p:nvPicPr>
            <p:cNvPr id="1041" name="Picture 11" descr="Beauty Bazaar - What Women Want!"/>
            <p:cNvPicPr>
              <a:picLocks noChangeAspect="1" noChangeArrowheads="1"/>
            </p:cNvPicPr>
            <p:nvPr/>
          </p:nvPicPr>
          <p:blipFill>
            <a:blip r:embed="rId17" cstate="print"/>
            <a:srcRect/>
            <a:stretch>
              <a:fillRect/>
            </a:stretch>
          </p:blipFill>
          <p:spPr bwMode="auto">
            <a:xfrm>
              <a:off x="323528" y="4653136"/>
              <a:ext cx="2736304" cy="924841"/>
            </a:xfrm>
            <a:prstGeom prst="rect">
              <a:avLst/>
            </a:prstGeom>
            <a:noFill/>
            <a:ln w="9525">
              <a:noFill/>
              <a:miter lim="800000"/>
              <a:headEnd/>
              <a:tailEnd/>
            </a:ln>
          </p:spPr>
        </p:pic>
        <p:sp>
          <p:nvSpPr>
            <p:cNvPr id="1042" name="12 - Ορθογώνιο"/>
            <p:cNvSpPr>
              <a:spLocks noChangeArrowheads="1"/>
            </p:cNvSpPr>
            <p:nvPr/>
          </p:nvSpPr>
          <p:spPr bwMode="auto">
            <a:xfrm>
              <a:off x="395536" y="5550331"/>
              <a:ext cx="3384376" cy="830997"/>
            </a:xfrm>
            <a:prstGeom prst="rect">
              <a:avLst/>
            </a:prstGeom>
            <a:noFill/>
            <a:ln w="9525">
              <a:noFill/>
              <a:miter lim="800000"/>
              <a:headEnd/>
              <a:tailEnd/>
            </a:ln>
          </p:spPr>
          <p:txBody>
            <a:bodyPr>
              <a:spAutoFit/>
            </a:bodyPr>
            <a:lstStyle/>
            <a:p>
              <a:r>
                <a:rPr lang="el-GR" b="1">
                  <a:solidFill>
                    <a:srgbClr val="000000"/>
                  </a:solidFill>
                  <a:latin typeface="BPReplay"/>
                  <a:hlinkClick r:id="rId18" tooltip="Πόσες γλώσσες «μιλάει» το παιδί σας;"/>
                </a:rPr>
                <a:t>Πόσες γλώσσες «μιλάει» το παιδί σας;</a:t>
              </a:r>
              <a:endParaRPr lang="el-GR" b="1">
                <a:solidFill>
                  <a:srgbClr val="000000"/>
                </a:solidFill>
                <a:latin typeface="BPReplay"/>
              </a:endParaRPr>
            </a:p>
          </p:txBody>
        </p:sp>
      </p:grpSp>
      <p:grpSp>
        <p:nvGrpSpPr>
          <p:cNvPr id="1037" name="15 - Ομάδα"/>
          <p:cNvGrpSpPr>
            <a:grpSpLocks/>
          </p:cNvGrpSpPr>
          <p:nvPr/>
        </p:nvGrpSpPr>
        <p:grpSpPr bwMode="auto">
          <a:xfrm>
            <a:off x="5184775" y="4027488"/>
            <a:ext cx="2771775" cy="1201737"/>
            <a:chOff x="4355976" y="3645024"/>
            <a:chExt cx="2771775" cy="1201663"/>
          </a:xfrm>
        </p:grpSpPr>
        <p:pic>
          <p:nvPicPr>
            <p:cNvPr id="1039" name="Picture 12"/>
            <p:cNvPicPr>
              <a:picLocks noChangeAspect="1" noChangeArrowheads="1"/>
            </p:cNvPicPr>
            <p:nvPr/>
          </p:nvPicPr>
          <p:blipFill>
            <a:blip r:embed="rId19" cstate="print"/>
            <a:srcRect/>
            <a:stretch>
              <a:fillRect/>
            </a:stretch>
          </p:blipFill>
          <p:spPr bwMode="auto">
            <a:xfrm>
              <a:off x="4788024" y="3645024"/>
              <a:ext cx="1457325" cy="914400"/>
            </a:xfrm>
            <a:prstGeom prst="rect">
              <a:avLst/>
            </a:prstGeom>
            <a:noFill/>
            <a:ln w="9525">
              <a:noFill/>
              <a:miter lim="800000"/>
              <a:headEnd/>
              <a:tailEnd/>
            </a:ln>
          </p:spPr>
        </p:pic>
        <p:pic>
          <p:nvPicPr>
            <p:cNvPr id="1040" name="Picture 13"/>
            <p:cNvPicPr>
              <a:picLocks noChangeAspect="1" noChangeArrowheads="1"/>
            </p:cNvPicPr>
            <p:nvPr/>
          </p:nvPicPr>
          <p:blipFill>
            <a:blip r:embed="rId20" cstate="print"/>
            <a:srcRect/>
            <a:stretch>
              <a:fillRect/>
            </a:stretch>
          </p:blipFill>
          <p:spPr bwMode="auto">
            <a:xfrm>
              <a:off x="4355976" y="4437112"/>
              <a:ext cx="2771775" cy="409575"/>
            </a:xfrm>
            <a:prstGeom prst="rect">
              <a:avLst/>
            </a:prstGeom>
            <a:noFill/>
            <a:ln w="9525">
              <a:noFill/>
              <a:miter lim="800000"/>
              <a:headEnd/>
              <a:tailEnd/>
            </a:ln>
          </p:spPr>
        </p:pic>
      </p:grpSp>
      <p:sp>
        <p:nvSpPr>
          <p:cNvPr id="1038" name="Rectangle 2"/>
          <p:cNvSpPr>
            <a:spLocks noGrp="1" noChangeArrowheads="1"/>
          </p:cNvSpPr>
          <p:nvPr>
            <p:ph type="title"/>
          </p:nvPr>
        </p:nvSpPr>
        <p:spPr>
          <a:xfrm>
            <a:off x="730250" y="495300"/>
            <a:ext cx="8162925" cy="647700"/>
          </a:xfrm>
        </p:spPr>
        <p:txBody>
          <a:bodyPr/>
          <a:lstStyle/>
          <a:p>
            <a:pPr eaLnBrk="1" hangingPunct="1"/>
            <a:r>
              <a:rPr lang="el-GR" sz="3200" smtClean="0">
                <a:solidFill>
                  <a:schemeClr val="accent2"/>
                </a:solidFill>
                <a:latin typeface="Arial" charset="0"/>
                <a:cs typeface="Arial" charset="0"/>
              </a:rPr>
              <a:t>Η εικόνα σήμερα…</a:t>
            </a:r>
            <a:endParaRPr lang="en-GB" sz="3200" smtClean="0">
              <a:solidFill>
                <a:schemeClr val="accent2"/>
              </a:solidFill>
              <a:latin typeface="Arial" charset="0"/>
              <a:cs typeface="Arial" charset="0"/>
            </a:endParaRPr>
          </a:p>
        </p:txBody>
      </p:sp>
    </p:spTree>
    <p:extLst>
      <p:ext uri="{BB962C8B-B14F-4D97-AF65-F5344CB8AC3E}">
        <p14:creationId xmlns:p14="http://schemas.microsoft.com/office/powerpoint/2010/main" val="355285319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5"/>
          <p:cNvSpPr>
            <a:spLocks noGrp="1" noChangeArrowheads="1"/>
          </p:cNvSpPr>
          <p:nvPr>
            <p:ph type="title"/>
          </p:nvPr>
        </p:nvSpPr>
        <p:spPr/>
        <p:txBody>
          <a:bodyPr/>
          <a:lstStyle/>
          <a:p>
            <a:r>
              <a:rPr lang="el-GR" sz="3600" b="1" dirty="0" smtClean="0">
                <a:solidFill>
                  <a:srgbClr val="FF0000"/>
                </a:solidFill>
              </a:rPr>
              <a:t>Τα οφέλη της διγλωσσίας</a:t>
            </a:r>
          </a:p>
        </p:txBody>
      </p:sp>
      <p:sp>
        <p:nvSpPr>
          <p:cNvPr id="76802" name="Rectangle 6"/>
          <p:cNvSpPr>
            <a:spLocks noGrp="1" noChangeArrowheads="1"/>
          </p:cNvSpPr>
          <p:nvPr>
            <p:ph type="body" idx="1"/>
          </p:nvPr>
        </p:nvSpPr>
        <p:spPr>
          <a:xfrm>
            <a:off x="0" y="1557338"/>
            <a:ext cx="8820150" cy="5040312"/>
          </a:xfrm>
        </p:spPr>
        <p:txBody>
          <a:bodyPr/>
          <a:lstStyle/>
          <a:p>
            <a:pPr marL="719138" lvl="1" algn="just">
              <a:spcBef>
                <a:spcPts val="800"/>
              </a:spcBef>
              <a:buFontTx/>
              <a:buBlip>
                <a:blip r:embed="rId2"/>
              </a:buBlip>
            </a:pPr>
            <a:r>
              <a:rPr lang="el-GR" i="1" dirty="0" smtClean="0"/>
              <a:t>Γνωσιακά</a:t>
            </a:r>
            <a:endParaRPr lang="el-GR" dirty="0" smtClean="0"/>
          </a:p>
          <a:p>
            <a:pPr marL="719138" lvl="1" algn="just">
              <a:spcBef>
                <a:spcPts val="800"/>
              </a:spcBef>
              <a:buFontTx/>
              <a:buBlip>
                <a:blip r:embed="rId2"/>
              </a:buBlip>
            </a:pPr>
            <a:r>
              <a:rPr lang="el-GR" i="1" dirty="0" smtClean="0"/>
              <a:t>Επικοινωνιακά</a:t>
            </a:r>
          </a:p>
          <a:p>
            <a:pPr marL="719138" lvl="1" algn="just">
              <a:spcBef>
                <a:spcPts val="800"/>
              </a:spcBef>
              <a:buFontTx/>
              <a:buBlip>
                <a:blip r:embed="rId2"/>
              </a:buBlip>
            </a:pPr>
            <a:r>
              <a:rPr lang="el-GR" i="1" dirty="0" smtClean="0"/>
              <a:t>Κοινωνικο-συναισθηματικά</a:t>
            </a:r>
          </a:p>
          <a:p>
            <a:pPr marL="719138" lvl="1" algn="just">
              <a:spcBef>
                <a:spcPts val="800"/>
              </a:spcBef>
              <a:buFontTx/>
              <a:buBlip>
                <a:blip r:embed="rId2"/>
              </a:buBlip>
            </a:pPr>
            <a:r>
              <a:rPr lang="el-GR" i="1" dirty="0" smtClean="0"/>
              <a:t>Κοινωνικό-οικονομικά</a:t>
            </a:r>
          </a:p>
          <a:p>
            <a:pPr marL="719138" lvl="1" algn="just">
              <a:spcBef>
                <a:spcPts val="800"/>
              </a:spcBef>
              <a:buFontTx/>
              <a:buBlip>
                <a:blip r:embed="rId2"/>
              </a:buBlip>
            </a:pPr>
            <a:r>
              <a:rPr lang="el-GR" i="1" dirty="0" smtClean="0"/>
              <a:t>Πολιτισμικά</a:t>
            </a:r>
            <a:endParaRPr lang="el-GR" dirty="0" smtClean="0"/>
          </a:p>
        </p:txBody>
      </p:sp>
    </p:spTree>
    <p:extLst>
      <p:ext uri="{BB962C8B-B14F-4D97-AF65-F5344CB8AC3E}">
        <p14:creationId xmlns:p14="http://schemas.microsoft.com/office/powerpoint/2010/main" val="335768870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5"/>
          <p:cNvSpPr>
            <a:spLocks noGrp="1" noChangeArrowheads="1"/>
          </p:cNvSpPr>
          <p:nvPr>
            <p:ph type="title"/>
          </p:nvPr>
        </p:nvSpPr>
        <p:spPr/>
        <p:txBody>
          <a:bodyPr/>
          <a:lstStyle/>
          <a:p>
            <a:r>
              <a:rPr lang="el-GR" sz="3600" b="1" dirty="0" smtClean="0">
                <a:solidFill>
                  <a:srgbClr val="FF0000"/>
                </a:solidFill>
              </a:rPr>
              <a:t>Τα οφέλη της διγλωσσίας</a:t>
            </a:r>
          </a:p>
        </p:txBody>
      </p:sp>
      <p:sp>
        <p:nvSpPr>
          <p:cNvPr id="76802" name="Rectangle 6"/>
          <p:cNvSpPr>
            <a:spLocks noGrp="1" noChangeArrowheads="1"/>
          </p:cNvSpPr>
          <p:nvPr>
            <p:ph type="body" idx="1"/>
          </p:nvPr>
        </p:nvSpPr>
        <p:spPr>
          <a:xfrm>
            <a:off x="0" y="1557338"/>
            <a:ext cx="8820150" cy="5040312"/>
          </a:xfrm>
        </p:spPr>
        <p:txBody>
          <a:bodyPr/>
          <a:lstStyle/>
          <a:p>
            <a:pPr indent="0" algn="just">
              <a:buFontTx/>
              <a:buNone/>
            </a:pPr>
            <a:r>
              <a:rPr lang="el-GR" sz="1600" dirty="0" smtClean="0"/>
              <a:t>Υπάρχει γενική συμφωνία ότι η διγλωσσία οδηγεί σε πολλαπλά πλεονεκτήματα για τα παιδιά και τους ενήλικες. Ορισμένα από τα οφέλη της για το άτομο είναι τα εξής </a:t>
            </a:r>
            <a:r>
              <a:rPr lang="en-US" sz="1600" dirty="0" smtClean="0"/>
              <a:t>(August </a:t>
            </a:r>
            <a:r>
              <a:rPr lang="el-GR" sz="1600" dirty="0" smtClean="0"/>
              <a:t>&amp;</a:t>
            </a:r>
            <a:r>
              <a:rPr lang="en-US" sz="1600" dirty="0" smtClean="0"/>
              <a:t> </a:t>
            </a:r>
            <a:r>
              <a:rPr lang="en-US" sz="1600" dirty="0" err="1" smtClean="0"/>
              <a:t>Hakuta</a:t>
            </a:r>
            <a:r>
              <a:rPr lang="el-GR" sz="1600" dirty="0" smtClean="0"/>
              <a:t> </a:t>
            </a:r>
            <a:r>
              <a:rPr lang="en-US" sz="1600" dirty="0" smtClean="0"/>
              <a:t>1997</a:t>
            </a:r>
            <a:r>
              <a:rPr lang="el-GR" sz="1600" dirty="0" smtClean="0"/>
              <a:t>,</a:t>
            </a:r>
            <a:r>
              <a:rPr lang="en-US" sz="1600" dirty="0" smtClean="0"/>
              <a:t> Baker</a:t>
            </a:r>
            <a:r>
              <a:rPr lang="el-GR" sz="1600" dirty="0" smtClean="0"/>
              <a:t> </a:t>
            </a:r>
            <a:r>
              <a:rPr lang="en-US" sz="1600" dirty="0" smtClean="0"/>
              <a:t>200</a:t>
            </a:r>
            <a:r>
              <a:rPr lang="el-GR" sz="1600" dirty="0" smtClean="0"/>
              <a:t>1</a:t>
            </a:r>
            <a:r>
              <a:rPr lang="en-US" sz="1600" dirty="0" smtClean="0"/>
              <a:t>).</a:t>
            </a:r>
          </a:p>
          <a:p>
            <a:pPr marL="719138" lvl="1" algn="just">
              <a:spcBef>
                <a:spcPts val="800"/>
              </a:spcBef>
              <a:buFontTx/>
              <a:buBlip>
                <a:blip r:embed="rId2"/>
              </a:buBlip>
            </a:pPr>
            <a:r>
              <a:rPr lang="el-GR" sz="1600" i="1" dirty="0" err="1" smtClean="0"/>
              <a:t>Γνωσιακά</a:t>
            </a:r>
            <a:r>
              <a:rPr lang="el-GR" sz="1600" dirty="0" smtClean="0"/>
              <a:t>: ενίσχυση </a:t>
            </a:r>
            <a:r>
              <a:rPr lang="el-GR" sz="1600" dirty="0" err="1" smtClean="0"/>
              <a:t>γνωσιακών</a:t>
            </a:r>
            <a:r>
              <a:rPr lang="el-GR" sz="1600" dirty="0" smtClean="0"/>
              <a:t> λειτουργιών, μνήμης και πλαστικότητας εγκεφάλου</a:t>
            </a:r>
            <a:r>
              <a:rPr lang="en-US" sz="1600" dirty="0" smtClean="0"/>
              <a:t>. </a:t>
            </a:r>
            <a:endParaRPr lang="el-GR" sz="1600" dirty="0" smtClean="0"/>
          </a:p>
          <a:p>
            <a:pPr marL="719138" lvl="1" algn="just">
              <a:spcBef>
                <a:spcPts val="800"/>
              </a:spcBef>
              <a:buFontTx/>
              <a:buBlip>
                <a:blip r:embed="rId2"/>
              </a:buBlip>
            </a:pPr>
            <a:r>
              <a:rPr lang="el-GR" sz="1600" i="1" dirty="0" smtClean="0"/>
              <a:t>Επικοινωνιακά</a:t>
            </a:r>
            <a:r>
              <a:rPr lang="el-GR" sz="1600" dirty="0" smtClean="0"/>
              <a:t>: Ευρύτερα δίκτυα επικοινωνίας, </a:t>
            </a:r>
            <a:r>
              <a:rPr lang="el-GR" sz="1600" dirty="0" err="1" smtClean="0"/>
              <a:t>εγγραμματισμός</a:t>
            </a:r>
            <a:r>
              <a:rPr lang="el-GR" sz="1600" dirty="0" smtClean="0"/>
              <a:t> σε δύο γλώσσες και ενίσχυση της μεταγλωσσικής επίγνωσης. </a:t>
            </a:r>
            <a:endParaRPr lang="en-US" sz="1600" dirty="0" smtClean="0"/>
          </a:p>
          <a:p>
            <a:pPr marL="719138" lvl="1" algn="just">
              <a:spcBef>
                <a:spcPts val="800"/>
              </a:spcBef>
              <a:buFontTx/>
              <a:buBlip>
                <a:blip r:embed="rId2"/>
              </a:buBlip>
            </a:pPr>
            <a:r>
              <a:rPr lang="el-GR" sz="1600" i="1" dirty="0" err="1" smtClean="0"/>
              <a:t>Κοινωνικο</a:t>
            </a:r>
            <a:r>
              <a:rPr lang="el-GR" sz="1600" i="1" dirty="0" smtClean="0"/>
              <a:t>-συναισθηματικά</a:t>
            </a:r>
            <a:r>
              <a:rPr lang="el-GR" sz="1600" dirty="0" smtClean="0"/>
              <a:t>: ενίσχυση της αυτοπεποίθησης</a:t>
            </a:r>
            <a:r>
              <a:rPr lang="en-US" sz="1600" dirty="0" smtClean="0"/>
              <a:t>.</a:t>
            </a:r>
          </a:p>
          <a:p>
            <a:pPr marL="719138" lvl="1" algn="just">
              <a:spcBef>
                <a:spcPts val="800"/>
              </a:spcBef>
              <a:buFontTx/>
              <a:buBlip>
                <a:blip r:embed="rId2"/>
              </a:buBlip>
            </a:pPr>
            <a:r>
              <a:rPr lang="el-GR" sz="1600" i="1" dirty="0" smtClean="0"/>
              <a:t>Κοινωνικό-οικονομικά</a:t>
            </a:r>
            <a:r>
              <a:rPr lang="el-GR" sz="1600" dirty="0" smtClean="0"/>
              <a:t>: βελτίωση του μορφωτικού επιπέδου,</a:t>
            </a:r>
            <a:r>
              <a:rPr lang="en-US" sz="1600" dirty="0" smtClean="0"/>
              <a:t> </a:t>
            </a:r>
            <a:r>
              <a:rPr lang="el-GR" sz="1600" dirty="0" smtClean="0"/>
              <a:t>περισσότερες ευκαιρίες απασχόλησης ως ενήλικες και περισσότερες πιθανότητες αύξησης των εισοδημάτων.</a:t>
            </a:r>
          </a:p>
          <a:p>
            <a:pPr marL="719138" lvl="1" algn="just">
              <a:spcBef>
                <a:spcPts val="800"/>
              </a:spcBef>
              <a:buFontTx/>
              <a:buBlip>
                <a:blip r:embed="rId2"/>
              </a:buBlip>
            </a:pPr>
            <a:r>
              <a:rPr lang="el-GR" sz="1600" i="1" dirty="0" smtClean="0"/>
              <a:t>Πολιτισμικά</a:t>
            </a:r>
            <a:r>
              <a:rPr lang="el-GR" sz="1600" dirty="0" smtClean="0"/>
              <a:t>: Τα παιδιά όχι μόνο μαθαίνουν τις κοινωνικές συμβάσεις και τις ποικιλίες στο </a:t>
            </a:r>
            <a:r>
              <a:rPr lang="el-GR" sz="1600" dirty="0" err="1" smtClean="0"/>
              <a:t>συνομιλιακό</a:t>
            </a:r>
            <a:r>
              <a:rPr lang="el-GR" sz="1600" dirty="0" smtClean="0"/>
              <a:t> ύφος τουλάχιστον δύο γλωσσών, αλλά οι δίγλωσσες εμπειρίες τους αποτελούν μια πρόκληση για τον τρόπο με τον οποίο βλέπουν τον κόσμο αλλά και για την κοινωνική τους ταυτότητα και πιθανότατα τους δίνουν διαφορετική και πιο ευρεία προοπτική για τα γεγονότα και τους ανθρώπους. Επίσης διαμορφώνουν μεγαλύτερη ανοχή και ευαισθησία στα θέματα πολιτισμικής, φυλετικής και γλωσσικής ετερότητας.</a:t>
            </a:r>
          </a:p>
        </p:txBody>
      </p:sp>
    </p:spTree>
    <p:extLst>
      <p:ext uri="{BB962C8B-B14F-4D97-AF65-F5344CB8AC3E}">
        <p14:creationId xmlns:p14="http://schemas.microsoft.com/office/powerpoint/2010/main" val="296271966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4"/>
          <p:cNvSpPr>
            <a:spLocks noGrp="1" noChangeArrowheads="1"/>
          </p:cNvSpPr>
          <p:nvPr>
            <p:ph type="title" idx="4294967295"/>
          </p:nvPr>
        </p:nvSpPr>
        <p:spPr/>
        <p:txBody>
          <a:bodyPr/>
          <a:lstStyle/>
          <a:p>
            <a:pPr eaLnBrk="1" hangingPunct="1"/>
            <a:r>
              <a:rPr lang="el-GR" sz="3200" b="1">
                <a:solidFill>
                  <a:srgbClr val="FF0000"/>
                </a:solidFill>
                <a:latin typeface="Calibri" charset="0"/>
              </a:rPr>
              <a:t>Περιβάλλοντα κατάκτησης της γλώσσας για δίγλωσσα παιδιά</a:t>
            </a:r>
          </a:p>
        </p:txBody>
      </p:sp>
      <p:graphicFrame>
        <p:nvGraphicFramePr>
          <p:cNvPr id="15407" name="Group 47"/>
          <p:cNvGraphicFramePr>
            <a:graphicFrameLocks noGrp="1"/>
          </p:cNvGraphicFramePr>
          <p:nvPr>
            <p:ph idx="4294967295"/>
          </p:nvPr>
        </p:nvGraphicFramePr>
        <p:xfrm>
          <a:off x="323850" y="1628775"/>
          <a:ext cx="8496300" cy="4972050"/>
        </p:xfrm>
        <a:graphic>
          <a:graphicData uri="http://schemas.openxmlformats.org/drawingml/2006/table">
            <a:tbl>
              <a:tblPr/>
              <a:tblGrid>
                <a:gridCol w="1550988"/>
                <a:gridCol w="1847850"/>
                <a:gridCol w="1641475"/>
                <a:gridCol w="1722437"/>
                <a:gridCol w="1733550"/>
              </a:tblGrid>
              <a:tr h="55721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1" i="0" u="none" strike="noStrike" cap="none" normalizeH="0" baseline="0">
                          <a:ln>
                            <a:noFill/>
                          </a:ln>
                          <a:solidFill>
                            <a:srgbClr val="FFFFFF"/>
                          </a:solidFill>
                          <a:effectLst/>
                          <a:latin typeface="Calibri" charset="0"/>
                          <a:ea typeface="ＭＳ Ｐゴシック" charset="0"/>
                          <a:cs typeface="Arial" charset="0"/>
                        </a:rPr>
                        <a:t>ΕΚΘΕΣΗ ΣΤΗ Γ1 ΚΑΙ ΣΤΗ Γ2</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l-GR" sz="1300" b="1" i="0" u="none" strike="noStrike" cap="none" normalizeH="0" baseline="0">
                          <a:ln>
                            <a:noFill/>
                          </a:ln>
                          <a:solidFill>
                            <a:srgbClr val="FFFFFF"/>
                          </a:solidFill>
                          <a:effectLst/>
                          <a:latin typeface="Calibri" charset="0"/>
                          <a:ea typeface="ＭＳ Ｐゴシック" charset="0"/>
                          <a:cs typeface="Arial" charset="0"/>
                        </a:rPr>
                        <a:t>Περίπτωση 1</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l-GR" sz="1300" b="1" i="0" u="none" strike="noStrike" cap="none" normalizeH="0" baseline="0">
                          <a:ln>
                            <a:noFill/>
                          </a:ln>
                          <a:solidFill>
                            <a:srgbClr val="FFFFFF"/>
                          </a:solidFill>
                          <a:effectLst/>
                          <a:latin typeface="Calibri" charset="0"/>
                          <a:ea typeface="ＭＳ Ｐゴシック" charset="0"/>
                          <a:cs typeface="Arial" charset="0"/>
                        </a:rPr>
                        <a:t>Περίπτωση 2</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l-GR" sz="1300" b="1" i="0" u="none" strike="noStrike" cap="none" normalizeH="0" baseline="0">
                          <a:ln>
                            <a:noFill/>
                          </a:ln>
                          <a:solidFill>
                            <a:srgbClr val="FFFFFF"/>
                          </a:solidFill>
                          <a:effectLst/>
                          <a:latin typeface="Calibri" charset="0"/>
                          <a:ea typeface="ＭＳ Ｐゴシック" charset="0"/>
                          <a:cs typeface="Arial" charset="0"/>
                        </a:rPr>
                        <a:t>Περίπτωση 3 </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l-GR" sz="1300" b="1" i="0" u="none" strike="noStrike" cap="none" normalizeH="0" baseline="0">
                          <a:ln>
                            <a:noFill/>
                          </a:ln>
                          <a:solidFill>
                            <a:srgbClr val="FFFFFF"/>
                          </a:solidFill>
                          <a:effectLst/>
                          <a:latin typeface="Calibri" charset="0"/>
                          <a:ea typeface="ＭＳ Ｐゴシック" charset="0"/>
                          <a:cs typeface="Arial" charset="0"/>
                        </a:rPr>
                        <a:t>Περίπτωση 4 </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68421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1" i="0" u="none" strike="noStrike" cap="none" normalizeH="0" baseline="0">
                          <a:ln>
                            <a:noFill/>
                          </a:ln>
                          <a:solidFill>
                            <a:srgbClr val="FFFFFF"/>
                          </a:solidFill>
                          <a:effectLst/>
                          <a:latin typeface="Calibri" charset="0"/>
                          <a:ea typeface="ＭＳ Ｐゴシック" charset="0"/>
                          <a:cs typeface="Arial" charset="0"/>
                        </a:rPr>
                        <a:t>Γλώσσα στην οικογένεια</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a:ln>
                            <a:noFill/>
                          </a:ln>
                          <a:solidFill>
                            <a:srgbClr val="000000"/>
                          </a:solidFill>
                          <a:effectLst/>
                          <a:latin typeface="Calibri" charset="0"/>
                          <a:ea typeface="ＭＳ Ｐゴシック" charset="0"/>
                          <a:cs typeface="Arial" charset="0"/>
                        </a:rPr>
                        <a:t>Γ1</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a:ln>
                            <a:noFill/>
                          </a:ln>
                          <a:solidFill>
                            <a:srgbClr val="000000"/>
                          </a:solidFill>
                          <a:effectLst/>
                          <a:latin typeface="Calibri" charset="0"/>
                          <a:ea typeface="ＭＳ Ｐゴシック" charset="0"/>
                          <a:cs typeface="Arial" charset="0"/>
                        </a:rPr>
                        <a:t>Γ1 </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a:ln>
                            <a:noFill/>
                          </a:ln>
                          <a:solidFill>
                            <a:srgbClr val="000000"/>
                          </a:solidFill>
                          <a:effectLst/>
                          <a:latin typeface="Calibri" charset="0"/>
                          <a:ea typeface="ＭＳ Ｐゴシック" charset="0"/>
                          <a:cs typeface="Arial" charset="0"/>
                        </a:rPr>
                        <a:t>Γ1 και Γ2</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a:ln>
                            <a:noFill/>
                          </a:ln>
                          <a:solidFill>
                            <a:srgbClr val="000000"/>
                          </a:solidFill>
                          <a:effectLst/>
                          <a:latin typeface="Calibri" charset="0"/>
                          <a:ea typeface="ＭＳ Ｐゴシック" charset="0"/>
                          <a:cs typeface="Arial" charset="0"/>
                        </a:rPr>
                        <a:t>Γ1 και Γ2</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r>
              <a:tr h="77311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1" i="0" u="none" strike="noStrike" cap="none" normalizeH="0" baseline="0">
                          <a:ln>
                            <a:noFill/>
                          </a:ln>
                          <a:solidFill>
                            <a:srgbClr val="FFFFFF"/>
                          </a:solidFill>
                          <a:effectLst/>
                          <a:latin typeface="Calibri" charset="0"/>
                          <a:ea typeface="ＭＳ Ｐゴシック" charset="0"/>
                          <a:cs typeface="Arial" charset="0"/>
                        </a:rPr>
                        <a:t>Γλώσσα στην ευρύτερη κοινότητα</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a:ln>
                            <a:noFill/>
                          </a:ln>
                          <a:solidFill>
                            <a:srgbClr val="000000"/>
                          </a:solidFill>
                          <a:effectLst/>
                          <a:latin typeface="Calibri" charset="0"/>
                          <a:ea typeface="ＭＳ Ｐゴシック" charset="0"/>
                          <a:cs typeface="Arial" charset="0"/>
                        </a:rPr>
                        <a:t>Γ1 </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a:ln>
                            <a:noFill/>
                          </a:ln>
                          <a:solidFill>
                            <a:srgbClr val="000000"/>
                          </a:solidFill>
                          <a:effectLst/>
                          <a:latin typeface="Calibri" charset="0"/>
                          <a:ea typeface="ＭＳ Ｐゴシック" charset="0"/>
                          <a:cs typeface="Arial" charset="0"/>
                        </a:rPr>
                        <a:t>(Γ2 περιορισμένα)</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a:ln>
                            <a:noFill/>
                          </a:ln>
                          <a:solidFill>
                            <a:srgbClr val="000000"/>
                          </a:solidFill>
                          <a:effectLst/>
                          <a:latin typeface="Calibri" charset="0"/>
                          <a:ea typeface="ＭＳ Ｐゴシック" charset="0"/>
                          <a:cs typeface="Arial" charset="0"/>
                        </a:rPr>
                        <a:t>Γ2</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a:ln>
                            <a:noFill/>
                          </a:ln>
                          <a:solidFill>
                            <a:srgbClr val="000000"/>
                          </a:solidFill>
                          <a:effectLst/>
                          <a:latin typeface="Calibri" charset="0"/>
                          <a:ea typeface="ＭＳ Ｐゴシック" charset="0"/>
                          <a:cs typeface="Arial" charset="0"/>
                        </a:rPr>
                        <a:t>Γ1 και Γ2</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a:ln>
                            <a:noFill/>
                          </a:ln>
                          <a:solidFill>
                            <a:srgbClr val="000000"/>
                          </a:solidFill>
                          <a:effectLst/>
                          <a:latin typeface="Calibri" charset="0"/>
                          <a:ea typeface="ＭＳ Ｐゴシック" charset="0"/>
                          <a:cs typeface="Arial" charset="0"/>
                        </a:rPr>
                        <a:t>Γ2</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r>
              <a:tr h="985837">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1" i="0" u="none" strike="noStrike" cap="none" normalizeH="0" baseline="0">
                          <a:ln>
                            <a:noFill/>
                          </a:ln>
                          <a:solidFill>
                            <a:srgbClr val="FFFFFF"/>
                          </a:solidFill>
                          <a:effectLst/>
                          <a:latin typeface="Calibri" charset="0"/>
                          <a:ea typeface="ＭＳ Ｐゴシック" charset="0"/>
                          <a:cs typeface="Arial" charset="0"/>
                        </a:rPr>
                        <a:t>Τι συμβαίνει;</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a:ln>
                            <a:noFill/>
                          </a:ln>
                          <a:solidFill>
                            <a:srgbClr val="000000"/>
                          </a:solidFill>
                          <a:effectLst/>
                          <a:latin typeface="Calibri" charset="0"/>
                          <a:ea typeface="ＭＳ Ｐゴシック" charset="0"/>
                          <a:cs typeface="Arial" charset="0"/>
                        </a:rPr>
                        <a:t>Το παιδί κατακτά τη Γ1 </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a:ln>
                            <a:noFill/>
                          </a:ln>
                          <a:solidFill>
                            <a:srgbClr val="000000"/>
                          </a:solidFill>
                          <a:effectLst/>
                          <a:latin typeface="Calibri" charset="0"/>
                          <a:ea typeface="ＭＳ Ｐゴシック" charset="0"/>
                          <a:cs typeface="Arial" charset="0"/>
                        </a:rPr>
                        <a:t>(στοιχεία της Γ2)</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a:ln>
                            <a:noFill/>
                          </a:ln>
                          <a:solidFill>
                            <a:srgbClr val="000000"/>
                          </a:solidFill>
                          <a:effectLst/>
                          <a:latin typeface="Calibri" charset="0"/>
                          <a:ea typeface="ＭＳ Ｐゴシック" charset="0"/>
                          <a:cs typeface="Arial" charset="0"/>
                        </a:rPr>
                        <a:t>Το παιδί κατακτά τη Γ1 και ίσως στοιχεία της Γ2</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a:ln>
                            <a:noFill/>
                          </a:ln>
                          <a:solidFill>
                            <a:srgbClr val="000000"/>
                          </a:solidFill>
                          <a:effectLst/>
                          <a:latin typeface="Calibri" charset="0"/>
                          <a:ea typeface="ＭＳ Ｐゴシック" charset="0"/>
                          <a:cs typeface="Arial" charset="0"/>
                        </a:rPr>
                        <a:t>Το παιδί κατακτά και τη Γ1 και τη Γ2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a:ln>
                            <a:noFill/>
                          </a:ln>
                          <a:solidFill>
                            <a:srgbClr val="000000"/>
                          </a:solidFill>
                          <a:effectLst/>
                          <a:latin typeface="Calibri" charset="0"/>
                          <a:ea typeface="ＭＳ Ｐゴシック" charset="0"/>
                          <a:cs typeface="Arial" charset="0"/>
                        </a:rPr>
                        <a:t>Το παιδί κατακτά τη Γ1 και τη Γ2. Ίσως αρχίσει να χάνει τη Γ1</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r>
              <a:tr h="985837">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1" i="0" u="none" strike="noStrike" cap="none" normalizeH="0" baseline="0">
                          <a:ln>
                            <a:noFill/>
                          </a:ln>
                          <a:solidFill>
                            <a:srgbClr val="FFFFFF"/>
                          </a:solidFill>
                          <a:effectLst/>
                          <a:latin typeface="Calibri" charset="0"/>
                          <a:ea typeface="ＭＳ Ｐゴシック" charset="0"/>
                          <a:cs typeface="Arial" charset="0"/>
                        </a:rPr>
                        <a:t>Γλωσσικό αποτέλεσμα για τη Γ1</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a:ln>
                            <a:noFill/>
                          </a:ln>
                          <a:solidFill>
                            <a:srgbClr val="000000"/>
                          </a:solidFill>
                          <a:effectLst/>
                          <a:latin typeface="Calibri" charset="0"/>
                          <a:ea typeface="ＭＳ Ｐゴシック" charset="0"/>
                          <a:cs typeface="Arial" charset="0"/>
                        </a:rPr>
                        <a:t>Ισχυρή ανάπτυξη της Γ1</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a:ln>
                            <a:noFill/>
                          </a:ln>
                          <a:solidFill>
                            <a:srgbClr val="000000"/>
                          </a:solidFill>
                          <a:effectLst/>
                          <a:latin typeface="Calibri" charset="0"/>
                          <a:ea typeface="ＭＳ Ｐゴシック" charset="0"/>
                          <a:cs typeface="Arial" charset="0"/>
                        </a:rPr>
                        <a:t>Ισχυρή ανάπτυξη της Γ1</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dirty="0">
                          <a:ln>
                            <a:noFill/>
                          </a:ln>
                          <a:solidFill>
                            <a:srgbClr val="000000"/>
                          </a:solidFill>
                          <a:effectLst/>
                          <a:latin typeface="Calibri" charset="0"/>
                          <a:ea typeface="ＭＳ Ｐゴシック" charset="0"/>
                          <a:cs typeface="Arial" charset="0"/>
                        </a:rPr>
                        <a:t>Εύρος γλωσσικών δεξιοτήτων στη Γ1</a:t>
                      </a:r>
                      <a:endParaRPr kumimoji="0" lang="el-GR" sz="1300" b="1" i="0" u="none" strike="noStrike" cap="none" normalizeH="0" baseline="0" dirty="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a:ln>
                            <a:noFill/>
                          </a:ln>
                          <a:solidFill>
                            <a:srgbClr val="000000"/>
                          </a:solidFill>
                          <a:effectLst/>
                          <a:latin typeface="Calibri" charset="0"/>
                          <a:ea typeface="ＭＳ Ｐゴシック" charset="0"/>
                          <a:cs typeface="Arial" charset="0"/>
                        </a:rPr>
                        <a:t>Ατομικές Διαφορές στις γλωσσικές δεξιοτήτες στη Γ1</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EF"/>
                    </a:solidFill>
                  </a:tcPr>
                </a:tc>
              </a:tr>
              <a:tr h="985837">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1" i="0" u="none" strike="noStrike" cap="none" normalizeH="0" baseline="0">
                          <a:ln>
                            <a:noFill/>
                          </a:ln>
                          <a:solidFill>
                            <a:srgbClr val="FFFFFF"/>
                          </a:solidFill>
                          <a:effectLst/>
                          <a:latin typeface="Calibri" charset="0"/>
                          <a:ea typeface="ＭＳ Ｐゴシック" charset="0"/>
                          <a:cs typeface="Arial" charset="0"/>
                        </a:rPr>
                        <a:t>Κατάσταση διγλωσσίας</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a:ln>
                            <a:noFill/>
                          </a:ln>
                          <a:solidFill>
                            <a:srgbClr val="000000"/>
                          </a:solidFill>
                          <a:effectLst/>
                          <a:latin typeface="Calibri" charset="0"/>
                          <a:ea typeface="ＭＳ Ｐゴシック" charset="0"/>
                          <a:cs typeface="Arial" charset="0"/>
                        </a:rPr>
                        <a:t>Μία γλώσσα – Γ1 </a:t>
                      </a: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a:ln>
                            <a:noFill/>
                          </a:ln>
                          <a:solidFill>
                            <a:srgbClr val="000000"/>
                          </a:solidFill>
                          <a:effectLst/>
                          <a:latin typeface="Calibri" charset="0"/>
                          <a:ea typeface="ＭＳ Ｐゴシック" charset="0"/>
                          <a:cs typeface="Arial" charset="0"/>
                        </a:rPr>
                        <a:t>(ίσως στοιχεία διγλωσσίας)</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a:ln>
                            <a:noFill/>
                          </a:ln>
                          <a:solidFill>
                            <a:srgbClr val="000000"/>
                          </a:solidFill>
                          <a:effectLst/>
                          <a:latin typeface="Calibri" charset="0"/>
                          <a:ea typeface="ＭＳ Ｐゴシック" charset="0"/>
                          <a:cs typeface="Arial" charset="0"/>
                        </a:rPr>
                        <a:t>Έναρξη διγλωσσίας</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a:ln>
                            <a:noFill/>
                          </a:ln>
                          <a:solidFill>
                            <a:srgbClr val="000000"/>
                          </a:solidFill>
                          <a:effectLst/>
                          <a:latin typeface="Calibri" charset="0"/>
                          <a:ea typeface="ＭＳ Ｐゴシック" charset="0"/>
                          <a:cs typeface="Arial" charset="0"/>
                        </a:rPr>
                        <a:t>Αναδυόμενη διγλωσσία</a:t>
                      </a:r>
                      <a:endParaRPr kumimoji="0" lang="el-GR" sz="1300" b="1" i="0" u="none" strike="noStrike" cap="none" normalizeH="0" baseline="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l-GR" sz="1300" b="0" i="0" u="none" strike="noStrike" cap="none" normalizeH="0" baseline="0" dirty="0">
                          <a:ln>
                            <a:noFill/>
                          </a:ln>
                          <a:solidFill>
                            <a:srgbClr val="000000"/>
                          </a:solidFill>
                          <a:effectLst/>
                          <a:latin typeface="Calibri" charset="0"/>
                          <a:ea typeface="ＭＳ Ｐゴシック" charset="0"/>
                          <a:cs typeface="Arial" charset="0"/>
                        </a:rPr>
                        <a:t>Διγλωσσία σε κίνδυνο</a:t>
                      </a:r>
                      <a:endParaRPr kumimoji="0" lang="el-GR" sz="1300" b="1" i="0" u="none" strike="noStrike" cap="none" normalizeH="0" baseline="0" dirty="0">
                        <a:ln>
                          <a:noFill/>
                        </a:ln>
                        <a:solidFill>
                          <a:schemeClr val="tx1"/>
                        </a:solidFill>
                        <a:effectLst/>
                        <a:latin typeface="Calibri" charset="0"/>
                        <a:ea typeface="ＭＳ Ｐゴシック" charset="0"/>
                        <a:cs typeface="Arial"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DE"/>
                    </a:solidFill>
                  </a:tcPr>
                </a:tc>
              </a:tr>
            </a:tbl>
          </a:graphicData>
        </a:graphic>
      </p:graphicFrame>
    </p:spTree>
    <p:extLst>
      <p:ext uri="{BB962C8B-B14F-4D97-AF65-F5344CB8AC3E}">
        <p14:creationId xmlns:p14="http://schemas.microsoft.com/office/powerpoint/2010/main" val="52106362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2"/>
          <p:cNvSpPr>
            <a:spLocks noGrp="1" noChangeArrowheads="1"/>
          </p:cNvSpPr>
          <p:nvPr>
            <p:ph type="title" idx="4294967295"/>
          </p:nvPr>
        </p:nvSpPr>
        <p:spPr>
          <a:xfrm>
            <a:off x="468313" y="260350"/>
            <a:ext cx="8229600" cy="1143000"/>
          </a:xfrm>
        </p:spPr>
        <p:txBody>
          <a:bodyPr/>
          <a:lstStyle/>
          <a:p>
            <a:pPr eaLnBrk="1" hangingPunct="1"/>
            <a:r>
              <a:rPr lang="en-US" sz="3200" b="1" dirty="0">
                <a:solidFill>
                  <a:srgbClr val="FF0000"/>
                </a:solidFill>
                <a:latin typeface="Calibri" charset="0"/>
              </a:rPr>
              <a:t> </a:t>
            </a:r>
            <a:r>
              <a:rPr lang="el-GR" sz="3200" b="1" dirty="0" smtClean="0">
                <a:solidFill>
                  <a:srgbClr val="FF0000"/>
                </a:solidFill>
                <a:latin typeface="Calibri" charset="0"/>
              </a:rPr>
              <a:t>Συμπερασματικά...οι </a:t>
            </a:r>
            <a:r>
              <a:rPr lang="el-GR" sz="3200" b="1" dirty="0">
                <a:solidFill>
                  <a:srgbClr val="FF0000"/>
                </a:solidFill>
                <a:latin typeface="Calibri" charset="0"/>
              </a:rPr>
              <a:t>δίγλωσσοι ομιλητές</a:t>
            </a:r>
          </a:p>
        </p:txBody>
      </p:sp>
      <p:sp>
        <p:nvSpPr>
          <p:cNvPr id="87042" name="Rectangle 3"/>
          <p:cNvSpPr>
            <a:spLocks noGrp="1" noChangeArrowheads="1"/>
          </p:cNvSpPr>
          <p:nvPr>
            <p:ph type="body" idx="4294967295"/>
          </p:nvPr>
        </p:nvSpPr>
        <p:spPr>
          <a:xfrm>
            <a:off x="468313" y="1268413"/>
            <a:ext cx="8218487" cy="2305050"/>
          </a:xfrm>
        </p:spPr>
        <p:txBody>
          <a:bodyPr/>
          <a:lstStyle/>
          <a:p>
            <a:pPr algn="just" eaLnBrk="1" hangingPunct="1">
              <a:buFont typeface="Arial" charset="0"/>
              <a:buBlip>
                <a:blip r:embed="rId3"/>
              </a:buBlip>
            </a:pPr>
            <a:r>
              <a:rPr lang="el-GR" sz="2000">
                <a:latin typeface="Calibri" charset="0"/>
              </a:rPr>
              <a:t>Ο δίγλωσσος ομιλητής ≠ Δύο μονόγλωσσοι: Ο δίγλωσσος ομιλητής δεν είναι το άθροισμα δύο μονόγλωσσων. Αποτελεί μια μοναδική, ολοκληρωμένη οντότητα που δύσκολα μπορεί να διακριθεί σε επιμέρους στοιχεία. (Grosjean 1989).</a:t>
            </a:r>
          </a:p>
          <a:p>
            <a:pPr algn="just" eaLnBrk="1" hangingPunct="1">
              <a:spcBef>
                <a:spcPts val="1200"/>
              </a:spcBef>
              <a:buFont typeface="Arial" charset="0"/>
              <a:buBlip>
                <a:blip r:embed="rId3"/>
              </a:buBlip>
            </a:pPr>
            <a:r>
              <a:rPr lang="el-GR" sz="2000">
                <a:latin typeface="Calibri" charset="0"/>
              </a:rPr>
              <a:t>Οι δίγλωσσοι ομιλητές μαθαίνουν τις δύο γλώσσες σε διαφορετικά περιβάλλοντα και τις χρησιμοποιούν για να εξυπηρετήσουν διαφορετικούς επικοινωνιακούς στόχους και συνήθως με διαφορετικούς συνομιλητές.</a:t>
            </a:r>
          </a:p>
        </p:txBody>
      </p:sp>
      <p:sp>
        <p:nvSpPr>
          <p:cNvPr id="87043" name="Rectangle 4"/>
          <p:cNvSpPr>
            <a:spLocks noChangeArrowheads="1"/>
          </p:cNvSpPr>
          <p:nvPr/>
        </p:nvSpPr>
        <p:spPr bwMode="auto">
          <a:xfrm>
            <a:off x="468313" y="4095750"/>
            <a:ext cx="8135937" cy="2405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gn="just">
              <a:spcBef>
                <a:spcPct val="20000"/>
              </a:spcBef>
              <a:buFontTx/>
              <a:buBlip>
                <a:blip r:embed="rId3"/>
              </a:buBlip>
            </a:pPr>
            <a:r>
              <a:rPr lang="el-GR" sz="2000">
                <a:latin typeface="Calibri" charset="0"/>
                <a:cs typeface="Arial" charset="0"/>
              </a:rPr>
              <a:t>Το να αναμένει κανείς από έναν δίγλωσσο ίδιο επίπεδο γνώσης και για τις δύο γλώσσες δεν είναι ρεαλιστικό. </a:t>
            </a:r>
          </a:p>
          <a:p>
            <a:pPr marL="342900" indent="-342900" algn="just">
              <a:spcBef>
                <a:spcPts val="1200"/>
              </a:spcBef>
              <a:buFontTx/>
              <a:buBlip>
                <a:blip r:embed="rId3"/>
              </a:buBlip>
            </a:pPr>
            <a:r>
              <a:rPr lang="el-GR" sz="2000">
                <a:latin typeface="Calibri" charset="0"/>
                <a:cs typeface="Arial" charset="0"/>
              </a:rPr>
              <a:t>Το επίπεδο επάρκειας σε μια γλώσσα εξαρτάται από τα </a:t>
            </a:r>
            <a:r>
              <a:rPr lang="el-GR" sz="2000" b="1">
                <a:latin typeface="Calibri" charset="0"/>
                <a:cs typeface="Arial" charset="0"/>
              </a:rPr>
              <a:t>περιβάλλοντα</a:t>
            </a:r>
            <a:r>
              <a:rPr lang="el-GR" sz="2000">
                <a:latin typeface="Calibri" charset="0"/>
                <a:cs typeface="Arial" charset="0"/>
              </a:rPr>
              <a:t> στα οποία ενεργοποιείται η γλώσσα αυτή καθώς και από </a:t>
            </a:r>
            <a:r>
              <a:rPr lang="el-GR" sz="2000" b="1">
                <a:latin typeface="Calibri" charset="0"/>
                <a:cs typeface="Arial" charset="0"/>
              </a:rPr>
              <a:t>τη συχνότητα χρήσης </a:t>
            </a:r>
            <a:r>
              <a:rPr lang="el-GR" sz="2000">
                <a:latin typeface="Calibri" charset="0"/>
                <a:cs typeface="Arial" charset="0"/>
              </a:rPr>
              <a:t>της. Η </a:t>
            </a:r>
            <a:r>
              <a:rPr lang="el-GR" sz="2000" b="1">
                <a:latin typeface="Calibri" charset="0"/>
                <a:cs typeface="Arial" charset="0"/>
              </a:rPr>
              <a:t>επικοινωνιακή ικανότητα </a:t>
            </a:r>
            <a:r>
              <a:rPr lang="el-GR" sz="2000">
                <a:latin typeface="Calibri" charset="0"/>
                <a:cs typeface="Arial" charset="0"/>
              </a:rPr>
              <a:t>σε καθεμία από τις γλώσσες μπορεί να διαφέρει για τα διάφορα πεδία χρήσης.</a:t>
            </a:r>
          </a:p>
        </p:txBody>
      </p:sp>
    </p:spTree>
    <p:extLst>
      <p:ext uri="{BB962C8B-B14F-4D97-AF65-F5344CB8AC3E}">
        <p14:creationId xmlns:p14="http://schemas.microsoft.com/office/powerpoint/2010/main" val="257133639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200" b="1" dirty="0" smtClean="0">
                <a:solidFill>
                  <a:srgbClr val="FF0000"/>
                </a:solidFill>
              </a:rPr>
              <a:t>Σχολεία εμβάπτισης (</a:t>
            </a:r>
            <a:r>
              <a:rPr lang="en-US" sz="3200" b="1" dirty="0" smtClean="0">
                <a:solidFill>
                  <a:srgbClr val="FF0000"/>
                </a:solidFill>
              </a:rPr>
              <a:t>immersion education)</a:t>
            </a:r>
            <a:endParaRPr lang="en-US" sz="3200" b="1" dirty="0">
              <a:solidFill>
                <a:srgbClr val="FF0000"/>
              </a:solidFill>
            </a:endParaRPr>
          </a:p>
        </p:txBody>
      </p:sp>
      <p:sp>
        <p:nvSpPr>
          <p:cNvPr id="3" name="Content Placeholder 2"/>
          <p:cNvSpPr>
            <a:spLocks noGrp="1"/>
          </p:cNvSpPr>
          <p:nvPr>
            <p:ph idx="1"/>
          </p:nvPr>
        </p:nvSpPr>
        <p:spPr/>
        <p:txBody>
          <a:bodyPr/>
          <a:lstStyle/>
          <a:p>
            <a:pPr algn="just"/>
            <a:r>
              <a:rPr lang="el-GR" sz="2400" dirty="0" smtClean="0"/>
              <a:t>Τύπος δίγλωσσης εκπαίδευσης όπου οι μαθητές οι οποίοι μιλάνε τη γλώσσα της πλειονότητας δέχονται μέρος της εκπαίδευσής τους σε μια δεύτερη γλώσσα και μέρος της στη μητρική τους. Το χαρακτηριστικό αυτού του τύπου της εκπαίδευσης είναι η διδασκαλία γνωστικών αντικειμένων όπως η ιστορία και οι επιστήμες στη γλώσσα-στόχο. Γενικά, το 50% τουλάχιστον του προγράμματος πρέπει να είναι στη γλώσσα-στόχο για να μπορεί να θεωρηθεί ως πρόγραμμα «εμβάπτισης».</a:t>
            </a:r>
          </a:p>
          <a:p>
            <a:pPr algn="just"/>
            <a:r>
              <a:rPr lang="el-GR" sz="2400" dirty="0" smtClean="0"/>
              <a:t>Σύμφωνα με δεδομένα από τον Καναδά, στα σχολεία πρώιμης εμβάπτισης, προβλέπονται 6000-7000 ώρες επαφής με τη γλώσσα-στόχο, στα σχολεία όψιμης εμβάπτισης 3500 ώρες, ενώ στα παραδοσιακά σχολεία όπου διδάσκεται η Γ2 περιλαμβάνει μόνο 1000 ώρες.</a:t>
            </a:r>
            <a:endParaRPr lang="en-US" sz="2400" dirty="0"/>
          </a:p>
        </p:txBody>
      </p:sp>
    </p:spTree>
    <p:extLst>
      <p:ext uri="{BB962C8B-B14F-4D97-AF65-F5344CB8AC3E}">
        <p14:creationId xmlns:p14="http://schemas.microsoft.com/office/powerpoint/2010/main" val="38687874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200" b="1" dirty="0" smtClean="0">
                <a:solidFill>
                  <a:srgbClr val="FF0000"/>
                </a:solidFill>
              </a:rPr>
              <a:t>Σχολεία εμβάπτισης (</a:t>
            </a:r>
            <a:r>
              <a:rPr lang="en-US" sz="3200" b="1" dirty="0" smtClean="0">
                <a:solidFill>
                  <a:srgbClr val="FF0000"/>
                </a:solidFill>
              </a:rPr>
              <a:t>immersion education)</a:t>
            </a:r>
            <a:endParaRPr lang="en-US" sz="3200" b="1" dirty="0">
              <a:solidFill>
                <a:srgbClr val="FF0000"/>
              </a:solidFill>
            </a:endParaRPr>
          </a:p>
        </p:txBody>
      </p:sp>
      <p:sp>
        <p:nvSpPr>
          <p:cNvPr id="3" name="Content Placeholder 2"/>
          <p:cNvSpPr>
            <a:spLocks noGrp="1"/>
          </p:cNvSpPr>
          <p:nvPr>
            <p:ph idx="1"/>
          </p:nvPr>
        </p:nvSpPr>
        <p:spPr/>
        <p:txBody>
          <a:bodyPr/>
          <a:lstStyle/>
          <a:p>
            <a:pPr algn="just"/>
            <a:r>
              <a:rPr lang="el-GR" sz="2400" dirty="0" smtClean="0"/>
              <a:t>Τα προγράμματα αυτά εισήχθησαν για πρώτη φορά στη γαλλόφωνη επαρχία του Κεμπέκ από τα μέσα της δεκαετίας του ‘60, ως αποτέλεσμα της επιθυμίας των αγγλόφωνων οικογενειών να μάθουν τα παιδιά τους γαλλικά αποτελεσματικά και γρήγορα.</a:t>
            </a:r>
          </a:p>
          <a:p>
            <a:pPr algn="just"/>
            <a:r>
              <a:rPr lang="el-GR" sz="2400" dirty="0" smtClean="0"/>
              <a:t>Υπάρχει τεράστια βιβλιογραφία σχετικά με τα μαθησιακά αποτελέσματα αυτού του τύπου εκπαίδευσης.</a:t>
            </a:r>
          </a:p>
          <a:p>
            <a:pPr algn="just"/>
            <a:r>
              <a:rPr lang="el-GR" sz="2400" dirty="0" smtClean="0"/>
              <a:t>Η γλωσσική περιοχή στην οποία οι μαθητές αυτών των σχολείων φαίνεται ότι δεν τα πηγαίνουν εξίσου καλά με τους φυσικούς ομιλητές στις παραγωγικές δεξιότητες, ΠΓΛ και ΠΠΛ, κυρίως ως προς το κομμάτι της γραμματικής ικανότητας</a:t>
            </a:r>
            <a:endParaRPr lang="en-US" sz="2400" dirty="0"/>
          </a:p>
        </p:txBody>
      </p:sp>
    </p:spTree>
    <p:extLst>
      <p:ext uri="{BB962C8B-B14F-4D97-AF65-F5344CB8AC3E}">
        <p14:creationId xmlns:p14="http://schemas.microsoft.com/office/powerpoint/2010/main" val="31486921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9036496" cy="1143000"/>
          </a:xfrm>
        </p:spPr>
        <p:txBody>
          <a:bodyPr/>
          <a:lstStyle/>
          <a:p>
            <a:r>
              <a:rPr lang="el-GR" sz="3200" b="1" dirty="0" smtClean="0">
                <a:solidFill>
                  <a:srgbClr val="FF0000"/>
                </a:solidFill>
              </a:rPr>
              <a:t>Γλωσσική εκπαίδευση βάσει περιεχομένου/ Συνδυασμένη Εκμάθηση Αντικειμένου και Γλώσσας</a:t>
            </a:r>
            <a:endParaRPr lang="en-US" sz="3200" b="1" dirty="0">
              <a:solidFill>
                <a:srgbClr val="FF0000"/>
              </a:solidFill>
            </a:endParaRPr>
          </a:p>
        </p:txBody>
      </p:sp>
      <p:sp>
        <p:nvSpPr>
          <p:cNvPr id="3" name="Content Placeholder 2"/>
          <p:cNvSpPr>
            <a:spLocks noGrp="1"/>
          </p:cNvSpPr>
          <p:nvPr>
            <p:ph idx="1"/>
          </p:nvPr>
        </p:nvSpPr>
        <p:spPr/>
        <p:txBody>
          <a:bodyPr/>
          <a:lstStyle/>
          <a:p>
            <a:r>
              <a:rPr lang="en-US" sz="2400" dirty="0" smtClean="0"/>
              <a:t>CLIL= Content Language Integrated Learning</a:t>
            </a:r>
          </a:p>
          <a:p>
            <a:r>
              <a:rPr lang="en-US" sz="2400" dirty="0" smtClean="0"/>
              <a:t>H </a:t>
            </a:r>
            <a:r>
              <a:rPr lang="el-GR" sz="2400" dirty="0" smtClean="0"/>
              <a:t>διδασκαλία ενός σχολικού μαθήματος (πχ Ιστορία, Γεωγραφία, Φυσικές επιστήμες) μέσω μιας ξένης γλώσσας.</a:t>
            </a:r>
          </a:p>
          <a:p>
            <a:r>
              <a:rPr lang="el-GR" sz="2400" dirty="0" smtClean="0"/>
              <a:t>Διττός στόχος: (α) περιεχόμενο συγκεκριμένου γνωστικού αντικειμένου, (β) μορφή συγκεκριμένης γλώσσας</a:t>
            </a:r>
          </a:p>
          <a:p>
            <a:endParaRPr lang="en-US" sz="2400" dirty="0"/>
          </a:p>
        </p:txBody>
      </p:sp>
    </p:spTree>
    <p:extLst>
      <p:ext uri="{BB962C8B-B14F-4D97-AF65-F5344CB8AC3E}">
        <p14:creationId xmlns:p14="http://schemas.microsoft.com/office/powerpoint/2010/main" val="24798638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200" b="1" dirty="0" smtClean="0">
                <a:solidFill>
                  <a:srgbClr val="FF0000"/>
                </a:solidFill>
              </a:rPr>
              <a:t>Πλεονεκτήματα </a:t>
            </a:r>
            <a:r>
              <a:rPr lang="en-US" sz="3200" b="1" dirty="0" smtClean="0">
                <a:solidFill>
                  <a:srgbClr val="FF0000"/>
                </a:solidFill>
              </a:rPr>
              <a:t>CLIL</a:t>
            </a:r>
            <a:endParaRPr lang="en-US" sz="3200" b="1" dirty="0">
              <a:solidFill>
                <a:srgbClr val="FF0000"/>
              </a:solidFill>
            </a:endParaRPr>
          </a:p>
        </p:txBody>
      </p:sp>
      <p:sp>
        <p:nvSpPr>
          <p:cNvPr id="3" name="Content Placeholder 2"/>
          <p:cNvSpPr>
            <a:spLocks noGrp="1"/>
          </p:cNvSpPr>
          <p:nvPr>
            <p:ph idx="1"/>
          </p:nvPr>
        </p:nvSpPr>
        <p:spPr/>
        <p:txBody>
          <a:bodyPr/>
          <a:lstStyle/>
          <a:p>
            <a:r>
              <a:rPr lang="el-GR" sz="2400" dirty="0"/>
              <a:t>η βελτίωση των γλωσσικών γνώσεων και των δεξιοτήτων του προφορικού λόγου,</a:t>
            </a:r>
          </a:p>
          <a:p>
            <a:r>
              <a:rPr lang="el-GR" sz="2400" dirty="0" smtClean="0"/>
              <a:t>η </a:t>
            </a:r>
            <a:r>
              <a:rPr lang="el-GR" sz="2400" dirty="0"/>
              <a:t>ευκαιρία για μελέτη του γνωστικού </a:t>
            </a:r>
            <a:r>
              <a:rPr lang="el-GR" sz="2400" dirty="0" smtClean="0"/>
              <a:t>αντικειμένου</a:t>
            </a:r>
            <a:r>
              <a:rPr lang="en-US" sz="2400" dirty="0" smtClean="0"/>
              <a:t>,</a:t>
            </a:r>
            <a:endParaRPr lang="el-GR" sz="2400" dirty="0"/>
          </a:p>
          <a:p>
            <a:r>
              <a:rPr lang="el-GR" sz="2400" dirty="0" smtClean="0"/>
              <a:t> </a:t>
            </a:r>
            <a:r>
              <a:rPr lang="el-GR" sz="2400" dirty="0"/>
              <a:t>η ουσιαστικότερη και εντατικότερη επαφή με τη γλώσσα-στόχο,</a:t>
            </a:r>
          </a:p>
          <a:p>
            <a:r>
              <a:rPr lang="el-GR" sz="2400" dirty="0" smtClean="0"/>
              <a:t> </a:t>
            </a:r>
            <a:r>
              <a:rPr lang="el-GR" sz="2400" dirty="0"/>
              <a:t>η προώθηση των νοητικών διεργασιών και της συνδυαστικής σκέψης,</a:t>
            </a:r>
          </a:p>
          <a:p>
            <a:r>
              <a:rPr lang="el-GR" sz="2400" dirty="0" smtClean="0"/>
              <a:t>η </a:t>
            </a:r>
            <a:r>
              <a:rPr lang="el-GR" sz="2400" dirty="0"/>
              <a:t>ανάπτυξη των επικοινωνιακών δεξιοτήτων,</a:t>
            </a:r>
          </a:p>
          <a:p>
            <a:r>
              <a:rPr lang="el-GR" sz="2400" dirty="0" smtClean="0"/>
              <a:t>η </a:t>
            </a:r>
            <a:r>
              <a:rPr lang="el-GR" sz="2400" dirty="0"/>
              <a:t>απόκτηση μεγαλύτερης αυτοπεποίθησης τόσο σε σχέση με τη γλώσσα όσο και με το γνωστικό αντικείμενο.</a:t>
            </a:r>
          </a:p>
          <a:p>
            <a:endParaRPr lang="en-US" dirty="0"/>
          </a:p>
        </p:txBody>
      </p:sp>
    </p:spTree>
    <p:extLst>
      <p:ext uri="{BB962C8B-B14F-4D97-AF65-F5344CB8AC3E}">
        <p14:creationId xmlns:p14="http://schemas.microsoft.com/office/powerpoint/2010/main" val="7462152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2 - Τίτλος"/>
          <p:cNvSpPr>
            <a:spLocks noGrp="1"/>
          </p:cNvSpPr>
          <p:nvPr>
            <p:ph type="title"/>
          </p:nvPr>
        </p:nvSpPr>
        <p:spPr/>
        <p:txBody>
          <a:bodyPr/>
          <a:lstStyle/>
          <a:p>
            <a:r>
              <a:rPr lang="el-GR" sz="3200">
                <a:latin typeface="Calibri" charset="0"/>
              </a:rPr>
              <a:t>4 κατηγορίες μαθητών</a:t>
            </a:r>
            <a:br>
              <a:rPr lang="el-GR" sz="3200">
                <a:latin typeface="Calibri" charset="0"/>
              </a:rPr>
            </a:br>
            <a:r>
              <a:rPr lang="el-GR" sz="3200">
                <a:latin typeface="Calibri" charset="0"/>
              </a:rPr>
              <a:t>(+, -, ?)</a:t>
            </a:r>
          </a:p>
        </p:txBody>
      </p:sp>
      <p:graphicFrame>
        <p:nvGraphicFramePr>
          <p:cNvPr id="5" name="4 - Θέση πίνακα"/>
          <p:cNvGraphicFramePr>
            <a:graphicFrameLocks noGrp="1"/>
          </p:cNvGraphicFramePr>
          <p:nvPr>
            <p:ph type="tbl" idx="1"/>
          </p:nvPr>
        </p:nvGraphicFramePr>
        <p:xfrm>
          <a:off x="179388" y="1600200"/>
          <a:ext cx="8856661" cy="4492624"/>
        </p:xfrm>
        <a:graphic>
          <a:graphicData uri="http://schemas.openxmlformats.org/drawingml/2006/table">
            <a:tbl>
              <a:tblPr/>
              <a:tblGrid>
                <a:gridCol w="2026235"/>
                <a:gridCol w="1517114"/>
                <a:gridCol w="1769965"/>
                <a:gridCol w="1771674"/>
                <a:gridCol w="1771673"/>
              </a:tblGrid>
              <a:tr h="409949">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a:ln>
                          <a:noFill/>
                        </a:ln>
                        <a:solidFill>
                          <a:srgbClr val="FFFFFF"/>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FFFFFF"/>
                          </a:solidFill>
                          <a:effectLst/>
                          <a:latin typeface="Calibri" charset="0"/>
                          <a:ea typeface="ＭＳ Ｐゴシック" charset="0"/>
                        </a:rPr>
                        <a:t>Γ1</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FFFFFF"/>
                          </a:solidFill>
                          <a:effectLst/>
                          <a:latin typeface="Calibri" charset="0"/>
                          <a:ea typeface="ＭＳ Ｐゴシック" charset="0"/>
                        </a:rPr>
                        <a:t>Γ2</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tr>
              <a:tr h="13118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Χαρακτηριστικά</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μαθητή</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Παιδί</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Παιδί</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(εκτός περιβάλλοντος τάξης)</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Έφηβος (εντός περιβάλλοντος τάξης)</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Ενήλικος</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(εκτός περιβάλλοντος τάξης)</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r>
              <a:tr h="57182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1. Γνώση μιας άλλης γλώσσας</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r>
              <a:tr h="4099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2. Γνωστική ωριμότητα</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r>
              <a:tr h="57182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3. Μεταγλωσσική γνώση</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r>
              <a:tr h="4099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4. Γνώση του κόσμου</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r>
              <a:tr h="80728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5. Νευρικότητα ως προς την αναγκαιότητα να μιλήσει</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2 - Τίτλος"/>
          <p:cNvSpPr>
            <a:spLocks noGrp="1"/>
          </p:cNvSpPr>
          <p:nvPr>
            <p:ph type="title"/>
          </p:nvPr>
        </p:nvSpPr>
        <p:spPr/>
        <p:txBody>
          <a:bodyPr/>
          <a:lstStyle/>
          <a:p>
            <a:r>
              <a:rPr lang="el-GR" sz="3200">
                <a:latin typeface="Calibri" charset="0"/>
              </a:rPr>
              <a:t>4 κατηγορίες μαθητών</a:t>
            </a:r>
            <a:br>
              <a:rPr lang="el-GR" sz="3200">
                <a:latin typeface="Calibri" charset="0"/>
              </a:rPr>
            </a:br>
            <a:r>
              <a:rPr lang="el-GR" sz="3200">
                <a:latin typeface="Calibri" charset="0"/>
              </a:rPr>
              <a:t>(+, -, ?)</a:t>
            </a:r>
          </a:p>
        </p:txBody>
      </p:sp>
      <p:graphicFrame>
        <p:nvGraphicFramePr>
          <p:cNvPr id="5" name="4 - Θέση πίνακα"/>
          <p:cNvGraphicFramePr>
            <a:graphicFrameLocks noGrp="1"/>
          </p:cNvGraphicFramePr>
          <p:nvPr>
            <p:ph type="tbl" idx="1"/>
            <p:extLst>
              <p:ext uri="{D42A27DB-BD31-4B8C-83A1-F6EECF244321}">
                <p14:modId xmlns:p14="http://schemas.microsoft.com/office/powerpoint/2010/main" val="4205923422"/>
              </p:ext>
            </p:extLst>
          </p:nvPr>
        </p:nvGraphicFramePr>
        <p:xfrm>
          <a:off x="179388" y="1600200"/>
          <a:ext cx="8856661" cy="4492624"/>
        </p:xfrm>
        <a:graphic>
          <a:graphicData uri="http://schemas.openxmlformats.org/drawingml/2006/table">
            <a:tbl>
              <a:tblPr/>
              <a:tblGrid>
                <a:gridCol w="2026235"/>
                <a:gridCol w="1517114"/>
                <a:gridCol w="1769965"/>
                <a:gridCol w="1771674"/>
                <a:gridCol w="1771673"/>
              </a:tblGrid>
              <a:tr h="409949">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a:ln>
                          <a:noFill/>
                        </a:ln>
                        <a:solidFill>
                          <a:srgbClr val="FFFFFF"/>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FFFFFF"/>
                          </a:solidFill>
                          <a:effectLst/>
                          <a:latin typeface="Calibri" charset="0"/>
                          <a:ea typeface="ＭＳ Ｐゴシック" charset="0"/>
                        </a:rPr>
                        <a:t>Γ1</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FFFFFF"/>
                          </a:solidFill>
                          <a:effectLst/>
                          <a:latin typeface="Calibri" charset="0"/>
                          <a:ea typeface="ＭＳ Ｐゴシック" charset="0"/>
                        </a:rPr>
                        <a:t>Γ2</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tr>
              <a:tr h="13118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Χαρακτηριστικά</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μαθητή</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Παιδί</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Παιδί</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(εκτός περιβάλλοντος τάξης)</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Έφηβος (εντός περιβάλλοντος τάξης)</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Ενήλικος</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(εκτός περιβάλλοντος τάξης)</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r>
              <a:tr h="57182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1. Γνώση μιας άλλης γλώσσας</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Calibri" charset="0"/>
                          <a:ea typeface="ＭＳ Ｐゴシック" charset="0"/>
                        </a:rPr>
                        <a:t>-</a:t>
                      </a:r>
                      <a:endParaRPr kumimoji="0" lang="en-US" sz="1800" b="0" i="0" u="none" strike="noStrike" cap="none" normalizeH="0" baseline="0" dirty="0">
                        <a:ln>
                          <a:noFill/>
                        </a:ln>
                        <a:solidFill>
                          <a:srgbClr val="FF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Calibri" charset="0"/>
                          <a:ea typeface="ＭＳ Ｐゴシック" charset="0"/>
                        </a:rPr>
                        <a:t>+/-</a:t>
                      </a:r>
                      <a:endParaRPr kumimoji="0" lang="en-US" sz="1800" b="0" i="0" u="none" strike="noStrike" cap="none" normalizeH="0" baseline="0" dirty="0">
                        <a:ln>
                          <a:noFill/>
                        </a:ln>
                        <a:solidFill>
                          <a:srgbClr val="FF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Calibri" charset="0"/>
                          <a:ea typeface="ＭＳ Ｐゴシック" charset="0"/>
                        </a:rPr>
                        <a:t>+</a:t>
                      </a:r>
                      <a:endParaRPr kumimoji="0" lang="en-US" sz="1800" b="0" i="0" u="none" strike="noStrike" cap="none" normalizeH="0" baseline="0" dirty="0">
                        <a:ln>
                          <a:noFill/>
                        </a:ln>
                        <a:solidFill>
                          <a:srgbClr val="FF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Calibri" charset="0"/>
                          <a:ea typeface="ＭＳ Ｐゴシック" charset="0"/>
                        </a:rPr>
                        <a:t>+</a:t>
                      </a:r>
                      <a:endParaRPr kumimoji="0" lang="en-US" sz="1800" b="0" i="0" u="none" strike="noStrike" cap="none" normalizeH="0" baseline="0" dirty="0">
                        <a:ln>
                          <a:noFill/>
                        </a:ln>
                        <a:solidFill>
                          <a:srgbClr val="FF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r>
              <a:tr h="4099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2. Γνωστική ωριμότητα</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Calibri" charset="0"/>
                          <a:ea typeface="ＭＳ Ｐゴシック" charset="0"/>
                        </a:rPr>
                        <a:t>-</a:t>
                      </a:r>
                      <a:endParaRPr kumimoji="0" lang="en-US" sz="1800" b="0" i="0" u="none" strike="noStrike" cap="none" normalizeH="0" baseline="0" dirty="0">
                        <a:ln>
                          <a:noFill/>
                        </a:ln>
                        <a:solidFill>
                          <a:srgbClr val="FF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Calibri" charset="0"/>
                          <a:ea typeface="ＭＳ Ｐゴシック" charset="0"/>
                        </a:rPr>
                        <a:t>-</a:t>
                      </a:r>
                      <a:endParaRPr kumimoji="0" lang="en-US" sz="1800" b="0" i="0" u="none" strike="noStrike" cap="none" normalizeH="0" baseline="0" dirty="0">
                        <a:ln>
                          <a:noFill/>
                        </a:ln>
                        <a:solidFill>
                          <a:srgbClr val="FF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Calibri" charset="0"/>
                          <a:ea typeface="ＭＳ Ｐゴシック" charset="0"/>
                        </a:rPr>
                        <a:t>+</a:t>
                      </a:r>
                      <a:endParaRPr kumimoji="0" lang="en-US" sz="1800" b="0" i="0" u="none" strike="noStrike" cap="none" normalizeH="0" baseline="0" dirty="0">
                        <a:ln>
                          <a:noFill/>
                        </a:ln>
                        <a:solidFill>
                          <a:srgbClr val="FF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Calibri" charset="0"/>
                          <a:ea typeface="ＭＳ Ｐゴシック" charset="0"/>
                        </a:rPr>
                        <a:t>+</a:t>
                      </a:r>
                      <a:endParaRPr kumimoji="0" lang="en-US" sz="1800" b="0" i="0" u="none" strike="noStrike" cap="none" normalizeH="0" baseline="0" dirty="0">
                        <a:ln>
                          <a:noFill/>
                        </a:ln>
                        <a:solidFill>
                          <a:srgbClr val="FF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r>
              <a:tr h="57182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3. Μεταγλωσσική γνώση</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Calibri" charset="0"/>
                          <a:ea typeface="ＭＳ Ｐゴシック" charset="0"/>
                        </a:rPr>
                        <a:t>-</a:t>
                      </a:r>
                      <a:endParaRPr kumimoji="0" lang="en-US" sz="1800" b="0" i="0" u="none" strike="noStrike" cap="none" normalizeH="0" baseline="0" dirty="0">
                        <a:ln>
                          <a:noFill/>
                        </a:ln>
                        <a:solidFill>
                          <a:srgbClr val="FF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Calibri" charset="0"/>
                          <a:ea typeface="ＭＳ Ｐゴシック" charset="0"/>
                        </a:rPr>
                        <a:t>-</a:t>
                      </a:r>
                      <a:endParaRPr kumimoji="0" lang="en-US" sz="1800" b="0" i="0" u="none" strike="noStrike" cap="none" normalizeH="0" baseline="0" dirty="0">
                        <a:ln>
                          <a:noFill/>
                        </a:ln>
                        <a:solidFill>
                          <a:srgbClr val="FF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Calibri" charset="0"/>
                          <a:ea typeface="ＭＳ Ｐゴシック" charset="0"/>
                        </a:rPr>
                        <a:t>+</a:t>
                      </a:r>
                      <a:endParaRPr kumimoji="0" lang="en-US" sz="1800" b="0" i="0" u="none" strike="noStrike" cap="none" normalizeH="0" baseline="0" dirty="0">
                        <a:ln>
                          <a:noFill/>
                        </a:ln>
                        <a:solidFill>
                          <a:srgbClr val="FF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Calibri" charset="0"/>
                          <a:ea typeface="ＭＳ Ｐゴシック" charset="0"/>
                        </a:rPr>
                        <a:t>-</a:t>
                      </a:r>
                      <a:endParaRPr kumimoji="0" lang="en-US" sz="1800" b="0" i="0" u="none" strike="noStrike" cap="none" normalizeH="0" baseline="0" dirty="0">
                        <a:ln>
                          <a:noFill/>
                        </a:ln>
                        <a:solidFill>
                          <a:srgbClr val="FF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r>
              <a:tr h="4099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4. Γνώση του κόσμου</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Calibri" charset="0"/>
                          <a:ea typeface="ＭＳ Ｐゴシック" charset="0"/>
                        </a:rPr>
                        <a:t>-</a:t>
                      </a:r>
                      <a:endParaRPr kumimoji="0" lang="en-US" sz="1800" b="0" i="0" u="none" strike="noStrike" cap="none" normalizeH="0" baseline="0" dirty="0">
                        <a:ln>
                          <a:noFill/>
                        </a:ln>
                        <a:solidFill>
                          <a:srgbClr val="FF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Calibri" charset="0"/>
                          <a:ea typeface="ＭＳ Ｐゴシック" charset="0"/>
                        </a:rPr>
                        <a:t>-</a:t>
                      </a:r>
                      <a:endParaRPr kumimoji="0" lang="en-US" sz="1800" b="0" i="0" u="none" strike="noStrike" cap="none" normalizeH="0" baseline="0" dirty="0">
                        <a:ln>
                          <a:noFill/>
                        </a:ln>
                        <a:solidFill>
                          <a:srgbClr val="FF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Calibri" charset="0"/>
                          <a:ea typeface="ＭＳ Ｐゴシック" charset="0"/>
                        </a:rPr>
                        <a:t>+/-</a:t>
                      </a:r>
                      <a:endParaRPr kumimoji="0" lang="en-US" sz="1800" b="0" i="0" u="none" strike="noStrike" cap="none" normalizeH="0" baseline="0" dirty="0">
                        <a:ln>
                          <a:noFill/>
                        </a:ln>
                        <a:solidFill>
                          <a:srgbClr val="FF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Calibri" charset="0"/>
                          <a:ea typeface="ＭＳ Ｐゴシック" charset="0"/>
                        </a:rPr>
                        <a:t>+</a:t>
                      </a:r>
                      <a:endParaRPr kumimoji="0" lang="en-US" sz="1800" b="0" i="0" u="none" strike="noStrike" cap="none" normalizeH="0" baseline="0" dirty="0">
                        <a:ln>
                          <a:noFill/>
                        </a:ln>
                        <a:solidFill>
                          <a:srgbClr val="FF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r>
              <a:tr h="80728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5. Νευρικότητα ως προς την αναγκαιότητα να μιλήσει</a:t>
                      </a: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Calibri" charset="0"/>
                          <a:ea typeface="ＭＳ Ｐゴシック" charset="0"/>
                        </a:rPr>
                        <a:t>-</a:t>
                      </a:r>
                      <a:endParaRPr kumimoji="0" lang="en-US" sz="1800" b="0" i="0" u="none" strike="noStrike" cap="none" normalizeH="0" baseline="0" dirty="0">
                        <a:ln>
                          <a:noFill/>
                        </a:ln>
                        <a:solidFill>
                          <a:srgbClr val="FF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Calibri" charset="0"/>
                          <a:ea typeface="ＭＳ Ｐゴシック" charset="0"/>
                        </a:rPr>
                        <a:t>-</a:t>
                      </a:r>
                      <a:endParaRPr kumimoji="0" lang="en-US" sz="1800" b="0" i="0" u="none" strike="noStrike" cap="none" normalizeH="0" baseline="0" dirty="0">
                        <a:ln>
                          <a:noFill/>
                        </a:ln>
                        <a:solidFill>
                          <a:srgbClr val="FF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Calibri" charset="0"/>
                          <a:ea typeface="ＭＳ Ｐゴシック" charset="0"/>
                        </a:rPr>
                        <a:t>+</a:t>
                      </a:r>
                      <a:endParaRPr kumimoji="0" lang="en-US" sz="1800" b="0" i="0" u="none" strike="noStrike" cap="none" normalizeH="0" baseline="0" dirty="0">
                        <a:ln>
                          <a:noFill/>
                        </a:ln>
                        <a:solidFill>
                          <a:srgbClr val="FF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Calibri" charset="0"/>
                          <a:ea typeface="ＭＳ Ｐゴシック" charset="0"/>
                        </a:rPr>
                        <a:t>+/-</a:t>
                      </a:r>
                      <a:endParaRPr kumimoji="0" lang="en-US" sz="1800" b="0" i="0" u="none" strike="noStrike" cap="none" normalizeH="0" baseline="0" dirty="0">
                        <a:ln>
                          <a:noFill/>
                        </a:ln>
                        <a:solidFill>
                          <a:srgbClr val="FF0000"/>
                        </a:solidFill>
                        <a:effectLst/>
                        <a:latin typeface="Calibri" charset="0"/>
                        <a:ea typeface="ＭＳ Ｐゴシック" charset="0"/>
                      </a:endParaRPr>
                    </a:p>
                  </a:txBody>
                  <a:tcPr marL="91437" marR="91437"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2 - Τίτλος"/>
          <p:cNvSpPr>
            <a:spLocks noGrp="1"/>
          </p:cNvSpPr>
          <p:nvPr>
            <p:ph type="title"/>
          </p:nvPr>
        </p:nvSpPr>
        <p:spPr/>
        <p:txBody>
          <a:bodyPr/>
          <a:lstStyle/>
          <a:p>
            <a:r>
              <a:rPr lang="el-GR" sz="3200">
                <a:latin typeface="Calibri" charset="0"/>
              </a:rPr>
              <a:t>4 κατηγορίες μαθητών</a:t>
            </a:r>
            <a:br>
              <a:rPr lang="el-GR" sz="3200">
                <a:latin typeface="Calibri" charset="0"/>
              </a:rPr>
            </a:br>
            <a:r>
              <a:rPr lang="el-GR" sz="3200">
                <a:latin typeface="Calibri" charset="0"/>
              </a:rPr>
              <a:t>(+, -, ?)</a:t>
            </a:r>
          </a:p>
        </p:txBody>
      </p:sp>
      <p:graphicFrame>
        <p:nvGraphicFramePr>
          <p:cNvPr id="5" name="4 - Θέση πίνακα"/>
          <p:cNvGraphicFramePr>
            <a:graphicFrameLocks noGrp="1"/>
          </p:cNvGraphicFramePr>
          <p:nvPr>
            <p:ph type="tbl" idx="1"/>
          </p:nvPr>
        </p:nvGraphicFramePr>
        <p:xfrm>
          <a:off x="457200" y="1600200"/>
          <a:ext cx="8229600" cy="4578350"/>
        </p:xfrm>
        <a:graphic>
          <a:graphicData uri="http://schemas.openxmlformats.org/drawingml/2006/table">
            <a:tbl>
              <a:tblPr/>
              <a:tblGrid>
                <a:gridCol w="1882775"/>
                <a:gridCol w="1409700"/>
                <a:gridCol w="1644650"/>
                <a:gridCol w="1646238"/>
                <a:gridCol w="1646237"/>
              </a:tblGrid>
              <a:tr h="371527">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rgbClr val="FFFFFF"/>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FFFFFF"/>
                          </a:solidFill>
                          <a:effectLst/>
                          <a:latin typeface="Calibri" charset="0"/>
                          <a:ea typeface="ＭＳ Ｐゴシック" charset="0"/>
                        </a:rPr>
                        <a:t>Γ1</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FFFFFF"/>
                          </a:solidFill>
                          <a:effectLst/>
                          <a:latin typeface="Calibri" charset="0"/>
                          <a:ea typeface="ＭＳ Ｐゴシック" charset="0"/>
                        </a:rPr>
                        <a:t>Γ2</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tr>
              <a:tr h="118888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Μαθησιακές συνθήκες</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Παιδί</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Παιδί</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(εκτός περιβάλλοντος τάξης)</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Έφηβος (εντός περιβάλλοντος τάξης)</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Ενήλικος</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(εκτός περιβάλλοντος τάξης)</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r>
              <a:tr h="7316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1. Ελευθερία στο να μείνει σιωπηλός (σιωπηλή περίοδος)</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r>
              <a:tr h="51823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2. Εύρος διαθέσιμου χρόνου</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r>
              <a:tr h="7316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3. Διόρθωση λαθών: γραμματική και προφορά</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r>
              <a:tr h="51823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4. Διόρθωση λαθών: επιλογή λέξεων</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r>
              <a:tr h="51823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5. Τροποποιημένο γλωσσικό εισαγόμενο</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2 - Τίτλος"/>
          <p:cNvSpPr>
            <a:spLocks noGrp="1"/>
          </p:cNvSpPr>
          <p:nvPr>
            <p:ph type="title"/>
          </p:nvPr>
        </p:nvSpPr>
        <p:spPr/>
        <p:txBody>
          <a:bodyPr/>
          <a:lstStyle/>
          <a:p>
            <a:r>
              <a:rPr lang="el-GR" sz="3200">
                <a:latin typeface="Calibri" charset="0"/>
              </a:rPr>
              <a:t>4 κατηγορίες μαθητών</a:t>
            </a:r>
            <a:br>
              <a:rPr lang="el-GR" sz="3200">
                <a:latin typeface="Calibri" charset="0"/>
              </a:rPr>
            </a:br>
            <a:r>
              <a:rPr lang="el-GR" sz="3200">
                <a:latin typeface="Calibri" charset="0"/>
              </a:rPr>
              <a:t>(+, -, ?)</a:t>
            </a:r>
          </a:p>
        </p:txBody>
      </p:sp>
      <p:graphicFrame>
        <p:nvGraphicFramePr>
          <p:cNvPr id="5" name="4 - Θέση πίνακα"/>
          <p:cNvGraphicFramePr>
            <a:graphicFrameLocks noGrp="1"/>
          </p:cNvGraphicFramePr>
          <p:nvPr>
            <p:ph type="tbl" idx="1"/>
          </p:nvPr>
        </p:nvGraphicFramePr>
        <p:xfrm>
          <a:off x="457200" y="1600200"/>
          <a:ext cx="8229600" cy="4578350"/>
        </p:xfrm>
        <a:graphic>
          <a:graphicData uri="http://schemas.openxmlformats.org/drawingml/2006/table">
            <a:tbl>
              <a:tblPr/>
              <a:tblGrid>
                <a:gridCol w="1882775"/>
                <a:gridCol w="1409700"/>
                <a:gridCol w="1644650"/>
                <a:gridCol w="1646238"/>
                <a:gridCol w="1646237"/>
              </a:tblGrid>
              <a:tr h="371527">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rgbClr val="FFFFFF"/>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FFFFFF"/>
                          </a:solidFill>
                          <a:effectLst/>
                          <a:latin typeface="Calibri" charset="0"/>
                          <a:ea typeface="ＭＳ Ｐゴシック" charset="0"/>
                        </a:rPr>
                        <a:t>Γ1</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FFFFFF"/>
                          </a:solidFill>
                          <a:effectLst/>
                          <a:latin typeface="Calibri" charset="0"/>
                          <a:ea typeface="ＭＳ Ｐゴシック" charset="0"/>
                        </a:rPr>
                        <a:t>Γ2</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tr>
              <a:tr h="118888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Μαθησιακές συνθήκες</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Παιδί</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Παιδί</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(εκτός περιβάλλοντος τάξης)</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Έφηβος (εντός περιβάλλοντος τάξης)</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Ενήλικος</a:t>
                      </a:r>
                    </a:p>
                    <a:p>
                      <a:pPr marL="0" marR="0" lvl="0" indent="0" algn="l" defTabSz="914400" rtl="0" eaLnBrk="1" fontAlgn="base" latinLnBrk="0" hangingPunct="1">
                        <a:lnSpc>
                          <a:spcPct val="100000"/>
                        </a:lnSpc>
                        <a:spcBef>
                          <a:spcPct val="0"/>
                        </a:spcBef>
                        <a:spcAft>
                          <a:spcPct val="0"/>
                        </a:spcAft>
                        <a:buClrTx/>
                        <a:buSzTx/>
                        <a:buFontTx/>
                        <a:buNone/>
                        <a:tabLst/>
                      </a:pPr>
                      <a:r>
                        <a:rPr kumimoji="0" lang="el-GR" sz="1800" b="1" i="0" u="none" strike="noStrike" cap="none" normalizeH="0" baseline="0">
                          <a:ln>
                            <a:noFill/>
                          </a:ln>
                          <a:solidFill>
                            <a:srgbClr val="000000"/>
                          </a:solidFill>
                          <a:effectLst/>
                          <a:latin typeface="Calibri" charset="0"/>
                          <a:ea typeface="ＭＳ Ｐゴシック" charset="0"/>
                        </a:rPr>
                        <a:t>(εκτός περιβάλλοντος τάξης)</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r>
              <a:tr h="7316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1. Ελευθερία στο να μείνει σιωπηλός (σιωπηλή περίοδος)</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Calibri" charset="0"/>
                          <a:ea typeface="ＭＳ Ｐゴシック" charset="0"/>
                        </a:rPr>
                        <a:t>+</a:t>
                      </a:r>
                      <a:endParaRPr kumimoji="0" lang="en-US" sz="1800" b="0" i="0" u="none" strike="noStrike" cap="none" normalizeH="0" baseline="0" dirty="0">
                        <a:ln>
                          <a:noFill/>
                        </a:ln>
                        <a:solidFill>
                          <a:srgbClr val="FF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Calibri" charset="0"/>
                          <a:ea typeface="ＭＳ Ｐゴシック" charset="0"/>
                        </a:rPr>
                        <a:t>+</a:t>
                      </a:r>
                      <a:endParaRPr kumimoji="0" lang="en-US" sz="1800" b="0" i="0" u="none" strike="noStrike" cap="none" normalizeH="0" baseline="0" dirty="0">
                        <a:ln>
                          <a:noFill/>
                        </a:ln>
                        <a:solidFill>
                          <a:srgbClr val="FF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Calibri" charset="0"/>
                          <a:ea typeface="ＭＳ Ｐゴシック" charset="0"/>
                        </a:rPr>
                        <a:t>-</a:t>
                      </a:r>
                      <a:endParaRPr kumimoji="0" lang="en-US" sz="1800" b="0" i="0" u="none" strike="noStrike" cap="none" normalizeH="0" baseline="0" dirty="0">
                        <a:ln>
                          <a:noFill/>
                        </a:ln>
                        <a:solidFill>
                          <a:srgbClr val="FF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Calibri" charset="0"/>
                          <a:ea typeface="ＭＳ Ｐゴシック" charset="0"/>
                        </a:rPr>
                        <a:t>+/-</a:t>
                      </a:r>
                      <a:endParaRPr kumimoji="0" lang="en-US" sz="1800" b="0" i="0" u="none" strike="noStrike" cap="none" normalizeH="0" baseline="0" dirty="0">
                        <a:ln>
                          <a:noFill/>
                        </a:ln>
                        <a:solidFill>
                          <a:srgbClr val="FF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r>
              <a:tr h="51823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2. Εύρος διαθέσιμου χρόνου</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Calibri" charset="0"/>
                          <a:ea typeface="ＭＳ Ｐゴシック" charset="0"/>
                        </a:rPr>
                        <a:t>+</a:t>
                      </a:r>
                      <a:endParaRPr kumimoji="0" lang="en-US" sz="1800" b="0" i="0" u="none" strike="noStrike" cap="none" normalizeH="0" baseline="0" dirty="0">
                        <a:ln>
                          <a:noFill/>
                        </a:ln>
                        <a:solidFill>
                          <a:srgbClr val="FF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Calibri" charset="0"/>
                          <a:ea typeface="ＭＳ Ｐゴシック" charset="0"/>
                        </a:rPr>
                        <a:t>+</a:t>
                      </a:r>
                      <a:endParaRPr kumimoji="0" lang="en-US" sz="1800" b="0" i="0" u="none" strike="noStrike" cap="none" normalizeH="0" baseline="0" dirty="0">
                        <a:ln>
                          <a:noFill/>
                        </a:ln>
                        <a:solidFill>
                          <a:srgbClr val="FF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Calibri" charset="0"/>
                          <a:ea typeface="ＭＳ Ｐゴシック" charset="0"/>
                        </a:rPr>
                        <a:t>-</a:t>
                      </a:r>
                      <a:endParaRPr kumimoji="0" lang="en-US" sz="1800" b="0" i="0" u="none" strike="noStrike" cap="none" normalizeH="0" baseline="0" dirty="0">
                        <a:ln>
                          <a:noFill/>
                        </a:ln>
                        <a:solidFill>
                          <a:srgbClr val="FF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Calibri" charset="0"/>
                          <a:ea typeface="ＭＳ Ｐゴシック" charset="0"/>
                        </a:rPr>
                        <a:t>-</a:t>
                      </a:r>
                      <a:endParaRPr kumimoji="0" lang="en-US" sz="1800" b="0" i="0" u="none" strike="noStrike" cap="none" normalizeH="0" baseline="0" dirty="0">
                        <a:ln>
                          <a:noFill/>
                        </a:ln>
                        <a:solidFill>
                          <a:srgbClr val="FF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r>
              <a:tr h="7316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3. Διόρθωση λαθών: γραμματική και προφορά</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Calibri" charset="0"/>
                          <a:ea typeface="ＭＳ Ｐゴシック" charset="0"/>
                        </a:rPr>
                        <a:t>-</a:t>
                      </a:r>
                      <a:endParaRPr kumimoji="0" lang="en-US" sz="1800" b="0" i="0" u="none" strike="noStrike" cap="none" normalizeH="0" baseline="0" dirty="0">
                        <a:ln>
                          <a:noFill/>
                        </a:ln>
                        <a:solidFill>
                          <a:srgbClr val="FF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Calibri" charset="0"/>
                          <a:ea typeface="ＭＳ Ｐゴシック" charset="0"/>
                        </a:rPr>
                        <a:t>-</a:t>
                      </a:r>
                      <a:endParaRPr kumimoji="0" lang="en-US" sz="1800" b="0" i="0" u="none" strike="noStrike" cap="none" normalizeH="0" baseline="0" dirty="0">
                        <a:ln>
                          <a:noFill/>
                        </a:ln>
                        <a:solidFill>
                          <a:srgbClr val="FF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Calibri" charset="0"/>
                          <a:ea typeface="ＭＳ Ｐゴシック" charset="0"/>
                        </a:rPr>
                        <a:t>+</a:t>
                      </a:r>
                      <a:endParaRPr kumimoji="0" lang="en-US" sz="1800" b="0" i="0" u="none" strike="noStrike" cap="none" normalizeH="0" baseline="0" dirty="0">
                        <a:ln>
                          <a:noFill/>
                        </a:ln>
                        <a:solidFill>
                          <a:srgbClr val="FF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Calibri" charset="0"/>
                          <a:ea typeface="ＭＳ Ｐゴシック" charset="0"/>
                        </a:rPr>
                        <a:t>-</a:t>
                      </a:r>
                      <a:endParaRPr kumimoji="0" lang="en-US" sz="1800" b="0" i="0" u="none" strike="noStrike" cap="none" normalizeH="0" baseline="0" dirty="0">
                        <a:ln>
                          <a:noFill/>
                        </a:ln>
                        <a:solidFill>
                          <a:srgbClr val="FF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r>
              <a:tr h="51823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4. Διόρθωση λαθών: επιλογή λέξεων</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Calibri" charset="0"/>
                          <a:ea typeface="ＭＳ Ｐゴシック" charset="0"/>
                        </a:rPr>
                        <a:t>+</a:t>
                      </a:r>
                      <a:endParaRPr kumimoji="0" lang="en-US" sz="1800" b="0" i="0" u="none" strike="noStrike" cap="none" normalizeH="0" baseline="0" dirty="0">
                        <a:ln>
                          <a:noFill/>
                        </a:ln>
                        <a:solidFill>
                          <a:srgbClr val="FF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Calibri" charset="0"/>
                          <a:ea typeface="ＭＳ Ｐゴシック" charset="0"/>
                        </a:rPr>
                        <a:t>+</a:t>
                      </a:r>
                      <a:endParaRPr kumimoji="0" lang="en-US" sz="1800" b="0" i="0" u="none" strike="noStrike" cap="none" normalizeH="0" baseline="0" dirty="0">
                        <a:ln>
                          <a:noFill/>
                        </a:ln>
                        <a:solidFill>
                          <a:srgbClr val="FF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Calibri" charset="0"/>
                          <a:ea typeface="ＭＳ Ｐゴシック" charset="0"/>
                        </a:rPr>
                        <a:t>+</a:t>
                      </a:r>
                      <a:endParaRPr kumimoji="0" lang="en-US" sz="1800" b="0" i="0" u="none" strike="noStrike" cap="none" normalizeH="0" baseline="0" dirty="0">
                        <a:ln>
                          <a:noFill/>
                        </a:ln>
                        <a:solidFill>
                          <a:srgbClr val="FF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Calibri" charset="0"/>
                          <a:ea typeface="ＭＳ Ｐゴシック" charset="0"/>
                        </a:rPr>
                        <a:t>+</a:t>
                      </a:r>
                      <a:endParaRPr kumimoji="0" lang="en-US" sz="1800" b="0" i="0" u="none" strike="noStrike" cap="none" normalizeH="0" baseline="0" dirty="0">
                        <a:ln>
                          <a:noFill/>
                        </a:ln>
                        <a:solidFill>
                          <a:srgbClr val="FF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D8E8"/>
                    </a:solidFill>
                  </a:tcPr>
                </a:tc>
              </a:tr>
              <a:tr h="51823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400" b="0" i="0" u="none" strike="noStrike" cap="none" normalizeH="0" baseline="0">
                          <a:ln>
                            <a:noFill/>
                          </a:ln>
                          <a:solidFill>
                            <a:srgbClr val="000000"/>
                          </a:solidFill>
                          <a:effectLst/>
                          <a:latin typeface="Calibri" charset="0"/>
                          <a:ea typeface="ＭＳ Ｐゴシック" charset="0"/>
                        </a:rPr>
                        <a:t>5. Τροποποιημένο γλωσσικό εισαγόμενο</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Calibri" charset="0"/>
                          <a:ea typeface="ＭＳ Ｐゴシック" charset="0"/>
                        </a:rPr>
                        <a:t>+</a:t>
                      </a:r>
                      <a:endParaRPr kumimoji="0" lang="en-US" sz="1800" b="0" i="0" u="none" strike="noStrike" cap="none" normalizeH="0" baseline="0" dirty="0">
                        <a:ln>
                          <a:noFill/>
                        </a:ln>
                        <a:solidFill>
                          <a:srgbClr val="FF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Calibri" charset="0"/>
                          <a:ea typeface="ＭＳ Ｐゴシック" charset="0"/>
                        </a:rPr>
                        <a:t>+</a:t>
                      </a:r>
                      <a:endParaRPr kumimoji="0" lang="en-US" sz="1800" b="0" i="0" u="none" strike="noStrike" cap="none" normalizeH="0" baseline="0" dirty="0">
                        <a:ln>
                          <a:noFill/>
                        </a:ln>
                        <a:solidFill>
                          <a:srgbClr val="FF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Calibri" charset="0"/>
                          <a:ea typeface="ＭＳ Ｐゴシック" charset="0"/>
                        </a:rPr>
                        <a:t>+</a:t>
                      </a:r>
                      <a:endParaRPr kumimoji="0" lang="en-US" sz="1800" b="0" i="0" u="none" strike="noStrike" cap="none" normalizeH="0" baseline="0" dirty="0">
                        <a:ln>
                          <a:noFill/>
                        </a:ln>
                        <a:solidFill>
                          <a:srgbClr val="FF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0000"/>
                          </a:solidFill>
                          <a:effectLst/>
                          <a:latin typeface="Calibri" charset="0"/>
                          <a:ea typeface="ＭＳ Ｐゴシック" charset="0"/>
                        </a:rPr>
                        <a:t>+</a:t>
                      </a:r>
                      <a:endParaRPr kumimoji="0" lang="en-US" sz="1800" b="0" i="0" u="none" strike="noStrike" cap="none" normalizeH="0" baseline="0" dirty="0">
                        <a:ln>
                          <a:noFill/>
                        </a:ln>
                        <a:solidFill>
                          <a:srgbClr val="FF0000"/>
                        </a:solidFill>
                        <a:effectLst/>
                        <a:latin typeface="Calibri" charset="0"/>
                        <a:ea typeface="ＭＳ Ｐゴシック"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DF4"/>
                    </a:solid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3 - Τίτλος"/>
          <p:cNvSpPr>
            <a:spLocks noGrp="1"/>
          </p:cNvSpPr>
          <p:nvPr>
            <p:ph type="title"/>
          </p:nvPr>
        </p:nvSpPr>
        <p:spPr>
          <a:xfrm>
            <a:off x="900113" y="274638"/>
            <a:ext cx="7488237" cy="1143000"/>
          </a:xfrm>
        </p:spPr>
        <p:txBody>
          <a:bodyPr/>
          <a:lstStyle/>
          <a:p>
            <a:r>
              <a:rPr lang="el-GR" sz="3200" b="1">
                <a:solidFill>
                  <a:srgbClr val="FF0000"/>
                </a:solidFill>
                <a:latin typeface="Calibri" charset="0"/>
                <a:ea typeface="MS PGothic" charset="0"/>
                <a:cs typeface="MS PGothic" charset="0"/>
              </a:rPr>
              <a:t>Σύγκριση ανάμεσα σε ΚΓ1 και ΚΓ2</a:t>
            </a:r>
          </a:p>
        </p:txBody>
      </p:sp>
      <p:sp>
        <p:nvSpPr>
          <p:cNvPr id="60418" name="4 - Θέση περιεχομένου"/>
          <p:cNvSpPr>
            <a:spLocks noGrp="1"/>
          </p:cNvSpPr>
          <p:nvPr>
            <p:ph idx="1"/>
          </p:nvPr>
        </p:nvSpPr>
        <p:spPr/>
        <p:txBody>
          <a:bodyPr>
            <a:normAutofit fontScale="92500" lnSpcReduction="20000"/>
          </a:bodyPr>
          <a:lstStyle/>
          <a:p>
            <a:r>
              <a:rPr lang="el-GR" sz="2400" dirty="0">
                <a:latin typeface="Calibri" charset="0"/>
                <a:ea typeface="MS PGothic" charset="0"/>
                <a:cs typeface="MS PGothic" charset="0"/>
              </a:rPr>
              <a:t>ΟΜΟΙΟΤΗΤΕΣ</a:t>
            </a:r>
          </a:p>
          <a:p>
            <a:pPr lvl="1"/>
            <a:r>
              <a:rPr lang="el-GR" sz="2000" dirty="0">
                <a:latin typeface="Calibri" charset="0"/>
                <a:ea typeface="MS PGothic" charset="0"/>
                <a:cs typeface="MS PGothic" charset="0"/>
              </a:rPr>
              <a:t>Περίοδος σιωπής</a:t>
            </a:r>
          </a:p>
          <a:p>
            <a:pPr lvl="1"/>
            <a:r>
              <a:rPr lang="el-GR" sz="2000" dirty="0">
                <a:latin typeface="Calibri" charset="0"/>
                <a:ea typeface="MS PGothic" charset="0"/>
                <a:cs typeface="MS PGothic" charset="0"/>
              </a:rPr>
              <a:t>Τυποποιημένος λόγος, φόρμουλες</a:t>
            </a:r>
          </a:p>
          <a:p>
            <a:pPr lvl="1"/>
            <a:r>
              <a:rPr lang="en-US" sz="2000" dirty="0" smtClean="0">
                <a:latin typeface="Calibri" charset="0"/>
                <a:ea typeface="MS PGothic" charset="0"/>
                <a:cs typeface="MS PGothic" charset="0"/>
              </a:rPr>
              <a:t>Bootstrapping the way to grammar  (</a:t>
            </a:r>
            <a:r>
              <a:rPr lang="el-GR" sz="2000" dirty="0" smtClean="0">
                <a:latin typeface="Calibri" charset="0"/>
                <a:ea typeface="MS PGothic" charset="0"/>
                <a:cs typeface="MS PGothic" charset="0"/>
              </a:rPr>
              <a:t>παραγωγή δημιουργικών δομών με παρόμοια λάθη, παραλείψεις, δομικές απλοποιήσεις «θέλω», Π)</a:t>
            </a:r>
          </a:p>
          <a:p>
            <a:pPr lvl="1"/>
            <a:endParaRPr lang="el-GR" sz="2000" dirty="0">
              <a:latin typeface="Calibri" charset="0"/>
              <a:ea typeface="MS PGothic" charset="0"/>
              <a:cs typeface="MS PGothic" charset="0"/>
            </a:endParaRPr>
          </a:p>
          <a:p>
            <a:r>
              <a:rPr lang="el-GR" sz="2400" dirty="0">
                <a:latin typeface="Calibri" charset="0"/>
                <a:ea typeface="MS PGothic" charset="0"/>
                <a:cs typeface="MS PGothic" charset="0"/>
              </a:rPr>
              <a:t>ΔΙΑΦΟΡΕΣ:</a:t>
            </a:r>
          </a:p>
          <a:p>
            <a:pPr lvl="1"/>
            <a:r>
              <a:rPr lang="el-GR" sz="2000" dirty="0">
                <a:latin typeface="Calibri" charset="0"/>
                <a:ea typeface="MS PGothic" charset="0"/>
                <a:cs typeface="MS PGothic" charset="0"/>
              </a:rPr>
              <a:t>Παρουσία και παρεμβολή </a:t>
            </a:r>
            <a:r>
              <a:rPr lang="el-GR" sz="2000" dirty="0" smtClean="0">
                <a:latin typeface="Calibri" charset="0"/>
                <a:ea typeface="MS PGothic" charset="0"/>
                <a:cs typeface="MS PGothic" charset="0"/>
              </a:rPr>
              <a:t>Γ1</a:t>
            </a:r>
          </a:p>
          <a:p>
            <a:pPr lvl="1"/>
            <a:r>
              <a:rPr lang="el-GR" sz="2000" dirty="0" smtClean="0">
                <a:latin typeface="Calibri" charset="0"/>
                <a:ea typeface="MS PGothic" charset="0"/>
                <a:cs typeface="MS PGothic" charset="0"/>
              </a:rPr>
              <a:t>Βαθμός </a:t>
            </a:r>
            <a:r>
              <a:rPr lang="el-GR" sz="2000" dirty="0">
                <a:latin typeface="Calibri" charset="0"/>
                <a:ea typeface="MS PGothic" charset="0"/>
                <a:cs typeface="MS PGothic" charset="0"/>
              </a:rPr>
              <a:t>επιτυχίας και διαφοροποιήσεις</a:t>
            </a:r>
          </a:p>
          <a:p>
            <a:pPr lvl="1"/>
            <a:r>
              <a:rPr lang="el-GR" sz="2000" dirty="0">
                <a:latin typeface="Calibri" charset="0"/>
                <a:ea typeface="MS PGothic" charset="0"/>
                <a:cs typeface="MS PGothic" charset="0"/>
              </a:rPr>
              <a:t>Στασιμότητα/ απολίθωση</a:t>
            </a:r>
          </a:p>
          <a:p>
            <a:pPr lvl="1"/>
            <a:r>
              <a:rPr lang="el-GR" sz="2000" dirty="0">
                <a:latin typeface="Calibri" charset="0"/>
                <a:ea typeface="MS PGothic" charset="0"/>
                <a:cs typeface="MS PGothic" charset="0"/>
              </a:rPr>
              <a:t>Καθοδήγηση-διδασκαλία</a:t>
            </a:r>
          </a:p>
          <a:p>
            <a:pPr lvl="1"/>
            <a:r>
              <a:rPr lang="el-GR" sz="2000" dirty="0">
                <a:latin typeface="Calibri" charset="0"/>
                <a:ea typeface="MS PGothic" charset="0"/>
                <a:cs typeface="MS PGothic" charset="0"/>
              </a:rPr>
              <a:t>Ατομικά χαρακτηριστικά (κίνητρα, στάσεις, έφεση…) </a:t>
            </a:r>
            <a:endParaRPr lang="el-GR" sz="2000" dirty="0" smtClean="0">
              <a:latin typeface="Calibri" charset="0"/>
              <a:ea typeface="MS PGothic" charset="0"/>
              <a:cs typeface="MS PGothic" charset="0"/>
            </a:endParaRPr>
          </a:p>
          <a:p>
            <a:pPr lvl="1"/>
            <a:endParaRPr lang="el-GR" sz="2000" dirty="0">
              <a:latin typeface="Calibri" charset="0"/>
              <a:ea typeface="MS PGothic" charset="0"/>
              <a:cs typeface="MS PGothic" charset="0"/>
            </a:endParaRPr>
          </a:p>
          <a:p>
            <a:pPr lvl="1"/>
            <a:r>
              <a:rPr lang="el-GR" sz="2000" b="1" dirty="0" smtClean="0">
                <a:latin typeface="Calibri" charset="0"/>
                <a:ea typeface="MS PGothic" charset="0"/>
                <a:cs typeface="MS PGothic" charset="0"/>
              </a:rPr>
              <a:t>Ενδιάμεσο </a:t>
            </a:r>
            <a:r>
              <a:rPr lang="el-GR" sz="2000" b="1" dirty="0">
                <a:latin typeface="Calibri" charset="0"/>
                <a:ea typeface="MS PGothic" charset="0"/>
                <a:cs typeface="MS PGothic" charset="0"/>
              </a:rPr>
              <a:t>σύστημα «διαγλώσσα»</a:t>
            </a:r>
            <a:r>
              <a:rPr lang="en-US" sz="2000" b="1" dirty="0">
                <a:latin typeface="Calibri" charset="0"/>
                <a:ea typeface="MS PGothic" charset="0"/>
                <a:cs typeface="MS PGothic" charset="0"/>
              </a:rPr>
              <a:t>/ </a:t>
            </a:r>
            <a:r>
              <a:rPr lang="el-GR" sz="2000" b="1" dirty="0">
                <a:latin typeface="Calibri" charset="0"/>
                <a:ea typeface="MS PGothic" charset="0"/>
                <a:cs typeface="MS PGothic" charset="0"/>
              </a:rPr>
              <a:t>«λάθη» ως δημιουργικές κατασκευές της Γ2</a:t>
            </a:r>
          </a:p>
          <a:p>
            <a:pPr lvl="1"/>
            <a:endParaRPr lang="el-GR" sz="2000" dirty="0">
              <a:latin typeface="Calibri" charset="0"/>
              <a:ea typeface="MS PGothic" charset="0"/>
              <a:cs typeface="MS PGothic" charset="0"/>
            </a:endParaRPr>
          </a:p>
        </p:txBody>
      </p:sp>
    </p:spTree>
    <p:extLst>
      <p:ext uri="{BB962C8B-B14F-4D97-AF65-F5344CB8AC3E}">
        <p14:creationId xmlns:p14="http://schemas.microsoft.com/office/powerpoint/2010/main" val="84412613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solidFill>
                  <a:srgbClr val="FF0000"/>
                </a:solidFill>
              </a:rPr>
              <a:t>Ποιος είναι δίγλωσσος;</a:t>
            </a:r>
            <a:endParaRPr lang="en-US" b="1" dirty="0">
              <a:solidFill>
                <a:srgbClr val="FF0000"/>
              </a:solidFill>
            </a:endParaRPr>
          </a:p>
        </p:txBody>
      </p:sp>
      <p:sp>
        <p:nvSpPr>
          <p:cNvPr id="3" name="Content Placeholder 2"/>
          <p:cNvSpPr>
            <a:spLocks noGrp="1"/>
          </p:cNvSpPr>
          <p:nvPr>
            <p:ph idx="1"/>
          </p:nvPr>
        </p:nvSpPr>
        <p:spPr/>
        <p:txBody>
          <a:bodyPr/>
          <a:lstStyle/>
          <a:p>
            <a:r>
              <a:rPr lang="en-US" dirty="0" smtClean="0"/>
              <a:t>A bilingual is an individual who, in addition to his mother tongue, has acquired from childhood onwards or from an early age a second language by natural means (in principle </a:t>
            </a:r>
            <a:r>
              <a:rPr lang="en-US" b="1" dirty="0" smtClean="0"/>
              <a:t>not by formal instruction</a:t>
            </a:r>
            <a:r>
              <a:rPr lang="en-US" dirty="0" smtClean="0"/>
              <a:t>), so that he becomes a fully competent member of the other linguistic community within the sphere, the occupational or social group, to which he naturally belongs. (</a:t>
            </a:r>
            <a:r>
              <a:rPr lang="en-US" dirty="0" err="1" smtClean="0"/>
              <a:t>Malberg</a:t>
            </a:r>
            <a:r>
              <a:rPr lang="en-US" dirty="0" smtClean="0"/>
              <a:t> 1977, 134-135)</a:t>
            </a:r>
            <a:endParaRPr lang="en-US" dirty="0"/>
          </a:p>
        </p:txBody>
      </p:sp>
    </p:spTree>
    <p:extLst>
      <p:ext uri="{BB962C8B-B14F-4D97-AF65-F5344CB8AC3E}">
        <p14:creationId xmlns:p14="http://schemas.microsoft.com/office/powerpoint/2010/main" val="4274299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2"/>
          <p:cNvSpPr>
            <a:spLocks noGrp="1" noChangeArrowheads="1"/>
          </p:cNvSpPr>
          <p:nvPr>
            <p:ph type="title" idx="4294967295"/>
          </p:nvPr>
        </p:nvSpPr>
        <p:spPr>
          <a:xfrm>
            <a:off x="323850" y="333375"/>
            <a:ext cx="8162925" cy="762000"/>
          </a:xfrm>
        </p:spPr>
        <p:txBody>
          <a:bodyPr anchor="b"/>
          <a:lstStyle/>
          <a:p>
            <a:pPr eaLnBrk="1" hangingPunct="1"/>
            <a:r>
              <a:rPr lang="el-GR" sz="3200" b="1">
                <a:solidFill>
                  <a:srgbClr val="FF0000"/>
                </a:solidFill>
                <a:latin typeface="Calibri" charset="0"/>
              </a:rPr>
              <a:t>Πότε θεωρείται κάποιος «δίγλωσσος»;</a:t>
            </a:r>
          </a:p>
        </p:txBody>
      </p:sp>
      <p:sp>
        <p:nvSpPr>
          <p:cNvPr id="84994" name="Rectangle 3"/>
          <p:cNvSpPr txBox="1">
            <a:spLocks noChangeArrowheads="1"/>
          </p:cNvSpPr>
          <p:nvPr/>
        </p:nvSpPr>
        <p:spPr bwMode="auto">
          <a:xfrm>
            <a:off x="395288" y="1430338"/>
            <a:ext cx="8110537" cy="235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just" eaLnBrk="1" hangingPunct="1">
              <a:lnSpc>
                <a:spcPts val="2100"/>
              </a:lnSpc>
              <a:spcBef>
                <a:spcPct val="20000"/>
              </a:spcBef>
              <a:buFontTx/>
              <a:buBlip>
                <a:blip r:embed="rId3"/>
              </a:buBlip>
            </a:pPr>
            <a:r>
              <a:rPr lang="el-GR" sz="2000">
                <a:latin typeface="Calibri" charset="0"/>
                <a:cs typeface="Arial" charset="0"/>
              </a:rPr>
              <a:t>Τα άτομα που χαρακτηρίζονται ως δίγλωσσα έχουν πρόσβαση σε δύο τουλάχιστον γλωσσικά συστήματα, τα οποία αξιοποιούνται ως μέσα κοινωνικής αλληλεπίδρασης.</a:t>
            </a:r>
          </a:p>
          <a:p>
            <a:pPr algn="just" eaLnBrk="1" hangingPunct="1">
              <a:lnSpc>
                <a:spcPts val="2100"/>
              </a:lnSpc>
              <a:spcBef>
                <a:spcPct val="20000"/>
              </a:spcBef>
              <a:buFontTx/>
              <a:buBlip>
                <a:blip r:embed="rId3"/>
              </a:buBlip>
            </a:pPr>
            <a:endParaRPr lang="el-GR" sz="2000">
              <a:latin typeface="Calibri" charset="0"/>
              <a:cs typeface="Arial" charset="0"/>
            </a:endParaRPr>
          </a:p>
          <a:p>
            <a:pPr algn="just" eaLnBrk="1" hangingPunct="1">
              <a:lnSpc>
                <a:spcPts val="2100"/>
              </a:lnSpc>
              <a:spcBef>
                <a:spcPct val="20000"/>
              </a:spcBef>
              <a:buFontTx/>
              <a:buBlip>
                <a:blip r:embed="rId3"/>
              </a:buBlip>
            </a:pPr>
            <a:r>
              <a:rPr lang="el-GR" sz="2000">
                <a:latin typeface="Calibri" charset="0"/>
                <a:cs typeface="Arial" charset="0"/>
              </a:rPr>
              <a:t>Η Διγλωσσία πρέπει να γίνεται αντιληπτή ως ένα συνεχές, στο οποίο μπορεί κανείς να έχει διαφορετικά επίπεδα επάρκειας σε κάθε μία από τις γλώσσες, ανεξάρτητα από πώς και πότε αυτές κατακτήθηκαν. </a:t>
            </a:r>
          </a:p>
          <a:p>
            <a:pPr algn="just" eaLnBrk="1" hangingPunct="1">
              <a:lnSpc>
                <a:spcPts val="2100"/>
              </a:lnSpc>
              <a:spcBef>
                <a:spcPct val="20000"/>
              </a:spcBef>
              <a:buFontTx/>
              <a:buChar char="•"/>
            </a:pPr>
            <a:endParaRPr lang="el-GR" sz="1600">
              <a:latin typeface="Calibri" charset="0"/>
              <a:cs typeface="Arial" charset="0"/>
            </a:endParaRPr>
          </a:p>
          <a:p>
            <a:pPr algn="just" eaLnBrk="1" hangingPunct="1">
              <a:spcBef>
                <a:spcPct val="20000"/>
              </a:spcBef>
              <a:buFontTx/>
              <a:buChar char="•"/>
            </a:pPr>
            <a:endParaRPr lang="el-GR" sz="1600">
              <a:latin typeface="Calibri" charset="0"/>
              <a:cs typeface="Arial" charset="0"/>
            </a:endParaRPr>
          </a:p>
        </p:txBody>
      </p:sp>
      <p:sp>
        <p:nvSpPr>
          <p:cNvPr id="84995" name="Rectangle 3"/>
          <p:cNvSpPr txBox="1">
            <a:spLocks noChangeArrowheads="1"/>
          </p:cNvSpPr>
          <p:nvPr/>
        </p:nvSpPr>
        <p:spPr bwMode="auto">
          <a:xfrm>
            <a:off x="539750" y="4727575"/>
            <a:ext cx="6408738" cy="213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just" eaLnBrk="1" hangingPunct="1">
              <a:lnSpc>
                <a:spcPts val="2100"/>
              </a:lnSpc>
              <a:spcBef>
                <a:spcPct val="20000"/>
              </a:spcBef>
            </a:pPr>
            <a:r>
              <a:rPr lang="el-GR" sz="1600">
                <a:latin typeface="Verdana" charset="0"/>
                <a:cs typeface="Arial" charset="0"/>
              </a:rPr>
              <a:t>	. </a:t>
            </a:r>
          </a:p>
        </p:txBody>
      </p:sp>
      <p:sp>
        <p:nvSpPr>
          <p:cNvPr id="84996" name="Rectangle 3"/>
          <p:cNvSpPr txBox="1">
            <a:spLocks noChangeArrowheads="1"/>
          </p:cNvSpPr>
          <p:nvPr/>
        </p:nvSpPr>
        <p:spPr bwMode="auto">
          <a:xfrm>
            <a:off x="395288" y="3429000"/>
            <a:ext cx="8137525" cy="235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just" eaLnBrk="1" hangingPunct="1">
              <a:lnSpc>
                <a:spcPts val="2100"/>
              </a:lnSpc>
              <a:spcBef>
                <a:spcPct val="20000"/>
              </a:spcBef>
              <a:buFontTx/>
              <a:buBlip>
                <a:blip r:embed="rId3"/>
              </a:buBlip>
            </a:pPr>
            <a:endParaRPr lang="el-GR" sz="1600" dirty="0">
              <a:latin typeface="Verdana" charset="0"/>
              <a:cs typeface="Arial" charset="0"/>
            </a:endParaRPr>
          </a:p>
          <a:p>
            <a:pPr algn="just" eaLnBrk="1" hangingPunct="1">
              <a:lnSpc>
                <a:spcPts val="2100"/>
              </a:lnSpc>
              <a:spcBef>
                <a:spcPct val="20000"/>
              </a:spcBef>
              <a:buFontTx/>
              <a:buBlip>
                <a:blip r:embed="rId3"/>
              </a:buBlip>
            </a:pPr>
            <a:r>
              <a:rPr lang="el-GR" sz="2000" dirty="0">
                <a:latin typeface="Calibri" charset="0"/>
                <a:cs typeface="Arial" charset="0"/>
              </a:rPr>
              <a:t>Επιπλέον, η γλώσσα και ο </a:t>
            </a:r>
            <a:r>
              <a:rPr lang="el-GR" sz="2000" dirty="0" smtClean="0">
                <a:latin typeface="Calibri" charset="0"/>
                <a:cs typeface="Arial" charset="0"/>
              </a:rPr>
              <a:t>εγγραμματισμός </a:t>
            </a:r>
            <a:r>
              <a:rPr lang="en-US" sz="2000" dirty="0" smtClean="0">
                <a:latin typeface="Calibri" charset="0"/>
                <a:cs typeface="Arial" charset="0"/>
              </a:rPr>
              <a:t>(literacy)</a:t>
            </a:r>
            <a:r>
              <a:rPr lang="el-GR" sz="2000" dirty="0" smtClean="0">
                <a:latin typeface="Calibri" charset="0"/>
                <a:cs typeface="Arial" charset="0"/>
              </a:rPr>
              <a:t> </a:t>
            </a:r>
            <a:r>
              <a:rPr lang="el-GR" sz="2000" dirty="0">
                <a:latin typeface="Calibri" charset="0"/>
                <a:cs typeface="Arial" charset="0"/>
              </a:rPr>
              <a:t>αποτελούνται από πολλές επιπλέον υποδεξιότητες. Οι δίγλωσσοι μπορεί να έχουν υψηλό βαθμό επάρκειας σε ένα </a:t>
            </a:r>
            <a:r>
              <a:rPr lang="el-GR" sz="2000" b="1" dirty="0">
                <a:latin typeface="Calibri" charset="0"/>
                <a:cs typeface="Arial" charset="0"/>
              </a:rPr>
              <a:t>πεδίο δεξιοτήτων </a:t>
            </a:r>
            <a:r>
              <a:rPr lang="el-GR" sz="2000" dirty="0">
                <a:latin typeface="Calibri" charset="0"/>
                <a:cs typeface="Arial" charset="0"/>
              </a:rPr>
              <a:t>κάθε γλώσσας, αλλά χαμηλό σε κάποιο άλλο. Για παράδειγμα, ένας δίγλωσσος μπορεί να επιδεικνύει προχωρημένες προφορικές δεξιότητες αλλά πιο περιορισμένες δεξιότητες κατανόησης και παραγωγής γραπτού λόγου. </a:t>
            </a:r>
          </a:p>
        </p:txBody>
      </p:sp>
    </p:spTree>
    <p:extLst>
      <p:ext uri="{BB962C8B-B14F-4D97-AF65-F5344CB8AC3E}">
        <p14:creationId xmlns:p14="http://schemas.microsoft.com/office/powerpoint/2010/main" val="170631338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Ωστόσο, υπάρχουν και ευρύτεροι ορισμοί</a:t>
            </a:r>
            <a:endParaRPr lang="en-US" dirty="0"/>
          </a:p>
        </p:txBody>
      </p:sp>
      <p:sp>
        <p:nvSpPr>
          <p:cNvPr id="3" name="Content Placeholder 2"/>
          <p:cNvSpPr>
            <a:spLocks noGrp="1"/>
          </p:cNvSpPr>
          <p:nvPr>
            <p:ph idx="1"/>
          </p:nvPr>
        </p:nvSpPr>
        <p:spPr/>
        <p:txBody>
          <a:bodyPr/>
          <a:lstStyle/>
          <a:p>
            <a:r>
              <a:rPr lang="el-GR" dirty="0" smtClean="0"/>
              <a:t>Κάποιος που κατέχει δύο γλώσσες </a:t>
            </a:r>
          </a:p>
          <a:p>
            <a:r>
              <a:rPr lang="en-US" dirty="0" smtClean="0"/>
              <a:t>Someone with the possession of two languages (Wei, 2007:7)</a:t>
            </a:r>
            <a:endParaRPr lang="en-US" dirty="0"/>
          </a:p>
        </p:txBody>
      </p:sp>
    </p:spTree>
    <p:extLst>
      <p:ext uri="{BB962C8B-B14F-4D97-AF65-F5344CB8AC3E}">
        <p14:creationId xmlns:p14="http://schemas.microsoft.com/office/powerpoint/2010/main" val="1209289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lstStyle/>
          <a:p>
            <a:r>
              <a:rPr lang="en-US" sz="3600" b="1" dirty="0" smtClean="0">
                <a:solidFill>
                  <a:srgbClr val="FF0000"/>
                </a:solidFill>
              </a:rPr>
              <a:t> </a:t>
            </a:r>
            <a:r>
              <a:rPr lang="el-GR" sz="3600" b="1" dirty="0" smtClean="0">
                <a:solidFill>
                  <a:srgbClr val="FF0000"/>
                </a:solidFill>
              </a:rPr>
              <a:t>Τύποι διγλωσσίας  (</a:t>
            </a:r>
            <a:r>
              <a:rPr lang="en-US" sz="3600" b="1" dirty="0" smtClean="0">
                <a:solidFill>
                  <a:srgbClr val="FF0000"/>
                </a:solidFill>
              </a:rPr>
              <a:t>Wei, 2007: 6-7)</a:t>
            </a:r>
            <a:endParaRPr lang="en-US" sz="3600" b="1"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20418688"/>
              </p:ext>
            </p:extLst>
          </p:nvPr>
        </p:nvGraphicFramePr>
        <p:xfrm>
          <a:off x="150565" y="990601"/>
          <a:ext cx="8964488" cy="5867399"/>
        </p:xfrm>
        <a:graphic>
          <a:graphicData uri="http://schemas.openxmlformats.org/drawingml/2006/table">
            <a:tbl>
              <a:tblPr firstRow="1" bandRow="1">
                <a:tableStyleId>{22838BEF-8BB2-4498-84A7-C5851F593DF1}</a:tableStyleId>
              </a:tblPr>
              <a:tblGrid>
                <a:gridCol w="2329408"/>
                <a:gridCol w="6635080"/>
              </a:tblGrid>
              <a:tr h="370840">
                <a:tc>
                  <a:txBody>
                    <a:bodyPr/>
                    <a:lstStyle/>
                    <a:p>
                      <a:r>
                        <a:rPr lang="el-GR" b="1" u="sng" dirty="0" smtClean="0"/>
                        <a:t>Προσθετική </a:t>
                      </a:r>
                      <a:r>
                        <a:rPr lang="en-US" b="1" u="sng" dirty="0" smtClean="0"/>
                        <a:t>(additive)</a:t>
                      </a:r>
                      <a:endParaRPr lang="en-US" b="1" u="sng" dirty="0"/>
                    </a:p>
                  </a:txBody>
                  <a:tcPr/>
                </a:tc>
                <a:tc>
                  <a:txBody>
                    <a:bodyPr/>
                    <a:lstStyle/>
                    <a:p>
                      <a:r>
                        <a:rPr lang="el-GR" b="0" dirty="0" smtClean="0"/>
                        <a:t>Οι δύο γλώσσες συμπληρώνουν και εμπλουτίζουν</a:t>
                      </a:r>
                      <a:r>
                        <a:rPr lang="el-GR" b="0" baseline="0" dirty="0" smtClean="0"/>
                        <a:t> η μία την άλλη</a:t>
                      </a:r>
                      <a:endParaRPr lang="en-US" b="0" dirty="0"/>
                    </a:p>
                  </a:txBody>
                  <a:tcPr/>
                </a:tc>
              </a:tr>
              <a:tr h="370840">
                <a:tc>
                  <a:txBody>
                    <a:bodyPr/>
                    <a:lstStyle/>
                    <a:p>
                      <a:r>
                        <a:rPr lang="el-GR" b="1" u="sng" dirty="0" smtClean="0"/>
                        <a:t>Ανιούσα</a:t>
                      </a:r>
                      <a:r>
                        <a:rPr lang="en-US" b="1" u="sng" dirty="0" smtClean="0"/>
                        <a:t> (ascendant)</a:t>
                      </a:r>
                      <a:endParaRPr lang="en-US" b="1" u="sng" dirty="0"/>
                    </a:p>
                  </a:txBody>
                  <a:tcPr/>
                </a:tc>
                <a:tc>
                  <a:txBody>
                    <a:bodyPr/>
                    <a:lstStyle/>
                    <a:p>
                      <a:r>
                        <a:rPr lang="el-GR" dirty="0" smtClean="0"/>
                        <a:t>Η ικανότητα στη Γ2 ενισχύεται λόγω αυξημένης χρήσης της</a:t>
                      </a:r>
                      <a:endParaRPr lang="en-US" dirty="0"/>
                    </a:p>
                  </a:txBody>
                  <a:tcPr/>
                </a:tc>
              </a:tr>
              <a:tr h="370840">
                <a:tc>
                  <a:txBody>
                    <a:bodyPr/>
                    <a:lstStyle/>
                    <a:p>
                      <a:r>
                        <a:rPr lang="el-GR" b="1" u="sng" dirty="0" smtClean="0"/>
                        <a:t>Ισορροπημένη</a:t>
                      </a:r>
                      <a:r>
                        <a:rPr lang="en-US" b="1" u="sng" dirty="0" smtClean="0"/>
                        <a:t> (balanced) </a:t>
                      </a:r>
                      <a:endParaRPr lang="en-US" b="1" u="sng" dirty="0"/>
                    </a:p>
                  </a:txBody>
                  <a:tcPr/>
                </a:tc>
                <a:tc>
                  <a:txBody>
                    <a:bodyPr/>
                    <a:lstStyle/>
                    <a:p>
                      <a:r>
                        <a:rPr lang="el-GR" dirty="0" smtClean="0"/>
                        <a:t>Η ικανότητα και στις δύο γλώσσες είναι σχεδόν ισοδύναμη</a:t>
                      </a:r>
                      <a:r>
                        <a:rPr lang="en-US" dirty="0" smtClean="0"/>
                        <a:t> (</a:t>
                      </a:r>
                      <a:r>
                        <a:rPr lang="el-GR" dirty="0" smtClean="0"/>
                        <a:t>αμφιδύναμοι</a:t>
                      </a:r>
                      <a:r>
                        <a:rPr lang="el-GR" baseline="0" dirty="0" smtClean="0"/>
                        <a:t> δίγλωσσοι)</a:t>
                      </a:r>
                      <a:endParaRPr lang="en-US" dirty="0"/>
                    </a:p>
                  </a:txBody>
                  <a:tcPr/>
                </a:tc>
              </a:tr>
              <a:tr h="370840">
                <a:tc>
                  <a:txBody>
                    <a:bodyPr/>
                    <a:lstStyle/>
                    <a:p>
                      <a:r>
                        <a:rPr lang="el-GR" b="1" u="sng" dirty="0" smtClean="0"/>
                        <a:t>Συγκεκαλυμμένη</a:t>
                      </a:r>
                      <a:r>
                        <a:rPr lang="en-US" b="1" u="sng" dirty="0" smtClean="0"/>
                        <a:t> (covert)</a:t>
                      </a:r>
                      <a:endParaRPr lang="en-US" b="1" u="sng" dirty="0"/>
                    </a:p>
                  </a:txBody>
                  <a:tcPr/>
                </a:tc>
                <a:tc>
                  <a:txBody>
                    <a:bodyPr/>
                    <a:lstStyle/>
                    <a:p>
                      <a:r>
                        <a:rPr lang="el-GR" dirty="0" smtClean="0"/>
                        <a:t>Η απόκρυψη της γνώσης μιας γλώσσας εξαιτίας προκατάληψης προς</a:t>
                      </a:r>
                      <a:r>
                        <a:rPr lang="el-GR" baseline="0" dirty="0" smtClean="0"/>
                        <a:t> αυτήν</a:t>
                      </a:r>
                      <a:endParaRPr lang="en-US" dirty="0"/>
                    </a:p>
                  </a:txBody>
                  <a:tcPr/>
                </a:tc>
              </a:tr>
              <a:tr h="370840">
                <a:tc>
                  <a:txBody>
                    <a:bodyPr/>
                    <a:lstStyle/>
                    <a:p>
                      <a:r>
                        <a:rPr lang="el-GR" b="1" u="sng" dirty="0" smtClean="0"/>
                        <a:t>Επικρατούσα</a:t>
                      </a:r>
                      <a:r>
                        <a:rPr lang="en-US" b="1" u="sng" dirty="0" smtClean="0"/>
                        <a:t> (dominant)</a:t>
                      </a:r>
                      <a:endParaRPr lang="en-US" b="1" u="sng" dirty="0"/>
                    </a:p>
                  </a:txBody>
                  <a:tcPr/>
                </a:tc>
                <a:tc>
                  <a:txBody>
                    <a:bodyPr/>
                    <a:lstStyle/>
                    <a:p>
                      <a:r>
                        <a:rPr lang="el-GR" dirty="0" smtClean="0"/>
                        <a:t>Μεγαλύτερη επάρκεια σε μία από τις δύο γλώσσες με</a:t>
                      </a:r>
                      <a:r>
                        <a:rPr lang="el-GR" baseline="0" dirty="0" smtClean="0"/>
                        <a:t> τη χρήση της σε περισσότερα περιβάλλοντα</a:t>
                      </a:r>
                      <a:endParaRPr lang="en-US" dirty="0"/>
                    </a:p>
                  </a:txBody>
                  <a:tcPr/>
                </a:tc>
              </a:tr>
              <a:tr h="370840">
                <a:tc>
                  <a:txBody>
                    <a:bodyPr/>
                    <a:lstStyle/>
                    <a:p>
                      <a:r>
                        <a:rPr lang="el-GR" b="1" u="sng" dirty="0" smtClean="0"/>
                        <a:t>Λανθάνουσα</a:t>
                      </a:r>
                      <a:r>
                        <a:rPr lang="en-US" b="1" u="sng" dirty="0" smtClean="0"/>
                        <a:t> (dormant)</a:t>
                      </a:r>
                      <a:endParaRPr lang="en-US" b="1" u="sng" dirty="0"/>
                    </a:p>
                  </a:txBody>
                  <a:tcPr/>
                </a:tc>
                <a:tc>
                  <a:txBody>
                    <a:bodyPr/>
                    <a:lstStyle/>
                    <a:p>
                      <a:r>
                        <a:rPr lang="el-GR" dirty="0" smtClean="0"/>
                        <a:t>Κάποιος που έχει μεταναστεύσει σε μια ξένη χώρα για σημαντική περίοδο και έχει λίγες ευκαιρίες ενεργούς χρήσης της Γ1</a:t>
                      </a:r>
                      <a:endParaRPr lang="en-US" dirty="0"/>
                    </a:p>
                  </a:txBody>
                  <a:tcPr/>
                </a:tc>
              </a:tr>
              <a:tr h="370840">
                <a:tc>
                  <a:txBody>
                    <a:bodyPr/>
                    <a:lstStyle/>
                    <a:p>
                      <a:r>
                        <a:rPr lang="el-GR" b="1" u="sng" dirty="0" smtClean="0"/>
                        <a:t>Πρώιμη </a:t>
                      </a:r>
                      <a:r>
                        <a:rPr lang="en-US" b="1" u="sng" dirty="0" smtClean="0"/>
                        <a:t>(early)</a:t>
                      </a:r>
                      <a:endParaRPr lang="en-US" b="1" u="sng" dirty="0"/>
                    </a:p>
                  </a:txBody>
                  <a:tcPr/>
                </a:tc>
                <a:tc>
                  <a:txBody>
                    <a:bodyPr/>
                    <a:lstStyle/>
                    <a:p>
                      <a:r>
                        <a:rPr lang="el-GR" dirty="0" smtClean="0"/>
                        <a:t>Η κατάκτηση και των δύο γλωσσών από την παιδική ηλικία</a:t>
                      </a:r>
                      <a:endParaRPr lang="en-US" dirty="0"/>
                    </a:p>
                  </a:txBody>
                  <a:tcPr/>
                </a:tc>
              </a:tr>
              <a:tr h="370840">
                <a:tc>
                  <a:txBody>
                    <a:bodyPr/>
                    <a:lstStyle/>
                    <a:p>
                      <a:r>
                        <a:rPr lang="el-GR" b="1" u="sng" dirty="0" smtClean="0"/>
                        <a:t>Όψιμη  (</a:t>
                      </a:r>
                      <a:r>
                        <a:rPr lang="en-US" b="1" u="sng" dirty="0" smtClean="0"/>
                        <a:t>late)</a:t>
                      </a:r>
                      <a:endParaRPr lang="en-US" b="1" u="sng" dirty="0"/>
                    </a:p>
                  </a:txBody>
                  <a:tcPr/>
                </a:tc>
                <a:tc>
                  <a:txBody>
                    <a:bodyPr/>
                    <a:lstStyle/>
                    <a:p>
                      <a:r>
                        <a:rPr lang="el-GR" dirty="0" smtClean="0"/>
                        <a:t>Κάποιος καταφέρνει να γίνει δίγλωσσος σε προχωρημένο χρόνο εκτός παιδικής ηλικίας</a:t>
                      </a:r>
                      <a:endParaRPr lang="en-US" dirty="0"/>
                    </a:p>
                  </a:txBody>
                  <a:tcPr/>
                </a:tc>
              </a:tr>
              <a:tr h="370840">
                <a:tc>
                  <a:txBody>
                    <a:bodyPr/>
                    <a:lstStyle/>
                    <a:p>
                      <a:r>
                        <a:rPr lang="el-GR" b="1" u="sng" dirty="0" smtClean="0"/>
                        <a:t>Λειτουργική (</a:t>
                      </a:r>
                      <a:r>
                        <a:rPr lang="en-US" b="1" u="sng" dirty="0" smtClean="0"/>
                        <a:t>functional)</a:t>
                      </a:r>
                      <a:endParaRPr lang="en-US" b="1" u="sng" dirty="0"/>
                    </a:p>
                  </a:txBody>
                  <a:tcPr/>
                </a:tc>
                <a:tc>
                  <a:txBody>
                    <a:bodyPr/>
                    <a:lstStyle/>
                    <a:p>
                      <a:r>
                        <a:rPr lang="el-GR" dirty="0" smtClean="0"/>
                        <a:t>Μπορεί να λειτουργεί σε</a:t>
                      </a:r>
                      <a:r>
                        <a:rPr lang="el-GR" baseline="0" dirty="0" smtClean="0"/>
                        <a:t> δύο διαφορετικές γλώσσες με ή χωρίς πλήρη άνεση και ευχέρεια για συγκεκριμένες δραστηριότητες</a:t>
                      </a:r>
                      <a:endParaRPr lang="en-US" dirty="0"/>
                    </a:p>
                  </a:txBody>
                  <a:tcPr/>
                </a:tc>
              </a:tr>
              <a:tr h="370840">
                <a:tc>
                  <a:txBody>
                    <a:bodyPr/>
                    <a:lstStyle/>
                    <a:p>
                      <a:r>
                        <a:rPr lang="el-GR" b="1" u="sng" dirty="0" smtClean="0"/>
                        <a:t>Φυσική</a:t>
                      </a:r>
                      <a:r>
                        <a:rPr lang="en-US" b="1" u="sng" dirty="0" smtClean="0"/>
                        <a:t> (natural)</a:t>
                      </a:r>
                      <a:endParaRPr lang="en-US" b="1" u="sng" dirty="0"/>
                    </a:p>
                  </a:txBody>
                  <a:tcPr/>
                </a:tc>
                <a:tc>
                  <a:txBody>
                    <a:bodyPr/>
                    <a:lstStyle/>
                    <a:p>
                      <a:r>
                        <a:rPr lang="el-GR" dirty="0" smtClean="0"/>
                        <a:t>Δεν έχει περάσει από καμία εξάσκηση σε καμία από τις δύο γλώσσες και αδυνατεί να μεταφράσει ή να ερμηνεύσει με ευκολία ανάμεσα στις δύο γλώσσες</a:t>
                      </a:r>
                      <a:endParaRPr lang="en-US" dirty="0"/>
                    </a:p>
                  </a:txBody>
                  <a:tcPr/>
                </a:tc>
              </a:tr>
            </a:tbl>
          </a:graphicData>
        </a:graphic>
      </p:graphicFrame>
    </p:spTree>
    <p:extLst>
      <p:ext uri="{BB962C8B-B14F-4D97-AF65-F5344CB8AC3E}">
        <p14:creationId xmlns:p14="http://schemas.microsoft.com/office/powerpoint/2010/main" val="378722120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lstStyle/>
          <a:p>
            <a:r>
              <a:rPr lang="en-US" sz="3600" b="1" dirty="0" smtClean="0">
                <a:solidFill>
                  <a:srgbClr val="FF0000"/>
                </a:solidFill>
              </a:rPr>
              <a:t> </a:t>
            </a:r>
            <a:r>
              <a:rPr lang="el-GR" sz="3600" b="1" dirty="0" smtClean="0">
                <a:solidFill>
                  <a:srgbClr val="FF0000"/>
                </a:solidFill>
              </a:rPr>
              <a:t>Τύποι</a:t>
            </a:r>
            <a:r>
              <a:rPr lang="en-US" sz="3600" b="1" dirty="0" smtClean="0">
                <a:solidFill>
                  <a:srgbClr val="FF0000"/>
                </a:solidFill>
              </a:rPr>
              <a:t> </a:t>
            </a:r>
            <a:r>
              <a:rPr lang="el-GR" sz="3600" b="1" dirty="0" smtClean="0">
                <a:solidFill>
                  <a:srgbClr val="FF0000"/>
                </a:solidFill>
              </a:rPr>
              <a:t>δίγλωσσων  (</a:t>
            </a:r>
            <a:r>
              <a:rPr lang="en-US" sz="3600" b="1" dirty="0" smtClean="0">
                <a:solidFill>
                  <a:srgbClr val="FF0000"/>
                </a:solidFill>
              </a:rPr>
              <a:t>Wei, 2007: 6-7)</a:t>
            </a:r>
            <a:endParaRPr lang="en-US" sz="3600" b="1"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18393083"/>
              </p:ext>
            </p:extLst>
          </p:nvPr>
        </p:nvGraphicFramePr>
        <p:xfrm>
          <a:off x="-701" y="980728"/>
          <a:ext cx="9144000" cy="5394959"/>
        </p:xfrm>
        <a:graphic>
          <a:graphicData uri="http://schemas.openxmlformats.org/drawingml/2006/table">
            <a:tbl>
              <a:tblPr firstRow="1" bandRow="1">
                <a:tableStyleId>{22838BEF-8BB2-4498-84A7-C5851F593DF1}</a:tableStyleId>
              </a:tblPr>
              <a:tblGrid>
                <a:gridCol w="1771689"/>
                <a:gridCol w="7372311"/>
              </a:tblGrid>
              <a:tr h="370840">
                <a:tc>
                  <a:txBody>
                    <a:bodyPr/>
                    <a:lstStyle/>
                    <a:p>
                      <a:r>
                        <a:rPr lang="el-GR" b="1" u="sng" dirty="0" smtClean="0"/>
                        <a:t>Δευτερεύων</a:t>
                      </a:r>
                      <a:r>
                        <a:rPr lang="en-US" b="1" u="sng" dirty="0" smtClean="0"/>
                        <a:t> (secondary) </a:t>
                      </a:r>
                      <a:endParaRPr lang="en-US" b="1" u="sng" dirty="0"/>
                    </a:p>
                  </a:txBody>
                  <a:tcPr/>
                </a:tc>
                <a:tc>
                  <a:txBody>
                    <a:bodyPr/>
                    <a:lstStyle/>
                    <a:p>
                      <a:r>
                        <a:rPr lang="el-GR" b="0" dirty="0" smtClean="0"/>
                        <a:t>Η Γ2 προστίθεται στη Γ1 μέσω διδασκαλίας</a:t>
                      </a:r>
                      <a:endParaRPr lang="en-US" b="0" dirty="0"/>
                    </a:p>
                  </a:txBody>
                  <a:tcPr/>
                </a:tc>
              </a:tr>
              <a:tr h="370840">
                <a:tc>
                  <a:txBody>
                    <a:bodyPr/>
                    <a:lstStyle/>
                    <a:p>
                      <a:r>
                        <a:rPr lang="el-GR" b="1" u="sng" dirty="0" smtClean="0"/>
                        <a:t>Ημίγλωσσος</a:t>
                      </a:r>
                      <a:r>
                        <a:rPr lang="en-US" b="1" u="sng" dirty="0" smtClean="0"/>
                        <a:t> (</a:t>
                      </a:r>
                      <a:r>
                        <a:rPr lang="en-US" b="1" u="sng" dirty="0" err="1" smtClean="0"/>
                        <a:t>semilingual</a:t>
                      </a:r>
                      <a:r>
                        <a:rPr lang="en-US" b="1" u="sng" dirty="0" smtClean="0"/>
                        <a:t>)</a:t>
                      </a:r>
                      <a:endParaRPr lang="en-US" b="1" u="sng" dirty="0"/>
                    </a:p>
                  </a:txBody>
                  <a:tcPr/>
                </a:tc>
                <a:tc>
                  <a:txBody>
                    <a:bodyPr/>
                    <a:lstStyle/>
                    <a:p>
                      <a:r>
                        <a:rPr lang="el-GR" dirty="0" smtClean="0"/>
                        <a:t>Ανεπαρκής γνώση και στις δύο γλώσσες</a:t>
                      </a:r>
                      <a:endParaRPr lang="en-US" dirty="0"/>
                    </a:p>
                  </a:txBody>
                  <a:tcPr/>
                </a:tc>
              </a:tr>
              <a:tr h="370840">
                <a:tc>
                  <a:txBody>
                    <a:bodyPr/>
                    <a:lstStyle/>
                    <a:p>
                      <a:r>
                        <a:rPr lang="el-GR" b="1" u="sng" dirty="0" smtClean="0"/>
                        <a:t>Ταυτόχρονος</a:t>
                      </a:r>
                      <a:r>
                        <a:rPr lang="en-US" b="1" u="sng" dirty="0" smtClean="0"/>
                        <a:t> (simultaneous)</a:t>
                      </a:r>
                      <a:endParaRPr lang="en-US" b="1" u="sng" dirty="0"/>
                    </a:p>
                  </a:txBody>
                  <a:tcPr/>
                </a:tc>
                <a:tc>
                  <a:txBody>
                    <a:bodyPr/>
                    <a:lstStyle/>
                    <a:p>
                      <a:r>
                        <a:rPr lang="el-GR" dirty="0" smtClean="0"/>
                        <a:t>Και οι δύο γλώσσες εμαφανίζονται από την αρχή ανάπτυξης της γλώσσας</a:t>
                      </a:r>
                      <a:endParaRPr lang="en-US" dirty="0"/>
                    </a:p>
                  </a:txBody>
                  <a:tcPr/>
                </a:tc>
              </a:tr>
              <a:tr h="370840">
                <a:tc>
                  <a:txBody>
                    <a:bodyPr/>
                    <a:lstStyle/>
                    <a:p>
                      <a:r>
                        <a:rPr lang="el-GR" b="1" u="sng" dirty="0" smtClean="0"/>
                        <a:t>Υποτεταγμένος</a:t>
                      </a:r>
                      <a:r>
                        <a:rPr lang="en-US" b="1" u="sng" dirty="0" smtClean="0"/>
                        <a:t> (subordinate)</a:t>
                      </a:r>
                      <a:endParaRPr lang="en-US" b="1" u="sng" dirty="0"/>
                    </a:p>
                  </a:txBody>
                  <a:tcPr/>
                </a:tc>
                <a:tc>
                  <a:txBody>
                    <a:bodyPr/>
                    <a:lstStyle/>
                    <a:p>
                      <a:r>
                        <a:rPr lang="el-GR" dirty="0" smtClean="0"/>
                        <a:t>Υπάρχει</a:t>
                      </a:r>
                      <a:r>
                        <a:rPr lang="el-GR" baseline="0" dirty="0" smtClean="0"/>
                        <a:t> παρεμβολή από τη Γ1 </a:t>
                      </a:r>
                      <a:endParaRPr lang="en-US" dirty="0"/>
                    </a:p>
                  </a:txBody>
                  <a:tcPr/>
                </a:tc>
              </a:tr>
              <a:tr h="370840">
                <a:tc>
                  <a:txBody>
                    <a:bodyPr/>
                    <a:lstStyle/>
                    <a:p>
                      <a:r>
                        <a:rPr lang="el-GR" b="1" u="sng" dirty="0" smtClean="0"/>
                        <a:t>Αφαιρετικός</a:t>
                      </a:r>
                      <a:r>
                        <a:rPr lang="en-US" b="1" u="sng" dirty="0" smtClean="0"/>
                        <a:t> (subtractive)</a:t>
                      </a:r>
                      <a:endParaRPr lang="en-US" b="1" u="sng" dirty="0"/>
                    </a:p>
                  </a:txBody>
                  <a:tcPr/>
                </a:tc>
                <a:tc>
                  <a:txBody>
                    <a:bodyPr/>
                    <a:lstStyle/>
                    <a:p>
                      <a:r>
                        <a:rPr lang="el-GR" dirty="0" smtClean="0"/>
                        <a:t>Η Γ2 κατακτάκται σε βάρος της ικανότητας που έχει ήδη αποκτηθεί στη Γ1</a:t>
                      </a:r>
                      <a:endParaRPr lang="en-US" dirty="0"/>
                    </a:p>
                  </a:txBody>
                  <a:tcPr/>
                </a:tc>
              </a:tr>
              <a:tr h="370840">
                <a:tc>
                  <a:txBody>
                    <a:bodyPr/>
                    <a:lstStyle/>
                    <a:p>
                      <a:r>
                        <a:rPr lang="el-GR" b="1" u="sng" dirty="0" smtClean="0"/>
                        <a:t>Διαδοχικός</a:t>
                      </a:r>
                      <a:r>
                        <a:rPr lang="en-US" b="1" u="sng" dirty="0" smtClean="0"/>
                        <a:t> (successive)</a:t>
                      </a:r>
                      <a:endParaRPr lang="en-US" b="1" u="sng" dirty="0"/>
                    </a:p>
                  </a:txBody>
                  <a:tcPr/>
                </a:tc>
                <a:tc>
                  <a:txBody>
                    <a:bodyPr/>
                    <a:lstStyle/>
                    <a:p>
                      <a:r>
                        <a:rPr lang="el-GR" dirty="0" smtClean="0"/>
                        <a:t>Η Γ2 προστίθεται σε κάποια</a:t>
                      </a:r>
                      <a:r>
                        <a:rPr lang="el-GR" baseline="0" dirty="0" smtClean="0"/>
                        <a:t> φάση αφού η πρώτη έχει αρχίσει να αναπτύσσεται</a:t>
                      </a:r>
                      <a:endParaRPr lang="en-US" dirty="0"/>
                    </a:p>
                  </a:txBody>
                  <a:tcPr/>
                </a:tc>
              </a:tr>
              <a:tr h="370840">
                <a:tc>
                  <a:txBody>
                    <a:bodyPr/>
                    <a:lstStyle/>
                    <a:p>
                      <a:r>
                        <a:rPr lang="el-GR" b="1" u="sng" dirty="0" smtClean="0"/>
                        <a:t>Παραγωγικός</a:t>
                      </a:r>
                      <a:r>
                        <a:rPr lang="en-US" b="1" u="sng" dirty="0" smtClean="0"/>
                        <a:t> (productive)</a:t>
                      </a:r>
                      <a:endParaRPr lang="en-US" b="1" u="sng" dirty="0"/>
                    </a:p>
                  </a:txBody>
                  <a:tcPr/>
                </a:tc>
                <a:tc>
                  <a:txBody>
                    <a:bodyPr/>
                    <a:lstStyle/>
                    <a:p>
                      <a:r>
                        <a:rPr lang="el-GR" dirty="0" smtClean="0"/>
                        <a:t>Μιλάει</a:t>
                      </a:r>
                      <a:r>
                        <a:rPr lang="el-GR" baseline="0" dirty="0" smtClean="0"/>
                        <a:t> και πιθανόν γράφει σε δύο ή περισσότερες γλώσσες</a:t>
                      </a:r>
                      <a:endParaRPr lang="en-US" dirty="0"/>
                    </a:p>
                  </a:txBody>
                  <a:tcPr/>
                </a:tc>
              </a:tr>
              <a:tr h="370840">
                <a:tc>
                  <a:txBody>
                    <a:bodyPr/>
                    <a:lstStyle/>
                    <a:p>
                      <a:r>
                        <a:rPr lang="el-GR" b="1" u="sng" dirty="0" smtClean="0"/>
                        <a:t>Προσληπτικός</a:t>
                      </a:r>
                      <a:r>
                        <a:rPr lang="en-US" b="1" u="sng" dirty="0" smtClean="0"/>
                        <a:t> (receptive)</a:t>
                      </a:r>
                      <a:endParaRPr lang="en-US" b="1" u="sng" dirty="0"/>
                    </a:p>
                  </a:txBody>
                  <a:tcPr/>
                </a:tc>
                <a:tc>
                  <a:txBody>
                    <a:bodyPr/>
                    <a:lstStyle/>
                    <a:p>
                      <a:r>
                        <a:rPr lang="en-US" dirty="0" smtClean="0"/>
                        <a:t> </a:t>
                      </a:r>
                      <a:r>
                        <a:rPr lang="el-GR" dirty="0" smtClean="0"/>
                        <a:t>Κατανοεί μια δεύτερη γλώσσα, είτε σε προφορική είτε σε γραπτή μορφή ή και στις δύο, αλλά δεν</a:t>
                      </a:r>
                      <a:r>
                        <a:rPr lang="el-GR" baseline="0" dirty="0" smtClean="0"/>
                        <a:t> τη μιλάει ή τη γράφει (παθητικός/ μη συμμετρικός δίγλωσσος)</a:t>
                      </a:r>
                      <a:endParaRPr lang="en-US" dirty="0"/>
                    </a:p>
                  </a:txBody>
                  <a:tcPr/>
                </a:tc>
              </a:tr>
            </a:tbl>
          </a:graphicData>
        </a:graphic>
      </p:graphicFrame>
    </p:spTree>
    <p:extLst>
      <p:ext uri="{BB962C8B-B14F-4D97-AF65-F5344CB8AC3E}">
        <p14:creationId xmlns:p14="http://schemas.microsoft.com/office/powerpoint/2010/main" val="20743190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b="1" dirty="0" smtClean="0">
                <a:solidFill>
                  <a:srgbClr val="FF0000"/>
                </a:solidFill>
              </a:rPr>
              <a:t>Αφαιρετική διγλωσσία (</a:t>
            </a:r>
            <a:r>
              <a:rPr lang="en-US" sz="3600" b="1" dirty="0" smtClean="0">
                <a:solidFill>
                  <a:srgbClr val="FF0000"/>
                </a:solidFill>
              </a:rPr>
              <a:t>subtractive bilingualism)</a:t>
            </a:r>
            <a:endParaRPr lang="en-US" sz="3600" b="1" dirty="0">
              <a:solidFill>
                <a:srgbClr val="FF0000"/>
              </a:solidFill>
            </a:endParaRPr>
          </a:p>
        </p:txBody>
      </p:sp>
      <p:sp>
        <p:nvSpPr>
          <p:cNvPr id="3" name="Content Placeholder 2"/>
          <p:cNvSpPr>
            <a:spLocks noGrp="1"/>
          </p:cNvSpPr>
          <p:nvPr>
            <p:ph idx="1"/>
          </p:nvPr>
        </p:nvSpPr>
        <p:spPr>
          <a:xfrm>
            <a:off x="457200" y="1600200"/>
            <a:ext cx="8229600" cy="4997152"/>
          </a:xfrm>
        </p:spPr>
        <p:txBody>
          <a:bodyPr/>
          <a:lstStyle/>
          <a:p>
            <a:r>
              <a:rPr lang="el-GR" sz="2400" dirty="0" smtClean="0"/>
              <a:t>Μαθησιακή κατάσταση κατά την οποία η γλώσσα της πλειονότητας μαθαίνεται σε βάρος της Γ1 των μειονοτικών μαθητών.</a:t>
            </a:r>
            <a:endParaRPr lang="en-US" sz="2400" dirty="0" smtClean="0"/>
          </a:p>
          <a:p>
            <a:r>
              <a:rPr lang="el-GR" sz="2400" dirty="0" smtClean="0"/>
              <a:t>Αντίθετα η έρευνα σε δίγλωσσα προγράμματα στην Αμερική έχει δείξει ότι</a:t>
            </a:r>
          </a:p>
          <a:p>
            <a:pPr marL="0" indent="0">
              <a:buNone/>
            </a:pPr>
            <a:r>
              <a:rPr lang="en-US" sz="2400" dirty="0" smtClean="0"/>
              <a:t>The greater the amount of L1 instructional support for language minority students combined with balanced L2 support, the higher they are able to achieve academically in L2 in each succeeding academic year, in comparison to matched groups being schooled </a:t>
            </a:r>
            <a:r>
              <a:rPr lang="en-US" sz="2400" dirty="0" err="1" smtClean="0"/>
              <a:t>monolingually</a:t>
            </a:r>
            <a:r>
              <a:rPr lang="en-US" sz="2400" dirty="0" smtClean="0"/>
              <a:t> in L2. (Collier 1992:205)</a:t>
            </a:r>
          </a:p>
          <a:p>
            <a:pPr marL="0" indent="0">
              <a:buNone/>
            </a:pPr>
            <a:r>
              <a:rPr lang="el-GR" sz="2400" dirty="0" smtClean="0"/>
              <a:t>Άρα, ο πιο ισχυρός παράγοντας για την απόκτηση υψηλής επάρκειας στη Γ2 είναι η ποσότητα της διδασκαλίας και στη Γ1.</a:t>
            </a:r>
            <a:endParaRPr lang="en-US" sz="2400" dirty="0"/>
          </a:p>
        </p:txBody>
      </p:sp>
    </p:spTree>
    <p:extLst>
      <p:ext uri="{BB962C8B-B14F-4D97-AF65-F5344CB8AC3E}">
        <p14:creationId xmlns:p14="http://schemas.microsoft.com/office/powerpoint/2010/main" val="129903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b="1" dirty="0" smtClean="0">
                <a:solidFill>
                  <a:srgbClr val="FF0000"/>
                </a:solidFill>
              </a:rPr>
              <a:t>Οπότε... όλα είναι θέμα βαθμού</a:t>
            </a:r>
            <a:endParaRPr lang="en-US" sz="3600" b="1" dirty="0">
              <a:solidFill>
                <a:srgbClr val="FF0000"/>
              </a:solidFill>
            </a:endParaRPr>
          </a:p>
        </p:txBody>
      </p:sp>
      <p:sp>
        <p:nvSpPr>
          <p:cNvPr id="3" name="Content Placeholder 2"/>
          <p:cNvSpPr>
            <a:spLocks noGrp="1"/>
          </p:cNvSpPr>
          <p:nvPr>
            <p:ph idx="1"/>
          </p:nvPr>
        </p:nvSpPr>
        <p:spPr/>
        <p:txBody>
          <a:bodyPr/>
          <a:lstStyle/>
          <a:p>
            <a:r>
              <a:rPr lang="is-IS" sz="2400" dirty="0" smtClean="0"/>
              <a:t>…bilingualism is a relative concept, it involves the question of </a:t>
            </a:r>
            <a:r>
              <a:rPr lang="is-IS" sz="2400" i="1" dirty="0" smtClean="0"/>
              <a:t>degree.</a:t>
            </a:r>
            <a:r>
              <a:rPr lang="is-IS" sz="2400" dirty="0" smtClean="0"/>
              <a:t>.. How well does the individual know the language he uses? In other words, how bilingual is he? Sometimes, it involves the question of </a:t>
            </a:r>
            <a:r>
              <a:rPr lang="is-IS" sz="2400" i="1" dirty="0" smtClean="0"/>
              <a:t>function</a:t>
            </a:r>
            <a:r>
              <a:rPr lang="is-IS" sz="2400" dirty="0" smtClean="0"/>
              <a:t>. What does he uses his language for? Third, it includes the question of </a:t>
            </a:r>
            <a:r>
              <a:rPr lang="is-IS" sz="2400" i="1" dirty="0" smtClean="0"/>
              <a:t>alternation</a:t>
            </a:r>
            <a:r>
              <a:rPr lang="is-IS" sz="2400" dirty="0" smtClean="0"/>
              <a:t>. To what extent does he alternate between his languages? How does he change from one language to the other and under what conditions? Fourth, it includes the question of </a:t>
            </a:r>
            <a:r>
              <a:rPr lang="is-IS" sz="2400" i="1" dirty="0" smtClean="0"/>
              <a:t>interfence</a:t>
            </a:r>
            <a:r>
              <a:rPr lang="is-IS" sz="2400" dirty="0" smtClean="0"/>
              <a:t>. How well does the bilingual keep his languages apart? To what extent does he fuse them together? How does one of his languages influence his use of the other?</a:t>
            </a:r>
          </a:p>
          <a:p>
            <a:pPr marL="0" indent="0">
              <a:buNone/>
            </a:pPr>
            <a:r>
              <a:rPr lang="is-IS" sz="1200" dirty="0" smtClean="0"/>
              <a:t>	</a:t>
            </a:r>
            <a:r>
              <a:rPr lang="is-IS" sz="1600" dirty="0" smtClean="0"/>
              <a:t>(Mackey 1962:52)</a:t>
            </a:r>
            <a:endParaRPr lang="en-US" sz="1600" dirty="0"/>
          </a:p>
        </p:txBody>
      </p:sp>
    </p:spTree>
    <p:extLst>
      <p:ext uri="{BB962C8B-B14F-4D97-AF65-F5344CB8AC3E}">
        <p14:creationId xmlns:p14="http://schemas.microsoft.com/office/powerpoint/2010/main" val="3230891787"/>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7827</TotalTime>
  <Words>3344</Words>
  <Application>Microsoft Macintosh PowerPoint</Application>
  <PresentationFormat>On-screen Show (4:3)</PresentationFormat>
  <Paragraphs>302</Paragraphs>
  <Slides>29</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1" baseType="lpstr">
      <vt:lpstr>Θέμα του Office</vt:lpstr>
      <vt:lpstr>Εικόνα bitmap</vt:lpstr>
      <vt:lpstr> Περιβάλλοντα εκμάθησης Γ2</vt:lpstr>
      <vt:lpstr>Περιβάλλοντα κατάκτησης της γλώσσας για δίγλωσσα παιδιά</vt:lpstr>
      <vt:lpstr>Ποιος είναι δίγλωσσος;</vt:lpstr>
      <vt:lpstr>Πότε θεωρείται κάποιος «δίγλωσσος»;</vt:lpstr>
      <vt:lpstr>Ωστόσο, υπάρχουν και ευρύτεροι ορισμοί</vt:lpstr>
      <vt:lpstr> Τύποι διγλωσσίας  (Wei, 2007: 6-7)</vt:lpstr>
      <vt:lpstr> Τύποι δίγλωσσων  (Wei, 2007: 6-7)</vt:lpstr>
      <vt:lpstr>Αφαιρετική διγλωσσία (subtractive bilingualism)</vt:lpstr>
      <vt:lpstr>Οπότε... όλα είναι θέμα βαθμού</vt:lpstr>
      <vt:lpstr>4 σημαντικές διαστάσεις της διγλωσσίας</vt:lpstr>
      <vt:lpstr>Οι απόψεις μέχρι τις αρχές του ΄60</vt:lpstr>
      <vt:lpstr>Η αλλαγή</vt:lpstr>
      <vt:lpstr>PowerPoint Presentation</vt:lpstr>
      <vt:lpstr>PowerPoint Presentation</vt:lpstr>
      <vt:lpstr>PowerPoint Presentation</vt:lpstr>
      <vt:lpstr>Το πλεονέκτημα της διγλωσσίας</vt:lpstr>
      <vt:lpstr>Η εικόνα σήμερα…</vt:lpstr>
      <vt:lpstr>Τα οφέλη της διγλωσσίας</vt:lpstr>
      <vt:lpstr>Τα οφέλη της διγλωσσίας</vt:lpstr>
      <vt:lpstr> Συμπερασματικά...οι δίγλωσσοι ομιλητές</vt:lpstr>
      <vt:lpstr>Σχολεία εμβάπτισης (immersion education)</vt:lpstr>
      <vt:lpstr>Σχολεία εμβάπτισης (immersion education)</vt:lpstr>
      <vt:lpstr>Γλωσσική εκπαίδευση βάσει περιεχομένου/ Συνδυασμένη Εκμάθηση Αντικειμένου και Γλώσσας</vt:lpstr>
      <vt:lpstr>Πλεονεκτήματα CLIL</vt:lpstr>
      <vt:lpstr>4 κατηγορίες μαθητών (+, -, ?)</vt:lpstr>
      <vt:lpstr>4 κατηγορίες μαθητών (+, -, ?)</vt:lpstr>
      <vt:lpstr>4 κατηγορίες μαθητών (+, -, ?)</vt:lpstr>
      <vt:lpstr>4 κατηγορίες μαθητών (+, -, ?)</vt:lpstr>
      <vt:lpstr>Σύγκριση ανάμεσα σε ΚΓ1 και ΚΓ2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Κατάκτηση-Διδασκαλία Δεύτερης Γλώσσας (ειδικές εφαρμογές στη Διδασκαλία της Ελληνικής ως Δεύτερης Γλώσσας)</dc:title>
  <dc:creator>MARIA IAKOVOU</dc:creator>
  <cp:lastModifiedBy>Dimitris Papadopoulos</cp:lastModifiedBy>
  <cp:revision>109</cp:revision>
  <dcterms:created xsi:type="dcterms:W3CDTF">2012-10-16T19:42:21Z</dcterms:created>
  <dcterms:modified xsi:type="dcterms:W3CDTF">2017-11-03T09:52:26Z</dcterms:modified>
</cp:coreProperties>
</file>