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525" r:id="rId2"/>
    <p:sldId id="509" r:id="rId3"/>
    <p:sldId id="393" r:id="rId4"/>
    <p:sldId id="523" r:id="rId5"/>
    <p:sldId id="510" r:id="rId6"/>
    <p:sldId id="511" r:id="rId7"/>
    <p:sldId id="512" r:id="rId8"/>
    <p:sldId id="515" r:id="rId9"/>
    <p:sldId id="529" r:id="rId10"/>
    <p:sldId id="527" r:id="rId11"/>
    <p:sldId id="528" r:id="rId12"/>
    <p:sldId id="526" r:id="rId13"/>
    <p:sldId id="530" r:id="rId14"/>
    <p:sldId id="540" r:id="rId15"/>
    <p:sldId id="531" r:id="rId16"/>
    <p:sldId id="513" r:id="rId17"/>
    <p:sldId id="514" r:id="rId18"/>
    <p:sldId id="533" r:id="rId19"/>
    <p:sldId id="413" r:id="rId2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576"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mn-cs"/>
              </a:defRPr>
            </a:lvl1pPr>
          </a:lstStyle>
          <a:p>
            <a:pPr>
              <a:defRPr/>
            </a:pPr>
            <a:fld id="{D1AAA26B-1C55-4E4D-838D-22F89CECBADD}" type="datetimeFigureOut">
              <a:rPr lang="el-GR"/>
              <a:pPr>
                <a:defRPr/>
              </a:pPr>
              <a:t>10/11/17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mn-cs"/>
              </a:defRPr>
            </a:lvl1pPr>
          </a:lstStyle>
          <a:p>
            <a:pPr>
              <a:defRPr/>
            </a:pPr>
            <a:fld id="{96EA4277-4054-284E-8C34-1D1B8977EED6}" type="slidenum">
              <a:rPr lang="el-GR"/>
              <a:pPr>
                <a:defRPr/>
              </a:pPr>
              <a:t>‹#›</a:t>
            </a:fld>
            <a:endParaRPr lang="el-GR"/>
          </a:p>
        </p:txBody>
      </p:sp>
    </p:spTree>
    <p:extLst>
      <p:ext uri="{BB962C8B-B14F-4D97-AF65-F5344CB8AC3E}">
        <p14:creationId xmlns:p14="http://schemas.microsoft.com/office/powerpoint/2010/main" val="3919621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36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15363"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11B8FFF-A11C-BC4E-853D-61D651C8F7CB}" type="slidenum">
              <a:rPr lang="el-GR" sz="1200">
                <a:latin typeface="Calibri" charset="0"/>
              </a:rPr>
              <a:pPr eaLnBrk="1" hangingPunct="1"/>
              <a:t>1</a:t>
            </a:fld>
            <a:endParaRPr lang="el-GR"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373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3731"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C29EA77-CC37-6F45-BC30-E2A91FC987A1}" type="slidenum">
              <a:rPr lang="el-GR" sz="1200">
                <a:latin typeface="Calibri" charset="0"/>
                <a:cs typeface="Arial" charset="0"/>
              </a:rPr>
              <a:pPr eaLnBrk="1" hangingPunct="1"/>
              <a:t>19</a:t>
            </a:fld>
            <a:endParaRPr lang="el-GR" sz="1200">
              <a:latin typeface="Calibri"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4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a typeface="MS PGothic" charset="0"/>
              <a:cs typeface="MS PGothic" charset="0"/>
            </a:endParaRPr>
          </a:p>
        </p:txBody>
      </p:sp>
      <p:sp>
        <p:nvSpPr>
          <p:cNvPr id="61443"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512B431-101D-2949-BAA0-E2748B3B3845}" type="slidenum">
              <a:rPr lang="el-GR" sz="1200">
                <a:latin typeface="Calibri" charset="0"/>
              </a:rPr>
              <a:pPr eaLnBrk="1" hangingPunct="1"/>
              <a:t>2</a:t>
            </a:fld>
            <a:endParaRPr lang="el-GR"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963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69635"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CA5F713-E741-AF4A-9BF6-0A149029564C}" type="slidenum">
              <a:rPr lang="el-GR" sz="1200">
                <a:latin typeface="Calibri" charset="0"/>
              </a:rPr>
              <a:pPr eaLnBrk="1" hangingPunct="1"/>
              <a:t>3</a:t>
            </a:fld>
            <a:endParaRPr lang="el-GR"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7043"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87044"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fld id="{BA6A1A0F-513C-E34E-9B2F-FA35E0977BAD}" type="slidenum">
              <a:rPr lang="el-GR"/>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065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90116" name="3 - Θέση κεφαλίδας"/>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l-GR">
              <a:latin typeface="Arial" charset="0"/>
            </a:endParaRPr>
          </a:p>
        </p:txBody>
      </p:sp>
      <p:sp>
        <p:nvSpPr>
          <p:cNvPr id="90117" name="4 - Θέση ημερομηνίας"/>
          <p:cNvSpPr>
            <a:spLocks noGrp="1"/>
          </p:cNvSpPr>
          <p:nvPr>
            <p:ph type="dt" sz="quarter" idx="1"/>
          </p:nvPr>
        </p:nvSpPr>
        <p:spPr bwMode="auto">
          <a:ln>
            <a:miter lim="800000"/>
            <a:headEnd/>
            <a:tailEnd/>
          </a:ln>
        </p:spPr>
        <p:txBody>
          <a:bodyPr rtlCol="0"/>
          <a:lstStyle/>
          <a:p>
            <a:pPr>
              <a:defRPr/>
            </a:pPr>
            <a:endParaRPr lang="el-GR">
              <a:latin typeface="Arial" charset="0"/>
              <a:ea typeface="+mn-ea"/>
              <a:cs typeface="+mn-cs"/>
            </a:endParaRPr>
          </a:p>
        </p:txBody>
      </p:sp>
      <p:sp>
        <p:nvSpPr>
          <p:cNvPr id="70661" name="5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9E2C80-082E-F64F-84CD-0A4CEB3CC1BA}" type="slidenum">
              <a:rPr lang="el-GR" sz="1200"/>
              <a:pPr eaLnBrk="1" hangingPunct="1"/>
              <a:t>6</a:t>
            </a:fld>
            <a:endParaRPr lang="el-G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089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latin typeface="Calibri" charset="0"/>
            </a:endParaRPr>
          </a:p>
        </p:txBody>
      </p:sp>
      <p:sp>
        <p:nvSpPr>
          <p:cNvPr id="76804" name="3 - Θέση κεφαλίδας"/>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l-GR" smtClean="0">
              <a:latin typeface="Arial" charset="0"/>
            </a:endParaRPr>
          </a:p>
        </p:txBody>
      </p:sp>
      <p:sp>
        <p:nvSpPr>
          <p:cNvPr id="76805" name="4 - Θέση ημερομηνίας"/>
          <p:cNvSpPr>
            <a:spLocks noGrp="1"/>
          </p:cNvSpPr>
          <p:nvPr>
            <p:ph type="dt" sz="quarter" idx="1"/>
          </p:nvPr>
        </p:nvSpPr>
        <p:spPr bwMode="auto">
          <a:ln>
            <a:miter lim="800000"/>
            <a:headEnd/>
            <a:tailEnd/>
          </a:ln>
        </p:spPr>
        <p:txBody>
          <a:bodyPr rtlCol="0"/>
          <a:lstStyle/>
          <a:p>
            <a:pPr>
              <a:defRPr/>
            </a:pPr>
            <a:endParaRPr lang="el-GR">
              <a:latin typeface="Arial" charset="0"/>
              <a:ea typeface="+mn-ea"/>
              <a:cs typeface="+mn-cs"/>
            </a:endParaRPr>
          </a:p>
        </p:txBody>
      </p:sp>
      <p:sp>
        <p:nvSpPr>
          <p:cNvPr id="80901" name="5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63737AF-235F-FA4D-9EC8-D908D1B75EF9}" type="slidenum">
              <a:rPr lang="el-GR" sz="1200"/>
              <a:pPr eaLnBrk="1" hangingPunct="1"/>
              <a:t>7</a:t>
            </a:fld>
            <a:endParaRPr lang="el-G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945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1945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77FB070-63BF-4346-81F8-84A35D4653A7}" type="slidenum">
              <a:rPr lang="el-GR" sz="1200">
                <a:latin typeface="Calibri" charset="0"/>
              </a:rPr>
              <a:pPr eaLnBrk="1" hangingPunct="1"/>
              <a:t>8</a:t>
            </a:fld>
            <a:endParaRPr lang="el-GR"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246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Calibri" charset="0"/>
            </a:endParaRPr>
          </a:p>
        </p:txBody>
      </p:sp>
      <p:sp>
        <p:nvSpPr>
          <p:cNvPr id="62467"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4C21604-4F4F-1B44-B77A-22DABE4928D9}" type="slidenum">
              <a:rPr lang="el-GR" sz="1200">
                <a:latin typeface="Calibri" charset="0"/>
              </a:rPr>
              <a:pPr eaLnBrk="1" hangingPunct="1"/>
              <a:t>14</a:t>
            </a:fld>
            <a:endParaRPr lang="el-GR"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75106"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l-GR">
                <a:latin typeface="Calibri" charset="0"/>
                <a:ea typeface="MS PGothic" charset="0"/>
                <a:cs typeface="MS PGothic" charset="0"/>
              </a:rPr>
              <a:t>Η πραγμάτωση επηρεάζεται από το περικείμενο: γλωσσικό, καταστασιακό, ψυχογλωσσικό</a:t>
            </a:r>
          </a:p>
        </p:txBody>
      </p:sp>
      <p:sp>
        <p:nvSpPr>
          <p:cNvPr id="175107"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C315995-7F1D-A04F-A508-D2DBA68B7C38}" type="slidenum">
              <a:rPr lang="el-GR" sz="1200">
                <a:latin typeface="Calibri" charset="0"/>
              </a:rPr>
              <a:pPr eaLnBrk="1" hangingPunct="1"/>
              <a:t>18</a:t>
            </a:fld>
            <a:endParaRPr lang="el-GR"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7148553-0AAB-3943-AA32-2D64DBE63B1F}" type="datetimeFigureOut">
              <a:rPr lang="el-GR"/>
              <a:pPr>
                <a:defRPr/>
              </a:pPr>
              <a:t>10/11/17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77B28C40-8F6C-3440-8B9F-AE1427676431}" type="slidenum">
              <a:rPr lang="el-GR"/>
              <a:pPr>
                <a:defRPr/>
              </a:pPr>
              <a:t>‹#›</a:t>
            </a:fld>
            <a:endParaRPr lang="el-GR"/>
          </a:p>
        </p:txBody>
      </p:sp>
    </p:spTree>
    <p:extLst>
      <p:ext uri="{BB962C8B-B14F-4D97-AF65-F5344CB8AC3E}">
        <p14:creationId xmlns:p14="http://schemas.microsoft.com/office/powerpoint/2010/main" val="1013027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D09F937-4C1E-684A-9774-34F4CF40C114}" type="datetimeFigureOut">
              <a:rPr lang="el-GR"/>
              <a:pPr>
                <a:defRPr/>
              </a:pPr>
              <a:t>10/11/17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96E645E-3C4D-BF47-80E4-53EBC4CA2029}" type="slidenum">
              <a:rPr lang="el-GR"/>
              <a:pPr>
                <a:defRPr/>
              </a:pPr>
              <a:t>‹#›</a:t>
            </a:fld>
            <a:endParaRPr lang="el-GR"/>
          </a:p>
        </p:txBody>
      </p:sp>
    </p:spTree>
    <p:extLst>
      <p:ext uri="{BB962C8B-B14F-4D97-AF65-F5344CB8AC3E}">
        <p14:creationId xmlns:p14="http://schemas.microsoft.com/office/powerpoint/2010/main" val="404994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8433C9C5-7094-BA48-A6FE-266E6566695B}" type="datetimeFigureOut">
              <a:rPr lang="el-GR"/>
              <a:pPr>
                <a:defRPr/>
              </a:pPr>
              <a:t>10/11/17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6448826-BE64-9B45-9D2C-AFDF077F539F}" type="slidenum">
              <a:rPr lang="el-GR"/>
              <a:pPr>
                <a:defRPr/>
              </a:pPr>
              <a:t>‹#›</a:t>
            </a:fld>
            <a:endParaRPr lang="el-GR"/>
          </a:p>
        </p:txBody>
      </p:sp>
    </p:spTree>
    <p:extLst>
      <p:ext uri="{BB962C8B-B14F-4D97-AF65-F5344CB8AC3E}">
        <p14:creationId xmlns:p14="http://schemas.microsoft.com/office/powerpoint/2010/main" val="3824045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600200"/>
            <a:ext cx="8229600" cy="4525963"/>
          </a:xfrm>
        </p:spPr>
        <p:txBody>
          <a:bodyPr rtlCol="0">
            <a:normAutofit/>
          </a:bodyPr>
          <a:lstStyle/>
          <a:p>
            <a:pPr lvl="0"/>
            <a:endParaRPr lang="el-GR" noProof="0"/>
          </a:p>
        </p:txBody>
      </p:sp>
      <p:sp>
        <p:nvSpPr>
          <p:cNvPr id="4" name="3 - Θέση ημερομηνίας"/>
          <p:cNvSpPr>
            <a:spLocks noGrp="1"/>
          </p:cNvSpPr>
          <p:nvPr>
            <p:ph type="dt" sz="half" idx="10"/>
          </p:nvPr>
        </p:nvSpPr>
        <p:spPr/>
        <p:txBody>
          <a:bodyPr/>
          <a:lstStyle>
            <a:lvl1pPr>
              <a:defRPr/>
            </a:lvl1pPr>
          </a:lstStyle>
          <a:p>
            <a:pPr>
              <a:defRPr/>
            </a:pPr>
            <a:fld id="{02DB02C0-C7CC-FF4E-8575-40290F44E0FD}" type="datetimeFigureOut">
              <a:rPr lang="el-GR"/>
              <a:pPr>
                <a:defRPr/>
              </a:pPr>
              <a:t>10/11/17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92D9029-72EA-5E4B-87B1-FF0F4D330C50}" type="slidenum">
              <a:rPr lang="el-GR"/>
              <a:pPr>
                <a:defRPr/>
              </a:pPr>
              <a:t>‹#›</a:t>
            </a:fld>
            <a:endParaRPr lang="el-GR"/>
          </a:p>
        </p:txBody>
      </p:sp>
    </p:spTree>
    <p:extLst>
      <p:ext uri="{BB962C8B-B14F-4D97-AF65-F5344CB8AC3E}">
        <p14:creationId xmlns:p14="http://schemas.microsoft.com/office/powerpoint/2010/main" val="4140391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75D40FA-0C34-AE46-9589-DA9C36A60B1F}" type="datetimeFigureOut">
              <a:rPr lang="el-GR"/>
              <a:pPr>
                <a:defRPr/>
              </a:pPr>
              <a:t>10/11/17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4A8B7BC-CB76-DD45-9CA0-EB42034B8CC3}" type="slidenum">
              <a:rPr lang="el-GR"/>
              <a:pPr>
                <a:defRPr/>
              </a:pPr>
              <a:t>‹#›</a:t>
            </a:fld>
            <a:endParaRPr lang="el-GR"/>
          </a:p>
        </p:txBody>
      </p:sp>
    </p:spTree>
    <p:extLst>
      <p:ext uri="{BB962C8B-B14F-4D97-AF65-F5344CB8AC3E}">
        <p14:creationId xmlns:p14="http://schemas.microsoft.com/office/powerpoint/2010/main" val="1113095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6246F36-3C51-9A4E-8A27-8BFEE31EE9F9}" type="datetimeFigureOut">
              <a:rPr lang="el-GR"/>
              <a:pPr>
                <a:defRPr/>
              </a:pPr>
              <a:t>10/11/17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CDE2C67-E9AD-844D-89B7-042F3363F965}" type="slidenum">
              <a:rPr lang="el-GR"/>
              <a:pPr>
                <a:defRPr/>
              </a:pPr>
              <a:t>‹#›</a:t>
            </a:fld>
            <a:endParaRPr lang="el-GR"/>
          </a:p>
        </p:txBody>
      </p:sp>
    </p:spTree>
    <p:extLst>
      <p:ext uri="{BB962C8B-B14F-4D97-AF65-F5344CB8AC3E}">
        <p14:creationId xmlns:p14="http://schemas.microsoft.com/office/powerpoint/2010/main" val="110962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F86E9337-70E2-884D-B1B9-867CB517439D}" type="datetimeFigureOut">
              <a:rPr lang="el-GR"/>
              <a:pPr>
                <a:defRPr/>
              </a:pPr>
              <a:t>10/11/17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3FB0A38-D10F-394B-BBBE-55C7ACBEDD33}" type="slidenum">
              <a:rPr lang="el-GR"/>
              <a:pPr>
                <a:defRPr/>
              </a:pPr>
              <a:t>‹#›</a:t>
            </a:fld>
            <a:endParaRPr lang="el-GR"/>
          </a:p>
        </p:txBody>
      </p:sp>
    </p:spTree>
    <p:extLst>
      <p:ext uri="{BB962C8B-B14F-4D97-AF65-F5344CB8AC3E}">
        <p14:creationId xmlns:p14="http://schemas.microsoft.com/office/powerpoint/2010/main" val="379838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4AAACBD7-74C6-5E44-ABA3-5FBC9EBD2DE2}" type="datetimeFigureOut">
              <a:rPr lang="el-GR"/>
              <a:pPr>
                <a:defRPr/>
              </a:pPr>
              <a:t>10/11/17</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722ADD20-BBBB-A143-8C08-CA9AF1399B27}" type="slidenum">
              <a:rPr lang="el-GR"/>
              <a:pPr>
                <a:defRPr/>
              </a:pPr>
              <a:t>‹#›</a:t>
            </a:fld>
            <a:endParaRPr lang="el-GR"/>
          </a:p>
        </p:txBody>
      </p:sp>
    </p:spTree>
    <p:extLst>
      <p:ext uri="{BB962C8B-B14F-4D97-AF65-F5344CB8AC3E}">
        <p14:creationId xmlns:p14="http://schemas.microsoft.com/office/powerpoint/2010/main" val="2996286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195770BB-3067-2D44-99C2-8779A102B7A0}" type="datetimeFigureOut">
              <a:rPr lang="el-GR"/>
              <a:pPr>
                <a:defRPr/>
              </a:pPr>
              <a:t>10/11/17</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83D6C39D-F876-AA41-B2AC-F9E374FF5F7D}" type="slidenum">
              <a:rPr lang="el-GR"/>
              <a:pPr>
                <a:defRPr/>
              </a:pPr>
              <a:t>‹#›</a:t>
            </a:fld>
            <a:endParaRPr lang="el-GR"/>
          </a:p>
        </p:txBody>
      </p:sp>
    </p:spTree>
    <p:extLst>
      <p:ext uri="{BB962C8B-B14F-4D97-AF65-F5344CB8AC3E}">
        <p14:creationId xmlns:p14="http://schemas.microsoft.com/office/powerpoint/2010/main" val="1711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D11985F5-B24A-FB48-926F-267A3C8A5BEC}" type="datetimeFigureOut">
              <a:rPr lang="el-GR"/>
              <a:pPr>
                <a:defRPr/>
              </a:pPr>
              <a:t>10/11/17</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D8263F2A-3E3F-D74D-9B52-59E12931C251}" type="slidenum">
              <a:rPr lang="el-GR"/>
              <a:pPr>
                <a:defRPr/>
              </a:pPr>
              <a:t>‹#›</a:t>
            </a:fld>
            <a:endParaRPr lang="el-GR"/>
          </a:p>
        </p:txBody>
      </p:sp>
    </p:spTree>
    <p:extLst>
      <p:ext uri="{BB962C8B-B14F-4D97-AF65-F5344CB8AC3E}">
        <p14:creationId xmlns:p14="http://schemas.microsoft.com/office/powerpoint/2010/main" val="51800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00A5D84-E703-7249-8BA0-E562D534B6A2}" type="datetimeFigureOut">
              <a:rPr lang="el-GR"/>
              <a:pPr>
                <a:defRPr/>
              </a:pPr>
              <a:t>10/11/17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9A724EDB-AE14-8841-B6A9-8D624068C3D4}" type="slidenum">
              <a:rPr lang="el-GR"/>
              <a:pPr>
                <a:defRPr/>
              </a:pPr>
              <a:t>‹#›</a:t>
            </a:fld>
            <a:endParaRPr lang="el-GR"/>
          </a:p>
        </p:txBody>
      </p:sp>
    </p:spTree>
    <p:extLst>
      <p:ext uri="{BB962C8B-B14F-4D97-AF65-F5344CB8AC3E}">
        <p14:creationId xmlns:p14="http://schemas.microsoft.com/office/powerpoint/2010/main" val="428336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8313D77C-79CB-C043-8EB2-278A26C49DD9}" type="datetimeFigureOut">
              <a:rPr lang="el-GR"/>
              <a:pPr>
                <a:defRPr/>
              </a:pPr>
              <a:t>10/11/17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152E8E25-497D-0C44-A0C8-89A16596701F}" type="slidenum">
              <a:rPr lang="el-GR"/>
              <a:pPr>
                <a:defRPr/>
              </a:pPr>
              <a:t>‹#›</a:t>
            </a:fld>
            <a:endParaRPr lang="el-GR"/>
          </a:p>
        </p:txBody>
      </p:sp>
    </p:spTree>
    <p:extLst>
      <p:ext uri="{BB962C8B-B14F-4D97-AF65-F5344CB8AC3E}">
        <p14:creationId xmlns:p14="http://schemas.microsoft.com/office/powerpoint/2010/main" val="7813694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l-GR"/>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latin typeface="Calibri" charset="0"/>
                <a:cs typeface="+mn-cs"/>
              </a:defRPr>
            </a:lvl1pPr>
          </a:lstStyle>
          <a:p>
            <a:pPr>
              <a:defRPr/>
            </a:pPr>
            <a:fld id="{20030183-6197-7648-B88B-92123BA03AF7}" type="datetimeFigureOut">
              <a:rPr lang="el-GR"/>
              <a:pPr>
                <a:defRPr/>
              </a:pPr>
              <a:t>10/11/17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Calibri" charset="0"/>
                <a:cs typeface="+mn-cs"/>
              </a:defRPr>
            </a:lvl1pPr>
          </a:lstStyle>
          <a:p>
            <a:pPr>
              <a:defRPr/>
            </a:pPr>
            <a:fld id="{240D78C7-8625-E248-A9DF-EEE8F620011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p:cNvSpPr>
            <a:spLocks noGrp="1"/>
          </p:cNvSpPr>
          <p:nvPr>
            <p:ph type="ctrTitle"/>
          </p:nvPr>
        </p:nvSpPr>
        <p:spPr/>
        <p:txBody>
          <a:bodyPr/>
          <a:lstStyle/>
          <a:p>
            <a:pPr eaLnBrk="1" hangingPunct="1"/>
            <a:r>
              <a:rPr lang="el-GR" b="1" dirty="0">
                <a:solidFill>
                  <a:srgbClr val="FF0000"/>
                </a:solidFill>
                <a:latin typeface="Calibri" charset="0"/>
              </a:rPr>
              <a:t>Γλωσσική ανάπτυξη στη Γ2</a:t>
            </a:r>
            <a:br>
              <a:rPr lang="el-GR" b="1" dirty="0">
                <a:solidFill>
                  <a:srgbClr val="FF0000"/>
                </a:solidFill>
                <a:latin typeface="Calibri" charset="0"/>
              </a:rPr>
            </a:br>
            <a:endParaRPr lang="el-GR" b="1" dirty="0">
              <a:solidFill>
                <a:srgbClr val="FF0000"/>
              </a:solidFill>
              <a:latin typeface="Calibri" charset="0"/>
            </a:endParaRPr>
          </a:p>
        </p:txBody>
      </p:sp>
      <p:sp>
        <p:nvSpPr>
          <p:cNvPr id="14338" name="2 - Υπότιτλος"/>
          <p:cNvSpPr>
            <a:spLocks noGrp="1"/>
          </p:cNvSpPr>
          <p:nvPr>
            <p:ph type="subTitle" idx="1"/>
          </p:nvPr>
        </p:nvSpPr>
        <p:spPr/>
        <p:txBody>
          <a:bodyPr/>
          <a:lstStyle/>
          <a:p>
            <a:pPr eaLnBrk="1" hangingPunct="1"/>
            <a:r>
              <a:rPr lang="el-GR" sz="2000">
                <a:solidFill>
                  <a:srgbClr val="898989"/>
                </a:solidFill>
                <a:latin typeface="Calibri" charset="0"/>
              </a:rPr>
              <a:t>Μόνο αν θεωρήσουμε τη γλώσσα των μαθητών ως ένα φαινόμενο που πρέπει να μελετηθεί με τους δικούς του όρους, μπορούμε να ελπίσουμε ότι θα κατανοήσουμε τις διαδικασίες για τη γλωσσική κατάκτηση στη Γ2 </a:t>
            </a:r>
            <a:endParaRPr lang="en-US" sz="2000">
              <a:solidFill>
                <a:srgbClr val="898989"/>
              </a:solidFill>
              <a:latin typeface="Calibri" charset="0"/>
            </a:endParaRPr>
          </a:p>
          <a:p>
            <a:pPr eaLnBrk="1" hangingPunct="1"/>
            <a:r>
              <a:rPr lang="el-GR" sz="2000">
                <a:solidFill>
                  <a:srgbClr val="898989"/>
                </a:solidFill>
                <a:latin typeface="Calibri" charset="0"/>
              </a:rPr>
              <a:t>(</a:t>
            </a:r>
            <a:r>
              <a:rPr lang="en-US" sz="2000">
                <a:solidFill>
                  <a:srgbClr val="898989"/>
                </a:solidFill>
                <a:latin typeface="Calibri" charset="0"/>
              </a:rPr>
              <a:t>Corder, 1978, 71)</a:t>
            </a:r>
            <a:endParaRPr lang="el-GR" sz="2000">
              <a:solidFill>
                <a:srgbClr val="898989"/>
              </a:solidFill>
              <a:latin typeface="Calibri" charset="0"/>
            </a:endParaRPr>
          </a:p>
        </p:txBody>
      </p:sp>
    </p:spTree>
    <p:extLst>
      <p:ext uri="{BB962C8B-B14F-4D97-AF65-F5344CB8AC3E}">
        <p14:creationId xmlns:p14="http://schemas.microsoft.com/office/powerpoint/2010/main" val="2565759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z="3200" b="1" dirty="0">
                <a:solidFill>
                  <a:srgbClr val="FF0000"/>
                </a:solidFill>
                <a:latin typeface="Calibri" charset="0"/>
              </a:rPr>
              <a:t>Three types of samples of learner language (Ellis &amp; </a:t>
            </a:r>
            <a:r>
              <a:rPr lang="en-US" sz="3200" b="1" dirty="0" err="1">
                <a:solidFill>
                  <a:srgbClr val="FF0000"/>
                </a:solidFill>
                <a:latin typeface="Calibri" charset="0"/>
              </a:rPr>
              <a:t>Barkhuizen</a:t>
            </a:r>
            <a:r>
              <a:rPr lang="en-US" sz="3200" b="1" dirty="0">
                <a:solidFill>
                  <a:srgbClr val="FF0000"/>
                </a:solidFill>
                <a:latin typeface="Calibri" charset="0"/>
              </a:rPr>
              <a:t>, </a:t>
            </a:r>
            <a:r>
              <a:rPr lang="en-US" sz="3200" b="1" dirty="0" smtClean="0">
                <a:solidFill>
                  <a:srgbClr val="FF0000"/>
                </a:solidFill>
                <a:latin typeface="Calibri" charset="0"/>
              </a:rPr>
              <a:t>2005:23)</a:t>
            </a:r>
            <a:endParaRPr lang="en-US" sz="3200" b="1" dirty="0">
              <a:solidFill>
                <a:srgbClr val="FF0000"/>
              </a:solidFill>
              <a:latin typeface="Calibri" charset="0"/>
            </a:endParaRPr>
          </a:p>
        </p:txBody>
      </p:sp>
      <p:sp>
        <p:nvSpPr>
          <p:cNvPr id="19458" name="Content Placeholder 2"/>
          <p:cNvSpPr>
            <a:spLocks noGrp="1"/>
          </p:cNvSpPr>
          <p:nvPr>
            <p:ph idx="1"/>
          </p:nvPr>
        </p:nvSpPr>
        <p:spPr>
          <a:xfrm>
            <a:off x="467544" y="1268760"/>
            <a:ext cx="8435280" cy="5040560"/>
          </a:xfrm>
        </p:spPr>
        <p:txBody>
          <a:bodyPr/>
          <a:lstStyle/>
          <a:p>
            <a:r>
              <a:rPr lang="en-US" sz="2400" b="1" dirty="0">
                <a:latin typeface="Calibri" charset="0"/>
              </a:rPr>
              <a:t>Naturally occurring language </a:t>
            </a:r>
            <a:r>
              <a:rPr lang="en-US" sz="2400" b="1" dirty="0" smtClean="0">
                <a:latin typeface="Calibri" charset="0"/>
              </a:rPr>
              <a:t>use</a:t>
            </a:r>
            <a:r>
              <a:rPr lang="en-US" sz="2400" dirty="0" smtClean="0">
                <a:latin typeface="Calibri" charset="0"/>
              </a:rPr>
              <a:t>: sample produced in real-life situation in order to satisfy some communicative or aesthetic need (letter written to a friend, a conversation around the dinner table, a poem</a:t>
            </a:r>
            <a:r>
              <a:rPr lang="is-IS" sz="2400" dirty="0" smtClean="0">
                <a:latin typeface="Calibri" charset="0"/>
              </a:rPr>
              <a:t>…)</a:t>
            </a:r>
            <a:endParaRPr lang="en-US" sz="2400" dirty="0">
              <a:latin typeface="Calibri" charset="0"/>
            </a:endParaRPr>
          </a:p>
          <a:p>
            <a:r>
              <a:rPr lang="en-US" sz="2400" b="1" dirty="0" smtClean="0">
                <a:latin typeface="Calibri" charset="0"/>
              </a:rPr>
              <a:t>Elicitation: use of specially designed instruments to obtain production samples from the learner</a:t>
            </a:r>
            <a:r>
              <a:rPr lang="en-US" sz="2400" dirty="0" smtClean="0">
                <a:latin typeface="Calibri" charset="0"/>
              </a:rPr>
              <a:t> </a:t>
            </a:r>
          </a:p>
          <a:p>
            <a:pPr lvl="1"/>
            <a:r>
              <a:rPr lang="en-US" sz="2400" dirty="0" smtClean="0">
                <a:latin typeface="Calibri" charset="0"/>
              </a:rPr>
              <a:t>Clinical</a:t>
            </a:r>
            <a:r>
              <a:rPr lang="en-US" sz="2400" dirty="0">
                <a:latin typeface="Calibri" charset="0"/>
              </a:rPr>
              <a:t>: getting the informant to produce data of any </a:t>
            </a:r>
            <a:r>
              <a:rPr lang="en-US" sz="2400" dirty="0" smtClean="0">
                <a:latin typeface="Calibri" charset="0"/>
              </a:rPr>
              <a:t>sort, where the investigator has not yet formed any well-formed hypothesis about the nature of the language he is investigating [task]</a:t>
            </a:r>
            <a:endParaRPr lang="en-US" sz="2400" dirty="0">
              <a:latin typeface="Calibri" charset="0"/>
            </a:endParaRPr>
          </a:p>
          <a:p>
            <a:pPr lvl="1"/>
            <a:r>
              <a:rPr lang="en-US" sz="2400" dirty="0">
                <a:latin typeface="Calibri" charset="0"/>
              </a:rPr>
              <a:t>Experimental: </a:t>
            </a:r>
            <a:r>
              <a:rPr lang="en-US" sz="2400" dirty="0" smtClean="0">
                <a:latin typeface="Calibri" charset="0"/>
              </a:rPr>
              <a:t>carefully </a:t>
            </a:r>
            <a:r>
              <a:rPr lang="en-US" sz="2400" dirty="0">
                <a:latin typeface="Calibri" charset="0"/>
              </a:rPr>
              <a:t>controlled procedure, getting the informant to produce data incorporating particular features which the linguist is interested in at that </a:t>
            </a:r>
            <a:r>
              <a:rPr lang="en-US" sz="2400" dirty="0" smtClean="0">
                <a:latin typeface="Calibri" charset="0"/>
              </a:rPr>
              <a:t>moment [exercise]</a:t>
            </a:r>
            <a:endParaRPr lang="en-US" sz="2400" dirty="0">
              <a:latin typeface="Calibri" charset="0"/>
            </a:endParaRPr>
          </a:p>
        </p:txBody>
      </p:sp>
    </p:spTree>
    <p:extLst>
      <p:ext uri="{BB962C8B-B14F-4D97-AF65-F5344CB8AC3E}">
        <p14:creationId xmlns:p14="http://schemas.microsoft.com/office/powerpoint/2010/main" val="4166893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z="3200" b="1" dirty="0">
                <a:solidFill>
                  <a:srgbClr val="FF0000"/>
                </a:solidFill>
                <a:latin typeface="Calibri" charset="0"/>
              </a:rPr>
              <a:t>Three types of samples of learner language (Ellis &amp; </a:t>
            </a:r>
            <a:r>
              <a:rPr lang="en-US" sz="3200" b="1" dirty="0" err="1">
                <a:solidFill>
                  <a:srgbClr val="FF0000"/>
                </a:solidFill>
                <a:latin typeface="Calibri" charset="0"/>
              </a:rPr>
              <a:t>Barkhuizen</a:t>
            </a:r>
            <a:r>
              <a:rPr lang="en-US" sz="3200" b="1" dirty="0">
                <a:solidFill>
                  <a:srgbClr val="FF0000"/>
                </a:solidFill>
                <a:latin typeface="Calibri" charset="0"/>
              </a:rPr>
              <a:t>, </a:t>
            </a:r>
            <a:r>
              <a:rPr lang="en-US" sz="3200" b="1" dirty="0" smtClean="0">
                <a:solidFill>
                  <a:srgbClr val="FF0000"/>
                </a:solidFill>
                <a:latin typeface="Calibri" charset="0"/>
              </a:rPr>
              <a:t>2005:23)</a:t>
            </a:r>
            <a:endParaRPr lang="en-US" sz="3200" b="1" dirty="0">
              <a:solidFill>
                <a:srgbClr val="FF0000"/>
              </a:solidFill>
              <a:latin typeface="Calibri" charset="0"/>
            </a:endParaRPr>
          </a:p>
        </p:txBody>
      </p:sp>
      <p:sp>
        <p:nvSpPr>
          <p:cNvPr id="19458" name="Content Placeholder 2"/>
          <p:cNvSpPr>
            <a:spLocks noGrp="1"/>
          </p:cNvSpPr>
          <p:nvPr>
            <p:ph idx="1"/>
          </p:nvPr>
        </p:nvSpPr>
        <p:spPr>
          <a:xfrm>
            <a:off x="467544" y="1268760"/>
            <a:ext cx="8676456" cy="5040560"/>
          </a:xfrm>
        </p:spPr>
        <p:txBody>
          <a:bodyPr/>
          <a:lstStyle/>
          <a:p>
            <a:endParaRPr lang="en-US" sz="2400" dirty="0" smtClean="0">
              <a:latin typeface="Calibri" charset="0"/>
            </a:endParaRPr>
          </a:p>
          <a:p>
            <a:endParaRPr lang="en-US" sz="2400" dirty="0">
              <a:latin typeface="Calibri" charset="0"/>
            </a:endParaRPr>
          </a:p>
          <a:p>
            <a:r>
              <a:rPr lang="en-US" sz="2400" dirty="0" smtClean="0">
                <a:latin typeface="Calibri" charset="0"/>
              </a:rPr>
              <a:t>[-</a:t>
            </a:r>
            <a:r>
              <a:rPr lang="el-GR" sz="2400" dirty="0" smtClean="0">
                <a:latin typeface="Calibri" charset="0"/>
              </a:rPr>
              <a:t>έλεγχος/</a:t>
            </a:r>
            <a:r>
              <a:rPr lang="en-US" sz="2400" dirty="0" smtClean="0">
                <a:latin typeface="Calibri" charset="0"/>
              </a:rPr>
              <a:t>						[+</a:t>
            </a:r>
            <a:r>
              <a:rPr lang="el-GR" sz="2400" dirty="0" smtClean="0">
                <a:latin typeface="Calibri" charset="0"/>
              </a:rPr>
              <a:t>έλεγχος]</a:t>
            </a:r>
          </a:p>
          <a:p>
            <a:pPr marL="0" indent="0">
              <a:buNone/>
            </a:pPr>
            <a:r>
              <a:rPr lang="el-GR" sz="2400" dirty="0" smtClean="0">
                <a:latin typeface="Calibri" charset="0"/>
              </a:rPr>
              <a:t>+ μήνυμα]						</a:t>
            </a:r>
            <a:r>
              <a:rPr lang="el-GR" sz="1800" dirty="0" smtClean="0">
                <a:latin typeface="Calibri" charset="0"/>
              </a:rPr>
              <a:t>στενός έλεγχος</a:t>
            </a:r>
          </a:p>
          <a:p>
            <a:pPr marL="0" indent="0">
              <a:buNone/>
            </a:pPr>
            <a:r>
              <a:rPr lang="el-GR" sz="1800" dirty="0">
                <a:latin typeface="Calibri" charset="0"/>
              </a:rPr>
              <a:t>	</a:t>
            </a:r>
            <a:r>
              <a:rPr lang="el-GR" sz="1800" dirty="0" smtClean="0">
                <a:latin typeface="Calibri" charset="0"/>
              </a:rPr>
              <a:t>						εστίαση στον τύπο</a:t>
            </a:r>
          </a:p>
          <a:p>
            <a:pPr marL="0" indent="0">
              <a:buNone/>
            </a:pPr>
            <a:endParaRPr lang="el-GR" sz="1800" dirty="0">
              <a:latin typeface="Calibri" charset="0"/>
            </a:endParaRPr>
          </a:p>
          <a:p>
            <a:pPr marL="0" indent="0">
              <a:buNone/>
            </a:pPr>
            <a:endParaRPr lang="el-GR" sz="1800" dirty="0" smtClean="0">
              <a:latin typeface="Calibri" charset="0"/>
            </a:endParaRPr>
          </a:p>
          <a:p>
            <a:pPr marL="0" indent="0">
              <a:buNone/>
            </a:pPr>
            <a:endParaRPr lang="el-GR" sz="1800" dirty="0">
              <a:latin typeface="Calibri" charset="0"/>
            </a:endParaRPr>
          </a:p>
          <a:p>
            <a:pPr marL="0" indent="0">
              <a:buNone/>
            </a:pPr>
            <a:endParaRPr lang="el-GR" sz="1800" dirty="0" smtClean="0">
              <a:latin typeface="Calibri" charset="0"/>
            </a:endParaRPr>
          </a:p>
          <a:p>
            <a:pPr marL="0" indent="0">
              <a:buNone/>
            </a:pPr>
            <a:endParaRPr lang="el-GR" sz="1800" dirty="0">
              <a:latin typeface="Calibri" charset="0"/>
            </a:endParaRPr>
          </a:p>
          <a:p>
            <a:pPr marL="0" indent="0">
              <a:buNone/>
            </a:pPr>
            <a:endParaRPr lang="el-GR" sz="1800" dirty="0" smtClean="0">
              <a:latin typeface="Calibri" charset="0"/>
            </a:endParaRPr>
          </a:p>
          <a:p>
            <a:pPr marL="0" indent="0">
              <a:buNone/>
            </a:pPr>
            <a:r>
              <a:rPr lang="el-GR" sz="1800" dirty="0" smtClean="0">
                <a:latin typeface="Calibri" charset="0"/>
              </a:rPr>
              <a:t>Δείγματα φυσικού λόγου	κλινικά εκμαιευόμενα</a:t>
            </a:r>
            <a:r>
              <a:rPr lang="en-US" sz="1800" dirty="0" smtClean="0">
                <a:latin typeface="Calibri" charset="0"/>
              </a:rPr>
              <a:t>		</a:t>
            </a:r>
            <a:r>
              <a:rPr lang="el-GR" sz="1800" dirty="0" smtClean="0">
                <a:latin typeface="Calibri" charset="0"/>
              </a:rPr>
              <a:t>πειραματικά δείγματα</a:t>
            </a:r>
          </a:p>
          <a:p>
            <a:pPr marL="0" indent="0">
              <a:buNone/>
            </a:pPr>
            <a:r>
              <a:rPr lang="el-GR" sz="1800" dirty="0">
                <a:latin typeface="Calibri" charset="0"/>
              </a:rPr>
              <a:t>	</a:t>
            </a:r>
            <a:r>
              <a:rPr lang="el-GR" sz="1800" dirty="0" smtClean="0">
                <a:latin typeface="Calibri" charset="0"/>
              </a:rPr>
              <a:t>		δείγματα</a:t>
            </a:r>
          </a:p>
          <a:p>
            <a:pPr marL="0" indent="0">
              <a:buNone/>
            </a:pPr>
            <a:r>
              <a:rPr lang="el-GR" sz="1800" dirty="0">
                <a:latin typeface="Calibri" charset="0"/>
              </a:rPr>
              <a:t>	</a:t>
            </a:r>
            <a:r>
              <a:rPr lang="el-GR" sz="1800" dirty="0" smtClean="0">
                <a:latin typeface="Calibri" charset="0"/>
              </a:rPr>
              <a:t>		[</a:t>
            </a:r>
            <a:r>
              <a:rPr lang="el-GR" sz="1400" dirty="0" smtClean="0">
                <a:latin typeface="Calibri" charset="0"/>
              </a:rPr>
              <a:t>παιχνίδια ρόλων, τασκ επικοινωνιακού κενού, 	[ασκήσεις πολλαπλής επιλογής,</a:t>
            </a:r>
          </a:p>
          <a:p>
            <a:pPr marL="0" indent="0">
              <a:buNone/>
            </a:pPr>
            <a:r>
              <a:rPr lang="el-GR" sz="1400" dirty="0">
                <a:latin typeface="Calibri" charset="0"/>
              </a:rPr>
              <a:t>	</a:t>
            </a:r>
            <a:r>
              <a:rPr lang="el-GR" sz="1400" dirty="0" smtClean="0">
                <a:latin typeface="Calibri" charset="0"/>
              </a:rPr>
              <a:t>		επαναφήγηση ιστορίας, προφορικές συνεντεύξεις] συνέχιση προτάσεων, 								μίμηση]</a:t>
            </a:r>
            <a:endParaRPr lang="el-GR" sz="1800" dirty="0" smtClean="0">
              <a:latin typeface="Calibri" charset="0"/>
            </a:endParaRPr>
          </a:p>
        </p:txBody>
      </p:sp>
      <p:cxnSp>
        <p:nvCxnSpPr>
          <p:cNvPr id="3" name="Straight Arrow Connector 2"/>
          <p:cNvCxnSpPr/>
          <p:nvPr/>
        </p:nvCxnSpPr>
        <p:spPr>
          <a:xfrm>
            <a:off x="2267744" y="2708920"/>
            <a:ext cx="4464496"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p:nvPr/>
        </p:nvCxnSpPr>
        <p:spPr>
          <a:xfrm>
            <a:off x="1043608" y="3501008"/>
            <a:ext cx="0" cy="15841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3779912" y="3573016"/>
            <a:ext cx="0" cy="15841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7308304" y="3573016"/>
            <a:ext cx="0" cy="15841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55095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a:latin typeface="Calibri" charset="0"/>
              </a:rPr>
              <a:t> </a:t>
            </a:r>
            <a:r>
              <a:rPr lang="el-GR">
                <a:latin typeface="Calibri" charset="0"/>
              </a:rPr>
              <a:t>Μεταβλητές ως προς τον μαθητή</a:t>
            </a:r>
            <a:endParaRPr lang="en-US">
              <a:latin typeface="Calibri" charset="0"/>
            </a:endParaRPr>
          </a:p>
        </p:txBody>
      </p:sp>
      <p:graphicFrame>
        <p:nvGraphicFramePr>
          <p:cNvPr id="4" name="Content Placeholder 3"/>
          <p:cNvGraphicFramePr>
            <a:graphicFrameLocks noGrp="1"/>
          </p:cNvGraphicFramePr>
          <p:nvPr>
            <p:ph idx="1"/>
          </p:nvPr>
        </p:nvGraphicFramePr>
        <p:xfrm>
          <a:off x="468313" y="1412875"/>
          <a:ext cx="8229600" cy="5056231"/>
        </p:xfrm>
        <a:graphic>
          <a:graphicData uri="http://schemas.openxmlformats.org/drawingml/2006/table">
            <a:tbl>
              <a:tblPr firstRow="1" bandRow="1">
                <a:tableStyleId>{5C22544A-7EE6-4342-B048-85BDC9FD1C3A}</a:tableStyleId>
              </a:tblPr>
              <a:tblGrid>
                <a:gridCol w="3096344"/>
                <a:gridCol w="5133256"/>
              </a:tblGrid>
              <a:tr h="640056">
                <a:tc>
                  <a:txBody>
                    <a:bodyPr/>
                    <a:lstStyle/>
                    <a:p>
                      <a:r>
                        <a:rPr lang="el-GR" sz="1800" dirty="0" smtClean="0"/>
                        <a:t>Μεταβλητές</a:t>
                      </a:r>
                      <a:endParaRPr lang="en-US" sz="1800" dirty="0"/>
                    </a:p>
                  </a:txBody>
                  <a:tcPr marT="45713" marB="45713"/>
                </a:tc>
                <a:tc>
                  <a:txBody>
                    <a:bodyPr/>
                    <a:lstStyle/>
                    <a:p>
                      <a:r>
                        <a:rPr lang="el-GR" sz="1800" dirty="0" smtClean="0"/>
                        <a:t>Περιγραφή</a:t>
                      </a:r>
                    </a:p>
                    <a:p>
                      <a:endParaRPr lang="en-US" sz="1800" dirty="0"/>
                    </a:p>
                  </a:txBody>
                  <a:tcPr marT="45713" marB="45713"/>
                </a:tc>
              </a:tr>
              <a:tr h="555412">
                <a:tc>
                  <a:txBody>
                    <a:bodyPr/>
                    <a:lstStyle/>
                    <a:p>
                      <a:r>
                        <a:rPr lang="el-GR" sz="1800" dirty="0" smtClean="0"/>
                        <a:t>Γ1</a:t>
                      </a:r>
                      <a:endParaRPr lang="en-US" sz="1800" dirty="0"/>
                    </a:p>
                  </a:txBody>
                  <a:tcPr marT="45713" marB="45713"/>
                </a:tc>
                <a:tc>
                  <a:txBody>
                    <a:bodyPr/>
                    <a:lstStyle/>
                    <a:p>
                      <a:r>
                        <a:rPr lang="el-GR" sz="1800" dirty="0" smtClean="0"/>
                        <a:t>Γλωσσική αφετηρία στην παιδική ηλικία του μαθητή</a:t>
                      </a:r>
                      <a:endParaRPr lang="en-US" sz="1800" dirty="0"/>
                    </a:p>
                  </a:txBody>
                  <a:tcPr marT="45713" marB="45713"/>
                </a:tc>
              </a:tr>
              <a:tr h="555412">
                <a:tc>
                  <a:txBody>
                    <a:bodyPr/>
                    <a:lstStyle/>
                    <a:p>
                      <a:r>
                        <a:rPr lang="el-GR" sz="1800" dirty="0" smtClean="0"/>
                        <a:t>Άλλες γλώσσες</a:t>
                      </a:r>
                    </a:p>
                  </a:txBody>
                  <a:tcPr marT="45713" marB="45713"/>
                </a:tc>
                <a:tc>
                  <a:txBody>
                    <a:bodyPr/>
                    <a:lstStyle/>
                    <a:p>
                      <a:r>
                        <a:rPr lang="el-GR" sz="1800" dirty="0" smtClean="0"/>
                        <a:t>Δεύτερες</a:t>
                      </a:r>
                      <a:r>
                        <a:rPr lang="el-GR" sz="1800" baseline="0" dirty="0" smtClean="0"/>
                        <a:t> γλώσσες</a:t>
                      </a:r>
                      <a:endParaRPr lang="en-US" sz="1800" dirty="0"/>
                    </a:p>
                  </a:txBody>
                  <a:tcPr marT="45713" marB="45713"/>
                </a:tc>
              </a:tr>
              <a:tr h="555412">
                <a:tc>
                  <a:txBody>
                    <a:bodyPr/>
                    <a:lstStyle/>
                    <a:p>
                      <a:r>
                        <a:rPr lang="el-GR" sz="1800" dirty="0" smtClean="0"/>
                        <a:t>Ηλικία</a:t>
                      </a:r>
                      <a:endParaRPr lang="en-US" sz="1800" dirty="0"/>
                    </a:p>
                  </a:txBody>
                  <a:tcPr marT="45713" marB="45713"/>
                </a:tc>
                <a:tc>
                  <a:txBody>
                    <a:bodyPr/>
                    <a:lstStyle/>
                    <a:p>
                      <a:r>
                        <a:rPr lang="el-GR" sz="1800" dirty="0" smtClean="0"/>
                        <a:t>Δηλωνεται σε χρόνια </a:t>
                      </a:r>
                      <a:r>
                        <a:rPr lang="en-US" sz="1800" dirty="0" smtClean="0"/>
                        <a:t>(</a:t>
                      </a:r>
                      <a:r>
                        <a:rPr lang="el-GR" sz="1800" dirty="0" smtClean="0"/>
                        <a:t>και</a:t>
                      </a:r>
                      <a:r>
                        <a:rPr lang="el-GR" sz="1800" baseline="0" dirty="0" smtClean="0"/>
                        <a:t> μήνες</a:t>
                      </a:r>
                      <a:r>
                        <a:rPr lang="en-US" sz="1800" baseline="0" dirty="0" smtClean="0"/>
                        <a:t>)</a:t>
                      </a:r>
                      <a:endParaRPr lang="en-US" sz="1800" dirty="0"/>
                    </a:p>
                  </a:txBody>
                  <a:tcPr marT="45713" marB="45713"/>
                </a:tc>
              </a:tr>
              <a:tr h="555412">
                <a:tc>
                  <a:txBody>
                    <a:bodyPr/>
                    <a:lstStyle/>
                    <a:p>
                      <a:r>
                        <a:rPr lang="el-GR" sz="1800" dirty="0" smtClean="0"/>
                        <a:t>Φύλο</a:t>
                      </a:r>
                      <a:endParaRPr lang="en-US" sz="1800" dirty="0"/>
                    </a:p>
                  </a:txBody>
                  <a:tcPr marT="45713" marB="45713"/>
                </a:tc>
                <a:tc>
                  <a:txBody>
                    <a:bodyPr/>
                    <a:lstStyle/>
                    <a:p>
                      <a:r>
                        <a:rPr lang="el-GR" sz="1800" dirty="0" smtClean="0"/>
                        <a:t>Αριθμός υποκειμένων με βάση αυτή την παράμετρο</a:t>
                      </a:r>
                      <a:endParaRPr lang="en-US" sz="1800" dirty="0"/>
                    </a:p>
                  </a:txBody>
                  <a:tcPr marT="45713" marB="45713"/>
                </a:tc>
              </a:tr>
              <a:tr h="640056">
                <a:tc>
                  <a:txBody>
                    <a:bodyPr/>
                    <a:lstStyle/>
                    <a:p>
                      <a:r>
                        <a:rPr lang="el-GR" sz="1800" dirty="0" smtClean="0"/>
                        <a:t>Εκπαίδευση</a:t>
                      </a:r>
                      <a:endParaRPr lang="en-US" sz="1800" dirty="0"/>
                    </a:p>
                  </a:txBody>
                  <a:tcPr marT="45713" marB="45713"/>
                </a:tc>
                <a:tc>
                  <a:txBody>
                    <a:bodyPr/>
                    <a:lstStyle/>
                    <a:p>
                      <a:r>
                        <a:rPr lang="el-GR" sz="1800" dirty="0" smtClean="0"/>
                        <a:t>Α. Χρόνια εγγράμματης σχολικής εκπαίδευσης</a:t>
                      </a:r>
                    </a:p>
                    <a:p>
                      <a:r>
                        <a:rPr lang="el-GR" sz="1800" dirty="0" smtClean="0"/>
                        <a:t>Β. Χρόνια εκμάθησης γλώσσας-στόχου</a:t>
                      </a:r>
                      <a:endParaRPr lang="en-US" sz="1800" dirty="0"/>
                    </a:p>
                  </a:txBody>
                  <a:tcPr marT="45713" marB="45713"/>
                </a:tc>
              </a:tr>
              <a:tr h="914371">
                <a:tc>
                  <a:txBody>
                    <a:bodyPr/>
                    <a:lstStyle/>
                    <a:p>
                      <a:r>
                        <a:rPr lang="el-GR" sz="1800" dirty="0" smtClean="0"/>
                        <a:t>Κοινωνιο-οικονομική κατάσταση</a:t>
                      </a:r>
                      <a:endParaRPr lang="en-US" sz="1800" dirty="0"/>
                    </a:p>
                  </a:txBody>
                  <a:tcPr marT="45713" marB="45713"/>
                </a:tc>
                <a:tc>
                  <a:txBody>
                    <a:bodyPr/>
                    <a:lstStyle/>
                    <a:p>
                      <a:r>
                        <a:rPr lang="el-GR" sz="1800" dirty="0" smtClean="0"/>
                        <a:t>Μλετρηση</a:t>
                      </a:r>
                      <a:r>
                        <a:rPr lang="el-GR" sz="1800" baseline="0" dirty="0" smtClean="0"/>
                        <a:t> αυτής της παραμέτρου βάσει</a:t>
                      </a:r>
                    </a:p>
                    <a:p>
                      <a:r>
                        <a:rPr lang="el-GR" sz="1800" baseline="0" dirty="0" smtClean="0"/>
                        <a:t>εργασίας, μορφωτικού επιπέδου, εισοδήματος, τόπου κατοικίας</a:t>
                      </a:r>
                      <a:endParaRPr lang="en-US" sz="1800" dirty="0"/>
                    </a:p>
                  </a:txBody>
                  <a:tcPr marT="45713" marB="45713"/>
                </a:tc>
              </a:tr>
              <a:tr h="640056">
                <a:tc>
                  <a:txBody>
                    <a:bodyPr/>
                    <a:lstStyle/>
                    <a:p>
                      <a:r>
                        <a:rPr lang="el-GR" sz="1800" dirty="0" smtClean="0"/>
                        <a:t>Ευκαιρίες για</a:t>
                      </a:r>
                      <a:r>
                        <a:rPr lang="el-GR" sz="1800" baseline="0" dirty="0" smtClean="0"/>
                        <a:t> φυσική κατάκτηση</a:t>
                      </a:r>
                      <a:endParaRPr lang="en-US" sz="1800" dirty="0"/>
                    </a:p>
                  </a:txBody>
                  <a:tcPr marT="45713" marB="45713"/>
                </a:tc>
                <a:tc>
                  <a:txBody>
                    <a:bodyPr/>
                    <a:lstStyle/>
                    <a:p>
                      <a:r>
                        <a:rPr lang="el-GR" sz="1800" dirty="0" smtClean="0"/>
                        <a:t>Αριθμός χρόνων</a:t>
                      </a:r>
                      <a:r>
                        <a:rPr lang="el-GR" sz="1800" baseline="0" dirty="0" smtClean="0"/>
                        <a:t> και μηνών στη χώρα όπου η Γ2 μιλιέται ως επίσημο όργανο επικοινωνίας</a:t>
                      </a:r>
                      <a:endParaRPr lang="en-US" sz="1800" dirty="0"/>
                    </a:p>
                  </a:txBody>
                  <a:tcPr marT="45713" marB="45713"/>
                </a:tc>
              </a:tr>
            </a:tbl>
          </a:graphicData>
        </a:graphic>
      </p:graphicFrame>
    </p:spTree>
    <p:extLst>
      <p:ext uri="{BB962C8B-B14F-4D97-AF65-F5344CB8AC3E}">
        <p14:creationId xmlns:p14="http://schemas.microsoft.com/office/powerpoint/2010/main" val="2461282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l-GR" dirty="0" smtClean="0"/>
              <a:t>Τι είναι η διαγλώσσα;</a:t>
            </a:r>
            <a:endParaRPr lang="en-US" dirty="0"/>
          </a:p>
        </p:txBody>
      </p:sp>
      <p:sp>
        <p:nvSpPr>
          <p:cNvPr id="5" name="Subtitle 4"/>
          <p:cNvSpPr>
            <a:spLocks noGrp="1"/>
          </p:cNvSpPr>
          <p:nvPr>
            <p:ph type="subTitle" idx="1"/>
          </p:nvPr>
        </p:nvSpPr>
        <p:spPr/>
        <p:txBody>
          <a:bodyPr/>
          <a:lstStyle/>
          <a:p>
            <a:r>
              <a:rPr lang="el-GR" dirty="0" smtClean="0"/>
              <a:t>Γιατί στρέφω το ενδιαφέρον μου στη γλώσσα του μαθητή;</a:t>
            </a:r>
          </a:p>
          <a:p>
            <a:r>
              <a:rPr lang="el-GR" dirty="0" smtClean="0"/>
              <a:t>Ποιος μίλησε πρώτος για τη σημασία των λαθών στη Γ2;</a:t>
            </a:r>
            <a:endParaRPr lang="en-US" dirty="0"/>
          </a:p>
        </p:txBody>
      </p:sp>
    </p:spTree>
    <p:extLst>
      <p:ext uri="{BB962C8B-B14F-4D97-AF65-F5344CB8AC3E}">
        <p14:creationId xmlns:p14="http://schemas.microsoft.com/office/powerpoint/2010/main" val="4164742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 Τίτλος"/>
          <p:cNvSpPr>
            <a:spLocks noGrp="1"/>
          </p:cNvSpPr>
          <p:nvPr>
            <p:ph type="title"/>
          </p:nvPr>
        </p:nvSpPr>
        <p:spPr/>
        <p:txBody>
          <a:bodyPr/>
          <a:lstStyle/>
          <a:p>
            <a:r>
              <a:rPr lang="en-US">
                <a:latin typeface="Calibri" charset="0"/>
              </a:rPr>
              <a:t>Corder, P. (1967) “The significance of learners errors”</a:t>
            </a:r>
            <a:endParaRPr lang="el-GR">
              <a:latin typeface="Calibri" charset="0"/>
            </a:endParaRPr>
          </a:p>
        </p:txBody>
      </p:sp>
      <p:sp>
        <p:nvSpPr>
          <p:cNvPr id="61442" name="2 - Θέση περιεχομένου"/>
          <p:cNvSpPr>
            <a:spLocks noGrp="1"/>
          </p:cNvSpPr>
          <p:nvPr>
            <p:ph idx="1"/>
          </p:nvPr>
        </p:nvSpPr>
        <p:spPr>
          <a:xfrm>
            <a:off x="457200" y="1600200"/>
            <a:ext cx="8229600" cy="4997450"/>
          </a:xfrm>
        </p:spPr>
        <p:txBody>
          <a:bodyPr/>
          <a:lstStyle/>
          <a:p>
            <a:r>
              <a:rPr lang="el-GR" sz="2400" dirty="0">
                <a:latin typeface="Calibri" charset="0"/>
              </a:rPr>
              <a:t>Τα λάθη ως ενδείξεις του γλωσσικού συστήματος που χρησιμοποιεί ο μαθητής σε μια συγκεκριμένη φάση της αναπτυξιακής του πορείας στη Γ2, όπως και των στρατηγικών και διεργασιών στις οποίες ανατρέχει στη δική του «ανακάλυψη της γλώσσας». Άρα, παράθυρα στη σκέψη του μαθητή…</a:t>
            </a:r>
          </a:p>
          <a:p>
            <a:r>
              <a:rPr lang="en-US" sz="2400" dirty="0">
                <a:latin typeface="Calibri" charset="0"/>
              </a:rPr>
              <a:t>“a way the learner has </a:t>
            </a:r>
            <a:r>
              <a:rPr lang="en-US" sz="2400" b="1" dirty="0">
                <a:latin typeface="Calibri" charset="0"/>
              </a:rPr>
              <a:t>of testing his hypotheses </a:t>
            </a:r>
            <a:r>
              <a:rPr lang="en-US" sz="2400" dirty="0">
                <a:latin typeface="Calibri" charset="0"/>
              </a:rPr>
              <a:t>about the nature of the language he is learning”</a:t>
            </a:r>
          </a:p>
          <a:p>
            <a:r>
              <a:rPr lang="el-GR" sz="2400" dirty="0">
                <a:latin typeface="Calibri" charset="0"/>
              </a:rPr>
              <a:t>Επομένως, ένδειξη ότι ο μαθητής χρησιμοποιεί έστω και υποσυνείδητα ένα καινούργιο σύστημα, παρά ότι βιώνει «παρεμβολή» παλαιών συνηθειών.</a:t>
            </a:r>
          </a:p>
          <a:p>
            <a:r>
              <a:rPr lang="en-US" sz="2400" dirty="0">
                <a:latin typeface="Calibri" charset="0"/>
              </a:rPr>
              <a:t>Everything a learner utters is by definition a grammatical utterance in his dialect</a:t>
            </a:r>
            <a:endParaRPr lang="el-GR" sz="2400" dirty="0">
              <a:latin typeface="Calibri" charset="0"/>
            </a:endParaRPr>
          </a:p>
          <a:p>
            <a:endParaRPr lang="en-US" sz="2800" dirty="0">
              <a:latin typeface="Calibri" charset="0"/>
            </a:endParaRPr>
          </a:p>
          <a:p>
            <a:endParaRPr lang="en-US" dirty="0">
              <a:latin typeface="Calibri" charset="0"/>
            </a:endParaRPr>
          </a:p>
        </p:txBody>
      </p:sp>
    </p:spTree>
    <p:extLst>
      <p:ext uri="{BB962C8B-B14F-4D97-AF65-F5344CB8AC3E}">
        <p14:creationId xmlns:p14="http://schemas.microsoft.com/office/powerpoint/2010/main" val="3342520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 </a:t>
            </a:r>
            <a:r>
              <a:rPr lang="el-GR" dirty="0" smtClean="0"/>
              <a:t> </a:t>
            </a:r>
            <a:r>
              <a:rPr lang="en-US" dirty="0" err="1" smtClean="0"/>
              <a:t>Interlanguage</a:t>
            </a:r>
            <a:endParaRPr lang="en-US" dirty="0"/>
          </a:p>
        </p:txBody>
      </p:sp>
      <p:sp>
        <p:nvSpPr>
          <p:cNvPr id="3" name="Content Placeholder 2"/>
          <p:cNvSpPr>
            <a:spLocks noGrp="1"/>
          </p:cNvSpPr>
          <p:nvPr>
            <p:ph idx="1"/>
          </p:nvPr>
        </p:nvSpPr>
        <p:spPr>
          <a:xfrm>
            <a:off x="457200" y="1600200"/>
            <a:ext cx="8686800" cy="4525963"/>
          </a:xfrm>
        </p:spPr>
        <p:txBody>
          <a:bodyPr/>
          <a:lstStyle/>
          <a:p>
            <a:r>
              <a:rPr lang="en-US" dirty="0" smtClean="0"/>
              <a:t>A separate linguistic system based on observable output which results from learner’s attempted production of a TL norm (</a:t>
            </a:r>
            <a:r>
              <a:rPr lang="en-US" b="1" dirty="0" err="1" smtClean="0"/>
              <a:t>Selinker</a:t>
            </a:r>
            <a:r>
              <a:rPr lang="en-US" b="1" dirty="0" smtClean="0"/>
              <a:t>, 1972:214</a:t>
            </a:r>
            <a:r>
              <a:rPr lang="en-US" dirty="0" smtClean="0"/>
              <a:t>)</a:t>
            </a:r>
          </a:p>
          <a:p>
            <a:r>
              <a:rPr lang="en-US" dirty="0" smtClean="0"/>
              <a:t>A systematic language performance (in production and recognition of utterances) by SL learners who have not achieved sufficient levels of analysis of linguistic knowledge or control of processing to be identified completely with native speakers (</a:t>
            </a:r>
            <a:r>
              <a:rPr lang="en-US" b="1" dirty="0" smtClean="0"/>
              <a:t>Bialystok &amp; </a:t>
            </a:r>
            <a:r>
              <a:rPr lang="en-US" b="1" dirty="0" err="1" smtClean="0"/>
              <a:t>Sharwood</a:t>
            </a:r>
            <a:r>
              <a:rPr lang="en-US" b="1" dirty="0" smtClean="0"/>
              <a:t> Smith 1985: 101</a:t>
            </a:r>
            <a:r>
              <a:rPr lang="en-US" dirty="0" smtClean="0"/>
              <a:t>)</a:t>
            </a:r>
            <a:endParaRPr lang="en-US" dirty="0"/>
          </a:p>
        </p:txBody>
      </p:sp>
    </p:spTree>
    <p:extLst>
      <p:ext uri="{BB962C8B-B14F-4D97-AF65-F5344CB8AC3E}">
        <p14:creationId xmlns:p14="http://schemas.microsoft.com/office/powerpoint/2010/main" val="203160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l-GR" b="1" dirty="0">
                <a:solidFill>
                  <a:srgbClr val="FF0000"/>
                </a:solidFill>
                <a:latin typeface="Calibri" charset="0"/>
              </a:rPr>
              <a:t>Τι είναι η διαγλώσσα;</a:t>
            </a:r>
            <a:endParaRPr lang="en-US" b="1" dirty="0">
              <a:solidFill>
                <a:srgbClr val="FF0000"/>
              </a:solidFill>
              <a:latin typeface="Calibri" charset="0"/>
            </a:endParaRPr>
          </a:p>
        </p:txBody>
      </p:sp>
      <p:sp>
        <p:nvSpPr>
          <p:cNvPr id="16386" name="Content Placeholder 2"/>
          <p:cNvSpPr>
            <a:spLocks noGrp="1"/>
          </p:cNvSpPr>
          <p:nvPr>
            <p:ph idx="1"/>
          </p:nvPr>
        </p:nvSpPr>
        <p:spPr/>
        <p:txBody>
          <a:bodyPr/>
          <a:lstStyle/>
          <a:p>
            <a:r>
              <a:rPr lang="el-GR">
                <a:latin typeface="Calibri" charset="0"/>
              </a:rPr>
              <a:t>Ενδιάμεσο στάδιο/α του συστήματος-στόχου</a:t>
            </a:r>
          </a:p>
          <a:p>
            <a:r>
              <a:rPr lang="el-GR">
                <a:latin typeface="Calibri" charset="0"/>
              </a:rPr>
              <a:t>Μεταβαλλόμενοι, αλλά συστηματικοί κώδικες</a:t>
            </a:r>
          </a:p>
          <a:p>
            <a:r>
              <a:rPr lang="el-GR">
                <a:latin typeface="Calibri" charset="0"/>
              </a:rPr>
              <a:t>Υποθέσεις του μαθητή</a:t>
            </a:r>
          </a:p>
          <a:p>
            <a:r>
              <a:rPr lang="el-GR">
                <a:latin typeface="Calibri" charset="0"/>
              </a:rPr>
              <a:t>Ανεξάρτητη γλωσσική υπόθεση (</a:t>
            </a:r>
            <a:r>
              <a:rPr lang="en-US">
                <a:latin typeface="Calibri" charset="0"/>
              </a:rPr>
              <a:t>independent language assumption, Cook 1996: 9)</a:t>
            </a:r>
          </a:p>
          <a:p>
            <a:r>
              <a:rPr lang="en-US">
                <a:latin typeface="Calibri" charset="0"/>
              </a:rPr>
              <a:t> </a:t>
            </a:r>
            <a:r>
              <a:rPr lang="el-GR">
                <a:latin typeface="Calibri" charset="0"/>
              </a:rPr>
              <a:t>Κοινά και ατομικά στοιχεία σε όλα τα γλωσσικά επίπεδα (μορφοφωνολογικό ως διαπροτασιακό)</a:t>
            </a:r>
            <a:endParaRPr lang="en-US">
              <a:latin typeface="Calibri" charset="0"/>
            </a:endParaRPr>
          </a:p>
        </p:txBody>
      </p:sp>
    </p:spTree>
    <p:extLst>
      <p:ext uri="{BB962C8B-B14F-4D97-AF65-F5344CB8AC3E}">
        <p14:creationId xmlns:p14="http://schemas.microsoft.com/office/powerpoint/2010/main" val="455643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normAutofit fontScale="90000"/>
          </a:bodyPr>
          <a:lstStyle/>
          <a:p>
            <a:r>
              <a:rPr lang="el-GR" b="1" dirty="0">
                <a:solidFill>
                  <a:srgbClr val="FF0000"/>
                </a:solidFill>
                <a:latin typeface="Calibri" charset="0"/>
              </a:rPr>
              <a:t>Βασικά ερωτήματα σε σχέση με τη διαγλώσσα</a:t>
            </a:r>
            <a:endParaRPr lang="en-US" b="1" dirty="0">
              <a:solidFill>
                <a:srgbClr val="FF0000"/>
              </a:solidFill>
              <a:latin typeface="Calibri" charset="0"/>
            </a:endParaRPr>
          </a:p>
        </p:txBody>
      </p:sp>
      <p:sp>
        <p:nvSpPr>
          <p:cNvPr id="17410" name="Content Placeholder 2"/>
          <p:cNvSpPr>
            <a:spLocks noGrp="1"/>
          </p:cNvSpPr>
          <p:nvPr>
            <p:ph idx="1"/>
          </p:nvPr>
        </p:nvSpPr>
        <p:spPr/>
        <p:txBody>
          <a:bodyPr/>
          <a:lstStyle/>
          <a:p>
            <a:r>
              <a:rPr lang="el-GR">
                <a:latin typeface="Calibri" charset="0"/>
              </a:rPr>
              <a:t>ποιες διεργασίες ευθύνονται για την ανάπτυξη της διαγλώσσας;</a:t>
            </a:r>
          </a:p>
          <a:p>
            <a:r>
              <a:rPr lang="el-GR">
                <a:latin typeface="Calibri" charset="0"/>
              </a:rPr>
              <a:t>Ποια είναι η φύση του διαγλωσσικού συνεχούς;</a:t>
            </a:r>
          </a:p>
          <a:p>
            <a:r>
              <a:rPr lang="el-GR">
                <a:latin typeface="Calibri" charset="0"/>
              </a:rPr>
              <a:t>Τι ερμηνεία υπάρχει για το γεγονός ότι πολλοί μαθητές Γ2 δεν τα καταφέρνουν τελικά ως προς την ανάπτυξη της γλωσσικής τους ικανότητας;</a:t>
            </a:r>
            <a:endParaRPr lang="en-US">
              <a:latin typeface="Calibri" charset="0"/>
            </a:endParaRPr>
          </a:p>
        </p:txBody>
      </p:sp>
    </p:spTree>
    <p:extLst>
      <p:ext uri="{BB962C8B-B14F-4D97-AF65-F5344CB8AC3E}">
        <p14:creationId xmlns:p14="http://schemas.microsoft.com/office/powerpoint/2010/main" val="358305580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1 - Τίτλος"/>
          <p:cNvSpPr>
            <a:spLocks noGrp="1"/>
          </p:cNvSpPr>
          <p:nvPr>
            <p:ph type="title"/>
          </p:nvPr>
        </p:nvSpPr>
        <p:spPr/>
        <p:txBody>
          <a:bodyPr/>
          <a:lstStyle/>
          <a:p>
            <a:pPr eaLnBrk="1" hangingPunct="1"/>
            <a:r>
              <a:rPr lang="el-GR" sz="4000" b="1" dirty="0">
                <a:solidFill>
                  <a:srgbClr val="FF0000"/>
                </a:solidFill>
                <a:latin typeface="+mn-lt"/>
                <a:cs typeface="Arial Unicode MS" charset="0"/>
              </a:rPr>
              <a:t>Χαρακτηριστικά διαγλώσσας</a:t>
            </a:r>
          </a:p>
        </p:txBody>
      </p:sp>
      <p:sp>
        <p:nvSpPr>
          <p:cNvPr id="174082" name="2 - Θέση περιεχομένου"/>
          <p:cNvSpPr>
            <a:spLocks noGrp="1"/>
          </p:cNvSpPr>
          <p:nvPr>
            <p:ph idx="1"/>
          </p:nvPr>
        </p:nvSpPr>
        <p:spPr/>
        <p:txBody>
          <a:bodyPr/>
          <a:lstStyle/>
          <a:p>
            <a:pPr eaLnBrk="1" hangingPunct="1"/>
            <a:r>
              <a:rPr lang="el-GR" dirty="0">
                <a:cs typeface="Arial Unicode MS" charset="0"/>
              </a:rPr>
              <a:t>Διαπερατότητα                 απολίθωση</a:t>
            </a:r>
          </a:p>
          <a:p>
            <a:pPr eaLnBrk="1" hangingPunct="1">
              <a:buFont typeface="Arial" charset="0"/>
              <a:buNone/>
            </a:pPr>
            <a:endParaRPr lang="el-GR" dirty="0">
              <a:cs typeface="Arial Unicode MS" charset="0"/>
            </a:endParaRPr>
          </a:p>
          <a:p>
            <a:pPr eaLnBrk="1" hangingPunct="1">
              <a:buFont typeface="Arial" charset="0"/>
              <a:buNone/>
            </a:pPr>
            <a:endParaRPr lang="el-GR" dirty="0">
              <a:cs typeface="Arial Unicode MS" charset="0"/>
            </a:endParaRPr>
          </a:p>
          <a:p>
            <a:pPr eaLnBrk="1" hangingPunct="1"/>
            <a:r>
              <a:rPr lang="el-GR" dirty="0">
                <a:cs typeface="Arial Unicode MS" charset="0"/>
              </a:rPr>
              <a:t>Δυναμικότητα</a:t>
            </a:r>
          </a:p>
          <a:p>
            <a:pPr eaLnBrk="1" hangingPunct="1">
              <a:buFont typeface="Arial" charset="0"/>
              <a:buNone/>
            </a:pPr>
            <a:endParaRPr lang="el-GR" dirty="0">
              <a:cs typeface="Arial Unicode MS" charset="0"/>
            </a:endParaRPr>
          </a:p>
          <a:p>
            <a:pPr eaLnBrk="1" hangingPunct="1"/>
            <a:r>
              <a:rPr lang="el-GR" dirty="0">
                <a:cs typeface="Arial Unicode MS" charset="0"/>
              </a:rPr>
              <a:t>Συστηματικότητα</a:t>
            </a:r>
          </a:p>
        </p:txBody>
      </p:sp>
      <p:sp>
        <p:nvSpPr>
          <p:cNvPr id="4" name="3 - Βέλος προς τα κάτω"/>
          <p:cNvSpPr/>
          <p:nvPr/>
        </p:nvSpPr>
        <p:spPr>
          <a:xfrm>
            <a:off x="1979613" y="2420938"/>
            <a:ext cx="792162" cy="863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5" name="4 - Βέλος προς τα κάτω"/>
          <p:cNvSpPr/>
          <p:nvPr/>
        </p:nvSpPr>
        <p:spPr>
          <a:xfrm>
            <a:off x="2051050" y="3860800"/>
            <a:ext cx="792163" cy="863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6" name="5 - Δεξιό βέλος"/>
          <p:cNvSpPr/>
          <p:nvPr/>
        </p:nvSpPr>
        <p:spPr>
          <a:xfrm>
            <a:off x="3563938" y="1916113"/>
            <a:ext cx="129540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Tree>
    <p:extLst>
      <p:ext uri="{BB962C8B-B14F-4D97-AF65-F5344CB8AC3E}">
        <p14:creationId xmlns:p14="http://schemas.microsoft.com/office/powerpoint/2010/main" val="235265828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p:txBody>
          <a:bodyPr/>
          <a:lstStyle/>
          <a:p>
            <a:pPr eaLnBrk="1" hangingPunct="1"/>
            <a:r>
              <a:rPr lang="el-GR">
                <a:latin typeface="Calibri" charset="0"/>
              </a:rPr>
              <a:t>Αντιστοιχίζω όρους και ορισμούς</a:t>
            </a:r>
          </a:p>
        </p:txBody>
      </p:sp>
      <p:sp>
        <p:nvSpPr>
          <p:cNvPr id="72706" name="Rectangle 3"/>
          <p:cNvSpPr>
            <a:spLocks noGrp="1" noChangeArrowheads="1"/>
          </p:cNvSpPr>
          <p:nvPr>
            <p:ph type="body" sz="half" idx="1"/>
          </p:nvPr>
        </p:nvSpPr>
        <p:spPr/>
        <p:txBody>
          <a:bodyPr/>
          <a:lstStyle/>
          <a:p>
            <a:pPr algn="just" eaLnBrk="1" hangingPunct="1">
              <a:lnSpc>
                <a:spcPct val="80000"/>
              </a:lnSpc>
            </a:pPr>
            <a:r>
              <a:rPr lang="el-GR" sz="2000">
                <a:latin typeface="Calibri" charset="0"/>
              </a:rPr>
              <a:t>γλώσσα-στόχος</a:t>
            </a:r>
          </a:p>
          <a:p>
            <a:pPr algn="just" eaLnBrk="1" hangingPunct="1">
              <a:lnSpc>
                <a:spcPct val="80000"/>
              </a:lnSpc>
            </a:pPr>
            <a:r>
              <a:rPr lang="el-GR" sz="2000">
                <a:latin typeface="Calibri" charset="0"/>
              </a:rPr>
              <a:t>δεύτερη γλώσσα</a:t>
            </a:r>
          </a:p>
          <a:p>
            <a:pPr algn="just" eaLnBrk="1" hangingPunct="1">
              <a:lnSpc>
                <a:spcPct val="80000"/>
              </a:lnSpc>
            </a:pPr>
            <a:r>
              <a:rPr lang="el-GR" sz="2000">
                <a:latin typeface="Calibri" charset="0"/>
              </a:rPr>
              <a:t>πρώτη γλώσσα</a:t>
            </a:r>
          </a:p>
          <a:p>
            <a:pPr algn="just" eaLnBrk="1" hangingPunct="1">
              <a:lnSpc>
                <a:spcPct val="80000"/>
              </a:lnSpc>
            </a:pPr>
            <a:r>
              <a:rPr lang="el-GR" sz="2000">
                <a:latin typeface="Calibri" charset="0"/>
              </a:rPr>
              <a:t>ξένη γλώσσα</a:t>
            </a:r>
          </a:p>
          <a:p>
            <a:pPr algn="just" eaLnBrk="1" hangingPunct="1">
              <a:lnSpc>
                <a:spcPct val="80000"/>
              </a:lnSpc>
            </a:pPr>
            <a:r>
              <a:rPr lang="el-GR" sz="2000">
                <a:latin typeface="Calibri" charset="0"/>
              </a:rPr>
              <a:t>διαγλώσσα</a:t>
            </a:r>
          </a:p>
          <a:p>
            <a:pPr eaLnBrk="1" hangingPunct="1">
              <a:lnSpc>
                <a:spcPct val="80000"/>
              </a:lnSpc>
            </a:pPr>
            <a:endParaRPr lang="el-GR" sz="1800">
              <a:latin typeface="Calibri" charset="0"/>
            </a:endParaRPr>
          </a:p>
        </p:txBody>
      </p:sp>
      <p:sp>
        <p:nvSpPr>
          <p:cNvPr id="72707" name="Rectangle 4"/>
          <p:cNvSpPr>
            <a:spLocks noGrp="1" noChangeArrowheads="1"/>
          </p:cNvSpPr>
          <p:nvPr>
            <p:ph type="body" sz="half" idx="2"/>
          </p:nvPr>
        </p:nvSpPr>
        <p:spPr>
          <a:xfrm>
            <a:off x="4914900" y="1484313"/>
            <a:ext cx="4229100" cy="4611687"/>
          </a:xfrm>
        </p:spPr>
        <p:txBody>
          <a:bodyPr/>
          <a:lstStyle/>
          <a:p>
            <a:pPr marL="533400" indent="-533400" eaLnBrk="1" hangingPunct="1">
              <a:lnSpc>
                <a:spcPct val="70000"/>
              </a:lnSpc>
              <a:buFont typeface="Arial" charset="0"/>
              <a:buAutoNum type="arabicPeriod"/>
            </a:pPr>
            <a:r>
              <a:rPr lang="el-GR" sz="2000">
                <a:latin typeface="Calibri" charset="0"/>
              </a:rPr>
              <a:t>Δεν έχει άμεση ή αναγκαία πρακτική εφαρμογή. Μπορεί να χρησιμοποιηθεί αργότερα για ένα ταξίδι ή την απαιτεί το σχολικό πρόγραμμα.</a:t>
            </a:r>
          </a:p>
          <a:p>
            <a:pPr marL="533400" indent="-533400" eaLnBrk="1" hangingPunct="1">
              <a:lnSpc>
                <a:spcPct val="70000"/>
              </a:lnSpc>
              <a:buFont typeface="Arial" charset="0"/>
              <a:buAutoNum type="arabicPeriod"/>
            </a:pPr>
            <a:r>
              <a:rPr lang="el-GR" sz="2000">
                <a:latin typeface="Calibri" charset="0"/>
              </a:rPr>
              <a:t>Ο σκοπός ή το αποτέλεσμα της όλης μαθησιακής διαδικασίας.</a:t>
            </a:r>
          </a:p>
          <a:p>
            <a:pPr marL="533400" indent="-533400" eaLnBrk="1" hangingPunct="1">
              <a:lnSpc>
                <a:spcPct val="70000"/>
              </a:lnSpc>
              <a:buFont typeface="Arial" charset="0"/>
              <a:buAutoNum type="arabicPeriod"/>
            </a:pPr>
            <a:r>
              <a:rPr lang="el-GR" sz="2000">
                <a:latin typeface="Calibri" charset="0"/>
              </a:rPr>
              <a:t>Η επίσημα ή κοινωνικά κυρίαρχη γλώσσα (διαφορετική από τη Γ1 των συγκεκριμένων ομιλητών) η οποία είναι απαραίτητη για την εκπαίδευση, την εργασία ή άλλες βασικές ανάγκες.</a:t>
            </a:r>
          </a:p>
          <a:p>
            <a:pPr marL="533400" indent="-533400" eaLnBrk="1" hangingPunct="1">
              <a:lnSpc>
                <a:spcPct val="70000"/>
              </a:lnSpc>
              <a:buFont typeface="Arial" charset="0"/>
              <a:buAutoNum type="arabicPeriod"/>
            </a:pPr>
            <a:r>
              <a:rPr lang="el-GR" sz="2000">
                <a:latin typeface="Calibri" charset="0"/>
              </a:rPr>
              <a:t>Η συστηματική γλωσσική συμπεριφορά στη δεύτερη γλώσσα</a:t>
            </a:r>
          </a:p>
          <a:p>
            <a:pPr marL="533400" indent="-533400" eaLnBrk="1" hangingPunct="1">
              <a:lnSpc>
                <a:spcPct val="70000"/>
              </a:lnSpc>
              <a:buFont typeface="Arial" charset="0"/>
              <a:buAutoNum type="arabicPeriod"/>
            </a:pPr>
            <a:r>
              <a:rPr lang="el-GR" sz="2000">
                <a:latin typeface="Calibri" charset="0"/>
              </a:rPr>
              <a:t>Η γλώσσα που κατακτάται κατά την παιδική ηλικία.</a:t>
            </a:r>
          </a:p>
          <a:p>
            <a:pPr marL="533400" indent="-533400" eaLnBrk="1" hangingPunct="1">
              <a:lnSpc>
                <a:spcPct val="70000"/>
              </a:lnSpc>
              <a:buFont typeface="Arial" charset="0"/>
              <a:buAutoNum type="arabicPeriod"/>
            </a:pPr>
            <a:endParaRPr lang="el-GR" sz="200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3 - Τίτλος"/>
          <p:cNvSpPr>
            <a:spLocks noGrp="1"/>
          </p:cNvSpPr>
          <p:nvPr>
            <p:ph type="title"/>
          </p:nvPr>
        </p:nvSpPr>
        <p:spPr>
          <a:xfrm>
            <a:off x="900113" y="274638"/>
            <a:ext cx="7488237" cy="1143000"/>
          </a:xfrm>
        </p:spPr>
        <p:txBody>
          <a:bodyPr/>
          <a:lstStyle/>
          <a:p>
            <a:r>
              <a:rPr lang="el-GR" sz="3200" b="1">
                <a:solidFill>
                  <a:srgbClr val="FF0000"/>
                </a:solidFill>
                <a:latin typeface="Calibri" charset="0"/>
                <a:ea typeface="MS PGothic" charset="0"/>
                <a:cs typeface="MS PGothic" charset="0"/>
              </a:rPr>
              <a:t>Σύγκριση ανάμεσα σε ΚΓ1 και ΚΓ2</a:t>
            </a:r>
          </a:p>
        </p:txBody>
      </p:sp>
      <p:sp>
        <p:nvSpPr>
          <p:cNvPr id="60418" name="4 - Θέση περιεχομένου"/>
          <p:cNvSpPr>
            <a:spLocks noGrp="1"/>
          </p:cNvSpPr>
          <p:nvPr>
            <p:ph idx="1"/>
          </p:nvPr>
        </p:nvSpPr>
        <p:spPr/>
        <p:txBody>
          <a:bodyPr>
            <a:normAutofit fontScale="92500" lnSpcReduction="20000"/>
          </a:bodyPr>
          <a:lstStyle/>
          <a:p>
            <a:r>
              <a:rPr lang="el-GR" sz="2400" dirty="0">
                <a:latin typeface="Calibri" charset="0"/>
                <a:ea typeface="MS PGothic" charset="0"/>
                <a:cs typeface="MS PGothic" charset="0"/>
              </a:rPr>
              <a:t>ΟΜΟΙΟΤΗΤΕΣ</a:t>
            </a:r>
          </a:p>
          <a:p>
            <a:pPr lvl="1"/>
            <a:r>
              <a:rPr lang="el-GR" sz="2000" dirty="0">
                <a:latin typeface="Calibri" charset="0"/>
                <a:ea typeface="MS PGothic" charset="0"/>
                <a:cs typeface="MS PGothic" charset="0"/>
              </a:rPr>
              <a:t>Περίοδος σιωπής</a:t>
            </a:r>
          </a:p>
          <a:p>
            <a:pPr lvl="1"/>
            <a:r>
              <a:rPr lang="el-GR" sz="2000" dirty="0">
                <a:latin typeface="Calibri" charset="0"/>
                <a:ea typeface="MS PGothic" charset="0"/>
                <a:cs typeface="MS PGothic" charset="0"/>
              </a:rPr>
              <a:t>Τυποποιημένος λόγος, φόρμουλες</a:t>
            </a:r>
          </a:p>
          <a:p>
            <a:pPr lvl="1"/>
            <a:r>
              <a:rPr lang="en-US" sz="2000" dirty="0" smtClean="0">
                <a:latin typeface="Calibri" charset="0"/>
                <a:ea typeface="MS PGothic" charset="0"/>
                <a:cs typeface="MS PGothic" charset="0"/>
              </a:rPr>
              <a:t>Bootstrapping the way to grammar  (</a:t>
            </a:r>
            <a:r>
              <a:rPr lang="el-GR" sz="2000" dirty="0" smtClean="0">
                <a:latin typeface="Calibri" charset="0"/>
                <a:ea typeface="MS PGothic" charset="0"/>
                <a:cs typeface="MS PGothic" charset="0"/>
              </a:rPr>
              <a:t>παραγωγή δημιουργικών δομών με παρόμοια λάθη, παραλείψεις, δομικές απλοποιήσεις «θέλω», Π)</a:t>
            </a:r>
          </a:p>
          <a:p>
            <a:pPr lvl="1"/>
            <a:endParaRPr lang="el-GR" sz="2000" dirty="0">
              <a:latin typeface="Calibri" charset="0"/>
              <a:ea typeface="MS PGothic" charset="0"/>
              <a:cs typeface="MS PGothic" charset="0"/>
            </a:endParaRPr>
          </a:p>
          <a:p>
            <a:r>
              <a:rPr lang="el-GR" sz="2400" dirty="0">
                <a:latin typeface="Calibri" charset="0"/>
                <a:ea typeface="MS PGothic" charset="0"/>
                <a:cs typeface="MS PGothic" charset="0"/>
              </a:rPr>
              <a:t>ΔΙΑΦΟΡΕΣ:</a:t>
            </a:r>
          </a:p>
          <a:p>
            <a:pPr lvl="1"/>
            <a:r>
              <a:rPr lang="el-GR" sz="2000" dirty="0">
                <a:latin typeface="Calibri" charset="0"/>
                <a:ea typeface="MS PGothic" charset="0"/>
                <a:cs typeface="MS PGothic" charset="0"/>
              </a:rPr>
              <a:t>Παρουσία και παρεμβολή </a:t>
            </a:r>
            <a:r>
              <a:rPr lang="el-GR" sz="2000" dirty="0" smtClean="0">
                <a:latin typeface="Calibri" charset="0"/>
                <a:ea typeface="MS PGothic" charset="0"/>
                <a:cs typeface="MS PGothic" charset="0"/>
              </a:rPr>
              <a:t>Γ1</a:t>
            </a:r>
          </a:p>
          <a:p>
            <a:pPr lvl="1"/>
            <a:r>
              <a:rPr lang="el-GR" sz="2000" dirty="0" smtClean="0">
                <a:latin typeface="Calibri" charset="0"/>
                <a:ea typeface="MS PGothic" charset="0"/>
                <a:cs typeface="MS PGothic" charset="0"/>
              </a:rPr>
              <a:t>Βαθμός </a:t>
            </a:r>
            <a:r>
              <a:rPr lang="el-GR" sz="2000" dirty="0">
                <a:latin typeface="Calibri" charset="0"/>
                <a:ea typeface="MS PGothic" charset="0"/>
                <a:cs typeface="MS PGothic" charset="0"/>
              </a:rPr>
              <a:t>επιτυχίας και διαφοροποιήσεις</a:t>
            </a:r>
          </a:p>
          <a:p>
            <a:pPr lvl="1"/>
            <a:r>
              <a:rPr lang="el-GR" sz="2000" dirty="0">
                <a:latin typeface="Calibri" charset="0"/>
                <a:ea typeface="MS PGothic" charset="0"/>
                <a:cs typeface="MS PGothic" charset="0"/>
              </a:rPr>
              <a:t>Στασιμότητα/ απολίθωση</a:t>
            </a:r>
          </a:p>
          <a:p>
            <a:pPr lvl="1"/>
            <a:r>
              <a:rPr lang="el-GR" sz="2000" dirty="0">
                <a:latin typeface="Calibri" charset="0"/>
                <a:ea typeface="MS PGothic" charset="0"/>
                <a:cs typeface="MS PGothic" charset="0"/>
              </a:rPr>
              <a:t>Καθοδήγηση-διδασκαλία</a:t>
            </a:r>
          </a:p>
          <a:p>
            <a:pPr lvl="1"/>
            <a:r>
              <a:rPr lang="el-GR" sz="2000" dirty="0">
                <a:latin typeface="Calibri" charset="0"/>
                <a:ea typeface="MS PGothic" charset="0"/>
                <a:cs typeface="MS PGothic" charset="0"/>
              </a:rPr>
              <a:t>Ατομικά χαρακτηριστικά (κίνητρα, στάσεις, έφεση…) </a:t>
            </a:r>
            <a:endParaRPr lang="el-GR" sz="2000" dirty="0" smtClean="0">
              <a:latin typeface="Calibri" charset="0"/>
              <a:ea typeface="MS PGothic" charset="0"/>
              <a:cs typeface="MS PGothic" charset="0"/>
            </a:endParaRPr>
          </a:p>
          <a:p>
            <a:pPr lvl="1"/>
            <a:endParaRPr lang="el-GR" sz="2000" dirty="0">
              <a:latin typeface="Calibri" charset="0"/>
              <a:ea typeface="MS PGothic" charset="0"/>
              <a:cs typeface="MS PGothic" charset="0"/>
            </a:endParaRPr>
          </a:p>
          <a:p>
            <a:pPr lvl="1"/>
            <a:r>
              <a:rPr lang="el-GR" sz="2000" b="1" dirty="0" smtClean="0">
                <a:latin typeface="Calibri" charset="0"/>
                <a:ea typeface="MS PGothic" charset="0"/>
                <a:cs typeface="MS PGothic" charset="0"/>
              </a:rPr>
              <a:t>Ενδιάμεσο </a:t>
            </a:r>
            <a:r>
              <a:rPr lang="el-GR" sz="2000" b="1" dirty="0">
                <a:latin typeface="Calibri" charset="0"/>
                <a:ea typeface="MS PGothic" charset="0"/>
                <a:cs typeface="MS PGothic" charset="0"/>
              </a:rPr>
              <a:t>σύστημα «διαγλώσσα»</a:t>
            </a:r>
            <a:r>
              <a:rPr lang="en-US" sz="2000" b="1" dirty="0">
                <a:latin typeface="Calibri" charset="0"/>
                <a:ea typeface="MS PGothic" charset="0"/>
                <a:cs typeface="MS PGothic" charset="0"/>
              </a:rPr>
              <a:t>/ </a:t>
            </a:r>
            <a:r>
              <a:rPr lang="el-GR" sz="2000" b="1" dirty="0">
                <a:latin typeface="Calibri" charset="0"/>
                <a:ea typeface="MS PGothic" charset="0"/>
                <a:cs typeface="MS PGothic" charset="0"/>
              </a:rPr>
              <a:t>«λάθη» ως δημιουργικές κατασκευές της Γ2</a:t>
            </a:r>
          </a:p>
          <a:p>
            <a:pPr lvl="1"/>
            <a:endParaRPr lang="el-GR" sz="2000" dirty="0">
              <a:latin typeface="Calibri" charset="0"/>
              <a:ea typeface="MS PGothic" charset="0"/>
              <a:cs typeface="MS PGothic" charset="0"/>
            </a:endParaRPr>
          </a:p>
        </p:txBody>
      </p:sp>
    </p:spTree>
    <p:extLst>
      <p:ext uri="{BB962C8B-B14F-4D97-AF65-F5344CB8AC3E}">
        <p14:creationId xmlns:p14="http://schemas.microsoft.com/office/powerpoint/2010/main" val="8441261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a:xfrm>
            <a:off x="871538" y="433388"/>
            <a:ext cx="8162925" cy="1190625"/>
          </a:xfrm>
        </p:spPr>
        <p:txBody>
          <a:bodyPr/>
          <a:lstStyle/>
          <a:p>
            <a:r>
              <a:rPr lang="el-GR" sz="3600" b="1" dirty="0" smtClean="0">
                <a:latin typeface="Calibri" charset="0"/>
              </a:rPr>
              <a:t>Διαφορές που παρατηρούνται στην </a:t>
            </a:r>
            <a:r>
              <a:rPr lang="el-GR" sz="3600" b="1" dirty="0">
                <a:latin typeface="Calibri" charset="0"/>
              </a:rPr>
              <a:t>κατάκτηση Γ1 και </a:t>
            </a:r>
            <a:r>
              <a:rPr lang="el-GR" sz="3600" b="1" dirty="0" smtClean="0">
                <a:latin typeface="Calibri" charset="0"/>
              </a:rPr>
              <a:t>Γ2</a:t>
            </a:r>
            <a:endParaRPr lang="en-GB" sz="3600" b="1" dirty="0">
              <a:latin typeface="Calibri" charset="0"/>
            </a:endParaRPr>
          </a:p>
        </p:txBody>
      </p:sp>
      <p:graphicFrame>
        <p:nvGraphicFramePr>
          <p:cNvPr id="55299" name="Group 3"/>
          <p:cNvGraphicFramePr>
            <a:graphicFrameLocks noGrp="1"/>
          </p:cNvGraphicFramePr>
          <p:nvPr>
            <p:ph type="tbl" idx="1"/>
            <p:extLst>
              <p:ext uri="{D42A27DB-BD31-4B8C-83A1-F6EECF244321}">
                <p14:modId xmlns:p14="http://schemas.microsoft.com/office/powerpoint/2010/main" val="3343405167"/>
              </p:ext>
            </p:extLst>
          </p:nvPr>
        </p:nvGraphicFramePr>
        <p:xfrm>
          <a:off x="838200" y="1944688"/>
          <a:ext cx="8110538" cy="4759327"/>
        </p:xfrm>
        <a:graphic>
          <a:graphicData uri="http://schemas.openxmlformats.org/drawingml/2006/table">
            <a:tbl>
              <a:tblPr/>
              <a:tblGrid>
                <a:gridCol w="1754188"/>
                <a:gridCol w="2895600"/>
                <a:gridCol w="3460750"/>
              </a:tblGrid>
              <a:tr h="69835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1" i="0" u="none" strike="noStrike" cap="none" normalizeH="0" baseline="0" dirty="0">
                          <a:ln>
                            <a:noFill/>
                          </a:ln>
                          <a:solidFill>
                            <a:schemeClr val="bg1"/>
                          </a:solidFill>
                          <a:effectLst/>
                          <a:latin typeface="Verdana" charset="0"/>
                          <a:ea typeface="ＭＳ Ｐゴシック" charset="0"/>
                        </a:rPr>
                        <a:t>Χαρακτηριστικά</a:t>
                      </a:r>
                    </a:p>
                  </a:txBody>
                  <a:tcPr marT="45711" marB="4571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1" i="0" u="none" strike="noStrike" cap="none" normalizeH="0" baseline="0" dirty="0">
                          <a:ln>
                            <a:noFill/>
                          </a:ln>
                          <a:solidFill>
                            <a:schemeClr val="bg1"/>
                          </a:solidFill>
                          <a:effectLst/>
                          <a:latin typeface="Verdana" charset="0"/>
                          <a:ea typeface="ＭＳ Ｐゴシック" charset="0"/>
                        </a:rPr>
                        <a:t>Κατάκτηση Γ1</a:t>
                      </a:r>
                    </a:p>
                  </a:txBody>
                  <a:tcPr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1" i="0" u="none" strike="noStrike" cap="none" normalizeH="0" baseline="0" dirty="0">
                          <a:ln>
                            <a:noFill/>
                          </a:ln>
                          <a:solidFill>
                            <a:schemeClr val="bg1"/>
                          </a:solidFill>
                          <a:effectLst/>
                          <a:latin typeface="Verdana" charset="0"/>
                          <a:ea typeface="ＭＳ Ｐゴシック" charset="0"/>
                        </a:rPr>
                        <a:t>Κατάκτηση Γ2</a:t>
                      </a:r>
                    </a:p>
                  </a:txBody>
                  <a:tcPr marT="45711" marB="4571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69835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1" i="0" u="none" strike="noStrike" cap="none" normalizeH="0" baseline="0" dirty="0">
                          <a:ln>
                            <a:noFill/>
                          </a:ln>
                          <a:solidFill>
                            <a:srgbClr val="FFFFFF"/>
                          </a:solidFill>
                          <a:effectLst/>
                          <a:latin typeface="Verdana" charset="0"/>
                          <a:ea typeface="ＭＳ Ｐゴシック" charset="0"/>
                        </a:rPr>
                        <a:t>Συνολική επιτυχία</a:t>
                      </a:r>
                    </a:p>
                  </a:txBody>
                  <a:tcPr marT="45711" marB="4571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a:ln>
                            <a:noFill/>
                          </a:ln>
                          <a:solidFill>
                            <a:schemeClr val="tx1"/>
                          </a:solidFill>
                          <a:effectLst/>
                          <a:latin typeface="Verdana" charset="0"/>
                          <a:ea typeface="ＭＳ Ｐゴシック" charset="0"/>
                        </a:rPr>
                        <a:t>Τα παιδιά κανονικά κατακτούν πλήρως και επιτυχώς τη Γ1</a:t>
                      </a:r>
                    </a:p>
                  </a:txBody>
                  <a:tcPr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a:ln>
                            <a:noFill/>
                          </a:ln>
                          <a:solidFill>
                            <a:schemeClr val="tx1"/>
                          </a:solidFill>
                          <a:effectLst/>
                          <a:latin typeface="Verdana" charset="0"/>
                          <a:ea typeface="ＭＳ Ｐゴシック" charset="0"/>
                        </a:rPr>
                        <a:t>Οι ομιλητές συνήθως δεν κατακτούν πλήρως τη Γ2. Η πλήρης επιτυχία είναι σπάνια</a:t>
                      </a:r>
                    </a:p>
                  </a:txBody>
                  <a:tcPr marT="45711" marB="4571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8390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1" i="0" u="none" strike="noStrike" cap="none" normalizeH="0" baseline="0" dirty="0">
                          <a:ln>
                            <a:noFill/>
                          </a:ln>
                          <a:solidFill>
                            <a:srgbClr val="FFFFFF"/>
                          </a:solidFill>
                          <a:effectLst/>
                          <a:latin typeface="Verdana" charset="0"/>
                          <a:ea typeface="ＭＳ Ｐゴシック" charset="0"/>
                        </a:rPr>
                        <a:t>Ατομικές διαφορές</a:t>
                      </a:r>
                    </a:p>
                  </a:txBody>
                  <a:tcPr marT="45711" marB="4571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dirty="0">
                          <a:ln>
                            <a:noFill/>
                          </a:ln>
                          <a:solidFill>
                            <a:schemeClr val="tx1"/>
                          </a:solidFill>
                          <a:effectLst/>
                          <a:latin typeface="Verdana" charset="0"/>
                          <a:ea typeface="ＭＳ Ｐゴシック" charset="0"/>
                        </a:rPr>
                        <a:t>Πολύ μικρές ατομικές διαφορές </a:t>
                      </a:r>
                      <a:r>
                        <a:rPr kumimoji="0" lang="el-GR" sz="1300" b="0" i="0" u="none" strike="noStrike" cap="none" normalizeH="0" baseline="0" dirty="0" smtClean="0">
                          <a:ln>
                            <a:noFill/>
                          </a:ln>
                          <a:solidFill>
                            <a:schemeClr val="tx1"/>
                          </a:solidFill>
                          <a:effectLst/>
                          <a:latin typeface="Verdana" charset="0"/>
                          <a:ea typeface="ＭＳ Ｐゴシック" charset="0"/>
                        </a:rPr>
                        <a:t>στον </a:t>
                      </a:r>
                      <a:r>
                        <a:rPr kumimoji="0" lang="el-GR" sz="1300" b="0" i="0" u="none" strike="noStrike" cap="none" normalizeH="0" baseline="0" dirty="0">
                          <a:ln>
                            <a:noFill/>
                          </a:ln>
                          <a:solidFill>
                            <a:schemeClr val="tx1"/>
                          </a:solidFill>
                          <a:effectLst/>
                          <a:latin typeface="Verdana" charset="0"/>
                          <a:ea typeface="ＭＳ Ｐゴシック" charset="0"/>
                        </a:rPr>
                        <a:t>βαθμό επιτυχίας ή </a:t>
                      </a:r>
                      <a:r>
                        <a:rPr kumimoji="0" lang="el-GR" sz="1300" b="0" i="0" u="none" strike="noStrike" cap="none" normalizeH="0" baseline="0" dirty="0" smtClean="0">
                          <a:ln>
                            <a:noFill/>
                          </a:ln>
                          <a:solidFill>
                            <a:schemeClr val="tx1"/>
                          </a:solidFill>
                          <a:effectLst/>
                          <a:latin typeface="Verdana" charset="0"/>
                          <a:ea typeface="ＭＳ Ｐゴシック" charset="0"/>
                        </a:rPr>
                        <a:t>στον </a:t>
                      </a:r>
                      <a:r>
                        <a:rPr kumimoji="0" lang="el-GR" sz="1300" b="0" i="0" u="none" strike="noStrike" cap="none" normalizeH="0" baseline="0" dirty="0">
                          <a:ln>
                            <a:noFill/>
                          </a:ln>
                          <a:solidFill>
                            <a:schemeClr val="tx1"/>
                          </a:solidFill>
                          <a:effectLst/>
                          <a:latin typeface="Verdana" charset="0"/>
                          <a:ea typeface="ＭＳ Ｐゴシック" charset="0"/>
                        </a:rPr>
                        <a:t>ρυθμό και την πορεία κατάκτησης </a:t>
                      </a:r>
                    </a:p>
                  </a:txBody>
                  <a:tcPr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a:ln>
                            <a:noFill/>
                          </a:ln>
                          <a:solidFill>
                            <a:schemeClr val="tx1"/>
                          </a:solidFill>
                          <a:effectLst/>
                          <a:latin typeface="Verdana" charset="0"/>
                          <a:ea typeface="ＭＳ Ｐゴシック" charset="0"/>
                        </a:rPr>
                        <a:t>Πολύ μεγάλες ατομικές διαφορές στο βαθμό επιτυχίας ή στο ρυθμό και την πορεία κατάκτησης</a:t>
                      </a:r>
                    </a:p>
                  </a:txBody>
                  <a:tcPr marT="45711" marB="4571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8202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1" i="0" u="none" strike="noStrike" cap="none" normalizeH="0" baseline="0" dirty="0">
                          <a:ln>
                            <a:noFill/>
                          </a:ln>
                          <a:solidFill>
                            <a:srgbClr val="FFFFFF"/>
                          </a:solidFill>
                          <a:effectLst/>
                          <a:latin typeface="Verdana" charset="0"/>
                          <a:ea typeface="ＭＳ Ｐゴシック" charset="0"/>
                        </a:rPr>
                        <a:t>Μαθησιακοί στόχοι</a:t>
                      </a:r>
                    </a:p>
                  </a:txBody>
                  <a:tcPr marT="45711" marB="4571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a:ln>
                            <a:noFill/>
                          </a:ln>
                          <a:solidFill>
                            <a:schemeClr val="tx1"/>
                          </a:solidFill>
                          <a:effectLst/>
                          <a:latin typeface="Verdana" charset="0"/>
                          <a:ea typeface="ＭＳ Ｐゴシック" charset="0"/>
                        </a:rPr>
                        <a:t>Ο στόχος είναι η επάρκεια της γλώσσας στόχου </a:t>
                      </a:r>
                    </a:p>
                  </a:txBody>
                  <a:tcPr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a:ln>
                            <a:noFill/>
                          </a:ln>
                          <a:solidFill>
                            <a:schemeClr val="tx1"/>
                          </a:solidFill>
                          <a:effectLst/>
                          <a:latin typeface="Verdana" charset="0"/>
                          <a:ea typeface="ＭＳ Ｐゴシック" charset="0"/>
                        </a:rPr>
                        <a:t>Οι ομιλητές της Γ2 μπορεί να είναι ικανοποιημένοι με κάτι λιγότερο από την επάρκεια στη γλώσσα-στόχο, ή να τους απασχολεί περισσότερο η ευχέρεια του λόγου παρά η ακρίβεια</a:t>
                      </a:r>
                    </a:p>
                  </a:txBody>
                  <a:tcPr marT="45711" marB="4571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9835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1" i="0" u="none" strike="noStrike" cap="none" normalizeH="0" baseline="0" dirty="0">
                          <a:ln>
                            <a:noFill/>
                          </a:ln>
                          <a:solidFill>
                            <a:srgbClr val="FFFFFF"/>
                          </a:solidFill>
                          <a:effectLst/>
                          <a:latin typeface="Verdana" charset="0"/>
                          <a:ea typeface="ＭＳ Ｐゴシック" charset="0"/>
                        </a:rPr>
                        <a:t>Απολίθωση</a:t>
                      </a:r>
                    </a:p>
                  </a:txBody>
                  <a:tcPr marT="45711" marB="4571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dirty="0">
                          <a:ln>
                            <a:noFill/>
                          </a:ln>
                          <a:solidFill>
                            <a:schemeClr val="tx1"/>
                          </a:solidFill>
                          <a:effectLst/>
                          <a:latin typeface="Verdana" charset="0"/>
                          <a:ea typeface="ＭＳ Ｐゴシック" charset="0"/>
                        </a:rPr>
                        <a:t>Η έννοια της απολίθωσης είναι άγνωστη στην κατάκτηση της Γ1 </a:t>
                      </a:r>
                    </a:p>
                  </a:txBody>
                  <a:tcPr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dirty="0">
                          <a:ln>
                            <a:noFill/>
                          </a:ln>
                          <a:solidFill>
                            <a:schemeClr val="tx1"/>
                          </a:solidFill>
                          <a:effectLst/>
                          <a:latin typeface="Verdana" charset="0"/>
                          <a:ea typeface="ＭＳ Ｐゴシック" charset="0"/>
                        </a:rPr>
                        <a:t>Πολύ συνηθισμένη, καθώς και η </a:t>
                      </a:r>
                      <a:r>
                        <a:rPr kumimoji="0" lang="el-GR" sz="1300" b="0" i="0" u="none" strike="noStrike" cap="none" normalizeH="0" baseline="0" dirty="0" smtClean="0">
                          <a:ln>
                            <a:noFill/>
                          </a:ln>
                          <a:solidFill>
                            <a:schemeClr val="tx1"/>
                          </a:solidFill>
                          <a:effectLst/>
                          <a:latin typeface="Verdana" charset="0"/>
                          <a:ea typeface="ＭＳ Ｐゴシック" charset="0"/>
                        </a:rPr>
                        <a:t>παλινδρόμηση </a:t>
                      </a:r>
                      <a:r>
                        <a:rPr kumimoji="0" lang="el-GR" sz="1300" b="0" i="0" u="none" strike="noStrike" cap="none" normalizeH="0" baseline="0" dirty="0">
                          <a:ln>
                            <a:noFill/>
                          </a:ln>
                          <a:solidFill>
                            <a:schemeClr val="tx1"/>
                          </a:solidFill>
                          <a:effectLst/>
                          <a:latin typeface="Verdana" charset="0"/>
                          <a:ea typeface="ＭＳ Ｐゴシック" charset="0"/>
                        </a:rPr>
                        <a:t>(επιστροφή σε προηγούμενα αναπτυξιακά στάδια)</a:t>
                      </a:r>
                    </a:p>
                  </a:txBody>
                  <a:tcPr marT="45711" marB="4571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98351">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1" i="0" u="none" strike="noStrike" cap="none" normalizeH="0" baseline="0" dirty="0">
                          <a:ln>
                            <a:noFill/>
                          </a:ln>
                          <a:solidFill>
                            <a:srgbClr val="FFFFFF"/>
                          </a:solidFill>
                          <a:effectLst/>
                          <a:latin typeface="Verdana" charset="0"/>
                          <a:ea typeface="ＭＳ Ｐゴシック" charset="0"/>
                        </a:rPr>
                        <a:t>Γλωσσικό αισθητήριο</a:t>
                      </a:r>
                    </a:p>
                  </a:txBody>
                  <a:tcPr marT="45711" marB="4571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a:ln>
                            <a:noFill/>
                          </a:ln>
                          <a:solidFill>
                            <a:schemeClr val="tx1"/>
                          </a:solidFill>
                          <a:effectLst/>
                          <a:latin typeface="Verdana" charset="0"/>
                          <a:ea typeface="ＭＳ Ｐゴシック" charset="0"/>
                        </a:rPr>
                        <a:t>Τα παιδιά αναπτύσσουν ξεκάθαρα το κριτήριο του τι είναι γραμματικά ορθό και τι όχι </a:t>
                      </a:r>
                    </a:p>
                  </a:txBody>
                  <a:tcPr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l-GR" sz="1300" b="0" i="0" u="none" strike="noStrike" cap="none" normalizeH="0" baseline="0" dirty="0">
                          <a:ln>
                            <a:noFill/>
                          </a:ln>
                          <a:solidFill>
                            <a:schemeClr val="tx1"/>
                          </a:solidFill>
                          <a:effectLst/>
                          <a:latin typeface="Verdana" charset="0"/>
                          <a:ea typeface="ＭＳ Ｐゴシック" charset="0"/>
                        </a:rPr>
                        <a:t>Οι ομιλητές της Γ2 συχνά αδυνατούν να πραγματοποιήσουν επιτυχημένες κρίσεις γραμματικότητας </a:t>
                      </a:r>
                    </a:p>
                  </a:txBody>
                  <a:tcPr marT="45711" marB="4571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l-GR" b="1" dirty="0" smtClean="0">
                <a:solidFill>
                  <a:srgbClr val="FF0000"/>
                </a:solidFill>
              </a:rPr>
              <a:t>Τι είναι η διαγλώσσα; </a:t>
            </a:r>
            <a:endParaRPr lang="en-US" b="1" dirty="0">
              <a:solidFill>
                <a:srgbClr val="FF0000"/>
              </a:solidFill>
            </a:endParaRPr>
          </a:p>
        </p:txBody>
      </p:sp>
      <p:sp>
        <p:nvSpPr>
          <p:cNvPr id="5" name="Subtitle 4"/>
          <p:cNvSpPr>
            <a:spLocks noGrp="1"/>
          </p:cNvSpPr>
          <p:nvPr>
            <p:ph type="subTitle" idx="1"/>
          </p:nvPr>
        </p:nvSpPr>
        <p:spPr/>
        <p:txBody>
          <a:bodyPr/>
          <a:lstStyle/>
          <a:p>
            <a:pPr marL="342900" indent="-342900">
              <a:buFont typeface="Arial"/>
              <a:buChar char="•"/>
            </a:pPr>
            <a:r>
              <a:rPr lang="el-GR" sz="2400" dirty="0" smtClean="0"/>
              <a:t>Παραδείγματα από γλωσσικές παραγωγές μαθητών</a:t>
            </a:r>
          </a:p>
          <a:p>
            <a:pPr marL="342900" indent="-342900">
              <a:buFont typeface="Arial"/>
              <a:buChar char="•"/>
            </a:pPr>
            <a:r>
              <a:rPr lang="el-GR" sz="2400" dirty="0" smtClean="0"/>
              <a:t>Ορισμός</a:t>
            </a:r>
          </a:p>
          <a:p>
            <a:pPr marL="342900" indent="-342900">
              <a:buFont typeface="Arial"/>
              <a:buChar char="•"/>
            </a:pPr>
            <a:r>
              <a:rPr lang="el-GR" sz="2400" dirty="0" smtClean="0"/>
              <a:t>Χαρακτηριστικά της διαγλώσσας</a:t>
            </a:r>
            <a:endParaRPr lang="en-US" sz="2400" dirty="0"/>
          </a:p>
        </p:txBody>
      </p:sp>
    </p:spTree>
    <p:extLst>
      <p:ext uri="{BB962C8B-B14F-4D97-AF65-F5344CB8AC3E}">
        <p14:creationId xmlns:p14="http://schemas.microsoft.com/office/powerpoint/2010/main" val="1905824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 Τίτλος"/>
          <p:cNvSpPr>
            <a:spLocks noGrp="1"/>
          </p:cNvSpPr>
          <p:nvPr>
            <p:ph type="title"/>
          </p:nvPr>
        </p:nvSpPr>
        <p:spPr/>
        <p:txBody>
          <a:bodyPr/>
          <a:lstStyle/>
          <a:p>
            <a:r>
              <a:rPr lang="el-GR" sz="2400" b="1" dirty="0" smtClean="0">
                <a:latin typeface="Calibri" charset="0"/>
              </a:rPr>
              <a:t>Δείγμα </a:t>
            </a:r>
            <a:r>
              <a:rPr lang="el-GR" sz="2400" b="1" dirty="0">
                <a:latin typeface="Calibri" charset="0"/>
              </a:rPr>
              <a:t>από ΠΠΛ…</a:t>
            </a:r>
            <a:br>
              <a:rPr lang="el-GR" sz="2400" b="1" dirty="0">
                <a:latin typeface="Calibri" charset="0"/>
              </a:rPr>
            </a:br>
            <a:r>
              <a:rPr lang="el-GR" sz="2400" b="1" dirty="0">
                <a:latin typeface="Calibri" charset="0"/>
              </a:rPr>
              <a:t>Επίπεδο: Β1/ Χώρα: Ουκρανία</a:t>
            </a:r>
          </a:p>
        </p:txBody>
      </p:sp>
      <p:sp>
        <p:nvSpPr>
          <p:cNvPr id="24579" name="4 - Θέση περιεχομένου"/>
          <p:cNvSpPr>
            <a:spLocks noGrp="1"/>
          </p:cNvSpPr>
          <p:nvPr>
            <p:ph idx="1"/>
          </p:nvPr>
        </p:nvSpPr>
        <p:spPr>
          <a:xfrm>
            <a:off x="457200" y="1600200"/>
            <a:ext cx="8229600" cy="4924425"/>
          </a:xfrm>
        </p:spPr>
        <p:txBody>
          <a:bodyPr/>
          <a:lstStyle/>
          <a:p>
            <a:r>
              <a:rPr lang="el-GR" sz="2000">
                <a:latin typeface="Calibri" charset="0"/>
              </a:rPr>
              <a:t>Είμαι ο δήμαρχος της περιοχής πολλές, πολλά χρόνια και ξέρω ότι υπάρχει ένα πρόβλημα... ότι αυτό το εργοστάσιο είναι εστία μόλυνσης για την περιοχή μας. Αλλά πολλοί άνθρωποι δουλεύουν εκεί και έχουν δουλειά και είναι εστία του χρήματα αυτό εκεί. Και είναι πολύ δύσκολη πρόβλημα για αυτό θέλω να κάνω ένα κομμίσια [μια επιτροπή] </a:t>
            </a:r>
            <a:r>
              <a:rPr lang="en-US" sz="2000">
                <a:latin typeface="Calibri" charset="0"/>
              </a:rPr>
              <a:t>to contain</a:t>
            </a:r>
            <a:r>
              <a:rPr lang="el-GR" sz="2000">
                <a:latin typeface="Calibri" charset="0"/>
              </a:rPr>
              <a:t> [θα αποτελείται]  από διαφορετικές άνθρωπες. Πρώτη πρέπει να είναι ο ιδιοκτήτης του εργοστασίου και όλοι που είναι εδώ. Και όλοι έχουν, νομίζω, γνώμη από αυτό το πρόβλημα και στο τέλος όλοι εμείς θα </a:t>
            </a:r>
            <a:r>
              <a:rPr lang="en-US" sz="2000">
                <a:latin typeface="Calibri" charset="0"/>
              </a:rPr>
              <a:t>vote </a:t>
            </a:r>
            <a:r>
              <a:rPr lang="el-GR" sz="2000">
                <a:latin typeface="Calibri" charset="0"/>
              </a:rPr>
              <a:t>[ψηφίσουμε] και όταν θα είναι περισσότερα ναι, εργοστάσιο θα δουλέψει, αλλά πρέπει να δουλεύει, πρέπει να δουλέψει με μέτρα, όχι παραπάνω ρύπανση. Και όταν περισσότερα είναι όχι, μπορούμε να μεταφέρουμε το εργοστάσιο σε άλλο περιοχή εκτός του πόλη, αλλά είναι δύσκολη πράγμα χρειάζει δέκα χρόνια να χτίσουμε νέα καινούργια </a:t>
            </a:r>
            <a:r>
              <a:rPr lang="el-GR" sz="2000" i="1">
                <a:latin typeface="Calibri" charset="0"/>
              </a:rPr>
              <a:t>κτίσιμα</a:t>
            </a:r>
            <a:r>
              <a:rPr lang="el-GR" sz="2000">
                <a:latin typeface="Calibri" charset="0"/>
              </a:rPr>
              <a:t>, κτήρια. Νομίζω στο τέλος [τι είναι </a:t>
            </a:r>
            <a:r>
              <a:rPr lang="en-US" sz="2000">
                <a:latin typeface="Calibri" charset="0"/>
              </a:rPr>
              <a:t>vote</a:t>
            </a:r>
            <a:r>
              <a:rPr lang="el-GR" sz="2000">
                <a:latin typeface="Calibri" charset="0"/>
              </a:rPr>
              <a:t>] να ψηφίσουμε από αυτό το πρόβλημα.</a:t>
            </a:r>
          </a:p>
        </p:txBody>
      </p:sp>
    </p:spTree>
    <p:extLst>
      <p:ext uri="{BB962C8B-B14F-4D97-AF65-F5344CB8AC3E}">
        <p14:creationId xmlns:p14="http://schemas.microsoft.com/office/powerpoint/2010/main" val="27356649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a:xfrm>
            <a:off x="0" y="-100013"/>
            <a:ext cx="9144000" cy="914401"/>
          </a:xfrm>
        </p:spPr>
        <p:txBody>
          <a:bodyPr/>
          <a:lstStyle/>
          <a:p>
            <a:r>
              <a:rPr lang="el-GR" sz="2800" b="1" dirty="0" smtClean="0">
                <a:solidFill>
                  <a:srgbClr val="FF0000"/>
                </a:solidFill>
                <a:latin typeface="+mn-lt"/>
                <a:cs typeface="Arial Unicode MS" charset="0"/>
              </a:rPr>
              <a:t>Δημιουργική κατασκευή στη διαγλώσσα</a:t>
            </a:r>
            <a:endParaRPr lang="el-GR" sz="2800" b="1" dirty="0">
              <a:solidFill>
                <a:srgbClr val="FF0000"/>
              </a:solidFill>
              <a:latin typeface="+mn-lt"/>
              <a:cs typeface="Arial Unicode MS" charset="0"/>
            </a:endParaRPr>
          </a:p>
        </p:txBody>
      </p:sp>
      <p:sp>
        <p:nvSpPr>
          <p:cNvPr id="69634" name="2 - Θέση περιεχομένου"/>
          <p:cNvSpPr>
            <a:spLocks noGrp="1"/>
          </p:cNvSpPr>
          <p:nvPr>
            <p:ph idx="4294967295"/>
          </p:nvPr>
        </p:nvSpPr>
        <p:spPr>
          <a:xfrm>
            <a:off x="34925" y="1023938"/>
            <a:ext cx="8964613" cy="5068887"/>
          </a:xfrm>
        </p:spPr>
        <p:txBody>
          <a:bodyPr/>
          <a:lstStyle/>
          <a:p>
            <a:pPr>
              <a:buFontTx/>
              <a:buNone/>
            </a:pPr>
            <a:endParaRPr lang="el-GR" sz="2400" dirty="0">
              <a:latin typeface="Calibri" charset="0"/>
            </a:endParaRPr>
          </a:p>
          <a:p>
            <a:pPr lvl="1"/>
            <a:r>
              <a:rPr lang="el-GR" sz="2400" dirty="0">
                <a:cs typeface="Arial Unicode MS" charset="0"/>
              </a:rPr>
              <a:t>Σήμερα να μιλήσουμε για μεγάλη πρόβλημα στην περιοχή </a:t>
            </a:r>
            <a:r>
              <a:rPr lang="el-GR" sz="2400" b="1" dirty="0">
                <a:cs typeface="Arial Unicode MS" charset="0"/>
              </a:rPr>
              <a:t>τι </a:t>
            </a:r>
            <a:r>
              <a:rPr lang="el-GR" sz="2400" dirty="0">
                <a:cs typeface="Arial Unicode MS" charset="0"/>
              </a:rPr>
              <a:t>δημιουργεί ένα μεγάλο εργ</a:t>
            </a:r>
            <a:r>
              <a:rPr lang="el-GR" sz="2400" i="1" dirty="0">
                <a:cs typeface="Arial Unicode MS" charset="0"/>
              </a:rPr>
              <a:t>α</a:t>
            </a:r>
            <a:r>
              <a:rPr lang="el-GR" sz="2400" dirty="0">
                <a:cs typeface="Arial Unicode MS" charset="0"/>
              </a:rPr>
              <a:t>στάσιο αυτοκίνητ</a:t>
            </a:r>
            <a:r>
              <a:rPr lang="el-GR" sz="2400" i="1" dirty="0">
                <a:cs typeface="Arial Unicode MS" charset="0"/>
              </a:rPr>
              <a:t>ον</a:t>
            </a:r>
            <a:r>
              <a:rPr lang="el-GR" sz="2400" dirty="0">
                <a:cs typeface="Arial Unicode MS" charset="0"/>
              </a:rPr>
              <a:t> στην περιοχή</a:t>
            </a:r>
          </a:p>
          <a:p>
            <a:pPr lvl="1"/>
            <a:r>
              <a:rPr lang="el-GR" sz="2400" dirty="0">
                <a:cs typeface="Arial Unicode MS" charset="0"/>
              </a:rPr>
              <a:t>Τώρα να ακούσουμε μία εργαζόμενη </a:t>
            </a:r>
            <a:r>
              <a:rPr lang="el-GR" sz="2400" b="1" dirty="0">
                <a:cs typeface="Arial Unicode MS" charset="0"/>
              </a:rPr>
              <a:t>ποια</a:t>
            </a:r>
            <a:r>
              <a:rPr lang="el-GR" sz="2400" dirty="0">
                <a:cs typeface="Arial Unicode MS" charset="0"/>
              </a:rPr>
              <a:t> δουλεύει εκεί.</a:t>
            </a:r>
          </a:p>
          <a:p>
            <a:pPr lvl="1"/>
            <a:r>
              <a:rPr lang="el-GR" sz="2400" dirty="0">
                <a:cs typeface="Arial Unicode MS" charset="0"/>
              </a:rPr>
              <a:t>Νομίζω ότι εμείς αποφασίζουμε αυτό το πρόβλημα </a:t>
            </a:r>
            <a:r>
              <a:rPr lang="el-GR" sz="2400" b="1" dirty="0">
                <a:cs typeface="Arial Unicode MS" charset="0"/>
              </a:rPr>
              <a:t>τι</a:t>
            </a:r>
            <a:r>
              <a:rPr lang="el-GR" sz="2400" dirty="0">
                <a:cs typeface="Arial Unicode MS" charset="0"/>
              </a:rPr>
              <a:t> υπάρχει στην περιοχή και να κάνουμε ό,τι μπορούμε για τους κατοικούς </a:t>
            </a:r>
            <a:r>
              <a:rPr lang="el-GR" sz="2400" b="1" dirty="0">
                <a:cs typeface="Arial Unicode MS" charset="0"/>
              </a:rPr>
              <a:t>ποίοι</a:t>
            </a:r>
            <a:r>
              <a:rPr lang="el-GR" sz="2400" dirty="0">
                <a:cs typeface="Arial Unicode MS" charset="0"/>
              </a:rPr>
              <a:t> μένουν εκεί.</a:t>
            </a:r>
          </a:p>
          <a:p>
            <a:pPr lvl="1" algn="r">
              <a:buFontTx/>
              <a:buNone/>
            </a:pPr>
            <a:r>
              <a:rPr lang="el-GR" sz="2400" dirty="0">
                <a:cs typeface="Arial Unicode MS" charset="0"/>
              </a:rPr>
              <a:t>(Ιακώβου 2011)</a:t>
            </a:r>
          </a:p>
          <a:p>
            <a:pPr>
              <a:buFontTx/>
              <a:buNone/>
            </a:pPr>
            <a:endParaRPr lang="el-GR" sz="2400" dirty="0">
              <a:cs typeface="Arial Unicode MS" charset="0"/>
            </a:endParaRPr>
          </a:p>
        </p:txBody>
      </p:sp>
      <p:sp>
        <p:nvSpPr>
          <p:cNvPr id="4" name="3 - Ορθογώνιο"/>
          <p:cNvSpPr>
            <a:spLocks noChangeArrowheads="1"/>
          </p:cNvSpPr>
          <p:nvPr/>
        </p:nvSpPr>
        <p:spPr bwMode="auto">
          <a:xfrm>
            <a:off x="2843213" y="908050"/>
            <a:ext cx="5761037" cy="649288"/>
          </a:xfrm>
          <a:prstGeom prst="rect">
            <a:avLst/>
          </a:prstGeom>
          <a:solidFill>
            <a:schemeClr val="accent1"/>
          </a:solidFill>
          <a:ln w="9525">
            <a:solidFill>
              <a:schemeClr val="tx1"/>
            </a:solidFill>
            <a:miter lim="800000"/>
            <a:headEnd/>
            <a:tailEnd/>
          </a:ln>
        </p:spPr>
        <p:txBody>
          <a:bodyPr wrap="none"/>
          <a:lstStyle/>
          <a:p>
            <a:r>
              <a:rPr lang="el-GR" sz="2000" b="1" dirty="0">
                <a:latin typeface="Calibri" charset="0"/>
              </a:rPr>
              <a:t>Τι κανόνα έχει φτιάξει η μαθήτρια και </a:t>
            </a:r>
            <a:r>
              <a:rPr lang="el-GR" sz="2000" b="1" dirty="0" smtClean="0">
                <a:latin typeface="Calibri" charset="0"/>
              </a:rPr>
              <a:t>τον</a:t>
            </a:r>
            <a:endParaRPr lang="el-GR" sz="2000" b="1" dirty="0">
              <a:latin typeface="Calibri" charset="0"/>
            </a:endParaRPr>
          </a:p>
          <a:p>
            <a:r>
              <a:rPr lang="el-GR" sz="2000" b="1" dirty="0">
                <a:latin typeface="Calibri" charset="0"/>
              </a:rPr>
              <a:t>αναπαράγει στην προφορική της παραγωγή</a:t>
            </a:r>
            <a:r>
              <a:rPr lang="el-GR" sz="2000" dirty="0">
                <a:latin typeface="Calibri" charset="0"/>
              </a:rPr>
              <a:t>;</a:t>
            </a:r>
          </a:p>
        </p:txBody>
      </p:sp>
    </p:spTree>
    <p:extLst>
      <p:ext uri="{BB962C8B-B14F-4D97-AF65-F5344CB8AC3E}">
        <p14:creationId xmlns:p14="http://schemas.microsoft.com/office/powerpoint/2010/main" val="333652352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0" y="-100013"/>
            <a:ext cx="9144000" cy="914401"/>
          </a:xfrm>
        </p:spPr>
        <p:txBody>
          <a:bodyPr/>
          <a:lstStyle/>
          <a:p>
            <a:pPr eaLnBrk="1" hangingPunct="1"/>
            <a:r>
              <a:rPr lang="el-GR" sz="3400" b="1" dirty="0" smtClean="0">
                <a:solidFill>
                  <a:srgbClr val="FF0000"/>
                </a:solidFill>
                <a:latin typeface="+mn-lt"/>
                <a:cs typeface="Arial Unicode MS" charset="0"/>
              </a:rPr>
              <a:t>Δημιουργική κατασκευή στη διαγλώσσα</a:t>
            </a:r>
            <a:endParaRPr lang="el-GR" sz="3400" b="1" dirty="0">
              <a:solidFill>
                <a:srgbClr val="FF0000"/>
              </a:solidFill>
              <a:latin typeface="+mn-lt"/>
              <a:cs typeface="Arial Unicode MS" charset="0"/>
            </a:endParaRPr>
          </a:p>
        </p:txBody>
      </p:sp>
      <p:pic>
        <p:nvPicPr>
          <p:cNvPr id="79874" name="Picture 4" descr="C:\Users\Natasa\AppData\Local\Microsoft\Windows\Temporary Internet Files\Low\Content.IE5\TDCXG0LS\σάρωση000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268413"/>
            <a:ext cx="7848600"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760507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Τίτλος"/>
          <p:cNvSpPr>
            <a:spLocks noGrp="1"/>
          </p:cNvSpPr>
          <p:nvPr>
            <p:ph type="title"/>
          </p:nvPr>
        </p:nvSpPr>
        <p:spPr/>
        <p:txBody>
          <a:bodyPr/>
          <a:lstStyle/>
          <a:p>
            <a:r>
              <a:rPr lang="el-GR" sz="3200" b="1">
                <a:solidFill>
                  <a:srgbClr val="FF0000"/>
                </a:solidFill>
                <a:latin typeface="Calibri" charset="0"/>
                <a:cs typeface="Arial Unicode MS" charset="0"/>
              </a:rPr>
              <a:t>Διαγλώσσα (</a:t>
            </a:r>
            <a:r>
              <a:rPr lang="en-US" sz="3200" b="1">
                <a:solidFill>
                  <a:srgbClr val="FF0000"/>
                </a:solidFill>
                <a:latin typeface="Calibri" charset="0"/>
                <a:cs typeface="Arial Unicode MS" charset="0"/>
              </a:rPr>
              <a:t>Selinker, 1972/ Corder, 1967)</a:t>
            </a:r>
            <a:endParaRPr lang="el-GR" sz="3200" b="1">
              <a:solidFill>
                <a:srgbClr val="FF0000"/>
              </a:solidFill>
              <a:latin typeface="Calibri" charset="0"/>
              <a:cs typeface="Arial Unicode MS" charset="0"/>
            </a:endParaRPr>
          </a:p>
        </p:txBody>
      </p:sp>
      <p:sp>
        <p:nvSpPr>
          <p:cNvPr id="62467" name="2 - Θέση περιεχομένου"/>
          <p:cNvSpPr>
            <a:spLocks noGrp="1"/>
          </p:cNvSpPr>
          <p:nvPr>
            <p:ph idx="1"/>
          </p:nvPr>
        </p:nvSpPr>
        <p:spPr>
          <a:xfrm>
            <a:off x="179388" y="1600200"/>
            <a:ext cx="8964612" cy="5068888"/>
          </a:xfrm>
        </p:spPr>
        <p:txBody>
          <a:bodyPr/>
          <a:lstStyle/>
          <a:p>
            <a:pPr>
              <a:lnSpc>
                <a:spcPct val="90000"/>
              </a:lnSpc>
            </a:pPr>
            <a:r>
              <a:rPr lang="el-GR" sz="2400" dirty="0">
                <a:latin typeface="Calibri" charset="0"/>
                <a:cs typeface="Arial Unicode MS" charset="0"/>
              </a:rPr>
              <a:t>Ως προϊόν</a:t>
            </a:r>
          </a:p>
          <a:p>
            <a:pPr lvl="1">
              <a:lnSpc>
                <a:spcPct val="90000"/>
              </a:lnSpc>
            </a:pPr>
            <a:r>
              <a:rPr lang="el-GR" sz="2400" b="1" dirty="0">
                <a:latin typeface="Calibri" charset="0"/>
                <a:cs typeface="Arial Unicode MS" charset="0"/>
              </a:rPr>
              <a:t>Δεδομένα από τον ίδιο τον μαθητή</a:t>
            </a:r>
            <a:r>
              <a:rPr lang="el-GR" sz="2400" dirty="0">
                <a:latin typeface="Calibri" charset="0"/>
                <a:cs typeface="Arial Unicode MS" charset="0"/>
              </a:rPr>
              <a:t>, η γλώσσα  του μαθητή, Ατομική διάλεκτος (ιδιοσυγκρασιακή διάλεκτος</a:t>
            </a:r>
            <a:r>
              <a:rPr lang="en-US" sz="2400" dirty="0">
                <a:latin typeface="Calibri" charset="0"/>
                <a:cs typeface="Arial Unicode MS" charset="0"/>
              </a:rPr>
              <a:t>, idiosyncratic dialect</a:t>
            </a:r>
            <a:r>
              <a:rPr lang="el-GR" sz="2400" dirty="0">
                <a:latin typeface="Calibri" charset="0"/>
                <a:cs typeface="Arial Unicode MS" charset="0"/>
              </a:rPr>
              <a:t>)</a:t>
            </a:r>
          </a:p>
          <a:p>
            <a:pPr lvl="1">
              <a:lnSpc>
                <a:spcPct val="90000"/>
              </a:lnSpc>
            </a:pPr>
            <a:endParaRPr lang="el-GR" sz="2400" dirty="0">
              <a:latin typeface="Calibri" charset="0"/>
              <a:cs typeface="Arial Unicode MS" charset="0"/>
            </a:endParaRPr>
          </a:p>
          <a:p>
            <a:pPr>
              <a:lnSpc>
                <a:spcPct val="90000"/>
              </a:lnSpc>
            </a:pPr>
            <a:r>
              <a:rPr lang="el-GR" sz="2400" dirty="0">
                <a:latin typeface="Calibri" charset="0"/>
                <a:cs typeface="Arial Unicode MS" charset="0"/>
              </a:rPr>
              <a:t>Ως διαδικασία</a:t>
            </a:r>
          </a:p>
          <a:p>
            <a:pPr lvl="1">
              <a:lnSpc>
                <a:spcPct val="90000"/>
              </a:lnSpc>
            </a:pPr>
            <a:r>
              <a:rPr lang="el-GR" sz="2400" dirty="0">
                <a:latin typeface="Calibri" charset="0"/>
                <a:cs typeface="Arial Unicode MS" charset="0"/>
              </a:rPr>
              <a:t>Διεργασία κατάκτησης</a:t>
            </a:r>
            <a:endParaRPr lang="en-US" sz="2400" dirty="0">
              <a:latin typeface="Calibri" charset="0"/>
              <a:cs typeface="Arial Unicode MS" charset="0"/>
            </a:endParaRPr>
          </a:p>
          <a:p>
            <a:pPr lvl="1">
              <a:lnSpc>
                <a:spcPct val="90000"/>
              </a:lnSpc>
            </a:pPr>
            <a:r>
              <a:rPr lang="el-GR" sz="2400" dirty="0">
                <a:latin typeface="Calibri" charset="0"/>
                <a:cs typeface="Arial Unicode MS" charset="0"/>
              </a:rPr>
              <a:t>Μεταβατική ικανότητα (</a:t>
            </a:r>
            <a:r>
              <a:rPr lang="en-US" sz="2400" dirty="0">
                <a:latin typeface="Calibri" charset="0"/>
                <a:cs typeface="Arial Unicode MS" charset="0"/>
              </a:rPr>
              <a:t>transitional competence)</a:t>
            </a:r>
            <a:endParaRPr lang="el-GR" sz="2400" dirty="0">
              <a:latin typeface="Calibri" charset="0"/>
              <a:cs typeface="Arial Unicode MS" charset="0"/>
            </a:endParaRPr>
          </a:p>
          <a:p>
            <a:pPr lvl="1">
              <a:lnSpc>
                <a:spcPct val="90000"/>
              </a:lnSpc>
            </a:pPr>
            <a:r>
              <a:rPr lang="el-GR" sz="2400" b="1" dirty="0">
                <a:solidFill>
                  <a:srgbClr val="FF0000"/>
                </a:solidFill>
                <a:latin typeface="Calibri" charset="0"/>
                <a:cs typeface="Arial Unicode MS" charset="0"/>
              </a:rPr>
              <a:t>μετακίνηση από το πώς χρησιμοποιεί ο μαθητής τη Γ2 στο πώς  την κατακτά</a:t>
            </a:r>
          </a:p>
          <a:p>
            <a:pPr lvl="1">
              <a:lnSpc>
                <a:spcPct val="90000"/>
              </a:lnSpc>
              <a:buFont typeface="Arial" charset="0"/>
              <a:buNone/>
            </a:pPr>
            <a:endParaRPr lang="el-GR" sz="2400" dirty="0">
              <a:solidFill>
                <a:srgbClr val="FF0000"/>
              </a:solidFill>
              <a:latin typeface="Calibri" charset="0"/>
              <a:cs typeface="Arial Unicode MS" charset="0"/>
            </a:endParaRPr>
          </a:p>
          <a:p>
            <a:pPr lvl="1">
              <a:lnSpc>
                <a:spcPct val="90000"/>
              </a:lnSpc>
            </a:pPr>
            <a:endParaRPr lang="el-GR" sz="2000" dirty="0">
              <a:solidFill>
                <a:srgbClr val="FF0000"/>
              </a:solidFill>
              <a:latin typeface="Arial Unicode MS" charset="0"/>
              <a:cs typeface="Arial Unicode MS" charset="0"/>
            </a:endParaRPr>
          </a:p>
          <a:p>
            <a:pPr lvl="4">
              <a:lnSpc>
                <a:spcPct val="90000"/>
              </a:lnSpc>
            </a:pPr>
            <a:endParaRPr lang="el-GR" dirty="0">
              <a:solidFill>
                <a:srgbClr val="FF0000"/>
              </a:solidFill>
              <a:latin typeface="Arial Unicode MS" charset="0"/>
              <a:cs typeface="Arial Unicode MS" charset="0"/>
            </a:endParaRPr>
          </a:p>
        </p:txBody>
      </p:sp>
    </p:spTree>
    <p:extLst>
      <p:ext uri="{BB962C8B-B14F-4D97-AF65-F5344CB8AC3E}">
        <p14:creationId xmlns:p14="http://schemas.microsoft.com/office/powerpoint/2010/main" val="5193529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2467">
                                            <p:txEl>
                                              <p:pRg st="6" end="6"/>
                                            </p:txEl>
                                          </p:spTgt>
                                        </p:tgtEl>
                                        <p:attrNameLst>
                                          <p:attrName>style.visibility</p:attrName>
                                        </p:attrNameLst>
                                      </p:cBhvr>
                                      <p:to>
                                        <p:strVal val="visible"/>
                                      </p:to>
                                    </p:set>
                                    <p:anim calcmode="lin" valueType="num">
                                      <p:cBhvr additive="base">
                                        <p:cTn id="7" dur="500" fill="hold"/>
                                        <p:tgtEl>
                                          <p:spTgt spid="62467">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l-GR" dirty="0" smtClean="0"/>
              <a:t>Πώς παίρνω δεδομένα από τον μαθητή;</a:t>
            </a:r>
            <a:endParaRPr lang="en-US" dirty="0"/>
          </a:p>
        </p:txBody>
      </p:sp>
      <p:sp>
        <p:nvSpPr>
          <p:cNvPr id="7" name="Subtitle 6"/>
          <p:cNvSpPr>
            <a:spLocks noGrp="1"/>
          </p:cNvSpPr>
          <p:nvPr>
            <p:ph type="subTitle" idx="1"/>
          </p:nvPr>
        </p:nvSpPr>
        <p:spPr/>
        <p:txBody>
          <a:bodyPr/>
          <a:lstStyle/>
          <a:p>
            <a:r>
              <a:rPr lang="el-GR" dirty="0" smtClean="0"/>
              <a:t>Τι είδους δεδομένα μπορώ να έχω από τον μαθητή Γ2;</a:t>
            </a:r>
            <a:endParaRPr lang="en-US" dirty="0"/>
          </a:p>
        </p:txBody>
      </p:sp>
    </p:spTree>
    <p:extLst>
      <p:ext uri="{BB962C8B-B14F-4D97-AF65-F5344CB8AC3E}">
        <p14:creationId xmlns:p14="http://schemas.microsoft.com/office/powerpoint/2010/main" val="359692235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8509</TotalTime>
  <Words>1302</Words>
  <Application>Microsoft Macintosh PowerPoint</Application>
  <PresentationFormat>On-screen Show (4:3)</PresentationFormat>
  <Paragraphs>152</Paragraphs>
  <Slides>19</Slides>
  <Notes>10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Θέμα του Office</vt:lpstr>
      <vt:lpstr>Γλωσσική ανάπτυξη στη Γ2 </vt:lpstr>
      <vt:lpstr>Σύγκριση ανάμεσα σε ΚΓ1 και ΚΓ2</vt:lpstr>
      <vt:lpstr>Διαφορές που παρατηρούνται στην κατάκτηση Γ1 και Γ2</vt:lpstr>
      <vt:lpstr>Τι είναι η διαγλώσσα; </vt:lpstr>
      <vt:lpstr>Δείγμα από ΠΠΛ… Επίπεδο: Β1/ Χώρα: Ουκρανία</vt:lpstr>
      <vt:lpstr>Δημιουργική κατασκευή στη διαγλώσσα</vt:lpstr>
      <vt:lpstr>Δημιουργική κατασκευή στη διαγλώσσα</vt:lpstr>
      <vt:lpstr>Διαγλώσσα (Selinker, 1972/ Corder, 1967)</vt:lpstr>
      <vt:lpstr>Πώς παίρνω δεδομένα από τον μαθητή;</vt:lpstr>
      <vt:lpstr>Three types of samples of learner language (Ellis &amp; Barkhuizen, 2005:23)</vt:lpstr>
      <vt:lpstr>Three types of samples of learner language (Ellis &amp; Barkhuizen, 2005:23)</vt:lpstr>
      <vt:lpstr> Μεταβλητές ως προς τον μαθητή</vt:lpstr>
      <vt:lpstr>Τι είναι η διαγλώσσα;</vt:lpstr>
      <vt:lpstr>Corder, P. (1967) “The significance of learners errors”</vt:lpstr>
      <vt:lpstr>  Interlanguage</vt:lpstr>
      <vt:lpstr>Τι είναι η διαγλώσσα;</vt:lpstr>
      <vt:lpstr>Βασικά ερωτήματα σε σχέση με τη διαγλώσσα</vt:lpstr>
      <vt:lpstr>Χαρακτηριστικά διαγλώσσας</vt:lpstr>
      <vt:lpstr>Αντιστοιχίζω όρους και ορισμούς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Κατάκτηση-Διδασκαλία Δεύτερης Γλώσσας (ειδικές εφαρμογές στη Διδασκαλία της Ελληνικής ως Δεύτερης Γλώσσας)</dc:title>
  <dc:creator>MARIA IAKOVOU</dc:creator>
  <cp:lastModifiedBy>Dimitris Papadopoulos</cp:lastModifiedBy>
  <cp:revision>126</cp:revision>
  <dcterms:created xsi:type="dcterms:W3CDTF">2012-10-16T19:42:21Z</dcterms:created>
  <dcterms:modified xsi:type="dcterms:W3CDTF">2017-11-10T04:27:24Z</dcterms:modified>
</cp:coreProperties>
</file>