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96" r:id="rId2"/>
    <p:sldId id="398" r:id="rId3"/>
    <p:sldId id="567" r:id="rId4"/>
    <p:sldId id="570" r:id="rId5"/>
    <p:sldId id="580" r:id="rId6"/>
    <p:sldId id="581" r:id="rId7"/>
    <p:sldId id="582" r:id="rId8"/>
    <p:sldId id="583" r:id="rId9"/>
    <p:sldId id="584" r:id="rId10"/>
    <p:sldId id="585" r:id="rId11"/>
    <p:sldId id="586" r:id="rId12"/>
    <p:sldId id="587" r:id="rId13"/>
    <p:sldId id="588" r:id="rId14"/>
    <p:sldId id="589" r:id="rId15"/>
    <p:sldId id="590" r:id="rId16"/>
    <p:sldId id="591" r:id="rId17"/>
    <p:sldId id="592" r:id="rId18"/>
    <p:sldId id="593" r:id="rId19"/>
    <p:sldId id="594" r:id="rId20"/>
    <p:sldId id="595" r:id="rId21"/>
    <p:sldId id="596" r:id="rId22"/>
    <p:sldId id="597" r:id="rId23"/>
    <p:sldId id="598" r:id="rId24"/>
    <p:sldId id="599" r:id="rId25"/>
    <p:sldId id="600" r:id="rId26"/>
    <p:sldId id="601" r:id="rId27"/>
    <p:sldId id="602" r:id="rId28"/>
    <p:sldId id="603" r:id="rId29"/>
    <p:sldId id="604" r:id="rId30"/>
    <p:sldId id="605" r:id="rId31"/>
    <p:sldId id="572" r:id="rId32"/>
    <p:sldId id="606" r:id="rId33"/>
    <p:sldId id="625" r:id="rId34"/>
    <p:sldId id="626" r:id="rId35"/>
    <p:sldId id="627" r:id="rId36"/>
    <p:sldId id="628" r:id="rId3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872" y="4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D1AAA26B-1C55-4E4D-838D-22F89CECBADD}" type="datetimeFigureOut">
              <a:rPr lang="el-GR"/>
              <a:pPr>
                <a:defRPr/>
              </a:pPr>
              <a:t>6/12/17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96EA4277-4054-284E-8C34-1D1B8977EED6}" type="slidenum">
              <a:rPr lang="el-GR"/>
              <a:pPr>
                <a:defRPr/>
              </a:pPr>
              <a:t>‹#›</a:t>
            </a:fld>
            <a:endParaRPr lang="el-GR"/>
          </a:p>
        </p:txBody>
      </p:sp>
    </p:spTree>
    <p:extLst>
      <p:ext uri="{BB962C8B-B14F-4D97-AF65-F5344CB8AC3E}">
        <p14:creationId xmlns:p14="http://schemas.microsoft.com/office/powerpoint/2010/main" val="3919621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7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577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0D67E6-7163-2741-9908-85C546F67CAE}" type="slidenum">
              <a:rPr lang="el-GR" sz="1200">
                <a:latin typeface="Calibri" charset="0"/>
              </a:rPr>
              <a:pPr eaLnBrk="1" hangingPunct="1"/>
              <a:t>1</a:t>
            </a:fld>
            <a:endParaRPr lang="el-GR"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987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0BABB7F-5208-DE43-9EDA-D4A4CDE623CE}" type="slidenum">
              <a:rPr lang="el-GR">
                <a:latin typeface="Calibri" charset="0"/>
              </a:rPr>
              <a:pPr eaLnBrk="1" hangingPunct="1"/>
              <a:t>15</a:t>
            </a:fld>
            <a:endParaRPr lang="el-GR">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3422FFE-1893-B140-8F5E-E3A8D6DAD63A}" type="slidenum">
              <a:rPr lang="el-GR">
                <a:latin typeface="Calibri" charset="0"/>
              </a:rPr>
              <a:pPr eaLnBrk="1" hangingPunct="1"/>
              <a:t>16</a:t>
            </a:fld>
            <a:endParaRPr lang="el-GR">
              <a:latin typeface="Calibri" charset="0"/>
            </a:endParaRPr>
          </a:p>
        </p:txBody>
      </p:sp>
      <p:sp>
        <p:nvSpPr>
          <p:cNvPr id="8089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90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80901"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0ADC016-6936-B74F-B64B-90930D650D33}" type="slidenum">
              <a:rPr lang="el-GR" sz="1200">
                <a:latin typeface="Calibri" charset="0"/>
              </a:rPr>
              <a:pPr algn="r" eaLnBrk="1" hangingPunct="1"/>
              <a:t>16</a:t>
            </a:fld>
            <a:endParaRPr lang="el-GR"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D05C788-8574-9C43-B541-3871D879EAFA}" type="slidenum">
              <a:rPr lang="el-GR">
                <a:latin typeface="Calibri" charset="0"/>
              </a:rPr>
              <a:pPr eaLnBrk="1" hangingPunct="1"/>
              <a:t>18</a:t>
            </a:fld>
            <a:endParaRPr lang="el-GR">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D55131A-459F-614C-BA82-8A3533D559A3}" type="slidenum">
              <a:rPr lang="el-GR">
                <a:latin typeface="Calibri" charset="0"/>
              </a:rPr>
              <a:pPr eaLnBrk="1" hangingPunct="1"/>
              <a:t>19</a:t>
            </a:fld>
            <a:endParaRPr lang="el-GR">
              <a:latin typeface="Calibri" charset="0"/>
            </a:endParaRPr>
          </a:p>
        </p:txBody>
      </p:sp>
      <p:sp>
        <p:nvSpPr>
          <p:cNvPr id="8294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294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82949"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8CE55A29-1117-5341-8031-12037FA4E213}" type="slidenum">
              <a:rPr lang="el-GR" sz="1200">
                <a:latin typeface="Calibri" charset="0"/>
              </a:rPr>
              <a:pPr algn="r" eaLnBrk="1" hangingPunct="1"/>
              <a:t>19</a:t>
            </a:fld>
            <a:endParaRPr lang="el-GR" sz="1200">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397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DA13E1F-D132-FF43-B5F3-57BAC4934226}" type="slidenum">
              <a:rPr lang="el-GR">
                <a:latin typeface="Calibri" charset="0"/>
              </a:rPr>
              <a:pPr eaLnBrk="1" hangingPunct="1"/>
              <a:t>20</a:t>
            </a:fld>
            <a:endParaRPr lang="el-GR">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560E59A-220D-5B4B-982B-143CD883109B}" type="slidenum">
              <a:rPr lang="el-GR">
                <a:latin typeface="Calibri" charset="0"/>
              </a:rPr>
              <a:pPr eaLnBrk="1" hangingPunct="1"/>
              <a:t>21</a:t>
            </a:fld>
            <a:endParaRPr lang="el-GR">
              <a:latin typeface="Calibri" charset="0"/>
            </a:endParaRPr>
          </a:p>
        </p:txBody>
      </p:sp>
      <p:sp>
        <p:nvSpPr>
          <p:cNvPr id="8499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499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84997"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DEAD07F-6DC6-EC42-8CDC-CF6F66E2F42F}" type="slidenum">
              <a:rPr lang="el-GR" sz="1200">
                <a:latin typeface="Calibri" charset="0"/>
              </a:rPr>
              <a:pPr algn="r" eaLnBrk="1" hangingPunct="1"/>
              <a:t>21</a:t>
            </a:fld>
            <a:endParaRPr lang="el-GR"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399671C-BE69-4F4A-B8F4-7B043942D3B9}" type="slidenum">
              <a:rPr lang="el-GR">
                <a:latin typeface="Calibri" charset="0"/>
              </a:rPr>
              <a:pPr eaLnBrk="1" hangingPunct="1"/>
              <a:t>22</a:t>
            </a:fld>
            <a:endParaRPr lang="el-GR">
              <a:latin typeface="Calibri" charset="0"/>
            </a:endParaRPr>
          </a:p>
        </p:txBody>
      </p:sp>
      <p:sp>
        <p:nvSpPr>
          <p:cNvPr id="8601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602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86021"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F7689B35-9315-BE40-9A4E-1B20349C375E}" type="slidenum">
              <a:rPr lang="el-GR" sz="1200">
                <a:latin typeface="Calibri" charset="0"/>
              </a:rPr>
              <a:pPr algn="r" eaLnBrk="1" hangingPunct="1"/>
              <a:t>22</a:t>
            </a:fld>
            <a:endParaRPr lang="el-GR" sz="1200">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1F88ABB-EEEA-264A-8A56-0A8975C99CF7}" type="slidenum">
              <a:rPr lang="el-GR">
                <a:latin typeface="Calibri" charset="0"/>
              </a:rPr>
              <a:pPr eaLnBrk="1" hangingPunct="1"/>
              <a:t>23</a:t>
            </a:fld>
            <a:endParaRPr lang="el-GR">
              <a:latin typeface="Calibri" charset="0"/>
            </a:endParaRPr>
          </a:p>
        </p:txBody>
      </p:sp>
      <p:sp>
        <p:nvSpPr>
          <p:cNvPr id="8704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87045"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A47BE53B-5660-EE45-AC4E-E5BA6B1632D3}" type="slidenum">
              <a:rPr lang="el-GR" sz="1200">
                <a:latin typeface="Calibri" charset="0"/>
              </a:rPr>
              <a:pPr algn="r" eaLnBrk="1" hangingPunct="1"/>
              <a:t>23</a:t>
            </a:fld>
            <a:endParaRPr lang="el-GR" sz="1200">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80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543A1FC-10B5-5840-877D-BD9D4109880B}" type="slidenum">
              <a:rPr lang="el-GR">
                <a:latin typeface="Calibri" charset="0"/>
              </a:rPr>
              <a:pPr eaLnBrk="1" hangingPunct="1"/>
              <a:t>24</a:t>
            </a:fld>
            <a:endParaRPr lang="el-GR">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CFC097A-536F-9E44-A95F-7B760038BFE2}" type="slidenum">
              <a:rPr lang="el-GR">
                <a:latin typeface="Calibri" charset="0"/>
              </a:rPr>
              <a:pPr eaLnBrk="1" hangingPunct="1"/>
              <a:t>26</a:t>
            </a:fld>
            <a:endParaRPr lang="el-GR">
              <a:latin typeface="Calibri" charset="0"/>
            </a:endParaRPr>
          </a:p>
        </p:txBody>
      </p:sp>
      <p:sp>
        <p:nvSpPr>
          <p:cNvPr id="8909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909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89093"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28A778B6-DEAB-EC45-B953-B35A7368DB24}" type="slidenum">
              <a:rPr lang="el-GR" sz="1200">
                <a:latin typeface="Calibri" charset="0"/>
              </a:rPr>
              <a:pPr algn="r" eaLnBrk="1" hangingPunct="1"/>
              <a:t>26</a:t>
            </a:fld>
            <a:endParaRPr lang="el-GR"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161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atin typeface="Calibri" charset="0"/>
                <a:ea typeface="MS PGothic" charset="0"/>
                <a:cs typeface="MS PGothic" charset="0"/>
              </a:rPr>
              <a:t>Γλωσσολογικές: έμφυτος μηχανισμός γλωσσικής κατάκτησης. Για τη Γ2 έχει δομικές αλλαγές (βαθμός προσβασιμότητας στην Καθολική Γραμματική)</a:t>
            </a:r>
          </a:p>
          <a:p>
            <a:pPr eaLnBrk="1" hangingPunct="1">
              <a:spcBef>
                <a:spcPct val="0"/>
              </a:spcBef>
            </a:pPr>
            <a:endParaRPr lang="el-GR">
              <a:latin typeface="Calibri" charset="0"/>
              <a:ea typeface="MS PGothic" charset="0"/>
              <a:cs typeface="MS PGothic" charset="0"/>
            </a:endParaRPr>
          </a:p>
          <a:p>
            <a:pPr eaLnBrk="1" hangingPunct="1">
              <a:spcBef>
                <a:spcPct val="0"/>
              </a:spcBef>
            </a:pPr>
            <a:r>
              <a:rPr lang="el-GR">
                <a:latin typeface="Calibri" charset="0"/>
                <a:ea typeface="MS PGothic" charset="0"/>
                <a:cs typeface="MS PGothic" charset="0"/>
              </a:rPr>
              <a:t>Κοινωνιολογικές: στάση του ατόμου απέναντι στη Γ2, πώς η στάση επηρεάζει τα κίνητρα και το αποτέλεσμα της μάθησης</a:t>
            </a:r>
          </a:p>
          <a:p>
            <a:pPr eaLnBrk="1" hangingPunct="1">
              <a:spcBef>
                <a:spcPct val="0"/>
              </a:spcBef>
            </a:pPr>
            <a:endParaRPr lang="el-GR">
              <a:latin typeface="Calibri" charset="0"/>
              <a:ea typeface="MS PGothic" charset="0"/>
              <a:cs typeface="MS PGothic" charset="0"/>
            </a:endParaRPr>
          </a:p>
          <a:p>
            <a:pPr eaLnBrk="1" hangingPunct="1">
              <a:spcBef>
                <a:spcPct val="0"/>
              </a:spcBef>
            </a:pPr>
            <a:r>
              <a:rPr lang="el-GR">
                <a:latin typeface="Calibri" charset="0"/>
                <a:ea typeface="MS PGothic" charset="0"/>
                <a:cs typeface="MS PGothic" charset="0"/>
              </a:rPr>
              <a:t>Ψυχολογικές: γνωστική ωριμότητα, νοητικές διεργασίες γλωσσικής κατάκτησης, μηχανισμοί σχετικοί με παραγωγή/ κατανόηση/ αποθήκευση γλώσσας</a:t>
            </a:r>
          </a:p>
          <a:p>
            <a:pPr eaLnBrk="1" hangingPunct="1">
              <a:spcBef>
                <a:spcPct val="0"/>
              </a:spcBef>
            </a:pPr>
            <a:endParaRPr lang="el-GR">
              <a:latin typeface="Calibri" charset="0"/>
              <a:ea typeface="MS PGothic" charset="0"/>
              <a:cs typeface="MS PGothic" charset="0"/>
            </a:endParaRPr>
          </a:p>
          <a:p>
            <a:pPr eaLnBrk="1" hangingPunct="1">
              <a:spcBef>
                <a:spcPct val="0"/>
              </a:spcBef>
            </a:pPr>
            <a:r>
              <a:rPr lang="el-GR">
                <a:latin typeface="Calibri" charset="0"/>
                <a:ea typeface="MS PGothic" charset="0"/>
                <a:cs typeface="MS PGothic" charset="0"/>
              </a:rPr>
              <a:t>Στη Γ2 εκμάθηση/ κατάκτηση επικαλυπτόμενοι όροι: λειτουργούν παράλληλα τόσο η έμφυτη γλωσσική προδιάθεση (στοιχεία «φυσικής» κατάκτησης) όσο και αυτή καθαυτή η συνειδητή διαδικασία εκμάθησης μέσα από συστηματική διδασκαλία.</a:t>
            </a:r>
          </a:p>
        </p:txBody>
      </p:sp>
      <p:sp>
        <p:nvSpPr>
          <p:cNvPr id="11161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AF3FD72-240C-124D-8ECA-A389ED4EC06D}" type="slidenum">
              <a:rPr lang="el-GR" sz="1200">
                <a:latin typeface="Calibri" charset="0"/>
                <a:cs typeface="Arial" charset="0"/>
              </a:rPr>
              <a:pPr eaLnBrk="1" hangingPunct="1"/>
              <a:t>2</a:t>
            </a:fld>
            <a:endParaRPr lang="el-GR" sz="1200">
              <a:latin typeface="Calibri"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64D22C0-DF06-BC49-850C-5476A4BFE1BB}" type="slidenum">
              <a:rPr lang="el-GR">
                <a:latin typeface="Calibri" charset="0"/>
              </a:rPr>
              <a:pPr eaLnBrk="1" hangingPunct="1"/>
              <a:t>27</a:t>
            </a:fld>
            <a:endParaRPr lang="el-GR">
              <a:latin typeface="Calibri" charset="0"/>
            </a:endParaRPr>
          </a:p>
        </p:txBody>
      </p:sp>
      <p:sp>
        <p:nvSpPr>
          <p:cNvPr id="9011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011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90117"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E3EFCA2B-5414-E048-BEAE-0BD48758E2AE}" type="slidenum">
              <a:rPr lang="el-GR" sz="1200">
                <a:latin typeface="Calibri" charset="0"/>
              </a:rPr>
              <a:pPr algn="r" eaLnBrk="1" hangingPunct="1"/>
              <a:t>27</a:t>
            </a:fld>
            <a:endParaRPr lang="el-GR" sz="1200">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113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A9DA33F-DD62-AE4A-9867-E739F6FF8E8E}" type="slidenum">
              <a:rPr lang="el-GR">
                <a:latin typeface="Calibri" charset="0"/>
              </a:rPr>
              <a:pPr eaLnBrk="1" hangingPunct="1"/>
              <a:t>28</a:t>
            </a:fld>
            <a:endParaRPr lang="el-GR">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33E2B7E-F4AD-4C41-B535-429E1DB01777}" type="slidenum">
              <a:rPr lang="el-GR">
                <a:latin typeface="Calibri" charset="0"/>
              </a:rPr>
              <a:pPr eaLnBrk="1" hangingPunct="1"/>
              <a:t>29</a:t>
            </a:fld>
            <a:endParaRPr lang="el-GR">
              <a:latin typeface="Calibri" charset="0"/>
            </a:endParaRPr>
          </a:p>
        </p:txBody>
      </p:sp>
      <p:sp>
        <p:nvSpPr>
          <p:cNvPr id="9216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216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92165"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F0440A2B-F0B2-F84D-A574-7A4309FF6E5D}" type="slidenum">
              <a:rPr lang="el-GR" sz="1200">
                <a:latin typeface="Calibri" charset="0"/>
              </a:rPr>
              <a:pPr algn="r" eaLnBrk="1" hangingPunct="1"/>
              <a:t>29</a:t>
            </a:fld>
            <a:endParaRPr lang="el-GR" sz="1200">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318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BB8C65E-9691-984C-81FC-59C8FB18EBAF}" type="slidenum">
              <a:rPr lang="el-GR">
                <a:latin typeface="Calibri" charset="0"/>
              </a:rPr>
              <a:pPr eaLnBrk="1" hangingPunct="1"/>
              <a:t>30</a:t>
            </a:fld>
            <a:endParaRPr lang="el-GR">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0F9B5D8-3020-F441-8024-C2F969F7D0CC}" type="slidenum">
              <a:rPr lang="el-GR">
                <a:latin typeface="Calibri" charset="0"/>
              </a:rPr>
              <a:pPr eaLnBrk="1" hangingPunct="1"/>
              <a:t>32</a:t>
            </a:fld>
            <a:endParaRPr lang="el-GR">
              <a:latin typeface="Calibri"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547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Arial" charset="0"/>
              <a:cs typeface="Arial" charset="0"/>
            </a:endParaRPr>
          </a:p>
        </p:txBody>
      </p:sp>
      <p:sp>
        <p:nvSpPr>
          <p:cNvPr id="105476"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3E9EA1B-ECD0-9F40-BB00-96BB2422B466}" type="slidenum">
              <a:rPr lang="el-GR" sz="1200">
                <a:latin typeface="Calibri" charset="0"/>
              </a:rPr>
              <a:pPr algn="r" eaLnBrk="1" hangingPunct="1"/>
              <a:t>33</a:t>
            </a:fld>
            <a:endParaRPr lang="el-GR" sz="1200">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649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Arial" charset="0"/>
              <a:cs typeface="Arial" charset="0"/>
            </a:endParaRPr>
          </a:p>
        </p:txBody>
      </p:sp>
      <p:sp>
        <p:nvSpPr>
          <p:cNvPr id="106500"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206CB0D9-D842-184E-87B6-8DE13F6A3C3D}" type="slidenum">
              <a:rPr lang="el-GR" sz="1200">
                <a:latin typeface="Calibri" charset="0"/>
              </a:rPr>
              <a:pPr algn="r" eaLnBrk="1" hangingPunct="1"/>
              <a:t>34</a:t>
            </a:fld>
            <a:endParaRPr lang="el-GR" sz="1200">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75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Arial" charset="0"/>
              <a:cs typeface="Arial" charset="0"/>
            </a:endParaRPr>
          </a:p>
        </p:txBody>
      </p:sp>
      <p:sp>
        <p:nvSpPr>
          <p:cNvPr id="107524"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1F3A1310-F081-1840-B739-BBF796B1C5C9}" type="slidenum">
              <a:rPr lang="el-GR" sz="1200">
                <a:latin typeface="Calibri" charset="0"/>
              </a:rPr>
              <a:pPr algn="r" eaLnBrk="1" hangingPunct="1"/>
              <a:t>35</a:t>
            </a:fld>
            <a:endParaRPr lang="el-GR" sz="1200">
              <a:latin typeface="Calibri"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854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6804" name="3 - Θέση αριθμού διαφάνειας"/>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5AE9AAC-9DCB-2949-91DE-FBC58CA3F87B}" type="slidenum">
              <a:rPr lang="el-GR">
                <a:latin typeface="Calibri" charset="0"/>
              </a:rPr>
              <a:pPr eaLnBrk="1" hangingPunct="1"/>
              <a:t>36</a:t>
            </a:fld>
            <a:endParaRPr lang="el-GR">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270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cs typeface="ＭＳ Ｐゴシック" charset="0"/>
            </a:endParaRPr>
          </a:p>
        </p:txBody>
      </p:sp>
      <p:sp>
        <p:nvSpPr>
          <p:cNvPr id="57348" name="3 - Θέση αριθμού διαφάνειας"/>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FE6785D-C62E-544A-B34B-70F23710E2D5}" type="slidenum">
              <a:rPr lang="el-GR">
                <a:latin typeface="Calibri" charset="0"/>
              </a:rPr>
              <a:pPr eaLnBrk="1" hangingPunct="1"/>
              <a:t>5</a:t>
            </a:fld>
            <a:endParaRPr lang="el-GR">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DE928D6-BF61-2940-8925-AFB1CC24D995}" type="slidenum">
              <a:rPr lang="el-GR">
                <a:latin typeface="Calibri" charset="0"/>
              </a:rPr>
              <a:pPr eaLnBrk="1" hangingPunct="1"/>
              <a:t>6</a:t>
            </a:fld>
            <a:endParaRPr lang="el-GR">
              <a:latin typeface="Calibri" charset="0"/>
            </a:endParaRPr>
          </a:p>
        </p:txBody>
      </p:sp>
      <p:sp>
        <p:nvSpPr>
          <p:cNvPr id="7373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373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3733"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A23C0424-39A4-7B4E-B94A-DA1BE744CF77}" type="slidenum">
              <a:rPr lang="el-GR" sz="1200">
                <a:latin typeface="Calibri" charset="0"/>
              </a:rPr>
              <a:pPr algn="r" eaLnBrk="1" hangingPunct="1"/>
              <a:t>6</a:t>
            </a:fld>
            <a:endParaRPr lang="el-GR"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8B8A491-FC99-EB43-BC75-F712E71DEC16}" type="slidenum">
              <a:rPr lang="el-GR">
                <a:latin typeface="Calibri" charset="0"/>
              </a:rPr>
              <a:pPr eaLnBrk="1" hangingPunct="1"/>
              <a:t>7</a:t>
            </a:fld>
            <a:endParaRPr lang="el-GR">
              <a:latin typeface="Calibri" charset="0"/>
            </a:endParaRPr>
          </a:p>
        </p:txBody>
      </p:sp>
      <p:sp>
        <p:nvSpPr>
          <p:cNvPr id="7475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475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4757"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8D3455F6-2462-1F43-81EF-0942C3F71703}" type="slidenum">
              <a:rPr lang="el-GR" sz="1200">
                <a:latin typeface="Calibri" charset="0"/>
              </a:rPr>
              <a:pPr algn="r" eaLnBrk="1" hangingPunct="1"/>
              <a:t>7</a:t>
            </a:fld>
            <a:endParaRPr lang="el-GR"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99AE2048-DEBB-2440-B2FC-8875B7657057}" type="slidenum">
              <a:rPr lang="el-GR">
                <a:latin typeface="Calibri" charset="0"/>
              </a:rPr>
              <a:pPr eaLnBrk="1" hangingPunct="1"/>
              <a:t>8</a:t>
            </a:fld>
            <a:endParaRPr lang="el-GR">
              <a:latin typeface="Calibri" charset="0"/>
            </a:endParaRPr>
          </a:p>
        </p:txBody>
      </p:sp>
      <p:sp>
        <p:nvSpPr>
          <p:cNvPr id="7577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5781"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A317792E-13C6-A34F-A5BF-70FB92A6B67C}" type="slidenum">
              <a:rPr lang="el-GR" sz="1200">
                <a:latin typeface="Calibri" charset="0"/>
              </a:rPr>
              <a:pPr algn="r" eaLnBrk="1" hangingPunct="1"/>
              <a:t>8</a:t>
            </a:fld>
            <a:endParaRPr lang="el-GR"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9507536-DB98-A343-BBFC-E97EC1A63EF7}" type="slidenum">
              <a:rPr lang="el-GR">
                <a:latin typeface="Calibri" charset="0"/>
              </a:rPr>
              <a:pPr eaLnBrk="1" hangingPunct="1"/>
              <a:t>11</a:t>
            </a:fld>
            <a:endParaRPr lang="el-GR">
              <a:latin typeface="Calibri" charset="0"/>
            </a:endParaRPr>
          </a:p>
        </p:txBody>
      </p:sp>
      <p:sp>
        <p:nvSpPr>
          <p:cNvPr id="7680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680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6805" name="3 - Θέση αριθμού διαφάνειας"/>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F3BD484-BD1A-8940-A785-67559764F366}" type="slidenum">
              <a:rPr lang="el-GR" sz="1200">
                <a:latin typeface="Calibri" charset="0"/>
              </a:rPr>
              <a:pPr algn="r" eaLnBrk="1" hangingPunct="1"/>
              <a:t>11</a:t>
            </a:fld>
            <a:endParaRPr lang="el-GR"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782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1788829C-DA35-B247-870B-0D408404B67E}" type="slidenum">
              <a:rPr lang="el-GR">
                <a:latin typeface="Calibri" charset="0"/>
              </a:rPr>
              <a:pPr eaLnBrk="1" hangingPunct="1"/>
              <a:t>12</a:t>
            </a:fld>
            <a:endParaRPr lang="el-GR">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885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14BBB73-7713-DE42-BB66-9D74FB7390C4}" type="slidenum">
              <a:rPr lang="el-GR">
                <a:latin typeface="Calibri" charset="0"/>
              </a:rPr>
              <a:pPr eaLnBrk="1" hangingPunct="1"/>
              <a:t>14</a:t>
            </a:fld>
            <a:endParaRPr lang="el-GR">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7148553-0AAB-3943-AA32-2D64DBE63B1F}" type="datetimeFigureOut">
              <a:rPr lang="el-GR"/>
              <a:pPr>
                <a:defRPr/>
              </a:pPr>
              <a:t>6/12/17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7B28C40-8F6C-3440-8B9F-AE1427676431}" type="slidenum">
              <a:rPr lang="el-GR"/>
              <a:pPr>
                <a:defRPr/>
              </a:pPr>
              <a:t>‹#›</a:t>
            </a:fld>
            <a:endParaRPr lang="el-GR"/>
          </a:p>
        </p:txBody>
      </p:sp>
    </p:spTree>
    <p:extLst>
      <p:ext uri="{BB962C8B-B14F-4D97-AF65-F5344CB8AC3E}">
        <p14:creationId xmlns:p14="http://schemas.microsoft.com/office/powerpoint/2010/main" val="1013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09F937-4C1E-684A-9774-34F4CF40C114}" type="datetimeFigureOut">
              <a:rPr lang="el-GR"/>
              <a:pPr>
                <a:defRPr/>
              </a:pPr>
              <a:t>6/12/17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96E645E-3C4D-BF47-80E4-53EBC4CA2029}" type="slidenum">
              <a:rPr lang="el-GR"/>
              <a:pPr>
                <a:defRPr/>
              </a:pPr>
              <a:t>‹#›</a:t>
            </a:fld>
            <a:endParaRPr lang="el-GR"/>
          </a:p>
        </p:txBody>
      </p:sp>
    </p:spTree>
    <p:extLst>
      <p:ext uri="{BB962C8B-B14F-4D97-AF65-F5344CB8AC3E}">
        <p14:creationId xmlns:p14="http://schemas.microsoft.com/office/powerpoint/2010/main" val="40499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433C9C5-7094-BA48-A6FE-266E6566695B}" type="datetimeFigureOut">
              <a:rPr lang="el-GR"/>
              <a:pPr>
                <a:defRPr/>
              </a:pPr>
              <a:t>6/12/17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6448826-BE64-9B45-9D2C-AFDF077F539F}" type="slidenum">
              <a:rPr lang="el-GR"/>
              <a:pPr>
                <a:defRPr/>
              </a:pPr>
              <a:t>‹#›</a:t>
            </a:fld>
            <a:endParaRPr lang="el-GR"/>
          </a:p>
        </p:txBody>
      </p:sp>
    </p:spTree>
    <p:extLst>
      <p:ext uri="{BB962C8B-B14F-4D97-AF65-F5344CB8AC3E}">
        <p14:creationId xmlns:p14="http://schemas.microsoft.com/office/powerpoint/2010/main" val="3824045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75D40FA-0C34-AE46-9589-DA9C36A60B1F}" type="datetimeFigureOut">
              <a:rPr lang="el-GR"/>
              <a:pPr>
                <a:defRPr/>
              </a:pPr>
              <a:t>6/12/17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4A8B7BC-CB76-DD45-9CA0-EB42034B8CC3}" type="slidenum">
              <a:rPr lang="el-GR"/>
              <a:pPr>
                <a:defRPr/>
              </a:pPr>
              <a:t>‹#›</a:t>
            </a:fld>
            <a:endParaRPr lang="el-GR"/>
          </a:p>
        </p:txBody>
      </p:sp>
    </p:spTree>
    <p:extLst>
      <p:ext uri="{BB962C8B-B14F-4D97-AF65-F5344CB8AC3E}">
        <p14:creationId xmlns:p14="http://schemas.microsoft.com/office/powerpoint/2010/main" val="111309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6246F36-3C51-9A4E-8A27-8BFEE31EE9F9}" type="datetimeFigureOut">
              <a:rPr lang="el-GR"/>
              <a:pPr>
                <a:defRPr/>
              </a:pPr>
              <a:t>6/12/17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DE2C67-E9AD-844D-89B7-042F3363F965}" type="slidenum">
              <a:rPr lang="el-GR"/>
              <a:pPr>
                <a:defRPr/>
              </a:pPr>
              <a:t>‹#›</a:t>
            </a:fld>
            <a:endParaRPr lang="el-GR"/>
          </a:p>
        </p:txBody>
      </p:sp>
    </p:spTree>
    <p:extLst>
      <p:ext uri="{BB962C8B-B14F-4D97-AF65-F5344CB8AC3E}">
        <p14:creationId xmlns:p14="http://schemas.microsoft.com/office/powerpoint/2010/main" val="110962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86E9337-70E2-884D-B1B9-867CB517439D}" type="datetimeFigureOut">
              <a:rPr lang="el-GR"/>
              <a:pPr>
                <a:defRPr/>
              </a:pPr>
              <a:t>6/12/17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3FB0A38-D10F-394B-BBBE-55C7ACBEDD33}" type="slidenum">
              <a:rPr lang="el-GR"/>
              <a:pPr>
                <a:defRPr/>
              </a:pPr>
              <a:t>‹#›</a:t>
            </a:fld>
            <a:endParaRPr lang="el-GR"/>
          </a:p>
        </p:txBody>
      </p:sp>
    </p:spTree>
    <p:extLst>
      <p:ext uri="{BB962C8B-B14F-4D97-AF65-F5344CB8AC3E}">
        <p14:creationId xmlns:p14="http://schemas.microsoft.com/office/powerpoint/2010/main" val="379838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AAACBD7-74C6-5E44-ABA3-5FBC9EBD2DE2}" type="datetimeFigureOut">
              <a:rPr lang="el-GR"/>
              <a:pPr>
                <a:defRPr/>
              </a:pPr>
              <a:t>6/12/17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722ADD20-BBBB-A143-8C08-CA9AF1399B27}" type="slidenum">
              <a:rPr lang="el-GR"/>
              <a:pPr>
                <a:defRPr/>
              </a:pPr>
              <a:t>‹#›</a:t>
            </a:fld>
            <a:endParaRPr lang="el-GR"/>
          </a:p>
        </p:txBody>
      </p:sp>
    </p:spTree>
    <p:extLst>
      <p:ext uri="{BB962C8B-B14F-4D97-AF65-F5344CB8AC3E}">
        <p14:creationId xmlns:p14="http://schemas.microsoft.com/office/powerpoint/2010/main" val="299628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95770BB-3067-2D44-99C2-8779A102B7A0}" type="datetimeFigureOut">
              <a:rPr lang="el-GR"/>
              <a:pPr>
                <a:defRPr/>
              </a:pPr>
              <a:t>6/12/17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D6C39D-F876-AA41-B2AC-F9E374FF5F7D}" type="slidenum">
              <a:rPr lang="el-GR"/>
              <a:pPr>
                <a:defRPr/>
              </a:pPr>
              <a:t>‹#›</a:t>
            </a:fld>
            <a:endParaRPr lang="el-GR"/>
          </a:p>
        </p:txBody>
      </p:sp>
    </p:spTree>
    <p:extLst>
      <p:ext uri="{BB962C8B-B14F-4D97-AF65-F5344CB8AC3E}">
        <p14:creationId xmlns:p14="http://schemas.microsoft.com/office/powerpoint/2010/main" val="1711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11985F5-B24A-FB48-926F-267A3C8A5BEC}" type="datetimeFigureOut">
              <a:rPr lang="el-GR"/>
              <a:pPr>
                <a:defRPr/>
              </a:pPr>
              <a:t>6/12/17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D8263F2A-3E3F-D74D-9B52-59E12931C251}" type="slidenum">
              <a:rPr lang="el-GR"/>
              <a:pPr>
                <a:defRPr/>
              </a:pPr>
              <a:t>‹#›</a:t>
            </a:fld>
            <a:endParaRPr lang="el-GR"/>
          </a:p>
        </p:txBody>
      </p:sp>
    </p:spTree>
    <p:extLst>
      <p:ext uri="{BB962C8B-B14F-4D97-AF65-F5344CB8AC3E}">
        <p14:creationId xmlns:p14="http://schemas.microsoft.com/office/powerpoint/2010/main" val="51800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00A5D84-E703-7249-8BA0-E562D534B6A2}" type="datetimeFigureOut">
              <a:rPr lang="el-GR"/>
              <a:pPr>
                <a:defRPr/>
              </a:pPr>
              <a:t>6/12/17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A724EDB-AE14-8841-B6A9-8D624068C3D4}" type="slidenum">
              <a:rPr lang="el-GR"/>
              <a:pPr>
                <a:defRPr/>
              </a:pPr>
              <a:t>‹#›</a:t>
            </a:fld>
            <a:endParaRPr lang="el-GR"/>
          </a:p>
        </p:txBody>
      </p:sp>
    </p:spTree>
    <p:extLst>
      <p:ext uri="{BB962C8B-B14F-4D97-AF65-F5344CB8AC3E}">
        <p14:creationId xmlns:p14="http://schemas.microsoft.com/office/powerpoint/2010/main" val="428336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313D77C-79CB-C043-8EB2-278A26C49DD9}" type="datetimeFigureOut">
              <a:rPr lang="el-GR"/>
              <a:pPr>
                <a:defRPr/>
              </a:pPr>
              <a:t>6/12/17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52E8E25-497D-0C44-A0C8-89A16596701F}" type="slidenum">
              <a:rPr lang="el-GR"/>
              <a:pPr>
                <a:defRPr/>
              </a:pPr>
              <a:t>‹#›</a:t>
            </a:fld>
            <a:endParaRPr lang="el-GR"/>
          </a:p>
        </p:txBody>
      </p:sp>
    </p:spTree>
    <p:extLst>
      <p:ext uri="{BB962C8B-B14F-4D97-AF65-F5344CB8AC3E}">
        <p14:creationId xmlns:p14="http://schemas.microsoft.com/office/powerpoint/2010/main" val="781369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cs typeface="+mn-cs"/>
              </a:defRPr>
            </a:lvl1pPr>
          </a:lstStyle>
          <a:p>
            <a:pPr>
              <a:defRPr/>
            </a:pPr>
            <a:fld id="{20030183-6197-7648-B88B-92123BA03AF7}" type="datetimeFigureOut">
              <a:rPr lang="el-GR"/>
              <a:pPr>
                <a:defRPr/>
              </a:pPr>
              <a:t>6/12/17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cs typeface="+mn-cs"/>
              </a:defRPr>
            </a:lvl1pPr>
          </a:lstStyle>
          <a:p>
            <a:pPr>
              <a:defRPr/>
            </a:pPr>
            <a:fld id="{240D78C7-8625-E248-A9DF-EEE8F62001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4.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6.png"/><Relationship Id="rId5"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6.png"/><Relationship Id="rId5"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3 - Τίτλος"/>
          <p:cNvSpPr>
            <a:spLocks noGrp="1"/>
          </p:cNvSpPr>
          <p:nvPr>
            <p:ph type="title"/>
          </p:nvPr>
        </p:nvSpPr>
        <p:spPr/>
        <p:txBody>
          <a:bodyPr/>
          <a:lstStyle/>
          <a:p>
            <a:pPr eaLnBrk="1" hangingPunct="1"/>
            <a:r>
              <a:rPr lang="el-GR" sz="2400">
                <a:solidFill>
                  <a:srgbClr val="FF0000"/>
                </a:solidFill>
                <a:latin typeface="Calibri" charset="0"/>
              </a:rPr>
              <a:t>Κατάκτηση Γ2: διαδικασία εξαιρετικά σύνθετη και πολύπλοκη που καθορίζεται από σειρά παραμέτρων</a:t>
            </a:r>
          </a:p>
        </p:txBody>
      </p:sp>
      <p:sp>
        <p:nvSpPr>
          <p:cNvPr id="13315" name="4 - Θέση περιεχομένου"/>
          <p:cNvSpPr>
            <a:spLocks noGrp="1"/>
          </p:cNvSpPr>
          <p:nvPr>
            <p:ph idx="1"/>
          </p:nvPr>
        </p:nvSpPr>
        <p:spPr/>
        <p:txBody>
          <a:bodyPr/>
          <a:lstStyle/>
          <a:p>
            <a:pPr eaLnBrk="1" hangingPunct="1"/>
            <a:r>
              <a:rPr lang="el-GR">
                <a:latin typeface="Calibri" charset="0"/>
              </a:rPr>
              <a:t>Ποιος: ταυτότητα του ομιλητή</a:t>
            </a:r>
          </a:p>
          <a:p>
            <a:pPr eaLnBrk="1" hangingPunct="1"/>
            <a:r>
              <a:rPr lang="el-GR">
                <a:latin typeface="Calibri" charset="0"/>
              </a:rPr>
              <a:t>Τι: φύση της γλώσσας (γνώση/ χρήση)</a:t>
            </a:r>
          </a:p>
          <a:p>
            <a:pPr eaLnBrk="1" hangingPunct="1"/>
            <a:r>
              <a:rPr lang="el-GR">
                <a:latin typeface="Calibri" charset="0"/>
              </a:rPr>
              <a:t>Πώς: έμφυτη προδιάθεση, γνωστικές διεργασίες, στρατηγικές</a:t>
            </a:r>
          </a:p>
          <a:p>
            <a:pPr eaLnBrk="1" hangingPunct="1"/>
            <a:r>
              <a:rPr lang="el-GR">
                <a:latin typeface="Calibri" charset="0"/>
              </a:rPr>
              <a:t>Πότε: ηλικία</a:t>
            </a:r>
          </a:p>
          <a:p>
            <a:pPr eaLnBrk="1" hangingPunct="1"/>
            <a:r>
              <a:rPr lang="el-GR">
                <a:latin typeface="Calibri" charset="0"/>
              </a:rPr>
              <a:t>Πού: μαθησιακό περιβάλλον</a:t>
            </a:r>
          </a:p>
          <a:p>
            <a:pPr eaLnBrk="1" hangingPunct="1"/>
            <a:r>
              <a:rPr lang="el-GR">
                <a:latin typeface="Calibri" charset="0"/>
              </a:rPr>
              <a:t>Γιατί: κίνητρα </a:t>
            </a:r>
          </a:p>
          <a:p>
            <a:pPr eaLnBrk="1" hangingPunct="1"/>
            <a:endParaRPr lang="el-GR">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r>
              <a:rPr lang="en-US">
                <a:latin typeface="Calibri" charset="0"/>
              </a:rPr>
              <a:t>S. Krashen</a:t>
            </a:r>
            <a:endParaRPr lang="el-GR">
              <a:latin typeface="Calibri" charset="0"/>
            </a:endParaRPr>
          </a:p>
        </p:txBody>
      </p:sp>
      <p:pic>
        <p:nvPicPr>
          <p:cNvPr id="20483" name="3 - Θέση περιεχομένου" descr="Stephen-Krashen.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11413" y="2133600"/>
            <a:ext cx="4032250" cy="4248150"/>
          </a:xfrm>
        </p:spPr>
      </p:pic>
    </p:spTree>
    <p:extLst>
      <p:ext uri="{BB962C8B-B14F-4D97-AF65-F5344CB8AC3E}">
        <p14:creationId xmlns:p14="http://schemas.microsoft.com/office/powerpoint/2010/main" val="6854778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457200" y="274638"/>
            <a:ext cx="8229600" cy="1425575"/>
          </a:xfrm>
        </p:spPr>
        <p:txBody>
          <a:bodyPr>
            <a:normAutofit fontScale="90000"/>
          </a:bodyPr>
          <a:lstStyle/>
          <a:p>
            <a:pPr eaLnBrk="1" hangingPunct="1"/>
            <a:r>
              <a:rPr lang="el-GR" sz="2900" b="1">
                <a:solidFill>
                  <a:srgbClr val="FF0000"/>
                </a:solidFill>
                <a:latin typeface="Calibri" charset="0"/>
              </a:rPr>
              <a:t>Η Υπόθεση του ΓΕΙΣ </a:t>
            </a:r>
            <a:r>
              <a:rPr lang="en-US" sz="2900" b="1">
                <a:solidFill>
                  <a:srgbClr val="FF0000"/>
                </a:solidFill>
                <a:latin typeface="Calibri" charset="0"/>
              </a:rPr>
              <a:t>(Krashen)</a:t>
            </a:r>
            <a:r>
              <a:rPr lang="el-GR" sz="2900" b="1">
                <a:solidFill>
                  <a:srgbClr val="FF0000"/>
                </a:solidFill>
                <a:latin typeface="Calibri" charset="0"/>
              </a:rPr>
              <a:t>:</a:t>
            </a:r>
            <a:r>
              <a:rPr lang="el-GR" sz="4000">
                <a:solidFill>
                  <a:srgbClr val="FF0000"/>
                </a:solidFill>
                <a:latin typeface="Calibri" charset="0"/>
              </a:rPr>
              <a:t> </a:t>
            </a:r>
            <a:r>
              <a:rPr lang="el-GR" sz="1800">
                <a:solidFill>
                  <a:srgbClr val="FF0000"/>
                </a:solidFill>
                <a:latin typeface="Calibri" charset="0"/>
              </a:rPr>
              <a:t>από τις πιο γνωστές υποθέσεις για την ΚΓ2 που επισημαίνει τη σπουδαιότητα της απλοποιημένης γλώσσας του διδάσκοντος και την έκθεση του μαθητή μέσω των δεξιοτήτων της ΚΠΛ και ΚΓΛ σε άφθονο γλωσσικό υλικό</a:t>
            </a:r>
            <a:endParaRPr lang="el-GR" sz="4000">
              <a:solidFill>
                <a:srgbClr val="FF0000"/>
              </a:solidFill>
              <a:latin typeface="Calibri" charset="0"/>
            </a:endParaRPr>
          </a:p>
        </p:txBody>
      </p:sp>
      <p:sp>
        <p:nvSpPr>
          <p:cNvPr id="21507" name="Rectangle 3"/>
          <p:cNvSpPr>
            <a:spLocks noGrp="1" noChangeArrowheads="1"/>
          </p:cNvSpPr>
          <p:nvPr>
            <p:ph type="body" idx="4294967295"/>
          </p:nvPr>
        </p:nvSpPr>
        <p:spPr>
          <a:xfrm>
            <a:off x="539750" y="1916113"/>
            <a:ext cx="8353425" cy="3817937"/>
          </a:xfrm>
        </p:spPr>
        <p:txBody>
          <a:bodyPr/>
          <a:lstStyle/>
          <a:p>
            <a:pPr eaLnBrk="1" hangingPunct="1"/>
            <a:r>
              <a:rPr lang="en-US" dirty="0">
                <a:latin typeface="Calibri" charset="0"/>
              </a:rPr>
              <a:t>Monitor Model: </a:t>
            </a:r>
            <a:r>
              <a:rPr lang="el-GR" dirty="0">
                <a:latin typeface="Calibri" charset="0"/>
              </a:rPr>
              <a:t>βασίζεται στη διάκριση που κάνει ο </a:t>
            </a:r>
            <a:r>
              <a:rPr lang="en-US" dirty="0" err="1">
                <a:latin typeface="Calibri" charset="0"/>
              </a:rPr>
              <a:t>Krashen</a:t>
            </a:r>
            <a:r>
              <a:rPr lang="en-US" dirty="0">
                <a:latin typeface="Calibri" charset="0"/>
              </a:rPr>
              <a:t> </a:t>
            </a:r>
            <a:r>
              <a:rPr lang="el-GR" dirty="0">
                <a:latin typeface="Calibri" charset="0"/>
              </a:rPr>
              <a:t>σε </a:t>
            </a:r>
            <a:r>
              <a:rPr lang="en-US" dirty="0">
                <a:latin typeface="Calibri" charset="0"/>
              </a:rPr>
              <a:t>acquisition &amp; learning. </a:t>
            </a:r>
            <a:r>
              <a:rPr lang="el-GR" dirty="0">
                <a:latin typeface="Calibri" charset="0"/>
              </a:rPr>
              <a:t>Οι μαθητές έχουν δύο συστήματα και το σύστημα που είναι προϊόν εκμάθησης λειτουργεί σαν </a:t>
            </a:r>
            <a:r>
              <a:rPr lang="en-US" dirty="0">
                <a:latin typeface="Calibri" charset="0"/>
              </a:rPr>
              <a:t>monitor </a:t>
            </a:r>
            <a:r>
              <a:rPr lang="el-GR" dirty="0" smtClean="0">
                <a:latin typeface="Calibri" charset="0"/>
              </a:rPr>
              <a:t>(ελεγκτικός/ </a:t>
            </a:r>
            <a:r>
              <a:rPr lang="el-GR" dirty="0">
                <a:latin typeface="Calibri" charset="0"/>
              </a:rPr>
              <a:t>εποπτικός μηχανισμός, </a:t>
            </a:r>
            <a:r>
              <a:rPr lang="en-US" dirty="0">
                <a:latin typeface="Calibri" charset="0"/>
              </a:rPr>
              <a:t>editor) </a:t>
            </a:r>
            <a:r>
              <a:rPr lang="el-GR" dirty="0">
                <a:latin typeface="Calibri" charset="0"/>
              </a:rPr>
              <a:t>του συστήματος που έχει προκύψει από την κατάκτηση.</a:t>
            </a:r>
          </a:p>
          <a:p>
            <a:pPr eaLnBrk="1" hangingPunct="1">
              <a:buFontTx/>
              <a:buNone/>
            </a:pPr>
            <a:endParaRPr lang="el-GR" dirty="0">
              <a:latin typeface="Calibri" charset="0"/>
            </a:endParaRPr>
          </a:p>
        </p:txBody>
      </p:sp>
    </p:spTree>
    <p:extLst>
      <p:ext uri="{BB962C8B-B14F-4D97-AF65-F5344CB8AC3E}">
        <p14:creationId xmlns:p14="http://schemas.microsoft.com/office/powerpoint/2010/main" val="3842097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lstStyle/>
          <a:p>
            <a:pPr eaLnBrk="1" hangingPunct="1"/>
            <a:r>
              <a:rPr lang="el-GR" sz="2800" b="1">
                <a:solidFill>
                  <a:srgbClr val="FF0000"/>
                </a:solidFill>
                <a:latin typeface="Calibri" charset="0"/>
              </a:rPr>
              <a:t>Σχηματική αναπαράσταση του μοντέλου του </a:t>
            </a:r>
            <a:r>
              <a:rPr lang="en-US" sz="2800" b="1">
                <a:solidFill>
                  <a:srgbClr val="FF0000"/>
                </a:solidFill>
                <a:latin typeface="Calibri" charset="0"/>
              </a:rPr>
              <a:t>Krashen</a:t>
            </a:r>
            <a:endParaRPr lang="el-GR" sz="2800" b="1">
              <a:solidFill>
                <a:srgbClr val="FF0000"/>
              </a:solidFill>
              <a:latin typeface="Calibri" charset="0"/>
            </a:endParaRPr>
          </a:p>
        </p:txBody>
      </p:sp>
      <p:pic>
        <p:nvPicPr>
          <p:cNvPr id="22531" name="5 - Θέση περιεχομένου" descr="KrashenFIG.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900113" y="1700213"/>
            <a:ext cx="7343775" cy="4392612"/>
          </a:xfrm>
        </p:spPr>
      </p:pic>
    </p:spTree>
    <p:extLst>
      <p:ext uri="{BB962C8B-B14F-4D97-AF65-F5344CB8AC3E}">
        <p14:creationId xmlns:p14="http://schemas.microsoft.com/office/powerpoint/2010/main" val="36958306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r>
              <a:rPr lang="en-US" b="1">
                <a:solidFill>
                  <a:srgbClr val="FF0000"/>
                </a:solidFill>
                <a:latin typeface="Calibri" charset="0"/>
              </a:rPr>
              <a:t>Monitor Model (Cook 1993, 45)</a:t>
            </a:r>
            <a:endParaRPr lang="el-GR" b="1">
              <a:solidFill>
                <a:srgbClr val="FF0000"/>
              </a:solidFill>
              <a:latin typeface="Calibri" charset="0"/>
            </a:endParaRPr>
          </a:p>
        </p:txBody>
      </p:sp>
      <p:sp>
        <p:nvSpPr>
          <p:cNvPr id="23555" name="2 - Θέση περιεχομένου"/>
          <p:cNvSpPr>
            <a:spLocks noGrp="1"/>
          </p:cNvSpPr>
          <p:nvPr>
            <p:ph idx="1"/>
          </p:nvPr>
        </p:nvSpPr>
        <p:spPr>
          <a:xfrm>
            <a:off x="457200" y="1600200"/>
            <a:ext cx="8229600" cy="4781550"/>
          </a:xfrm>
        </p:spPr>
        <p:txBody>
          <a:bodyPr/>
          <a:lstStyle/>
          <a:p>
            <a:r>
              <a:rPr lang="en-US" sz="2800" b="1" dirty="0">
                <a:latin typeface="Calibri" charset="0"/>
              </a:rPr>
              <a:t>Comprehensible input</a:t>
            </a:r>
            <a:r>
              <a:rPr lang="en-US" sz="2800" dirty="0">
                <a:latin typeface="Calibri" charset="0"/>
              </a:rPr>
              <a:t>, thought to occur when the learner is exposed to real messages slightly beyond his or her current level (i+1), is hypothesized as the source of </a:t>
            </a:r>
            <a:r>
              <a:rPr lang="en-US" sz="2800" b="1" dirty="0">
                <a:latin typeface="Calibri" charset="0"/>
              </a:rPr>
              <a:t>acquired knowledge </a:t>
            </a:r>
            <a:r>
              <a:rPr lang="en-US" sz="2800" dirty="0">
                <a:latin typeface="Calibri" charset="0"/>
              </a:rPr>
              <a:t>allowing productive output; it is only accessible when the learner’s </a:t>
            </a:r>
            <a:r>
              <a:rPr lang="en-US" sz="2800" b="1" dirty="0">
                <a:latin typeface="Calibri" charset="0"/>
              </a:rPr>
              <a:t>affective filter </a:t>
            </a:r>
            <a:r>
              <a:rPr lang="en-US" sz="2800" dirty="0">
                <a:latin typeface="Calibri" charset="0"/>
              </a:rPr>
              <a:t>is not blocking access to it. </a:t>
            </a:r>
            <a:r>
              <a:rPr lang="en-US" sz="2800" b="1" dirty="0">
                <a:latin typeface="Calibri" charset="0"/>
              </a:rPr>
              <a:t>Learned knowledge,</a:t>
            </a:r>
            <a:r>
              <a:rPr lang="en-US" sz="2800" dirty="0">
                <a:latin typeface="Calibri" charset="0"/>
              </a:rPr>
              <a:t> such as the grammar lessons the learner receives in a classroom situation, only serves to allow </a:t>
            </a:r>
            <a:r>
              <a:rPr lang="en-US" sz="2800" b="1" dirty="0">
                <a:latin typeface="Calibri" charset="0"/>
              </a:rPr>
              <a:t>monitoring</a:t>
            </a:r>
            <a:r>
              <a:rPr lang="en-US" sz="2800" dirty="0">
                <a:latin typeface="Calibri" charset="0"/>
              </a:rPr>
              <a:t>, under certain circumstances, such as when the learner has </a:t>
            </a:r>
            <a:r>
              <a:rPr lang="en-US" sz="2800" b="1" dirty="0">
                <a:latin typeface="Calibri" charset="0"/>
              </a:rPr>
              <a:t>enough time </a:t>
            </a:r>
            <a:r>
              <a:rPr lang="en-US" sz="2800" dirty="0">
                <a:latin typeface="Calibri" charset="0"/>
              </a:rPr>
              <a:t>to refer to that learned knowledge.</a:t>
            </a:r>
            <a:endParaRPr lang="el-GR" sz="2800" dirty="0">
              <a:latin typeface="Calibri" charset="0"/>
            </a:endParaRPr>
          </a:p>
        </p:txBody>
      </p:sp>
    </p:spTree>
    <p:extLst>
      <p:ext uri="{BB962C8B-B14F-4D97-AF65-F5344CB8AC3E}">
        <p14:creationId xmlns:p14="http://schemas.microsoft.com/office/powerpoint/2010/main" val="6862885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pPr eaLnBrk="1" hangingPunct="1"/>
            <a:r>
              <a:rPr lang="el-GR" sz="2800">
                <a:solidFill>
                  <a:srgbClr val="FF0000"/>
                </a:solidFill>
                <a:latin typeface="Calibri" charset="0"/>
              </a:rPr>
              <a:t>Κατάκτηση έναντι Εκμάθησης: 1</a:t>
            </a:r>
            <a:r>
              <a:rPr lang="el-GR" sz="2800" baseline="30000">
                <a:solidFill>
                  <a:srgbClr val="FF0000"/>
                </a:solidFill>
                <a:latin typeface="Calibri" charset="0"/>
              </a:rPr>
              <a:t>η</a:t>
            </a:r>
            <a:r>
              <a:rPr lang="el-GR" sz="2800">
                <a:solidFill>
                  <a:srgbClr val="FF0000"/>
                </a:solidFill>
                <a:latin typeface="Calibri" charset="0"/>
              </a:rPr>
              <a:t> υπόθεση</a:t>
            </a:r>
          </a:p>
        </p:txBody>
      </p:sp>
      <p:pic>
        <p:nvPicPr>
          <p:cNvPr id="24579" name="3 - Θέση περιεχομένου" descr="Krashen model.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187450" y="1268413"/>
            <a:ext cx="7345363" cy="5400675"/>
          </a:xfrm>
        </p:spPr>
      </p:pic>
    </p:spTree>
    <p:extLst>
      <p:ext uri="{BB962C8B-B14F-4D97-AF65-F5344CB8AC3E}">
        <p14:creationId xmlns:p14="http://schemas.microsoft.com/office/powerpoint/2010/main" val="56532760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p:txBody>
          <a:bodyPr/>
          <a:lstStyle/>
          <a:p>
            <a:pPr eaLnBrk="1" hangingPunct="1"/>
            <a:r>
              <a:rPr lang="el-GR" b="1">
                <a:latin typeface="Calibri" charset="0"/>
              </a:rPr>
              <a:t>Οι πέντε υποθέσεις του </a:t>
            </a:r>
            <a:r>
              <a:rPr lang="en-US" b="1">
                <a:latin typeface="Calibri" charset="0"/>
              </a:rPr>
              <a:t>Krashen</a:t>
            </a:r>
            <a:endParaRPr lang="el-GR" b="1">
              <a:latin typeface="Calibri" charset="0"/>
            </a:endParaRPr>
          </a:p>
        </p:txBody>
      </p:sp>
      <p:sp>
        <p:nvSpPr>
          <p:cNvPr id="23555" name="2 - Ορθογώνιο"/>
          <p:cNvSpPr>
            <a:spLocks noChangeArrowheads="1"/>
          </p:cNvSpPr>
          <p:nvPr/>
        </p:nvSpPr>
        <p:spPr bwMode="auto">
          <a:xfrm>
            <a:off x="1547813" y="2781300"/>
            <a:ext cx="5903912" cy="2554288"/>
          </a:xfrm>
          <a:prstGeom prst="rect">
            <a:avLst/>
          </a:prstGeom>
          <a:noFill/>
          <a:ln w="9525">
            <a:noFill/>
            <a:miter lim="800000"/>
            <a:headEnd/>
            <a:tailEnd/>
          </a:ln>
        </p:spPr>
        <p:txBody>
          <a:bodyPr>
            <a:spAutoFit/>
          </a:bodyPr>
          <a:lstStyle/>
          <a:p>
            <a:r>
              <a:rPr lang="el-GR" sz="3200">
                <a:latin typeface="Calibri" charset="0"/>
              </a:rPr>
              <a:t>Κατάκτηση έναντι εκμάθησης</a:t>
            </a:r>
            <a:r>
              <a:rPr lang="en-US" sz="3200">
                <a:latin typeface="Calibri" charset="0"/>
              </a:rPr>
              <a:t> (1)</a:t>
            </a:r>
            <a:endParaRPr lang="el-GR" sz="3200">
              <a:latin typeface="Calibri" charset="0"/>
            </a:endParaRPr>
          </a:p>
          <a:p>
            <a:r>
              <a:rPr lang="el-GR" sz="3200">
                <a:latin typeface="Calibri" charset="0"/>
              </a:rPr>
              <a:t>Εποπτικός μηχανισμός</a:t>
            </a:r>
            <a:r>
              <a:rPr lang="en-US" sz="3200">
                <a:latin typeface="Calibri" charset="0"/>
              </a:rPr>
              <a:t> (2)</a:t>
            </a:r>
            <a:endParaRPr lang="el-GR" sz="3200">
              <a:latin typeface="Calibri" charset="0"/>
            </a:endParaRPr>
          </a:p>
          <a:p>
            <a:r>
              <a:rPr lang="el-GR" sz="3200">
                <a:latin typeface="Calibri" charset="0"/>
              </a:rPr>
              <a:t>Φυσική σειρά κατάκτησης</a:t>
            </a:r>
            <a:r>
              <a:rPr lang="en-US" sz="3200">
                <a:latin typeface="Calibri" charset="0"/>
              </a:rPr>
              <a:t> (3)</a:t>
            </a:r>
            <a:endParaRPr lang="el-GR" sz="3200">
              <a:latin typeface="Calibri" charset="0"/>
            </a:endParaRPr>
          </a:p>
          <a:p>
            <a:r>
              <a:rPr lang="el-GR" sz="3200">
                <a:latin typeface="Calibri" charset="0"/>
              </a:rPr>
              <a:t>Γλωσσικό εισαγόμενο</a:t>
            </a:r>
            <a:r>
              <a:rPr lang="en-US" sz="3200">
                <a:latin typeface="Calibri" charset="0"/>
              </a:rPr>
              <a:t> (4)</a:t>
            </a:r>
            <a:endParaRPr lang="el-GR" sz="3200">
              <a:latin typeface="Calibri" charset="0"/>
            </a:endParaRPr>
          </a:p>
          <a:p>
            <a:r>
              <a:rPr lang="el-GR" sz="3200">
                <a:latin typeface="Calibri" charset="0"/>
              </a:rPr>
              <a:t>Συναισθηματικό φίλτρο</a:t>
            </a:r>
            <a:r>
              <a:rPr lang="en-US" sz="3200">
                <a:latin typeface="Calibri" charset="0"/>
              </a:rPr>
              <a:t> (5)</a:t>
            </a:r>
            <a:endParaRPr lang="el-GR" sz="3200">
              <a:latin typeface="Calibri" charset="0"/>
            </a:endParaRPr>
          </a:p>
        </p:txBody>
      </p:sp>
    </p:spTree>
    <p:extLst>
      <p:ext uri="{BB962C8B-B14F-4D97-AF65-F5344CB8AC3E}">
        <p14:creationId xmlns:p14="http://schemas.microsoft.com/office/powerpoint/2010/main" val="20116289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26627"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26628" name="Picture 4" descr="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01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5" name="Oval 5"/>
          <p:cNvSpPr>
            <a:spLocks noChangeArrowheads="1"/>
          </p:cNvSpPr>
          <p:nvPr/>
        </p:nvSpPr>
        <p:spPr bwMode="auto">
          <a:xfrm>
            <a:off x="395288" y="620713"/>
            <a:ext cx="574675" cy="576262"/>
          </a:xfrm>
          <a:prstGeom prst="ellipse">
            <a:avLst/>
          </a:prstGeom>
          <a:solidFill>
            <a:srgbClr val="008000"/>
          </a:solidFill>
          <a:ln w="9525">
            <a:solidFill>
              <a:srgbClr val="008000"/>
            </a:solidFill>
            <a:round/>
            <a:headEnd/>
            <a:tailEnd/>
          </a:ln>
        </p:spPr>
        <p:txBody>
          <a:bodyPr wrap="none" anchor="ctr"/>
          <a:lstStyle/>
          <a:p>
            <a:endParaRPr lang="en-US">
              <a:latin typeface="Calibri" charset="0"/>
            </a:endParaRPr>
          </a:p>
        </p:txBody>
      </p:sp>
      <p:sp>
        <p:nvSpPr>
          <p:cNvPr id="66566" name="WordArt 6"/>
          <p:cNvSpPr>
            <a:spLocks noChangeArrowheads="1" noChangeShapeType="1" noTextEdit="1"/>
          </p:cNvSpPr>
          <p:nvPr/>
        </p:nvSpPr>
        <p:spPr bwMode="auto">
          <a:xfrm>
            <a:off x="539750" y="692150"/>
            <a:ext cx="215900" cy="360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latin typeface="Arial Black"/>
                <a:ea typeface="Arial Black"/>
                <a:cs typeface="Arial Black"/>
              </a:rPr>
              <a:t>1</a:t>
            </a:r>
          </a:p>
        </p:txBody>
      </p:sp>
      <p:sp>
        <p:nvSpPr>
          <p:cNvPr id="66567" name="Text Box 7"/>
          <p:cNvSpPr txBox="1">
            <a:spLocks noChangeArrowheads="1"/>
          </p:cNvSpPr>
          <p:nvPr/>
        </p:nvSpPr>
        <p:spPr bwMode="auto">
          <a:xfrm>
            <a:off x="1042988" y="620713"/>
            <a:ext cx="777716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  </a:t>
            </a:r>
            <a:r>
              <a:rPr lang="el-GR" sz="3200" b="1">
                <a:solidFill>
                  <a:srgbClr val="000066"/>
                </a:solidFill>
                <a:latin typeface="Calibri" charset="0"/>
              </a:rPr>
              <a:t>Κατάκτηση έναντι Εκμάθησης</a:t>
            </a:r>
            <a:endParaRPr lang="es-ES" sz="3200">
              <a:solidFill>
                <a:srgbClr val="000066"/>
              </a:solidFill>
              <a:latin typeface="Calibri" charset="0"/>
            </a:endParaRPr>
          </a:p>
        </p:txBody>
      </p:sp>
      <p:sp>
        <p:nvSpPr>
          <p:cNvPr id="66568" name="Text Box 8"/>
          <p:cNvSpPr txBox="1">
            <a:spLocks noChangeArrowheads="1"/>
          </p:cNvSpPr>
          <p:nvPr/>
        </p:nvSpPr>
        <p:spPr bwMode="auto">
          <a:xfrm>
            <a:off x="2987675" y="1700213"/>
            <a:ext cx="4176713" cy="461962"/>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  </a:t>
            </a:r>
            <a:r>
              <a:rPr lang="el-GR" sz="2000" b="1">
                <a:solidFill>
                  <a:srgbClr val="FFFF43"/>
                </a:solidFill>
                <a:latin typeface="Calibri" charset="0"/>
              </a:rPr>
              <a:t>Η υπόθεση του </a:t>
            </a:r>
            <a:r>
              <a:rPr lang="en-US" sz="2000" b="1">
                <a:solidFill>
                  <a:srgbClr val="FFFF43"/>
                </a:solidFill>
                <a:latin typeface="Calibri" charset="0"/>
              </a:rPr>
              <a:t>Krashen </a:t>
            </a:r>
            <a:r>
              <a:rPr lang="el-GR" sz="2000" b="1">
                <a:solidFill>
                  <a:srgbClr val="FFFF43"/>
                </a:solidFill>
                <a:latin typeface="Calibri" charset="0"/>
              </a:rPr>
              <a:t>είναι</a:t>
            </a:r>
            <a:endParaRPr lang="es-ES" sz="2000">
              <a:solidFill>
                <a:srgbClr val="FFFF43"/>
              </a:solidFill>
              <a:latin typeface="Calibri" charset="0"/>
            </a:endParaRPr>
          </a:p>
        </p:txBody>
      </p:sp>
      <p:sp>
        <p:nvSpPr>
          <p:cNvPr id="66569" name="Line 9"/>
          <p:cNvSpPr>
            <a:spLocks noChangeShapeType="1"/>
          </p:cNvSpPr>
          <p:nvPr/>
        </p:nvSpPr>
        <p:spPr bwMode="auto">
          <a:xfrm>
            <a:off x="4500563" y="2205038"/>
            <a:ext cx="0" cy="5746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6570" name="Text Box 10"/>
          <p:cNvSpPr txBox="1">
            <a:spLocks noChangeArrowheads="1"/>
          </p:cNvSpPr>
          <p:nvPr/>
        </p:nvSpPr>
        <p:spPr bwMode="auto">
          <a:xfrm>
            <a:off x="4356100" y="2205038"/>
            <a:ext cx="1439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  </a:t>
            </a:r>
            <a:r>
              <a:rPr lang="el-GR" sz="2000" b="1">
                <a:latin typeface="Calibri" charset="0"/>
              </a:rPr>
              <a:t>ότι</a:t>
            </a:r>
            <a:endParaRPr lang="es-ES" sz="2000">
              <a:latin typeface="Calibri" charset="0"/>
            </a:endParaRPr>
          </a:p>
        </p:txBody>
      </p:sp>
      <p:sp>
        <p:nvSpPr>
          <p:cNvPr id="66571" name="Text Box 11"/>
          <p:cNvSpPr txBox="1">
            <a:spLocks noChangeArrowheads="1"/>
          </p:cNvSpPr>
          <p:nvPr/>
        </p:nvSpPr>
        <p:spPr bwMode="auto">
          <a:xfrm>
            <a:off x="2051050" y="2924175"/>
            <a:ext cx="4826000" cy="1016000"/>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000" b="1">
                <a:solidFill>
                  <a:srgbClr val="FFFF43"/>
                </a:solidFill>
                <a:latin typeface="Calibri" charset="0"/>
              </a:rPr>
              <a:t>Οι ενήλικες έχουν δύο τρόπους διαμόρφωσης της γλωσσικής ικανότητας στη Γ2 </a:t>
            </a:r>
            <a:endParaRPr lang="en-GB" sz="2000">
              <a:solidFill>
                <a:srgbClr val="FFFF43"/>
              </a:solidFill>
              <a:latin typeface="Calibri" charset="0"/>
            </a:endParaRPr>
          </a:p>
        </p:txBody>
      </p:sp>
      <p:sp>
        <p:nvSpPr>
          <p:cNvPr id="66572" name="Text Box 12"/>
          <p:cNvSpPr txBox="1">
            <a:spLocks noChangeArrowheads="1"/>
          </p:cNvSpPr>
          <p:nvPr/>
        </p:nvSpPr>
        <p:spPr bwMode="auto">
          <a:xfrm>
            <a:off x="5940425" y="3860800"/>
            <a:ext cx="2735263" cy="76993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s-ES" sz="2400" b="1">
                <a:solidFill>
                  <a:srgbClr val="FFFF43"/>
                </a:solidFill>
                <a:latin typeface="Calibri" charset="0"/>
              </a:rPr>
              <a:t>  </a:t>
            </a:r>
            <a:r>
              <a:rPr lang="el-GR" sz="2000" b="1">
                <a:solidFill>
                  <a:srgbClr val="FFFF43"/>
                </a:solidFill>
                <a:latin typeface="Calibri" charset="0"/>
              </a:rPr>
              <a:t>μέσω της εκμάθησης</a:t>
            </a:r>
            <a:endParaRPr lang="en-GB" sz="2000">
              <a:solidFill>
                <a:srgbClr val="FFFF43"/>
              </a:solidFill>
              <a:latin typeface="Calibri" charset="0"/>
            </a:endParaRPr>
          </a:p>
        </p:txBody>
      </p:sp>
      <p:sp>
        <p:nvSpPr>
          <p:cNvPr id="66573" name="Text Box 13"/>
          <p:cNvSpPr txBox="1">
            <a:spLocks noChangeArrowheads="1"/>
          </p:cNvSpPr>
          <p:nvPr/>
        </p:nvSpPr>
        <p:spPr bwMode="auto">
          <a:xfrm>
            <a:off x="250825" y="4005263"/>
            <a:ext cx="2160588" cy="769937"/>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s-ES" sz="2400" b="1">
                <a:solidFill>
                  <a:srgbClr val="FFFF43"/>
                </a:solidFill>
                <a:latin typeface="Calibri" charset="0"/>
              </a:rPr>
              <a:t>  </a:t>
            </a:r>
            <a:r>
              <a:rPr lang="el-GR" sz="2000" b="1">
                <a:solidFill>
                  <a:srgbClr val="FFFF43"/>
                </a:solidFill>
                <a:latin typeface="Calibri" charset="0"/>
              </a:rPr>
              <a:t>μέσω της κατάκτησης</a:t>
            </a:r>
            <a:endParaRPr lang="en-GB" sz="2000">
              <a:solidFill>
                <a:srgbClr val="FFFF43"/>
              </a:solidFill>
              <a:latin typeface="Calibri" charset="0"/>
            </a:endParaRPr>
          </a:p>
        </p:txBody>
      </p:sp>
      <p:sp>
        <p:nvSpPr>
          <p:cNvPr id="66574" name="Line 14"/>
          <p:cNvSpPr>
            <a:spLocks noChangeShapeType="1"/>
          </p:cNvSpPr>
          <p:nvPr/>
        </p:nvSpPr>
        <p:spPr bwMode="auto">
          <a:xfrm>
            <a:off x="6804025" y="3213100"/>
            <a:ext cx="863600" cy="0"/>
          </a:xfrm>
          <a:prstGeom prst="line">
            <a:avLst/>
          </a:prstGeom>
          <a:noFill/>
          <a:ln w="28575">
            <a:solidFill>
              <a:srgbClr val="C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5" name="Line 15"/>
          <p:cNvSpPr>
            <a:spLocks noChangeShapeType="1"/>
          </p:cNvSpPr>
          <p:nvPr/>
        </p:nvSpPr>
        <p:spPr bwMode="auto">
          <a:xfrm>
            <a:off x="7667625" y="3213100"/>
            <a:ext cx="0" cy="576263"/>
          </a:xfrm>
          <a:prstGeom prst="line">
            <a:avLst/>
          </a:prstGeom>
          <a:noFill/>
          <a:ln w="28575">
            <a:solidFill>
              <a:srgbClr val="C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6576" name="Line 16"/>
          <p:cNvSpPr>
            <a:spLocks noChangeShapeType="1"/>
          </p:cNvSpPr>
          <p:nvPr/>
        </p:nvSpPr>
        <p:spPr bwMode="auto">
          <a:xfrm>
            <a:off x="1403350" y="3141663"/>
            <a:ext cx="0" cy="576262"/>
          </a:xfrm>
          <a:prstGeom prst="line">
            <a:avLst/>
          </a:prstGeom>
          <a:noFill/>
          <a:ln w="28575">
            <a:solidFill>
              <a:srgbClr val="C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6577" name="Line 17"/>
          <p:cNvSpPr>
            <a:spLocks noChangeShapeType="1"/>
          </p:cNvSpPr>
          <p:nvPr/>
        </p:nvSpPr>
        <p:spPr bwMode="auto">
          <a:xfrm>
            <a:off x="1403350" y="3141663"/>
            <a:ext cx="863600" cy="0"/>
          </a:xfrm>
          <a:prstGeom prst="line">
            <a:avLst/>
          </a:prstGeom>
          <a:noFill/>
          <a:ln w="28575">
            <a:solidFill>
              <a:srgbClr val="C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0" name="Text Box 20"/>
          <p:cNvSpPr txBox="1">
            <a:spLocks noChangeArrowheads="1"/>
          </p:cNvSpPr>
          <p:nvPr/>
        </p:nvSpPr>
        <p:spPr bwMode="auto">
          <a:xfrm>
            <a:off x="4787900" y="4724400"/>
            <a:ext cx="4033838"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n-GB" sz="2000" b="1">
                <a:latin typeface="Calibri" charset="0"/>
              </a:rPr>
              <a:t>   </a:t>
            </a:r>
            <a:r>
              <a:rPr lang="el-GR" b="1">
                <a:solidFill>
                  <a:srgbClr val="FF0000"/>
                </a:solidFill>
                <a:latin typeface="Calibri" charset="0"/>
              </a:rPr>
              <a:t>συνειδητή γνώση της γλώσσας με ρητή γνώση των κανόνων, με καθοδηγούμενο τρόπο,</a:t>
            </a:r>
          </a:p>
          <a:p>
            <a:pPr algn="just" eaLnBrk="1" hangingPunct="1"/>
            <a:r>
              <a:rPr lang="el-GR" b="1">
                <a:solidFill>
                  <a:srgbClr val="FF0000"/>
                </a:solidFill>
                <a:latin typeface="Calibri" charset="0"/>
              </a:rPr>
              <a:t>στην τάξη</a:t>
            </a:r>
            <a:endParaRPr lang="en-GB">
              <a:solidFill>
                <a:srgbClr val="FF0000"/>
              </a:solidFill>
              <a:latin typeface="Calibri" charset="0"/>
            </a:endParaRPr>
          </a:p>
        </p:txBody>
      </p:sp>
      <p:sp>
        <p:nvSpPr>
          <p:cNvPr id="66583" name="Text Box 23"/>
          <p:cNvSpPr txBox="1">
            <a:spLocks noChangeArrowheads="1"/>
          </p:cNvSpPr>
          <p:nvPr/>
        </p:nvSpPr>
        <p:spPr bwMode="auto">
          <a:xfrm>
            <a:off x="323850" y="4797425"/>
            <a:ext cx="40338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n-GB" sz="2000" b="1">
                <a:latin typeface="Calibri" charset="0"/>
              </a:rPr>
              <a:t>   </a:t>
            </a:r>
            <a:r>
              <a:rPr lang="el-GR" sz="2000" b="1">
                <a:solidFill>
                  <a:srgbClr val="FF0000"/>
                </a:solidFill>
                <a:latin typeface="Calibri" charset="0"/>
              </a:rPr>
              <a:t>υποσυνείδητη διαδικασία, όπως στη Γ1</a:t>
            </a:r>
            <a:r>
              <a:rPr lang="en-US" sz="2000" b="1">
                <a:solidFill>
                  <a:srgbClr val="FF0000"/>
                </a:solidFill>
                <a:latin typeface="Calibri" charset="0"/>
              </a:rPr>
              <a:t>, </a:t>
            </a:r>
            <a:r>
              <a:rPr lang="el-GR" sz="2000" b="1">
                <a:solidFill>
                  <a:srgbClr val="FF0000"/>
                </a:solidFill>
                <a:latin typeface="Calibri" charset="0"/>
              </a:rPr>
              <a:t>με φυσικό τρόπο, σε επικοινωνιακές αλληλεπιδράσεις</a:t>
            </a:r>
            <a:endParaRPr lang="en-GB" sz="2000">
              <a:solidFill>
                <a:srgbClr val="FF0000"/>
              </a:solidFill>
              <a:latin typeface="Calibri" charset="0"/>
            </a:endParaRPr>
          </a:p>
        </p:txBody>
      </p:sp>
      <p:sp>
        <p:nvSpPr>
          <p:cNvPr id="66584" name="Text Box 24"/>
          <p:cNvSpPr txBox="1">
            <a:spLocks noChangeArrowheads="1"/>
          </p:cNvSpPr>
          <p:nvPr/>
        </p:nvSpPr>
        <p:spPr bwMode="auto">
          <a:xfrm>
            <a:off x="395288" y="5842000"/>
            <a:ext cx="8280400" cy="10160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n-GB" sz="2000" b="1">
                <a:solidFill>
                  <a:srgbClr val="FFFF43"/>
                </a:solidFill>
                <a:latin typeface="Calibri" charset="0"/>
              </a:rPr>
              <a:t>   </a:t>
            </a:r>
            <a:r>
              <a:rPr lang="el-GR" sz="2000" b="1">
                <a:solidFill>
                  <a:srgbClr val="FFFF43"/>
                </a:solidFill>
                <a:latin typeface="Calibri" charset="0"/>
              </a:rPr>
              <a:t>Ανάμεσα σε αυτά τα δύο συστήματα γνώσης της γλώσσας ΔΕΝ υπάρχει ΕΠΑΦΗ. Το προϊόν της κατάκτησης είναι το πιο ΣΗΜΑΝΤΙΚΟ </a:t>
            </a:r>
            <a:endParaRPr lang="en-GB" sz="2000">
              <a:solidFill>
                <a:srgbClr val="FFFF43"/>
              </a:solidFill>
              <a:latin typeface="Calibri" charset="0"/>
            </a:endParaRPr>
          </a:p>
        </p:txBody>
      </p:sp>
      <p:sp>
        <p:nvSpPr>
          <p:cNvPr id="21" name="20 - Ορθογώνιο"/>
          <p:cNvSpPr/>
          <p:nvPr/>
        </p:nvSpPr>
        <p:spPr>
          <a:xfrm>
            <a:off x="7343775" y="5300663"/>
            <a:ext cx="18002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Non-interface position</a:t>
            </a:r>
            <a:endParaRPr lang="el-GR" sz="1400" dirty="0"/>
          </a:p>
        </p:txBody>
      </p:sp>
    </p:spTree>
    <p:extLst>
      <p:ext uri="{BB962C8B-B14F-4D97-AF65-F5344CB8AC3E}">
        <p14:creationId xmlns:p14="http://schemas.microsoft.com/office/powerpoint/2010/main" val="289858097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6565"/>
                                        </p:tgtEl>
                                        <p:attrNameLst>
                                          <p:attrName>style.visibility</p:attrName>
                                        </p:attrNameLst>
                                      </p:cBhvr>
                                      <p:to>
                                        <p:strVal val="visible"/>
                                      </p:to>
                                    </p:set>
                                    <p:animEffect transition="in" filter="circle(in)">
                                      <p:cBhvr>
                                        <p:cTn id="7" dur="500"/>
                                        <p:tgtEl>
                                          <p:spTgt spid="66565"/>
                                        </p:tgtEl>
                                      </p:cBhvr>
                                    </p:animEffect>
                                  </p:childTnLst>
                                </p:cTn>
                              </p:par>
                            </p:childTnLst>
                          </p:cTn>
                        </p:par>
                        <p:par>
                          <p:cTn id="8" fill="hold" nodeType="afterGroup">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66566"/>
                                        </p:tgtEl>
                                        <p:attrNameLst>
                                          <p:attrName>style.visibility</p:attrName>
                                        </p:attrNameLst>
                                      </p:cBhvr>
                                      <p:to>
                                        <p:strVal val="visible"/>
                                      </p:to>
                                    </p:set>
                                    <p:animEffect transition="in" filter="circle(in)">
                                      <p:cBhvr>
                                        <p:cTn id="11" dur="500"/>
                                        <p:tgtEl>
                                          <p:spTgt spid="66566"/>
                                        </p:tgtEl>
                                      </p:cBhvr>
                                    </p:animEffect>
                                  </p:childTnLst>
                                </p:cTn>
                              </p:par>
                            </p:childTnLst>
                          </p:cTn>
                        </p:par>
                        <p:par>
                          <p:cTn id="12" fill="hold" nodeType="afterGroup">
                            <p:stCondLst>
                              <p:cond delay="1000"/>
                            </p:stCondLst>
                            <p:childTnLst>
                              <p:par>
                                <p:cTn id="13" presetID="6" presetClass="entr" presetSubtype="16" fill="hold" grpId="0" nodeType="afterEffect">
                                  <p:stCondLst>
                                    <p:cond delay="0"/>
                                  </p:stCondLst>
                                  <p:childTnLst>
                                    <p:set>
                                      <p:cBhvr>
                                        <p:cTn id="14" dur="1" fill="hold">
                                          <p:stCondLst>
                                            <p:cond delay="0"/>
                                          </p:stCondLst>
                                        </p:cTn>
                                        <p:tgtEl>
                                          <p:spTgt spid="66567"/>
                                        </p:tgtEl>
                                        <p:attrNameLst>
                                          <p:attrName>style.visibility</p:attrName>
                                        </p:attrNameLst>
                                      </p:cBhvr>
                                      <p:to>
                                        <p:strVal val="visible"/>
                                      </p:to>
                                    </p:set>
                                    <p:animEffect transition="in" filter="circle(in)">
                                      <p:cBhvr>
                                        <p:cTn id="15" dur="500"/>
                                        <p:tgtEl>
                                          <p:spTgt spid="66567"/>
                                        </p:tgtEl>
                                      </p:cBhvr>
                                    </p:animEffect>
                                  </p:childTnLst>
                                </p:cTn>
                              </p:par>
                            </p:childTnLst>
                          </p:cTn>
                        </p:par>
                        <p:par>
                          <p:cTn id="16" fill="hold" nodeType="afterGroup">
                            <p:stCondLst>
                              <p:cond delay="1500"/>
                            </p:stCondLst>
                            <p:childTnLst>
                              <p:par>
                                <p:cTn id="17" presetID="13" presetClass="entr" presetSubtype="16" fill="hold" grpId="0" nodeType="afterEffect">
                                  <p:stCondLst>
                                    <p:cond delay="0"/>
                                  </p:stCondLst>
                                  <p:childTnLst>
                                    <p:set>
                                      <p:cBhvr>
                                        <p:cTn id="18" dur="1" fill="hold">
                                          <p:stCondLst>
                                            <p:cond delay="0"/>
                                          </p:stCondLst>
                                        </p:cTn>
                                        <p:tgtEl>
                                          <p:spTgt spid="66568"/>
                                        </p:tgtEl>
                                        <p:attrNameLst>
                                          <p:attrName>style.visibility</p:attrName>
                                        </p:attrNameLst>
                                      </p:cBhvr>
                                      <p:to>
                                        <p:strVal val="visible"/>
                                      </p:to>
                                    </p:set>
                                    <p:animEffect transition="in" filter="plus(in)">
                                      <p:cBhvr>
                                        <p:cTn id="19" dur="500"/>
                                        <p:tgtEl>
                                          <p:spTgt spid="66568"/>
                                        </p:tgtEl>
                                      </p:cBhvr>
                                    </p:animEffect>
                                  </p:childTnLst>
                                </p:cTn>
                              </p:par>
                            </p:childTnLst>
                          </p:cTn>
                        </p:par>
                        <p:par>
                          <p:cTn id="20" fill="hold" nodeType="afterGroup">
                            <p:stCondLst>
                              <p:cond delay="2000"/>
                            </p:stCondLst>
                            <p:childTnLst>
                              <p:par>
                                <p:cTn id="21" presetID="13" presetClass="entr" presetSubtype="16" fill="hold" grpId="0" nodeType="afterEffect">
                                  <p:stCondLst>
                                    <p:cond delay="0"/>
                                  </p:stCondLst>
                                  <p:childTnLst>
                                    <p:set>
                                      <p:cBhvr>
                                        <p:cTn id="22" dur="1" fill="hold">
                                          <p:stCondLst>
                                            <p:cond delay="0"/>
                                          </p:stCondLst>
                                        </p:cTn>
                                        <p:tgtEl>
                                          <p:spTgt spid="66569"/>
                                        </p:tgtEl>
                                        <p:attrNameLst>
                                          <p:attrName>style.visibility</p:attrName>
                                        </p:attrNameLst>
                                      </p:cBhvr>
                                      <p:to>
                                        <p:strVal val="visible"/>
                                      </p:to>
                                    </p:set>
                                    <p:animEffect transition="in" filter="plus(in)">
                                      <p:cBhvr>
                                        <p:cTn id="23" dur="500"/>
                                        <p:tgtEl>
                                          <p:spTgt spid="66569"/>
                                        </p:tgtEl>
                                      </p:cBhvr>
                                    </p:animEffect>
                                  </p:childTnLst>
                                </p:cTn>
                              </p:par>
                            </p:childTnLst>
                          </p:cTn>
                        </p:par>
                        <p:par>
                          <p:cTn id="24" fill="hold" nodeType="afterGroup">
                            <p:stCondLst>
                              <p:cond delay="2500"/>
                            </p:stCondLst>
                            <p:childTnLst>
                              <p:par>
                                <p:cTn id="25" presetID="13" presetClass="entr" presetSubtype="16" fill="hold" grpId="0" nodeType="afterEffect">
                                  <p:stCondLst>
                                    <p:cond delay="0"/>
                                  </p:stCondLst>
                                  <p:childTnLst>
                                    <p:set>
                                      <p:cBhvr>
                                        <p:cTn id="26" dur="1" fill="hold">
                                          <p:stCondLst>
                                            <p:cond delay="0"/>
                                          </p:stCondLst>
                                        </p:cTn>
                                        <p:tgtEl>
                                          <p:spTgt spid="66570"/>
                                        </p:tgtEl>
                                        <p:attrNameLst>
                                          <p:attrName>style.visibility</p:attrName>
                                        </p:attrNameLst>
                                      </p:cBhvr>
                                      <p:to>
                                        <p:strVal val="visible"/>
                                      </p:to>
                                    </p:set>
                                    <p:animEffect transition="in" filter="plus(in)">
                                      <p:cBhvr>
                                        <p:cTn id="27" dur="500"/>
                                        <p:tgtEl>
                                          <p:spTgt spid="66570"/>
                                        </p:tgtEl>
                                      </p:cBhvr>
                                    </p:animEffect>
                                  </p:childTnLst>
                                </p:cTn>
                              </p:par>
                            </p:childTnLst>
                          </p:cTn>
                        </p:par>
                        <p:par>
                          <p:cTn id="28" fill="hold" nodeType="afterGroup">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66571"/>
                                        </p:tgtEl>
                                        <p:attrNameLst>
                                          <p:attrName>style.visibility</p:attrName>
                                        </p:attrNameLst>
                                      </p:cBhvr>
                                      <p:to>
                                        <p:strVal val="visible"/>
                                      </p:to>
                                    </p:set>
                                    <p:animEffect transition="in" filter="blinds(horizontal)">
                                      <p:cBhvr>
                                        <p:cTn id="31" dur="500"/>
                                        <p:tgtEl>
                                          <p:spTgt spid="66571"/>
                                        </p:tgtEl>
                                      </p:cBhvr>
                                    </p:animEffect>
                                  </p:childTnLst>
                                </p:cTn>
                              </p:par>
                            </p:childTnLst>
                          </p:cTn>
                        </p:par>
                        <p:par>
                          <p:cTn id="32" fill="hold" nodeType="afterGroup">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66577"/>
                                        </p:tgtEl>
                                        <p:attrNameLst>
                                          <p:attrName>style.visibility</p:attrName>
                                        </p:attrNameLst>
                                      </p:cBhvr>
                                      <p:to>
                                        <p:strVal val="visible"/>
                                      </p:to>
                                    </p:set>
                                    <p:animEffect transition="in" filter="blinds(horizontal)">
                                      <p:cBhvr>
                                        <p:cTn id="35" dur="500"/>
                                        <p:tgtEl>
                                          <p:spTgt spid="66577"/>
                                        </p:tgtEl>
                                      </p:cBhvr>
                                    </p:animEffect>
                                  </p:childTnLst>
                                </p:cTn>
                              </p:par>
                            </p:childTnLst>
                          </p:cTn>
                        </p:par>
                        <p:par>
                          <p:cTn id="36" fill="hold" nodeType="afterGroup">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66576"/>
                                        </p:tgtEl>
                                        <p:attrNameLst>
                                          <p:attrName>style.visibility</p:attrName>
                                        </p:attrNameLst>
                                      </p:cBhvr>
                                      <p:to>
                                        <p:strVal val="visible"/>
                                      </p:to>
                                    </p:set>
                                    <p:animEffect transition="in" filter="blinds(horizontal)">
                                      <p:cBhvr>
                                        <p:cTn id="39" dur="500"/>
                                        <p:tgtEl>
                                          <p:spTgt spid="66576"/>
                                        </p:tgtEl>
                                      </p:cBhvr>
                                    </p:animEffect>
                                  </p:childTnLst>
                                </p:cTn>
                              </p:par>
                            </p:childTnLst>
                          </p:cTn>
                        </p:par>
                        <p:par>
                          <p:cTn id="40" fill="hold" nodeType="afterGroup">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66574"/>
                                        </p:tgtEl>
                                        <p:attrNameLst>
                                          <p:attrName>style.visibility</p:attrName>
                                        </p:attrNameLst>
                                      </p:cBhvr>
                                      <p:to>
                                        <p:strVal val="visible"/>
                                      </p:to>
                                    </p:set>
                                    <p:animEffect transition="in" filter="blinds(horizontal)">
                                      <p:cBhvr>
                                        <p:cTn id="43" dur="500"/>
                                        <p:tgtEl>
                                          <p:spTgt spid="66574"/>
                                        </p:tgtEl>
                                      </p:cBhvr>
                                    </p:animEffect>
                                  </p:childTnLst>
                                </p:cTn>
                              </p:par>
                            </p:childTnLst>
                          </p:cTn>
                        </p:par>
                        <p:par>
                          <p:cTn id="44" fill="hold" nodeType="afterGroup">
                            <p:stCondLst>
                              <p:cond delay="5000"/>
                            </p:stCondLst>
                            <p:childTnLst>
                              <p:par>
                                <p:cTn id="45" presetID="3" presetClass="entr" presetSubtype="10" fill="hold" grpId="0" nodeType="afterEffect">
                                  <p:stCondLst>
                                    <p:cond delay="0"/>
                                  </p:stCondLst>
                                  <p:childTnLst>
                                    <p:set>
                                      <p:cBhvr>
                                        <p:cTn id="46" dur="1" fill="hold">
                                          <p:stCondLst>
                                            <p:cond delay="0"/>
                                          </p:stCondLst>
                                        </p:cTn>
                                        <p:tgtEl>
                                          <p:spTgt spid="66575"/>
                                        </p:tgtEl>
                                        <p:attrNameLst>
                                          <p:attrName>style.visibility</p:attrName>
                                        </p:attrNameLst>
                                      </p:cBhvr>
                                      <p:to>
                                        <p:strVal val="visible"/>
                                      </p:to>
                                    </p:set>
                                    <p:animEffect transition="in" filter="blinds(horizontal)">
                                      <p:cBhvr>
                                        <p:cTn id="47" dur="500"/>
                                        <p:tgtEl>
                                          <p:spTgt spid="66575"/>
                                        </p:tgtEl>
                                      </p:cBhvr>
                                    </p:animEffect>
                                  </p:childTnLst>
                                </p:cTn>
                              </p:par>
                            </p:childTnLst>
                          </p:cTn>
                        </p:par>
                        <p:par>
                          <p:cTn id="48" fill="hold" nodeType="afterGroup">
                            <p:stCondLst>
                              <p:cond delay="5500"/>
                            </p:stCondLst>
                            <p:childTnLst>
                              <p:par>
                                <p:cTn id="49" presetID="8" presetClass="entr" presetSubtype="16" fill="hold" grpId="0" nodeType="afterEffect">
                                  <p:stCondLst>
                                    <p:cond delay="0"/>
                                  </p:stCondLst>
                                  <p:childTnLst>
                                    <p:set>
                                      <p:cBhvr>
                                        <p:cTn id="50" dur="1" fill="hold">
                                          <p:stCondLst>
                                            <p:cond delay="0"/>
                                          </p:stCondLst>
                                        </p:cTn>
                                        <p:tgtEl>
                                          <p:spTgt spid="66573"/>
                                        </p:tgtEl>
                                        <p:attrNameLst>
                                          <p:attrName>style.visibility</p:attrName>
                                        </p:attrNameLst>
                                      </p:cBhvr>
                                      <p:to>
                                        <p:strVal val="visible"/>
                                      </p:to>
                                    </p:set>
                                    <p:animEffect transition="in" filter="diamond(in)">
                                      <p:cBhvr>
                                        <p:cTn id="51" dur="500"/>
                                        <p:tgtEl>
                                          <p:spTgt spid="66573"/>
                                        </p:tgtEl>
                                      </p:cBhvr>
                                    </p:animEffect>
                                  </p:childTnLst>
                                </p:cTn>
                              </p:par>
                            </p:childTnLst>
                          </p:cTn>
                        </p:par>
                        <p:par>
                          <p:cTn id="52" fill="hold" nodeType="afterGroup">
                            <p:stCondLst>
                              <p:cond delay="6000"/>
                            </p:stCondLst>
                            <p:childTnLst>
                              <p:par>
                                <p:cTn id="53" presetID="8" presetClass="entr" presetSubtype="16" fill="hold" grpId="0" nodeType="afterEffect">
                                  <p:stCondLst>
                                    <p:cond delay="0"/>
                                  </p:stCondLst>
                                  <p:childTnLst>
                                    <p:set>
                                      <p:cBhvr>
                                        <p:cTn id="54" dur="1" fill="hold">
                                          <p:stCondLst>
                                            <p:cond delay="0"/>
                                          </p:stCondLst>
                                        </p:cTn>
                                        <p:tgtEl>
                                          <p:spTgt spid="66572"/>
                                        </p:tgtEl>
                                        <p:attrNameLst>
                                          <p:attrName>style.visibility</p:attrName>
                                        </p:attrNameLst>
                                      </p:cBhvr>
                                      <p:to>
                                        <p:strVal val="visible"/>
                                      </p:to>
                                    </p:set>
                                    <p:animEffect transition="in" filter="diamond(in)">
                                      <p:cBhvr>
                                        <p:cTn id="55" dur="500"/>
                                        <p:tgtEl>
                                          <p:spTgt spid="66572"/>
                                        </p:tgtEl>
                                      </p:cBhvr>
                                    </p:animEffect>
                                  </p:childTnLst>
                                </p:cTn>
                              </p:par>
                            </p:childTnLst>
                          </p:cTn>
                        </p:par>
                        <p:par>
                          <p:cTn id="56" fill="hold" nodeType="afterGroup">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66580"/>
                                        </p:tgtEl>
                                        <p:attrNameLst>
                                          <p:attrName>style.visibility</p:attrName>
                                        </p:attrNameLst>
                                      </p:cBhvr>
                                      <p:to>
                                        <p:strVal val="visible"/>
                                      </p:to>
                                    </p:set>
                                    <p:animEffect transition="in" filter="fade">
                                      <p:cBhvr>
                                        <p:cTn id="59" dur="500"/>
                                        <p:tgtEl>
                                          <p:spTgt spid="66580"/>
                                        </p:tgtEl>
                                      </p:cBhvr>
                                    </p:animEffect>
                                  </p:childTnLst>
                                </p:cTn>
                              </p:par>
                            </p:childTnLst>
                          </p:cTn>
                        </p:par>
                        <p:par>
                          <p:cTn id="60" fill="hold" nodeType="afterGroup">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66583"/>
                                        </p:tgtEl>
                                        <p:attrNameLst>
                                          <p:attrName>style.visibility</p:attrName>
                                        </p:attrNameLst>
                                      </p:cBhvr>
                                      <p:to>
                                        <p:strVal val="visible"/>
                                      </p:to>
                                    </p:set>
                                    <p:animEffect transition="in" filter="fade">
                                      <p:cBhvr>
                                        <p:cTn id="63" dur="500"/>
                                        <p:tgtEl>
                                          <p:spTgt spid="66583"/>
                                        </p:tgtEl>
                                      </p:cBhvr>
                                    </p:animEffect>
                                  </p:childTnLst>
                                </p:cTn>
                              </p:par>
                            </p:childTnLst>
                          </p:cTn>
                        </p:par>
                        <p:par>
                          <p:cTn id="64" fill="hold" nodeType="afterGroup">
                            <p:stCondLst>
                              <p:cond delay="7500"/>
                            </p:stCondLst>
                            <p:childTnLst>
                              <p:par>
                                <p:cTn id="65" presetID="2" presetClass="entr" presetSubtype="4" fill="hold" grpId="0" nodeType="afterEffect">
                                  <p:stCondLst>
                                    <p:cond delay="0"/>
                                  </p:stCondLst>
                                  <p:childTnLst>
                                    <p:set>
                                      <p:cBhvr>
                                        <p:cTn id="66" dur="1" fill="hold">
                                          <p:stCondLst>
                                            <p:cond delay="0"/>
                                          </p:stCondLst>
                                        </p:cTn>
                                        <p:tgtEl>
                                          <p:spTgt spid="66584"/>
                                        </p:tgtEl>
                                        <p:attrNameLst>
                                          <p:attrName>style.visibility</p:attrName>
                                        </p:attrNameLst>
                                      </p:cBhvr>
                                      <p:to>
                                        <p:strVal val="visible"/>
                                      </p:to>
                                    </p:set>
                                    <p:anim calcmode="lin" valueType="num">
                                      <p:cBhvr additive="base">
                                        <p:cTn id="67" dur="500" fill="hold"/>
                                        <p:tgtEl>
                                          <p:spTgt spid="66584"/>
                                        </p:tgtEl>
                                        <p:attrNameLst>
                                          <p:attrName>ppt_x</p:attrName>
                                        </p:attrNameLst>
                                      </p:cBhvr>
                                      <p:tavLst>
                                        <p:tav tm="0">
                                          <p:val>
                                            <p:strVal val="#ppt_x"/>
                                          </p:val>
                                        </p:tav>
                                        <p:tav tm="100000">
                                          <p:val>
                                            <p:strVal val="#ppt_x"/>
                                          </p:val>
                                        </p:tav>
                                      </p:tavLst>
                                    </p:anim>
                                    <p:anim calcmode="lin" valueType="num">
                                      <p:cBhvr additive="base">
                                        <p:cTn id="68" dur="500" fill="hold"/>
                                        <p:tgtEl>
                                          <p:spTgt spid="66584"/>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5" grpId="0" animBg="1"/>
      <p:bldP spid="66566" grpId="0" animBg="1"/>
      <p:bldP spid="66567" grpId="0"/>
      <p:bldP spid="66568" grpId="0" animBg="1"/>
      <p:bldP spid="66569" grpId="0" animBg="1"/>
      <p:bldP spid="66570" grpId="0"/>
      <p:bldP spid="66571" grpId="0" animBg="1"/>
      <p:bldP spid="66572" grpId="0" animBg="1"/>
      <p:bldP spid="66573" grpId="0" animBg="1"/>
      <p:bldP spid="66574" grpId="0" animBg="1"/>
      <p:bldP spid="66575" grpId="0" animBg="1"/>
      <p:bldP spid="66576" grpId="0" animBg="1"/>
      <p:bldP spid="66577" grpId="0" animBg="1"/>
      <p:bldP spid="66580" grpId="0"/>
      <p:bldP spid="66583" grpId="0"/>
      <p:bldP spid="66584"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lstStyle/>
          <a:p>
            <a:r>
              <a:rPr lang="el-GR">
                <a:latin typeface="Calibri" charset="0"/>
              </a:rPr>
              <a:t>1</a:t>
            </a:r>
            <a:r>
              <a:rPr lang="el-GR" baseline="30000">
                <a:latin typeface="Calibri" charset="0"/>
              </a:rPr>
              <a:t>η</a:t>
            </a:r>
            <a:r>
              <a:rPr lang="el-GR">
                <a:latin typeface="Calibri" charset="0"/>
              </a:rPr>
              <a:t> υπόθεση (συνέχεια)</a:t>
            </a:r>
          </a:p>
        </p:txBody>
      </p:sp>
      <p:sp>
        <p:nvSpPr>
          <p:cNvPr id="27651" name="2 - Θέση περιεχομένου"/>
          <p:cNvSpPr>
            <a:spLocks noGrp="1"/>
          </p:cNvSpPr>
          <p:nvPr>
            <p:ph idx="1"/>
          </p:nvPr>
        </p:nvSpPr>
        <p:spPr/>
        <p:txBody>
          <a:bodyPr/>
          <a:lstStyle/>
          <a:p>
            <a:r>
              <a:rPr lang="el-GR">
                <a:latin typeface="Calibri" charset="0"/>
              </a:rPr>
              <a:t>Μόνο η κατάκτηση, διαφορετικά η γνώση που έχει κατακτηθεί υποσυνείδητα οδηγεί σε παραγωγικό εξαγόμενο.</a:t>
            </a:r>
          </a:p>
          <a:p>
            <a:r>
              <a:rPr lang="el-GR">
                <a:latin typeface="Calibri" charset="0"/>
              </a:rPr>
              <a:t>Η εκμάθηση, διαφορετικά η συνειδητή γνώση των κανόνων της γλώσσας από τον μαθητή χρησιμεύει ως εποπτικός μηχανισμός</a:t>
            </a:r>
            <a:r>
              <a:rPr lang="en-US">
                <a:latin typeface="Calibri" charset="0"/>
              </a:rPr>
              <a:t> (monitor).</a:t>
            </a:r>
            <a:endParaRPr lang="el-GR">
              <a:latin typeface="Calibri" charset="0"/>
            </a:endParaRPr>
          </a:p>
        </p:txBody>
      </p:sp>
    </p:spTree>
    <p:extLst>
      <p:ext uri="{BB962C8B-B14F-4D97-AF65-F5344CB8AC3E}">
        <p14:creationId xmlns:p14="http://schemas.microsoft.com/office/powerpoint/2010/main" val="26546705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lstStyle/>
          <a:p>
            <a:pPr eaLnBrk="1" hangingPunct="1"/>
            <a:r>
              <a:rPr lang="el-GR" dirty="0">
                <a:latin typeface="Calibri" charset="0"/>
              </a:rPr>
              <a:t>Ωστόσο,</a:t>
            </a:r>
          </a:p>
        </p:txBody>
      </p:sp>
      <p:sp>
        <p:nvSpPr>
          <p:cNvPr id="28675" name="2 - Θέση περιεχομένου"/>
          <p:cNvSpPr>
            <a:spLocks noGrp="1"/>
          </p:cNvSpPr>
          <p:nvPr>
            <p:ph idx="1"/>
          </p:nvPr>
        </p:nvSpPr>
        <p:spPr/>
        <p:txBody>
          <a:bodyPr/>
          <a:lstStyle/>
          <a:p>
            <a:pPr eaLnBrk="1" hangingPunct="1"/>
            <a:r>
              <a:rPr lang="el-GR">
                <a:latin typeface="Calibri" charset="0"/>
              </a:rPr>
              <a:t>Υπάρχει κατάκτηση χωρίς εκμάθηση</a:t>
            </a:r>
          </a:p>
          <a:p>
            <a:pPr eaLnBrk="1" hangingPunct="1"/>
            <a:r>
              <a:rPr lang="el-GR">
                <a:latin typeface="Calibri" charset="0"/>
              </a:rPr>
              <a:t>Υπάρχει εκμάθηση χωρίς κατάκτηση</a:t>
            </a:r>
          </a:p>
          <a:p>
            <a:pPr eaLnBrk="1" hangingPunct="1"/>
            <a:r>
              <a:rPr lang="el-GR">
                <a:latin typeface="Calibri" charset="0"/>
              </a:rPr>
              <a:t>Κανείς δεν μπορεί να γνωρίζει όλους τους κανόνες</a:t>
            </a:r>
            <a:endParaRPr lang="en-US">
              <a:latin typeface="Calibri" charset="0"/>
            </a:endParaRPr>
          </a:p>
          <a:p>
            <a:pPr eaLnBrk="1" hangingPunct="1"/>
            <a:endParaRPr lang="en-US">
              <a:latin typeface="Calibri" charset="0"/>
            </a:endParaRPr>
          </a:p>
          <a:p>
            <a:pPr eaLnBrk="1" hangingPunct="1"/>
            <a:r>
              <a:rPr lang="en-US" sz="2400">
                <a:latin typeface="Calibri" charset="0"/>
              </a:rPr>
              <a:t>“Learning has only one function… as a Monitor or editor… Learning makes changes in the form of our utterance, after it has been produced by the acquired system” </a:t>
            </a:r>
          </a:p>
          <a:p>
            <a:pPr eaLnBrk="1" hangingPunct="1">
              <a:buFont typeface="Arial" charset="0"/>
              <a:buNone/>
            </a:pPr>
            <a:r>
              <a:rPr lang="en-US" sz="2400">
                <a:latin typeface="Calibri" charset="0"/>
              </a:rPr>
              <a:t>			(Krashen, 1982: 15)</a:t>
            </a:r>
            <a:endParaRPr lang="el-GR" sz="2400">
              <a:latin typeface="Calibri" charset="0"/>
            </a:endParaRPr>
          </a:p>
        </p:txBody>
      </p:sp>
    </p:spTree>
    <p:extLst>
      <p:ext uri="{BB962C8B-B14F-4D97-AF65-F5344CB8AC3E}">
        <p14:creationId xmlns:p14="http://schemas.microsoft.com/office/powerpoint/2010/main" val="10600127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29699"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29700" name="Picture 4" descr="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9" name="Oval 5"/>
          <p:cNvSpPr>
            <a:spLocks noChangeArrowheads="1"/>
          </p:cNvSpPr>
          <p:nvPr/>
        </p:nvSpPr>
        <p:spPr bwMode="auto">
          <a:xfrm>
            <a:off x="900113" y="692150"/>
            <a:ext cx="574675" cy="576263"/>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Calibri" charset="0"/>
            </a:endParaRPr>
          </a:p>
        </p:txBody>
      </p:sp>
      <p:sp>
        <p:nvSpPr>
          <p:cNvPr id="67590" name="WordArt 6"/>
          <p:cNvSpPr>
            <a:spLocks noChangeArrowheads="1" noChangeShapeType="1" noTextEdit="1"/>
          </p:cNvSpPr>
          <p:nvPr/>
        </p:nvSpPr>
        <p:spPr bwMode="auto">
          <a:xfrm>
            <a:off x="1042988" y="765175"/>
            <a:ext cx="215900" cy="360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is-IS" sz="3600" kern="10">
                <a:solidFill>
                  <a:srgbClr val="FFFFFF"/>
                </a:solidFill>
                <a:latin typeface="Arial Black"/>
                <a:ea typeface="Arial Black"/>
                <a:cs typeface="Arial Black"/>
              </a:rPr>
              <a:t>2</a:t>
            </a:r>
            <a:endParaRPr lang="en-US" sz="3600" kern="10">
              <a:solidFill>
                <a:srgbClr val="FFFFFF"/>
              </a:solidFill>
              <a:latin typeface="Arial Black"/>
              <a:ea typeface="Arial Black"/>
              <a:cs typeface="Arial Black"/>
            </a:endParaRPr>
          </a:p>
        </p:txBody>
      </p:sp>
      <p:sp>
        <p:nvSpPr>
          <p:cNvPr id="67591" name="Text Box 7"/>
          <p:cNvSpPr txBox="1">
            <a:spLocks noChangeArrowheads="1"/>
          </p:cNvSpPr>
          <p:nvPr/>
        </p:nvSpPr>
        <p:spPr bwMode="auto">
          <a:xfrm>
            <a:off x="1547813" y="765175"/>
            <a:ext cx="6553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s-ES" sz="2400" b="1">
                <a:latin typeface="Calibri" charset="0"/>
              </a:rPr>
              <a:t>  </a:t>
            </a:r>
            <a:r>
              <a:rPr lang="el-GR" sz="3200" b="1">
                <a:latin typeface="Calibri" charset="0"/>
              </a:rPr>
              <a:t>Ο Εποπτικός Μηχανισμός </a:t>
            </a:r>
            <a:r>
              <a:rPr lang="en-US" sz="3200" b="1">
                <a:latin typeface="Calibri" charset="0"/>
              </a:rPr>
              <a:t>(Monitor)</a:t>
            </a:r>
            <a:endParaRPr lang="es-ES" sz="3200">
              <a:latin typeface="Calibri" charset="0"/>
            </a:endParaRPr>
          </a:p>
        </p:txBody>
      </p:sp>
      <p:sp>
        <p:nvSpPr>
          <p:cNvPr id="67592" name="Text Box 8"/>
          <p:cNvSpPr txBox="1">
            <a:spLocks noChangeArrowheads="1"/>
          </p:cNvSpPr>
          <p:nvPr/>
        </p:nvSpPr>
        <p:spPr bwMode="auto">
          <a:xfrm>
            <a:off x="395288" y="1844675"/>
            <a:ext cx="835183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000" b="1">
                <a:latin typeface="Calibri" charset="0"/>
              </a:rPr>
              <a:t>   </a:t>
            </a:r>
            <a:r>
              <a:rPr lang="en-GB" sz="2400" b="1">
                <a:solidFill>
                  <a:srgbClr val="FF0000"/>
                </a:solidFill>
                <a:latin typeface="Calibri" charset="0"/>
              </a:rPr>
              <a:t>O </a:t>
            </a:r>
            <a:r>
              <a:rPr lang="el-GR" sz="2400" b="1">
                <a:solidFill>
                  <a:srgbClr val="FF0000"/>
                </a:solidFill>
                <a:latin typeface="Calibri" charset="0"/>
              </a:rPr>
              <a:t>καθένας έχει έναν μηχανισμό ελέγχου που του λέει πότε το γλωσσικό του εξαγόμενο είναι σωστό ή λάθος. Για να ενεργοποιηθεί ο μηχανισμός αυτός απαιτούνται τρεις προϋποθέσεις</a:t>
            </a:r>
            <a:endParaRPr lang="en-GB" sz="2400">
              <a:solidFill>
                <a:srgbClr val="FF0000"/>
              </a:solidFill>
              <a:latin typeface="Calibri" charset="0"/>
            </a:endParaRPr>
          </a:p>
        </p:txBody>
      </p:sp>
      <p:pic>
        <p:nvPicPr>
          <p:cNvPr id="6759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3716338"/>
            <a:ext cx="14097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94" name="Text Box 10"/>
          <p:cNvSpPr txBox="1">
            <a:spLocks noChangeArrowheads="1"/>
          </p:cNvSpPr>
          <p:nvPr/>
        </p:nvSpPr>
        <p:spPr bwMode="auto">
          <a:xfrm>
            <a:off x="1042988" y="3357563"/>
            <a:ext cx="1439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000" b="1">
                <a:latin typeface="Calibri" charset="0"/>
              </a:rPr>
              <a:t>MONITOR</a:t>
            </a:r>
            <a:endParaRPr lang="es-ES" sz="2000">
              <a:latin typeface="Calibri" charset="0"/>
            </a:endParaRPr>
          </a:p>
        </p:txBody>
      </p:sp>
      <p:sp>
        <p:nvSpPr>
          <p:cNvPr id="67595" name="Line 11"/>
          <p:cNvSpPr>
            <a:spLocks noChangeShapeType="1"/>
          </p:cNvSpPr>
          <p:nvPr/>
        </p:nvSpPr>
        <p:spPr bwMode="auto">
          <a:xfrm>
            <a:off x="2339975" y="4005263"/>
            <a:ext cx="21605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7596" name="Text Box 12"/>
          <p:cNvSpPr txBox="1">
            <a:spLocks noChangeArrowheads="1"/>
          </p:cNvSpPr>
          <p:nvPr/>
        </p:nvSpPr>
        <p:spPr bwMode="auto">
          <a:xfrm>
            <a:off x="4572000" y="3573463"/>
            <a:ext cx="2447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000" b="1">
                <a:latin typeface="Calibri" charset="0"/>
              </a:rPr>
              <a:t> </a:t>
            </a:r>
            <a:r>
              <a:rPr lang="el-GR" sz="2000" b="1">
                <a:solidFill>
                  <a:srgbClr val="FF0000"/>
                </a:solidFill>
                <a:latin typeface="Calibri" charset="0"/>
              </a:rPr>
              <a:t>ΠΡΟΫΠΟΘΕΣΕΙΣ</a:t>
            </a:r>
            <a:endParaRPr lang="en-GB" sz="2000">
              <a:solidFill>
                <a:srgbClr val="FF0000"/>
              </a:solidFill>
              <a:latin typeface="Calibri" charset="0"/>
            </a:endParaRPr>
          </a:p>
        </p:txBody>
      </p:sp>
      <p:sp>
        <p:nvSpPr>
          <p:cNvPr id="67597" name="Text Box 13"/>
          <p:cNvSpPr txBox="1">
            <a:spLocks noChangeArrowheads="1"/>
          </p:cNvSpPr>
          <p:nvPr/>
        </p:nvSpPr>
        <p:spPr bwMode="auto">
          <a:xfrm>
            <a:off x="2916238" y="5013325"/>
            <a:ext cx="1079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000" b="1">
                <a:solidFill>
                  <a:srgbClr val="000066"/>
                </a:solidFill>
                <a:latin typeface="Calibri" charset="0"/>
              </a:rPr>
              <a:t> </a:t>
            </a:r>
            <a:r>
              <a:rPr lang="el-GR" b="1">
                <a:solidFill>
                  <a:srgbClr val="000066"/>
                </a:solidFill>
                <a:latin typeface="Calibri" charset="0"/>
              </a:rPr>
              <a:t>Χρόνος</a:t>
            </a:r>
            <a:endParaRPr lang="es-ES">
              <a:solidFill>
                <a:srgbClr val="000066"/>
              </a:solidFill>
              <a:latin typeface="Calibri" charset="0"/>
            </a:endParaRPr>
          </a:p>
        </p:txBody>
      </p:sp>
      <p:sp>
        <p:nvSpPr>
          <p:cNvPr id="67598" name="Text Box 14"/>
          <p:cNvSpPr txBox="1">
            <a:spLocks noChangeArrowheads="1"/>
          </p:cNvSpPr>
          <p:nvPr/>
        </p:nvSpPr>
        <p:spPr bwMode="auto">
          <a:xfrm>
            <a:off x="4643438" y="5157788"/>
            <a:ext cx="1873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b="1">
                <a:solidFill>
                  <a:srgbClr val="000066"/>
                </a:solidFill>
                <a:latin typeface="Calibri" charset="0"/>
              </a:rPr>
              <a:t> </a:t>
            </a:r>
            <a:r>
              <a:rPr lang="el-GR" b="1">
                <a:solidFill>
                  <a:srgbClr val="000066"/>
                </a:solidFill>
                <a:latin typeface="Calibri" charset="0"/>
              </a:rPr>
              <a:t>Γνώση κανόνα</a:t>
            </a:r>
            <a:endParaRPr lang="es-ES">
              <a:solidFill>
                <a:srgbClr val="000066"/>
              </a:solidFill>
              <a:latin typeface="Calibri" charset="0"/>
            </a:endParaRPr>
          </a:p>
        </p:txBody>
      </p:sp>
      <p:sp>
        <p:nvSpPr>
          <p:cNvPr id="67599" name="Text Box 15"/>
          <p:cNvSpPr txBox="1">
            <a:spLocks noChangeArrowheads="1"/>
          </p:cNvSpPr>
          <p:nvPr/>
        </p:nvSpPr>
        <p:spPr bwMode="auto">
          <a:xfrm>
            <a:off x="7451725" y="4292600"/>
            <a:ext cx="12969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l-GR" b="1">
                <a:solidFill>
                  <a:srgbClr val="000066"/>
                </a:solidFill>
                <a:latin typeface="Calibri" charset="0"/>
              </a:rPr>
              <a:t>Εστίαση στη μορφή</a:t>
            </a:r>
            <a:endParaRPr lang="es-ES" b="1">
              <a:solidFill>
                <a:srgbClr val="000066"/>
              </a:solidFill>
              <a:latin typeface="Calibri" charset="0"/>
            </a:endParaRPr>
          </a:p>
        </p:txBody>
      </p:sp>
      <p:sp>
        <p:nvSpPr>
          <p:cNvPr id="67600" name="Line 16"/>
          <p:cNvSpPr>
            <a:spLocks noChangeShapeType="1"/>
          </p:cNvSpPr>
          <p:nvPr/>
        </p:nvSpPr>
        <p:spPr bwMode="auto">
          <a:xfrm flipH="1">
            <a:off x="3635375" y="4508500"/>
            <a:ext cx="863600" cy="3587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7601" name="Line 17"/>
          <p:cNvSpPr>
            <a:spLocks noChangeShapeType="1"/>
          </p:cNvSpPr>
          <p:nvPr/>
        </p:nvSpPr>
        <p:spPr bwMode="auto">
          <a:xfrm>
            <a:off x="5580063" y="4508500"/>
            <a:ext cx="0" cy="5048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7602" name="Line 18"/>
          <p:cNvSpPr>
            <a:spLocks noChangeShapeType="1"/>
          </p:cNvSpPr>
          <p:nvPr/>
        </p:nvSpPr>
        <p:spPr bwMode="auto">
          <a:xfrm>
            <a:off x="6300788" y="4508500"/>
            <a:ext cx="1223962" cy="2873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7603" name="Text Box 19"/>
          <p:cNvSpPr txBox="1">
            <a:spLocks noChangeArrowheads="1"/>
          </p:cNvSpPr>
          <p:nvPr/>
        </p:nvSpPr>
        <p:spPr bwMode="auto">
          <a:xfrm>
            <a:off x="2411413" y="5661025"/>
            <a:ext cx="21605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l-GR" sz="1600" b="1">
                <a:latin typeface="Calibri" charset="0"/>
              </a:rPr>
              <a:t>Έχεις χρόνο να σκεφτείς</a:t>
            </a:r>
            <a:r>
              <a:rPr lang="en-GB" sz="1600" b="1">
                <a:latin typeface="Calibri" charset="0"/>
              </a:rPr>
              <a:t>.</a:t>
            </a:r>
            <a:endParaRPr lang="en-GB" sz="1600">
              <a:latin typeface="Calibri" charset="0"/>
            </a:endParaRPr>
          </a:p>
        </p:txBody>
      </p:sp>
      <p:sp>
        <p:nvSpPr>
          <p:cNvPr id="67604" name="Text Box 20"/>
          <p:cNvSpPr txBox="1">
            <a:spLocks noChangeArrowheads="1"/>
          </p:cNvSpPr>
          <p:nvPr/>
        </p:nvSpPr>
        <p:spPr bwMode="auto">
          <a:xfrm>
            <a:off x="4572000" y="5661025"/>
            <a:ext cx="21605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l-GR" sz="1600" b="1">
                <a:latin typeface="Calibri" charset="0"/>
              </a:rPr>
              <a:t>Ξέρεις τους κανόνες, ως αποτέλεσμα διδασκαλίας</a:t>
            </a:r>
            <a:endParaRPr lang="en-GB" sz="1600">
              <a:latin typeface="Calibri" charset="0"/>
            </a:endParaRPr>
          </a:p>
        </p:txBody>
      </p:sp>
      <p:sp>
        <p:nvSpPr>
          <p:cNvPr id="67605" name="Text Box 21"/>
          <p:cNvSpPr txBox="1">
            <a:spLocks noChangeArrowheads="1"/>
          </p:cNvSpPr>
          <p:nvPr/>
        </p:nvSpPr>
        <p:spPr bwMode="auto">
          <a:xfrm>
            <a:off x="6588125" y="5287963"/>
            <a:ext cx="25558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l-GR" sz="1600" b="1">
                <a:latin typeface="Calibri" charset="0"/>
              </a:rPr>
              <a:t>Εστιάζεις την προσοχή σου στη μορφή, στο γλωσσικό περίβλημα του μηνύματος</a:t>
            </a:r>
            <a:endParaRPr lang="en-GB" sz="1600">
              <a:latin typeface="Calibri" charset="0"/>
            </a:endParaRPr>
          </a:p>
        </p:txBody>
      </p:sp>
    </p:spTree>
    <p:extLst>
      <p:ext uri="{BB962C8B-B14F-4D97-AF65-F5344CB8AC3E}">
        <p14:creationId xmlns:p14="http://schemas.microsoft.com/office/powerpoint/2010/main" val="196380548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7589"/>
                                        </p:tgtEl>
                                        <p:attrNameLst>
                                          <p:attrName>style.visibility</p:attrName>
                                        </p:attrNameLst>
                                      </p:cBhvr>
                                      <p:to>
                                        <p:strVal val="visible"/>
                                      </p:to>
                                    </p:set>
                                    <p:animEffect transition="in" filter="box(in)">
                                      <p:cBhvr>
                                        <p:cTn id="7" dur="500"/>
                                        <p:tgtEl>
                                          <p:spTgt spid="67589"/>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67590"/>
                                        </p:tgtEl>
                                        <p:attrNameLst>
                                          <p:attrName>style.visibility</p:attrName>
                                        </p:attrNameLst>
                                      </p:cBhvr>
                                      <p:to>
                                        <p:strVal val="visible"/>
                                      </p:to>
                                    </p:set>
                                    <p:animEffect transition="in" filter="box(in)">
                                      <p:cBhvr>
                                        <p:cTn id="11" dur="500"/>
                                        <p:tgtEl>
                                          <p:spTgt spid="67590"/>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67591"/>
                                        </p:tgtEl>
                                        <p:attrNameLst>
                                          <p:attrName>style.visibility</p:attrName>
                                        </p:attrNameLst>
                                      </p:cBhvr>
                                      <p:to>
                                        <p:strVal val="visible"/>
                                      </p:to>
                                    </p:set>
                                    <p:animEffect transition="in" filter="box(in)">
                                      <p:cBhvr>
                                        <p:cTn id="15" dur="500"/>
                                        <p:tgtEl>
                                          <p:spTgt spid="67591"/>
                                        </p:tgtEl>
                                      </p:cBhvr>
                                    </p:animEffect>
                                  </p:childTnLst>
                                </p:cTn>
                              </p:par>
                            </p:childTnLst>
                          </p:cTn>
                        </p:par>
                        <p:par>
                          <p:cTn id="16" fill="hold" nodeType="afterGroup">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67592"/>
                                        </p:tgtEl>
                                        <p:attrNameLst>
                                          <p:attrName>style.visibility</p:attrName>
                                        </p:attrNameLst>
                                      </p:cBhvr>
                                      <p:to>
                                        <p:strVal val="visible"/>
                                      </p:to>
                                    </p:set>
                                    <p:anim calcmode="lin" valueType="num">
                                      <p:cBhvr additive="base">
                                        <p:cTn id="19" dur="500" fill="hold"/>
                                        <p:tgtEl>
                                          <p:spTgt spid="67592"/>
                                        </p:tgtEl>
                                        <p:attrNameLst>
                                          <p:attrName>ppt_x</p:attrName>
                                        </p:attrNameLst>
                                      </p:cBhvr>
                                      <p:tavLst>
                                        <p:tav tm="0">
                                          <p:val>
                                            <p:strVal val="#ppt_x"/>
                                          </p:val>
                                        </p:tav>
                                        <p:tav tm="100000">
                                          <p:val>
                                            <p:strVal val="#ppt_x"/>
                                          </p:val>
                                        </p:tav>
                                      </p:tavLst>
                                    </p:anim>
                                    <p:anim calcmode="lin" valueType="num">
                                      <p:cBhvr additive="base">
                                        <p:cTn id="20" dur="500" fill="hold"/>
                                        <p:tgtEl>
                                          <p:spTgt spid="67592"/>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2000"/>
                            </p:stCondLst>
                            <p:childTnLst>
                              <p:par>
                                <p:cTn id="22" presetID="12" presetClass="entr" presetSubtype="4" fill="hold" grpId="0" nodeType="afterEffect">
                                  <p:stCondLst>
                                    <p:cond delay="0"/>
                                  </p:stCondLst>
                                  <p:childTnLst>
                                    <p:set>
                                      <p:cBhvr>
                                        <p:cTn id="23" dur="1" fill="hold">
                                          <p:stCondLst>
                                            <p:cond delay="0"/>
                                          </p:stCondLst>
                                        </p:cTn>
                                        <p:tgtEl>
                                          <p:spTgt spid="67596"/>
                                        </p:tgtEl>
                                        <p:attrNameLst>
                                          <p:attrName>style.visibility</p:attrName>
                                        </p:attrNameLst>
                                      </p:cBhvr>
                                      <p:to>
                                        <p:strVal val="visible"/>
                                      </p:to>
                                    </p:set>
                                    <p:animEffect transition="in" filter="slide(fromBottom)">
                                      <p:cBhvr>
                                        <p:cTn id="24" dur="500"/>
                                        <p:tgtEl>
                                          <p:spTgt spid="67596"/>
                                        </p:tgtEl>
                                      </p:cBhvr>
                                    </p:animEffect>
                                  </p:childTnLst>
                                </p:cTn>
                              </p:par>
                            </p:childTnLst>
                          </p:cTn>
                        </p:par>
                        <p:par>
                          <p:cTn id="25" fill="hold" nodeType="afterGroup">
                            <p:stCondLst>
                              <p:cond delay="2500"/>
                            </p:stCondLst>
                            <p:childTnLst>
                              <p:par>
                                <p:cTn id="26" presetID="12" presetClass="entr" presetSubtype="4" fill="hold" grpId="0" nodeType="afterEffect">
                                  <p:stCondLst>
                                    <p:cond delay="0"/>
                                  </p:stCondLst>
                                  <p:childTnLst>
                                    <p:set>
                                      <p:cBhvr>
                                        <p:cTn id="27" dur="1" fill="hold">
                                          <p:stCondLst>
                                            <p:cond delay="0"/>
                                          </p:stCondLst>
                                        </p:cTn>
                                        <p:tgtEl>
                                          <p:spTgt spid="67594"/>
                                        </p:tgtEl>
                                        <p:attrNameLst>
                                          <p:attrName>style.visibility</p:attrName>
                                        </p:attrNameLst>
                                      </p:cBhvr>
                                      <p:to>
                                        <p:strVal val="visible"/>
                                      </p:to>
                                    </p:set>
                                    <p:animEffect transition="in" filter="slide(fromBottom)">
                                      <p:cBhvr>
                                        <p:cTn id="28" dur="500"/>
                                        <p:tgtEl>
                                          <p:spTgt spid="67594"/>
                                        </p:tgtEl>
                                      </p:cBhvr>
                                    </p:animEffect>
                                  </p:childTnLst>
                                </p:cTn>
                              </p:par>
                            </p:childTnLst>
                          </p:cTn>
                        </p:par>
                        <p:par>
                          <p:cTn id="29" fill="hold" nodeType="afterGroup">
                            <p:stCondLst>
                              <p:cond delay="3000"/>
                            </p:stCondLst>
                            <p:childTnLst>
                              <p:par>
                                <p:cTn id="30" presetID="12" presetClass="entr" presetSubtype="4" fill="hold" nodeType="afterEffect">
                                  <p:stCondLst>
                                    <p:cond delay="0"/>
                                  </p:stCondLst>
                                  <p:childTnLst>
                                    <p:set>
                                      <p:cBhvr>
                                        <p:cTn id="31" dur="1" fill="hold">
                                          <p:stCondLst>
                                            <p:cond delay="0"/>
                                          </p:stCondLst>
                                        </p:cTn>
                                        <p:tgtEl>
                                          <p:spTgt spid="67593"/>
                                        </p:tgtEl>
                                        <p:attrNameLst>
                                          <p:attrName>style.visibility</p:attrName>
                                        </p:attrNameLst>
                                      </p:cBhvr>
                                      <p:to>
                                        <p:strVal val="visible"/>
                                      </p:to>
                                    </p:set>
                                    <p:animEffect transition="in" filter="slide(fromBottom)">
                                      <p:cBhvr>
                                        <p:cTn id="32" dur="500"/>
                                        <p:tgtEl>
                                          <p:spTgt spid="67593"/>
                                        </p:tgtEl>
                                      </p:cBhvr>
                                    </p:animEffect>
                                  </p:childTnLst>
                                </p:cTn>
                              </p:par>
                            </p:childTnLst>
                          </p:cTn>
                        </p:par>
                        <p:par>
                          <p:cTn id="33" fill="hold" nodeType="afterGroup">
                            <p:stCondLst>
                              <p:cond delay="3500"/>
                            </p:stCondLst>
                            <p:childTnLst>
                              <p:par>
                                <p:cTn id="34" presetID="12" presetClass="entr" presetSubtype="4" fill="hold" grpId="0" nodeType="afterEffect">
                                  <p:stCondLst>
                                    <p:cond delay="0"/>
                                  </p:stCondLst>
                                  <p:childTnLst>
                                    <p:set>
                                      <p:cBhvr>
                                        <p:cTn id="35" dur="1" fill="hold">
                                          <p:stCondLst>
                                            <p:cond delay="0"/>
                                          </p:stCondLst>
                                        </p:cTn>
                                        <p:tgtEl>
                                          <p:spTgt spid="67597"/>
                                        </p:tgtEl>
                                        <p:attrNameLst>
                                          <p:attrName>style.visibility</p:attrName>
                                        </p:attrNameLst>
                                      </p:cBhvr>
                                      <p:to>
                                        <p:strVal val="visible"/>
                                      </p:to>
                                    </p:set>
                                    <p:animEffect transition="in" filter="slide(fromBottom)">
                                      <p:cBhvr>
                                        <p:cTn id="36" dur="500"/>
                                        <p:tgtEl>
                                          <p:spTgt spid="67597"/>
                                        </p:tgtEl>
                                      </p:cBhvr>
                                    </p:animEffect>
                                  </p:childTnLst>
                                </p:cTn>
                              </p:par>
                            </p:childTnLst>
                          </p:cTn>
                        </p:par>
                        <p:par>
                          <p:cTn id="37" fill="hold" nodeType="afterGroup">
                            <p:stCondLst>
                              <p:cond delay="4000"/>
                            </p:stCondLst>
                            <p:childTnLst>
                              <p:par>
                                <p:cTn id="38" presetID="12" presetClass="entr" presetSubtype="4" fill="hold" grpId="0" nodeType="afterEffect">
                                  <p:stCondLst>
                                    <p:cond delay="0"/>
                                  </p:stCondLst>
                                  <p:childTnLst>
                                    <p:set>
                                      <p:cBhvr>
                                        <p:cTn id="39" dur="1" fill="hold">
                                          <p:stCondLst>
                                            <p:cond delay="0"/>
                                          </p:stCondLst>
                                        </p:cTn>
                                        <p:tgtEl>
                                          <p:spTgt spid="67600"/>
                                        </p:tgtEl>
                                        <p:attrNameLst>
                                          <p:attrName>style.visibility</p:attrName>
                                        </p:attrNameLst>
                                      </p:cBhvr>
                                      <p:to>
                                        <p:strVal val="visible"/>
                                      </p:to>
                                    </p:set>
                                    <p:animEffect transition="in" filter="slide(fromBottom)">
                                      <p:cBhvr>
                                        <p:cTn id="40" dur="500"/>
                                        <p:tgtEl>
                                          <p:spTgt spid="67600"/>
                                        </p:tgtEl>
                                      </p:cBhvr>
                                    </p:animEffect>
                                  </p:childTnLst>
                                </p:cTn>
                              </p:par>
                            </p:childTnLst>
                          </p:cTn>
                        </p:par>
                        <p:par>
                          <p:cTn id="41" fill="hold" nodeType="afterGroup">
                            <p:stCondLst>
                              <p:cond delay="4500"/>
                            </p:stCondLst>
                            <p:childTnLst>
                              <p:par>
                                <p:cTn id="42" presetID="12" presetClass="entr" presetSubtype="4" fill="hold" grpId="0" nodeType="afterEffect">
                                  <p:stCondLst>
                                    <p:cond delay="0"/>
                                  </p:stCondLst>
                                  <p:childTnLst>
                                    <p:set>
                                      <p:cBhvr>
                                        <p:cTn id="43" dur="1" fill="hold">
                                          <p:stCondLst>
                                            <p:cond delay="0"/>
                                          </p:stCondLst>
                                        </p:cTn>
                                        <p:tgtEl>
                                          <p:spTgt spid="67595"/>
                                        </p:tgtEl>
                                        <p:attrNameLst>
                                          <p:attrName>style.visibility</p:attrName>
                                        </p:attrNameLst>
                                      </p:cBhvr>
                                      <p:to>
                                        <p:strVal val="visible"/>
                                      </p:to>
                                    </p:set>
                                    <p:animEffect transition="in" filter="slide(fromBottom)">
                                      <p:cBhvr>
                                        <p:cTn id="44" dur="500"/>
                                        <p:tgtEl>
                                          <p:spTgt spid="67595"/>
                                        </p:tgtEl>
                                      </p:cBhvr>
                                    </p:animEffect>
                                  </p:childTnLst>
                                </p:cTn>
                              </p:par>
                            </p:childTnLst>
                          </p:cTn>
                        </p:par>
                        <p:par>
                          <p:cTn id="45" fill="hold" nodeType="afterGroup">
                            <p:stCondLst>
                              <p:cond delay="5000"/>
                            </p:stCondLst>
                            <p:childTnLst>
                              <p:par>
                                <p:cTn id="46" presetID="12" presetClass="entr" presetSubtype="4" fill="hold" grpId="0" nodeType="afterEffect">
                                  <p:stCondLst>
                                    <p:cond delay="0"/>
                                  </p:stCondLst>
                                  <p:childTnLst>
                                    <p:set>
                                      <p:cBhvr>
                                        <p:cTn id="47" dur="1" fill="hold">
                                          <p:stCondLst>
                                            <p:cond delay="0"/>
                                          </p:stCondLst>
                                        </p:cTn>
                                        <p:tgtEl>
                                          <p:spTgt spid="67603"/>
                                        </p:tgtEl>
                                        <p:attrNameLst>
                                          <p:attrName>style.visibility</p:attrName>
                                        </p:attrNameLst>
                                      </p:cBhvr>
                                      <p:to>
                                        <p:strVal val="visible"/>
                                      </p:to>
                                    </p:set>
                                    <p:animEffect transition="in" filter="slide(fromBottom)">
                                      <p:cBhvr>
                                        <p:cTn id="48" dur="500"/>
                                        <p:tgtEl>
                                          <p:spTgt spid="67603"/>
                                        </p:tgtEl>
                                      </p:cBhvr>
                                    </p:animEffect>
                                  </p:childTnLst>
                                </p:cTn>
                              </p:par>
                            </p:childTnLst>
                          </p:cTn>
                        </p:par>
                        <p:par>
                          <p:cTn id="49" fill="hold" nodeType="afterGroup">
                            <p:stCondLst>
                              <p:cond delay="5500"/>
                            </p:stCondLst>
                            <p:childTnLst>
                              <p:par>
                                <p:cTn id="50" presetID="12" presetClass="entr" presetSubtype="4" fill="hold" grpId="0" nodeType="afterEffect">
                                  <p:stCondLst>
                                    <p:cond delay="0"/>
                                  </p:stCondLst>
                                  <p:childTnLst>
                                    <p:set>
                                      <p:cBhvr>
                                        <p:cTn id="51" dur="1" fill="hold">
                                          <p:stCondLst>
                                            <p:cond delay="0"/>
                                          </p:stCondLst>
                                        </p:cTn>
                                        <p:tgtEl>
                                          <p:spTgt spid="67598"/>
                                        </p:tgtEl>
                                        <p:attrNameLst>
                                          <p:attrName>style.visibility</p:attrName>
                                        </p:attrNameLst>
                                      </p:cBhvr>
                                      <p:to>
                                        <p:strVal val="visible"/>
                                      </p:to>
                                    </p:set>
                                    <p:animEffect transition="in" filter="slide(fromBottom)">
                                      <p:cBhvr>
                                        <p:cTn id="52" dur="500"/>
                                        <p:tgtEl>
                                          <p:spTgt spid="67598"/>
                                        </p:tgtEl>
                                      </p:cBhvr>
                                    </p:animEffect>
                                  </p:childTnLst>
                                </p:cTn>
                              </p:par>
                            </p:childTnLst>
                          </p:cTn>
                        </p:par>
                        <p:par>
                          <p:cTn id="53" fill="hold" nodeType="afterGroup">
                            <p:stCondLst>
                              <p:cond delay="6000"/>
                            </p:stCondLst>
                            <p:childTnLst>
                              <p:par>
                                <p:cTn id="54" presetID="12" presetClass="entr" presetSubtype="4" fill="hold" grpId="0" nodeType="afterEffect">
                                  <p:stCondLst>
                                    <p:cond delay="0"/>
                                  </p:stCondLst>
                                  <p:childTnLst>
                                    <p:set>
                                      <p:cBhvr>
                                        <p:cTn id="55" dur="1" fill="hold">
                                          <p:stCondLst>
                                            <p:cond delay="0"/>
                                          </p:stCondLst>
                                        </p:cTn>
                                        <p:tgtEl>
                                          <p:spTgt spid="67604"/>
                                        </p:tgtEl>
                                        <p:attrNameLst>
                                          <p:attrName>style.visibility</p:attrName>
                                        </p:attrNameLst>
                                      </p:cBhvr>
                                      <p:to>
                                        <p:strVal val="visible"/>
                                      </p:to>
                                    </p:set>
                                    <p:animEffect transition="in" filter="slide(fromBottom)">
                                      <p:cBhvr>
                                        <p:cTn id="56" dur="500"/>
                                        <p:tgtEl>
                                          <p:spTgt spid="67604"/>
                                        </p:tgtEl>
                                      </p:cBhvr>
                                    </p:animEffect>
                                  </p:childTnLst>
                                </p:cTn>
                              </p:par>
                            </p:childTnLst>
                          </p:cTn>
                        </p:par>
                        <p:par>
                          <p:cTn id="57" fill="hold" nodeType="afterGroup">
                            <p:stCondLst>
                              <p:cond delay="6500"/>
                            </p:stCondLst>
                            <p:childTnLst>
                              <p:par>
                                <p:cTn id="58" presetID="12" presetClass="entr" presetSubtype="4" fill="hold" grpId="0" nodeType="afterEffect">
                                  <p:stCondLst>
                                    <p:cond delay="0"/>
                                  </p:stCondLst>
                                  <p:childTnLst>
                                    <p:set>
                                      <p:cBhvr>
                                        <p:cTn id="59" dur="1" fill="hold">
                                          <p:stCondLst>
                                            <p:cond delay="0"/>
                                          </p:stCondLst>
                                        </p:cTn>
                                        <p:tgtEl>
                                          <p:spTgt spid="67601"/>
                                        </p:tgtEl>
                                        <p:attrNameLst>
                                          <p:attrName>style.visibility</p:attrName>
                                        </p:attrNameLst>
                                      </p:cBhvr>
                                      <p:to>
                                        <p:strVal val="visible"/>
                                      </p:to>
                                    </p:set>
                                    <p:animEffect transition="in" filter="slide(fromBottom)">
                                      <p:cBhvr>
                                        <p:cTn id="60" dur="500"/>
                                        <p:tgtEl>
                                          <p:spTgt spid="67601"/>
                                        </p:tgtEl>
                                      </p:cBhvr>
                                    </p:animEffect>
                                  </p:childTnLst>
                                </p:cTn>
                              </p:par>
                            </p:childTnLst>
                          </p:cTn>
                        </p:par>
                        <p:par>
                          <p:cTn id="61" fill="hold" nodeType="afterGroup">
                            <p:stCondLst>
                              <p:cond delay="7000"/>
                            </p:stCondLst>
                            <p:childTnLst>
                              <p:par>
                                <p:cTn id="62" presetID="12" presetClass="entr" presetSubtype="4" fill="hold" grpId="0" nodeType="afterEffect">
                                  <p:stCondLst>
                                    <p:cond delay="0"/>
                                  </p:stCondLst>
                                  <p:childTnLst>
                                    <p:set>
                                      <p:cBhvr>
                                        <p:cTn id="63" dur="1" fill="hold">
                                          <p:stCondLst>
                                            <p:cond delay="0"/>
                                          </p:stCondLst>
                                        </p:cTn>
                                        <p:tgtEl>
                                          <p:spTgt spid="67602"/>
                                        </p:tgtEl>
                                        <p:attrNameLst>
                                          <p:attrName>style.visibility</p:attrName>
                                        </p:attrNameLst>
                                      </p:cBhvr>
                                      <p:to>
                                        <p:strVal val="visible"/>
                                      </p:to>
                                    </p:set>
                                    <p:animEffect transition="in" filter="slide(fromBottom)">
                                      <p:cBhvr>
                                        <p:cTn id="64" dur="500"/>
                                        <p:tgtEl>
                                          <p:spTgt spid="67602"/>
                                        </p:tgtEl>
                                      </p:cBhvr>
                                    </p:animEffect>
                                  </p:childTnLst>
                                </p:cTn>
                              </p:par>
                            </p:childTnLst>
                          </p:cTn>
                        </p:par>
                        <p:par>
                          <p:cTn id="65" fill="hold" nodeType="afterGroup">
                            <p:stCondLst>
                              <p:cond delay="7500"/>
                            </p:stCondLst>
                            <p:childTnLst>
                              <p:par>
                                <p:cTn id="66" presetID="12" presetClass="entr" presetSubtype="4" fill="hold" grpId="0" nodeType="afterEffect">
                                  <p:stCondLst>
                                    <p:cond delay="0"/>
                                  </p:stCondLst>
                                  <p:childTnLst>
                                    <p:set>
                                      <p:cBhvr>
                                        <p:cTn id="67" dur="1" fill="hold">
                                          <p:stCondLst>
                                            <p:cond delay="0"/>
                                          </p:stCondLst>
                                        </p:cTn>
                                        <p:tgtEl>
                                          <p:spTgt spid="67599"/>
                                        </p:tgtEl>
                                        <p:attrNameLst>
                                          <p:attrName>style.visibility</p:attrName>
                                        </p:attrNameLst>
                                      </p:cBhvr>
                                      <p:to>
                                        <p:strVal val="visible"/>
                                      </p:to>
                                    </p:set>
                                    <p:animEffect transition="in" filter="slide(fromBottom)">
                                      <p:cBhvr>
                                        <p:cTn id="68" dur="500"/>
                                        <p:tgtEl>
                                          <p:spTgt spid="67599"/>
                                        </p:tgtEl>
                                      </p:cBhvr>
                                    </p:animEffect>
                                  </p:childTnLst>
                                </p:cTn>
                              </p:par>
                            </p:childTnLst>
                          </p:cTn>
                        </p:par>
                        <p:par>
                          <p:cTn id="69" fill="hold" nodeType="afterGroup">
                            <p:stCondLst>
                              <p:cond delay="8000"/>
                            </p:stCondLst>
                            <p:childTnLst>
                              <p:par>
                                <p:cTn id="70" presetID="12" presetClass="entr" presetSubtype="4" fill="hold" grpId="0" nodeType="afterEffect">
                                  <p:stCondLst>
                                    <p:cond delay="0"/>
                                  </p:stCondLst>
                                  <p:childTnLst>
                                    <p:set>
                                      <p:cBhvr>
                                        <p:cTn id="71" dur="1" fill="hold">
                                          <p:stCondLst>
                                            <p:cond delay="0"/>
                                          </p:stCondLst>
                                        </p:cTn>
                                        <p:tgtEl>
                                          <p:spTgt spid="67605"/>
                                        </p:tgtEl>
                                        <p:attrNameLst>
                                          <p:attrName>style.visibility</p:attrName>
                                        </p:attrNameLst>
                                      </p:cBhvr>
                                      <p:to>
                                        <p:strVal val="visible"/>
                                      </p:to>
                                    </p:set>
                                    <p:animEffect transition="in" filter="slide(fromBottom)">
                                      <p:cBhvr>
                                        <p:cTn id="72" dur="500"/>
                                        <p:tgtEl>
                                          <p:spTgt spid="67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animBg="1"/>
      <p:bldP spid="67590" grpId="0" animBg="1"/>
      <p:bldP spid="67591" grpId="0"/>
      <p:bldP spid="67592" grpId="0"/>
      <p:bldP spid="67594" grpId="0"/>
      <p:bldP spid="67595" grpId="0" animBg="1"/>
      <p:bldP spid="67596" grpId="0"/>
      <p:bldP spid="67597" grpId="0"/>
      <p:bldP spid="67598" grpId="0"/>
      <p:bldP spid="67599" grpId="0"/>
      <p:bldP spid="67600" grpId="0" animBg="1"/>
      <p:bldP spid="67601" grpId="0" animBg="1"/>
      <p:bldP spid="67602" grpId="0" animBg="1"/>
      <p:bldP spid="67603" grpId="0"/>
      <p:bldP spid="67604" grpId="0"/>
      <p:bldP spid="676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3 - Τίτλος"/>
          <p:cNvSpPr>
            <a:spLocks noGrp="1"/>
          </p:cNvSpPr>
          <p:nvPr>
            <p:ph type="title"/>
          </p:nvPr>
        </p:nvSpPr>
        <p:spPr/>
        <p:txBody>
          <a:bodyPr/>
          <a:lstStyle/>
          <a:p>
            <a:pPr eaLnBrk="1" hangingPunct="1"/>
            <a:r>
              <a:rPr lang="el-GR" sz="2400" b="1">
                <a:solidFill>
                  <a:srgbClr val="FF0000"/>
                </a:solidFill>
                <a:latin typeface="Calibri" charset="0"/>
                <a:ea typeface="MS PGothic" charset="0"/>
                <a:cs typeface="MS PGothic" charset="0"/>
              </a:rPr>
              <a:t>Προτεραιότητες προσεγγίσεων στην Κατάκτηση της Γ2</a:t>
            </a:r>
          </a:p>
        </p:txBody>
      </p:sp>
      <p:graphicFrame>
        <p:nvGraphicFramePr>
          <p:cNvPr id="6" name="5 - Θέση περιεχομένου"/>
          <p:cNvGraphicFramePr>
            <a:graphicFrameLocks noGrp="1"/>
          </p:cNvGraphicFramePr>
          <p:nvPr>
            <p:ph idx="1"/>
          </p:nvPr>
        </p:nvGraphicFramePr>
        <p:xfrm>
          <a:off x="468313" y="2276475"/>
          <a:ext cx="8229600" cy="2476500"/>
        </p:xfrm>
        <a:graphic>
          <a:graphicData uri="http://schemas.openxmlformats.org/drawingml/2006/table">
            <a:tbl>
              <a:tblPr/>
              <a:tblGrid>
                <a:gridCol w="2057400"/>
                <a:gridCol w="2057400"/>
                <a:gridCol w="2057400"/>
                <a:gridCol w="2057400"/>
              </a:tblGrid>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MS PGothic" charset="0"/>
                        <a:cs typeface="MS PGothic"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MS PGothic" charset="0"/>
                          <a:cs typeface="MS PGothic" charset="0"/>
                        </a:rPr>
                        <a:t>Γλωσσολογικές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MS PGothic" charset="0"/>
                          <a:cs typeface="MS PGothic" charset="0"/>
                        </a:rPr>
                        <a:t>Ψυχολογικές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MS PGothic" charset="0"/>
                          <a:cs typeface="MS PGothic" charset="0"/>
                        </a:rPr>
                        <a:t>Κοινωνιολογικές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Τι;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Γιατί;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Γιατί;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Τι;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Γιατί;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a:latin typeface="Calibri" charset="0"/>
              </a:rPr>
              <a:t>Άρα,</a:t>
            </a:r>
          </a:p>
        </p:txBody>
      </p:sp>
      <p:sp>
        <p:nvSpPr>
          <p:cNvPr id="30723" name="2 - Θέση περιεχομένου"/>
          <p:cNvSpPr>
            <a:spLocks noGrp="1"/>
          </p:cNvSpPr>
          <p:nvPr>
            <p:ph idx="1"/>
          </p:nvPr>
        </p:nvSpPr>
        <p:spPr>
          <a:xfrm>
            <a:off x="457200" y="1600200"/>
            <a:ext cx="8229600" cy="5068888"/>
          </a:xfrm>
        </p:spPr>
        <p:txBody>
          <a:bodyPr/>
          <a:lstStyle/>
          <a:p>
            <a:pPr eaLnBrk="1" hangingPunct="1"/>
            <a:r>
              <a:rPr lang="el-GR" sz="2800">
                <a:latin typeface="Calibri" charset="0"/>
              </a:rPr>
              <a:t>Για αυτό τον λόγο υπάρχουν ατομικές διαφορές στην πραγμάτωση της Γ2</a:t>
            </a:r>
          </a:p>
          <a:p>
            <a:pPr eaLnBrk="1" hangingPunct="1"/>
            <a:r>
              <a:rPr lang="el-GR" sz="2800">
                <a:latin typeface="Calibri" charset="0"/>
              </a:rPr>
              <a:t>Διαφορετικά, για αυτό υπάρχουν ΚΑΛΟΙ και ΚΑΚΟΙ μαθητές</a:t>
            </a:r>
            <a:endParaRPr lang="en-US" sz="2800">
              <a:latin typeface="Calibri" charset="0"/>
            </a:endParaRPr>
          </a:p>
          <a:p>
            <a:pPr eaLnBrk="1" hangingPunct="1"/>
            <a:r>
              <a:rPr lang="el-GR" sz="2800">
                <a:latin typeface="Calibri" charset="0"/>
              </a:rPr>
              <a:t>ΩΣΤΟΣΟ,</a:t>
            </a:r>
          </a:p>
          <a:p>
            <a:pPr eaLnBrk="1" hangingPunct="1">
              <a:buFont typeface="Arial" charset="0"/>
              <a:buNone/>
            </a:pPr>
            <a:r>
              <a:rPr lang="el-GR" sz="2800">
                <a:latin typeface="Calibri" charset="0"/>
              </a:rPr>
              <a:t>Ο </a:t>
            </a:r>
            <a:r>
              <a:rPr lang="en-US" sz="2800">
                <a:latin typeface="Calibri" charset="0"/>
              </a:rPr>
              <a:t>Krashen </a:t>
            </a:r>
            <a:r>
              <a:rPr lang="el-GR" sz="2800">
                <a:latin typeface="Calibri" charset="0"/>
              </a:rPr>
              <a:t>δεν δίνει πουθενά αποδείξεις για την ύπαρξη αυτού του μηχανισμού και σε κάθε περίπτωση η αναγκαιότητα περί της </a:t>
            </a:r>
            <a:r>
              <a:rPr lang="ja-JP" altLang="el-GR" sz="2800">
                <a:latin typeface="Calibri" charset="0"/>
              </a:rPr>
              <a:t>‘</a:t>
            </a:r>
            <a:r>
              <a:rPr lang="el-GR" sz="2800">
                <a:latin typeface="Calibri" charset="0"/>
              </a:rPr>
              <a:t>γνώσης του κανόνα</a:t>
            </a:r>
            <a:r>
              <a:rPr lang="ja-JP" altLang="el-GR" sz="2800">
                <a:latin typeface="Calibri" charset="0"/>
              </a:rPr>
              <a:t>’</a:t>
            </a:r>
            <a:r>
              <a:rPr lang="el-GR" sz="2800">
                <a:latin typeface="Calibri" charset="0"/>
              </a:rPr>
              <a:t>, δεν μπορεί να προκαθορίσει αν οι κανόνες είναι συνειδητοί ή όχι και επομένως, αυτή η άποψη είναι μη ελέγξιμη.</a:t>
            </a:r>
          </a:p>
        </p:txBody>
      </p:sp>
    </p:spTree>
    <p:extLst>
      <p:ext uri="{BB962C8B-B14F-4D97-AF65-F5344CB8AC3E}">
        <p14:creationId xmlns:p14="http://schemas.microsoft.com/office/powerpoint/2010/main" val="296286859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31747"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31748" name="Picture 4" descr="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3" name="Oval 5"/>
          <p:cNvSpPr>
            <a:spLocks noChangeArrowheads="1"/>
          </p:cNvSpPr>
          <p:nvPr/>
        </p:nvSpPr>
        <p:spPr bwMode="auto">
          <a:xfrm>
            <a:off x="827088" y="692150"/>
            <a:ext cx="574675" cy="576263"/>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Calibri" charset="0"/>
            </a:endParaRPr>
          </a:p>
        </p:txBody>
      </p:sp>
      <p:sp>
        <p:nvSpPr>
          <p:cNvPr id="68614" name="WordArt 6"/>
          <p:cNvSpPr>
            <a:spLocks noChangeArrowheads="1" noChangeShapeType="1" noTextEdit="1"/>
          </p:cNvSpPr>
          <p:nvPr/>
        </p:nvSpPr>
        <p:spPr bwMode="auto">
          <a:xfrm>
            <a:off x="1042988" y="765175"/>
            <a:ext cx="215900" cy="360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is-IS" sz="3600" kern="10">
                <a:solidFill>
                  <a:srgbClr val="FFFFFF"/>
                </a:solidFill>
                <a:latin typeface="Arial Black"/>
                <a:ea typeface="Arial Black"/>
                <a:cs typeface="Arial Black"/>
              </a:rPr>
              <a:t>2</a:t>
            </a:r>
            <a:endParaRPr lang="en-US" sz="3600" kern="10">
              <a:solidFill>
                <a:srgbClr val="FFFFFF"/>
              </a:solidFill>
              <a:latin typeface="Arial Black"/>
              <a:ea typeface="Arial Black"/>
              <a:cs typeface="Arial Black"/>
            </a:endParaRPr>
          </a:p>
        </p:txBody>
      </p:sp>
      <p:sp>
        <p:nvSpPr>
          <p:cNvPr id="68615" name="Text Box 7"/>
          <p:cNvSpPr txBox="1">
            <a:spLocks noChangeArrowheads="1"/>
          </p:cNvSpPr>
          <p:nvPr/>
        </p:nvSpPr>
        <p:spPr bwMode="auto">
          <a:xfrm>
            <a:off x="1547813" y="836613"/>
            <a:ext cx="65532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3200" b="1">
                <a:latin typeface="Calibri" charset="0"/>
              </a:rPr>
              <a:t>  </a:t>
            </a:r>
            <a:r>
              <a:rPr lang="el-GR" sz="3200" b="1">
                <a:solidFill>
                  <a:srgbClr val="000066"/>
                </a:solidFill>
                <a:latin typeface="Georgia" charset="0"/>
              </a:rPr>
              <a:t>Η υπόθεση του Εποπτικού μηχανισμού</a:t>
            </a:r>
            <a:endParaRPr lang="es-ES" sz="3200">
              <a:solidFill>
                <a:srgbClr val="000066"/>
              </a:solidFill>
              <a:latin typeface="Georgia" charset="0"/>
            </a:endParaRPr>
          </a:p>
        </p:txBody>
      </p:sp>
      <p:sp>
        <p:nvSpPr>
          <p:cNvPr id="68616" name="Text Box 8"/>
          <p:cNvSpPr txBox="1">
            <a:spLocks noChangeArrowheads="1"/>
          </p:cNvSpPr>
          <p:nvPr/>
        </p:nvSpPr>
        <p:spPr bwMode="auto">
          <a:xfrm>
            <a:off x="1547813" y="2133600"/>
            <a:ext cx="6516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l-GR" sz="2400" b="1">
                <a:solidFill>
                  <a:srgbClr val="000066"/>
                </a:solidFill>
                <a:latin typeface="Georgia" charset="0"/>
              </a:rPr>
              <a:t>Τύποι μαθητών</a:t>
            </a:r>
            <a:endParaRPr lang="es-ES" sz="2400">
              <a:solidFill>
                <a:srgbClr val="000066"/>
              </a:solidFill>
              <a:latin typeface="Georgia" charset="0"/>
            </a:endParaRPr>
          </a:p>
        </p:txBody>
      </p:sp>
      <p:sp>
        <p:nvSpPr>
          <p:cNvPr id="68617" name="Text Box 9"/>
          <p:cNvSpPr txBox="1">
            <a:spLocks noChangeArrowheads="1"/>
          </p:cNvSpPr>
          <p:nvPr/>
        </p:nvSpPr>
        <p:spPr bwMode="auto">
          <a:xfrm>
            <a:off x="1042988" y="3357563"/>
            <a:ext cx="3527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b="1">
                <a:solidFill>
                  <a:srgbClr val="000066"/>
                </a:solidFill>
                <a:latin typeface="Georgia" charset="0"/>
              </a:rPr>
              <a:t> OPTIMAL MONITOR USER</a:t>
            </a:r>
            <a:endParaRPr lang="es-ES">
              <a:solidFill>
                <a:srgbClr val="000066"/>
              </a:solidFill>
              <a:latin typeface="Georgia" charset="0"/>
            </a:endParaRPr>
          </a:p>
        </p:txBody>
      </p:sp>
      <p:sp>
        <p:nvSpPr>
          <p:cNvPr id="68618" name="Text Box 10"/>
          <p:cNvSpPr txBox="1">
            <a:spLocks noChangeArrowheads="1"/>
          </p:cNvSpPr>
          <p:nvPr/>
        </p:nvSpPr>
        <p:spPr bwMode="auto">
          <a:xfrm>
            <a:off x="4643438" y="3141663"/>
            <a:ext cx="43211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400" b="1">
                <a:solidFill>
                  <a:srgbClr val="000066"/>
                </a:solidFill>
                <a:latin typeface="Georgia" charset="0"/>
              </a:rPr>
              <a:t>Χρησιμοποιούν τον μηχανισμό κατάλληλα</a:t>
            </a:r>
            <a:endParaRPr lang="en-GB" sz="2400">
              <a:solidFill>
                <a:srgbClr val="000066"/>
              </a:solidFill>
              <a:latin typeface="Georgia" charset="0"/>
            </a:endParaRPr>
          </a:p>
        </p:txBody>
      </p:sp>
      <p:sp>
        <p:nvSpPr>
          <p:cNvPr id="68619" name="Text Box 11"/>
          <p:cNvSpPr txBox="1">
            <a:spLocks noChangeArrowheads="1"/>
          </p:cNvSpPr>
          <p:nvPr/>
        </p:nvSpPr>
        <p:spPr bwMode="auto">
          <a:xfrm>
            <a:off x="1042988" y="4221163"/>
            <a:ext cx="3527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b="1">
                <a:solidFill>
                  <a:srgbClr val="000066"/>
                </a:solidFill>
                <a:latin typeface="Georgia" charset="0"/>
              </a:rPr>
              <a:t> UNDER MONITOR USER</a:t>
            </a:r>
            <a:endParaRPr lang="es-ES">
              <a:solidFill>
                <a:srgbClr val="000066"/>
              </a:solidFill>
              <a:latin typeface="Georgia" charset="0"/>
            </a:endParaRPr>
          </a:p>
        </p:txBody>
      </p:sp>
      <p:sp>
        <p:nvSpPr>
          <p:cNvPr id="68620" name="Text Box 12"/>
          <p:cNvSpPr txBox="1">
            <a:spLocks noChangeArrowheads="1"/>
          </p:cNvSpPr>
          <p:nvPr/>
        </p:nvSpPr>
        <p:spPr bwMode="auto">
          <a:xfrm>
            <a:off x="4572000" y="4076700"/>
            <a:ext cx="43211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400" b="1">
                <a:solidFill>
                  <a:srgbClr val="000066"/>
                </a:solidFill>
                <a:latin typeface="Georgia" charset="0"/>
              </a:rPr>
              <a:t>Δεν ενδιαφέρονται για διόρθωση λαθών</a:t>
            </a:r>
            <a:endParaRPr lang="en-GB" sz="2000">
              <a:solidFill>
                <a:srgbClr val="000066"/>
              </a:solidFill>
              <a:latin typeface="Georgia" charset="0"/>
            </a:endParaRPr>
          </a:p>
        </p:txBody>
      </p:sp>
      <p:sp>
        <p:nvSpPr>
          <p:cNvPr id="68621" name="Text Box 13"/>
          <p:cNvSpPr txBox="1">
            <a:spLocks noChangeArrowheads="1"/>
          </p:cNvSpPr>
          <p:nvPr/>
        </p:nvSpPr>
        <p:spPr bwMode="auto">
          <a:xfrm>
            <a:off x="4643438" y="5013325"/>
            <a:ext cx="39608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400" b="1">
                <a:solidFill>
                  <a:srgbClr val="000066"/>
                </a:solidFill>
                <a:latin typeface="Georgia" charset="0"/>
              </a:rPr>
              <a:t>Χρησιμοποιούν τον μηχανισμό όλη την ώρα</a:t>
            </a:r>
            <a:endParaRPr lang="es-ES" sz="2400">
              <a:solidFill>
                <a:srgbClr val="000066"/>
              </a:solidFill>
              <a:latin typeface="Georgia" charset="0"/>
            </a:endParaRPr>
          </a:p>
        </p:txBody>
      </p:sp>
      <p:sp>
        <p:nvSpPr>
          <p:cNvPr id="31758" name="Rectangle 14"/>
          <p:cNvSpPr>
            <a:spLocks noChangeArrowheads="1"/>
          </p:cNvSpPr>
          <p:nvPr/>
        </p:nvSpPr>
        <p:spPr bwMode="auto">
          <a:xfrm>
            <a:off x="971550" y="5084763"/>
            <a:ext cx="3529013" cy="5032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8623" name="Rectangle 15"/>
          <p:cNvSpPr>
            <a:spLocks noChangeArrowheads="1"/>
          </p:cNvSpPr>
          <p:nvPr/>
        </p:nvSpPr>
        <p:spPr bwMode="auto">
          <a:xfrm>
            <a:off x="1258888" y="5159375"/>
            <a:ext cx="29384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ES" b="1">
                <a:solidFill>
                  <a:srgbClr val="000066"/>
                </a:solidFill>
                <a:latin typeface="Georgia" charset="0"/>
              </a:rPr>
              <a:t>OVER MONITOR USER</a:t>
            </a:r>
            <a:endParaRPr lang="es-ES_tradnl" b="1">
              <a:solidFill>
                <a:srgbClr val="000066"/>
              </a:solidFill>
              <a:latin typeface="Georgia" charset="0"/>
            </a:endParaRPr>
          </a:p>
        </p:txBody>
      </p:sp>
      <p:sp>
        <p:nvSpPr>
          <p:cNvPr id="31760" name="Rectangle 16"/>
          <p:cNvSpPr>
            <a:spLocks noChangeArrowheads="1"/>
          </p:cNvSpPr>
          <p:nvPr/>
        </p:nvSpPr>
        <p:spPr bwMode="auto">
          <a:xfrm>
            <a:off x="971550" y="3284538"/>
            <a:ext cx="3529013" cy="5032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31761" name="Rectangle 17"/>
          <p:cNvSpPr>
            <a:spLocks noChangeArrowheads="1"/>
          </p:cNvSpPr>
          <p:nvPr/>
        </p:nvSpPr>
        <p:spPr bwMode="auto">
          <a:xfrm>
            <a:off x="971550" y="4149725"/>
            <a:ext cx="3529013" cy="5032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Tree>
    <p:extLst>
      <p:ext uri="{BB962C8B-B14F-4D97-AF65-F5344CB8AC3E}">
        <p14:creationId xmlns:p14="http://schemas.microsoft.com/office/powerpoint/2010/main" val="208061024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68613"/>
                                        </p:tgtEl>
                                        <p:attrNameLst>
                                          <p:attrName>style.visibility</p:attrName>
                                        </p:attrNameLst>
                                      </p:cBhvr>
                                      <p:to>
                                        <p:strVal val="visible"/>
                                      </p:to>
                                    </p:set>
                                    <p:animEffect transition="in" filter="plus(in)">
                                      <p:cBhvr>
                                        <p:cTn id="7" dur="500"/>
                                        <p:tgtEl>
                                          <p:spTgt spid="68613"/>
                                        </p:tgtEl>
                                      </p:cBhvr>
                                    </p:animEffect>
                                  </p:childTnLst>
                                </p:cTn>
                              </p:par>
                            </p:childTnLst>
                          </p:cTn>
                        </p:par>
                        <p:par>
                          <p:cTn id="8" fill="hold" nodeType="afterGroup">
                            <p:stCondLst>
                              <p:cond delay="500"/>
                            </p:stCondLst>
                            <p:childTnLst>
                              <p:par>
                                <p:cTn id="9" presetID="13" presetClass="entr" presetSubtype="16" fill="hold" grpId="0" nodeType="afterEffect">
                                  <p:stCondLst>
                                    <p:cond delay="0"/>
                                  </p:stCondLst>
                                  <p:childTnLst>
                                    <p:set>
                                      <p:cBhvr>
                                        <p:cTn id="10" dur="1" fill="hold">
                                          <p:stCondLst>
                                            <p:cond delay="0"/>
                                          </p:stCondLst>
                                        </p:cTn>
                                        <p:tgtEl>
                                          <p:spTgt spid="68615"/>
                                        </p:tgtEl>
                                        <p:attrNameLst>
                                          <p:attrName>style.visibility</p:attrName>
                                        </p:attrNameLst>
                                      </p:cBhvr>
                                      <p:to>
                                        <p:strVal val="visible"/>
                                      </p:to>
                                    </p:set>
                                    <p:animEffect transition="in" filter="plus(in)">
                                      <p:cBhvr>
                                        <p:cTn id="11" dur="500"/>
                                        <p:tgtEl>
                                          <p:spTgt spid="68615"/>
                                        </p:tgtEl>
                                      </p:cBhvr>
                                    </p:animEffect>
                                  </p:childTnLst>
                                </p:cTn>
                              </p:par>
                            </p:childTnLst>
                          </p:cTn>
                        </p:par>
                        <p:par>
                          <p:cTn id="12" fill="hold" nodeType="afterGroup">
                            <p:stCondLst>
                              <p:cond delay="1000"/>
                            </p:stCondLst>
                            <p:childTnLst>
                              <p:par>
                                <p:cTn id="13" presetID="13" presetClass="entr" presetSubtype="16" fill="hold" grpId="0" nodeType="afterEffect">
                                  <p:stCondLst>
                                    <p:cond delay="0"/>
                                  </p:stCondLst>
                                  <p:childTnLst>
                                    <p:set>
                                      <p:cBhvr>
                                        <p:cTn id="14" dur="1" fill="hold">
                                          <p:stCondLst>
                                            <p:cond delay="0"/>
                                          </p:stCondLst>
                                        </p:cTn>
                                        <p:tgtEl>
                                          <p:spTgt spid="68614"/>
                                        </p:tgtEl>
                                        <p:attrNameLst>
                                          <p:attrName>style.visibility</p:attrName>
                                        </p:attrNameLst>
                                      </p:cBhvr>
                                      <p:to>
                                        <p:strVal val="visible"/>
                                      </p:to>
                                    </p:set>
                                    <p:animEffect transition="in" filter="plus(in)">
                                      <p:cBhvr>
                                        <p:cTn id="15" dur="500"/>
                                        <p:tgtEl>
                                          <p:spTgt spid="68614"/>
                                        </p:tgtEl>
                                      </p:cBhvr>
                                    </p:animEffect>
                                  </p:childTnLst>
                                </p:cTn>
                              </p:par>
                            </p:childTnLst>
                          </p:cTn>
                        </p:par>
                        <p:par>
                          <p:cTn id="16" fill="hold" nodeType="afterGroup">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68616"/>
                                        </p:tgtEl>
                                        <p:attrNameLst>
                                          <p:attrName>style.visibility</p:attrName>
                                        </p:attrNameLst>
                                      </p:cBhvr>
                                      <p:to>
                                        <p:strVal val="visible"/>
                                      </p:to>
                                    </p:set>
                                    <p:anim calcmode="lin" valueType="num">
                                      <p:cBhvr additive="base">
                                        <p:cTn id="19" dur="500" fill="hold"/>
                                        <p:tgtEl>
                                          <p:spTgt spid="68616"/>
                                        </p:tgtEl>
                                        <p:attrNameLst>
                                          <p:attrName>ppt_x</p:attrName>
                                        </p:attrNameLst>
                                      </p:cBhvr>
                                      <p:tavLst>
                                        <p:tav tm="0">
                                          <p:val>
                                            <p:strVal val="#ppt_x"/>
                                          </p:val>
                                        </p:tav>
                                        <p:tav tm="100000">
                                          <p:val>
                                            <p:strVal val="#ppt_x"/>
                                          </p:val>
                                        </p:tav>
                                      </p:tavLst>
                                    </p:anim>
                                    <p:anim calcmode="lin" valueType="num">
                                      <p:cBhvr additive="base">
                                        <p:cTn id="20" dur="500" fill="hold"/>
                                        <p:tgtEl>
                                          <p:spTgt spid="68616"/>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68617"/>
                                        </p:tgtEl>
                                        <p:attrNameLst>
                                          <p:attrName>style.visibility</p:attrName>
                                        </p:attrNameLst>
                                      </p:cBhvr>
                                      <p:to>
                                        <p:strVal val="visible"/>
                                      </p:to>
                                    </p:set>
                                    <p:anim calcmode="lin" valueType="num">
                                      <p:cBhvr additive="base">
                                        <p:cTn id="24" dur="500" fill="hold"/>
                                        <p:tgtEl>
                                          <p:spTgt spid="68617"/>
                                        </p:tgtEl>
                                        <p:attrNameLst>
                                          <p:attrName>ppt_x</p:attrName>
                                        </p:attrNameLst>
                                      </p:cBhvr>
                                      <p:tavLst>
                                        <p:tav tm="0">
                                          <p:val>
                                            <p:strVal val="#ppt_x"/>
                                          </p:val>
                                        </p:tav>
                                        <p:tav tm="100000">
                                          <p:val>
                                            <p:strVal val="#ppt_x"/>
                                          </p:val>
                                        </p:tav>
                                      </p:tavLst>
                                    </p:anim>
                                    <p:anim calcmode="lin" valueType="num">
                                      <p:cBhvr additive="base">
                                        <p:cTn id="25" dur="500" fill="hold"/>
                                        <p:tgtEl>
                                          <p:spTgt spid="68617"/>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68619"/>
                                        </p:tgtEl>
                                        <p:attrNameLst>
                                          <p:attrName>style.visibility</p:attrName>
                                        </p:attrNameLst>
                                      </p:cBhvr>
                                      <p:to>
                                        <p:strVal val="visible"/>
                                      </p:to>
                                    </p:set>
                                    <p:anim calcmode="lin" valueType="num">
                                      <p:cBhvr additive="base">
                                        <p:cTn id="29" dur="500" fill="hold"/>
                                        <p:tgtEl>
                                          <p:spTgt spid="68619"/>
                                        </p:tgtEl>
                                        <p:attrNameLst>
                                          <p:attrName>ppt_x</p:attrName>
                                        </p:attrNameLst>
                                      </p:cBhvr>
                                      <p:tavLst>
                                        <p:tav tm="0">
                                          <p:val>
                                            <p:strVal val="#ppt_x"/>
                                          </p:val>
                                        </p:tav>
                                        <p:tav tm="100000">
                                          <p:val>
                                            <p:strVal val="#ppt_x"/>
                                          </p:val>
                                        </p:tav>
                                      </p:tavLst>
                                    </p:anim>
                                    <p:anim calcmode="lin" valueType="num">
                                      <p:cBhvr additive="base">
                                        <p:cTn id="30" dur="500" fill="hold"/>
                                        <p:tgtEl>
                                          <p:spTgt spid="68619"/>
                                        </p:tgtEl>
                                        <p:attrNameLst>
                                          <p:attrName>ppt_y</p:attrName>
                                        </p:attrNameLst>
                                      </p:cBhvr>
                                      <p:tavLst>
                                        <p:tav tm="0">
                                          <p:val>
                                            <p:strVal val="1+#ppt_h/2"/>
                                          </p:val>
                                        </p:tav>
                                        <p:tav tm="100000">
                                          <p:val>
                                            <p:strVal val="#ppt_y"/>
                                          </p:val>
                                        </p:tav>
                                      </p:tavLst>
                                    </p:anim>
                                  </p:childTnLst>
                                </p:cTn>
                              </p:par>
                            </p:childTnLst>
                          </p:cTn>
                        </p:par>
                        <p:par>
                          <p:cTn id="31" fill="hold" nodeType="afterGroup">
                            <p:stCondLst>
                              <p:cond delay="3000"/>
                            </p:stCondLst>
                            <p:childTnLst>
                              <p:par>
                                <p:cTn id="32" presetID="2" presetClass="entr" presetSubtype="4" fill="hold" grpId="0" nodeType="afterEffect">
                                  <p:stCondLst>
                                    <p:cond delay="0"/>
                                  </p:stCondLst>
                                  <p:childTnLst>
                                    <p:set>
                                      <p:cBhvr>
                                        <p:cTn id="33" dur="1" fill="hold">
                                          <p:stCondLst>
                                            <p:cond delay="0"/>
                                          </p:stCondLst>
                                        </p:cTn>
                                        <p:tgtEl>
                                          <p:spTgt spid="68623"/>
                                        </p:tgtEl>
                                        <p:attrNameLst>
                                          <p:attrName>style.visibility</p:attrName>
                                        </p:attrNameLst>
                                      </p:cBhvr>
                                      <p:to>
                                        <p:strVal val="visible"/>
                                      </p:to>
                                    </p:set>
                                    <p:anim calcmode="lin" valueType="num">
                                      <p:cBhvr additive="base">
                                        <p:cTn id="34" dur="500" fill="hold"/>
                                        <p:tgtEl>
                                          <p:spTgt spid="68623"/>
                                        </p:tgtEl>
                                        <p:attrNameLst>
                                          <p:attrName>ppt_x</p:attrName>
                                        </p:attrNameLst>
                                      </p:cBhvr>
                                      <p:tavLst>
                                        <p:tav tm="0">
                                          <p:val>
                                            <p:strVal val="#ppt_x"/>
                                          </p:val>
                                        </p:tav>
                                        <p:tav tm="100000">
                                          <p:val>
                                            <p:strVal val="#ppt_x"/>
                                          </p:val>
                                        </p:tav>
                                      </p:tavLst>
                                    </p:anim>
                                    <p:anim calcmode="lin" valueType="num">
                                      <p:cBhvr additive="base">
                                        <p:cTn id="35" dur="500" fill="hold"/>
                                        <p:tgtEl>
                                          <p:spTgt spid="68623"/>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3500"/>
                            </p:stCondLst>
                            <p:childTnLst>
                              <p:par>
                                <p:cTn id="37" presetID="3" presetClass="entr" presetSubtype="10" fill="hold" grpId="0" nodeType="afterEffect">
                                  <p:stCondLst>
                                    <p:cond delay="0"/>
                                  </p:stCondLst>
                                  <p:childTnLst>
                                    <p:set>
                                      <p:cBhvr>
                                        <p:cTn id="38" dur="1" fill="hold">
                                          <p:stCondLst>
                                            <p:cond delay="0"/>
                                          </p:stCondLst>
                                        </p:cTn>
                                        <p:tgtEl>
                                          <p:spTgt spid="68618"/>
                                        </p:tgtEl>
                                        <p:attrNameLst>
                                          <p:attrName>style.visibility</p:attrName>
                                        </p:attrNameLst>
                                      </p:cBhvr>
                                      <p:to>
                                        <p:strVal val="visible"/>
                                      </p:to>
                                    </p:set>
                                    <p:animEffect transition="in" filter="blinds(horizontal)">
                                      <p:cBhvr>
                                        <p:cTn id="39" dur="500"/>
                                        <p:tgtEl>
                                          <p:spTgt spid="68618"/>
                                        </p:tgtEl>
                                      </p:cBhvr>
                                    </p:animEffect>
                                  </p:childTnLst>
                                </p:cTn>
                              </p:par>
                            </p:childTnLst>
                          </p:cTn>
                        </p:par>
                        <p:par>
                          <p:cTn id="40" fill="hold" nodeType="afterGroup">
                            <p:stCondLst>
                              <p:cond delay="4000"/>
                            </p:stCondLst>
                            <p:childTnLst>
                              <p:par>
                                <p:cTn id="41" presetID="3" presetClass="entr" presetSubtype="10" fill="hold" grpId="0" nodeType="afterEffect">
                                  <p:stCondLst>
                                    <p:cond delay="0"/>
                                  </p:stCondLst>
                                  <p:childTnLst>
                                    <p:set>
                                      <p:cBhvr>
                                        <p:cTn id="42" dur="1" fill="hold">
                                          <p:stCondLst>
                                            <p:cond delay="0"/>
                                          </p:stCondLst>
                                        </p:cTn>
                                        <p:tgtEl>
                                          <p:spTgt spid="68620"/>
                                        </p:tgtEl>
                                        <p:attrNameLst>
                                          <p:attrName>style.visibility</p:attrName>
                                        </p:attrNameLst>
                                      </p:cBhvr>
                                      <p:to>
                                        <p:strVal val="visible"/>
                                      </p:to>
                                    </p:set>
                                    <p:animEffect transition="in" filter="blinds(horizontal)">
                                      <p:cBhvr>
                                        <p:cTn id="43" dur="500"/>
                                        <p:tgtEl>
                                          <p:spTgt spid="68620"/>
                                        </p:tgtEl>
                                      </p:cBhvr>
                                    </p:animEffect>
                                  </p:childTnLst>
                                </p:cTn>
                              </p:par>
                            </p:childTnLst>
                          </p:cTn>
                        </p:par>
                        <p:par>
                          <p:cTn id="44" fill="hold" nodeType="afterGroup">
                            <p:stCondLst>
                              <p:cond delay="4500"/>
                            </p:stCondLst>
                            <p:childTnLst>
                              <p:par>
                                <p:cTn id="45" presetID="3" presetClass="entr" presetSubtype="10" fill="hold" grpId="0" nodeType="afterEffect">
                                  <p:stCondLst>
                                    <p:cond delay="0"/>
                                  </p:stCondLst>
                                  <p:childTnLst>
                                    <p:set>
                                      <p:cBhvr>
                                        <p:cTn id="46" dur="1" fill="hold">
                                          <p:stCondLst>
                                            <p:cond delay="0"/>
                                          </p:stCondLst>
                                        </p:cTn>
                                        <p:tgtEl>
                                          <p:spTgt spid="68621"/>
                                        </p:tgtEl>
                                        <p:attrNameLst>
                                          <p:attrName>style.visibility</p:attrName>
                                        </p:attrNameLst>
                                      </p:cBhvr>
                                      <p:to>
                                        <p:strVal val="visible"/>
                                      </p:to>
                                    </p:set>
                                    <p:animEffect transition="in" filter="blinds(horizontal)">
                                      <p:cBhvr>
                                        <p:cTn id="47" dur="500"/>
                                        <p:tgtEl>
                                          <p:spTgt spid="68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3" grpId="0" animBg="1"/>
      <p:bldP spid="68614" grpId="0" animBg="1"/>
      <p:bldP spid="68615" grpId="0"/>
      <p:bldP spid="68616" grpId="0"/>
      <p:bldP spid="68617" grpId="0"/>
      <p:bldP spid="68618" grpId="0"/>
      <p:bldP spid="68619" grpId="0"/>
      <p:bldP spid="68620" grpId="0"/>
      <p:bldP spid="68621" grpId="0"/>
      <p:bldP spid="686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Τίτλος"/>
          <p:cNvSpPr>
            <a:spLocks noGrp="1"/>
          </p:cNvSpPr>
          <p:nvPr>
            <p:ph type="title" idx="4294967295"/>
          </p:nvPr>
        </p:nvSpPr>
        <p:spPr>
          <a:xfrm>
            <a:off x="0" y="260350"/>
            <a:ext cx="9144000" cy="1143000"/>
          </a:xfrm>
        </p:spPr>
        <p:txBody>
          <a:bodyPr/>
          <a:lstStyle/>
          <a:p>
            <a:pPr eaLnBrk="1" hangingPunct="1"/>
            <a:r>
              <a:rPr lang="el-GR" sz="2800" b="1">
                <a:solidFill>
                  <a:srgbClr val="FF0000"/>
                </a:solidFill>
                <a:latin typeface="Calibri" charset="0"/>
              </a:rPr>
              <a:t>Τα χαρακτηριστικά του «καλού μαθητή μιας γλώσσας» (</a:t>
            </a:r>
            <a:r>
              <a:rPr lang="en-US" sz="2800" b="1">
                <a:solidFill>
                  <a:srgbClr val="FF0000"/>
                </a:solidFill>
                <a:latin typeface="Calibri" charset="0"/>
              </a:rPr>
              <a:t>the good language learner, Rubin 1975)</a:t>
            </a:r>
            <a:endParaRPr lang="el-GR" sz="2800" b="1">
              <a:solidFill>
                <a:srgbClr val="FF0000"/>
              </a:solidFill>
              <a:latin typeface="Calibri" charset="0"/>
            </a:endParaRPr>
          </a:p>
        </p:txBody>
      </p:sp>
      <p:sp>
        <p:nvSpPr>
          <p:cNvPr id="45059" name="2 - Θέση περιεχομένου"/>
          <p:cNvSpPr>
            <a:spLocks noGrp="1"/>
          </p:cNvSpPr>
          <p:nvPr>
            <p:ph idx="4294967295"/>
          </p:nvPr>
        </p:nvSpPr>
        <p:spPr>
          <a:xfrm>
            <a:off x="457200" y="1600200"/>
            <a:ext cx="8229600" cy="4997450"/>
          </a:xfrm>
        </p:spPr>
        <p:txBody>
          <a:bodyPr/>
          <a:lstStyle/>
          <a:p>
            <a:pPr eaLnBrk="1" hangingPunct="1"/>
            <a:r>
              <a:rPr lang="el-GR" sz="2800">
                <a:latin typeface="Calibri" charset="0"/>
              </a:rPr>
              <a:t>Ενδιαφέρον για τη γλωσσική μορφή</a:t>
            </a:r>
          </a:p>
          <a:p>
            <a:pPr eaLnBrk="1" hangingPunct="1"/>
            <a:r>
              <a:rPr lang="el-GR" sz="2800">
                <a:latin typeface="Calibri" charset="0"/>
              </a:rPr>
              <a:t>Ενδιαφέρον για τη γλωσσική σημασία και προσπάθεια συμμετοχής σε πραγματικές επικοινωνιακές καταστάσεις</a:t>
            </a:r>
          </a:p>
          <a:p>
            <a:pPr eaLnBrk="1" hangingPunct="1"/>
            <a:r>
              <a:rPr lang="el-GR" sz="2800">
                <a:latin typeface="Calibri" charset="0"/>
              </a:rPr>
              <a:t>Ενεργός συμμετοχή στη διαδικασία γλωσσικής εκμάθησης</a:t>
            </a:r>
          </a:p>
          <a:p>
            <a:pPr eaLnBrk="1" hangingPunct="1"/>
            <a:r>
              <a:rPr lang="el-GR" sz="2800">
                <a:latin typeface="Calibri" charset="0"/>
              </a:rPr>
              <a:t>Συνειδητοποίηση της ίδιας της μαθησιακής διαδικασίας</a:t>
            </a:r>
          </a:p>
          <a:p>
            <a:pPr eaLnBrk="1" hangingPunct="1"/>
            <a:r>
              <a:rPr lang="el-GR" sz="2800">
                <a:latin typeface="Calibri" charset="0"/>
              </a:rPr>
              <a:t>Ικανότητα χρήσης των κατάλληλων για κάθε περίσταση μαθησιακών στρατηγικών</a:t>
            </a:r>
          </a:p>
        </p:txBody>
      </p:sp>
    </p:spTree>
    <p:extLst>
      <p:ext uri="{BB962C8B-B14F-4D97-AF65-F5344CB8AC3E}">
        <p14:creationId xmlns:p14="http://schemas.microsoft.com/office/powerpoint/2010/main" val="149348995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ppt_x"/>
                                          </p:val>
                                        </p:tav>
                                        <p:tav tm="100000">
                                          <p:val>
                                            <p:strVal val="#ppt_x"/>
                                          </p:val>
                                        </p:tav>
                                      </p:tavLst>
                                    </p:anim>
                                    <p:anim calcmode="lin" valueType="num">
                                      <p:cBhvr additive="base">
                                        <p:cTn id="8" dur="500" fill="hold"/>
                                        <p:tgtEl>
                                          <p:spTgt spid="450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5059">
                                            <p:txEl>
                                              <p:pRg st="0" end="0"/>
                                            </p:txEl>
                                          </p:spTgt>
                                        </p:tgtEl>
                                        <p:attrNameLst>
                                          <p:attrName>style.visibility</p:attrName>
                                        </p:attrNameLst>
                                      </p:cBhvr>
                                      <p:to>
                                        <p:strVal val="visible"/>
                                      </p:to>
                                    </p:set>
                                    <p:anim calcmode="lin" valueType="num">
                                      <p:cBhvr additive="base">
                                        <p:cTn id="13"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5059">
                                            <p:txEl>
                                              <p:pRg st="1" end="1"/>
                                            </p:txEl>
                                          </p:spTgt>
                                        </p:tgtEl>
                                        <p:attrNameLst>
                                          <p:attrName>style.visibility</p:attrName>
                                        </p:attrNameLst>
                                      </p:cBhvr>
                                      <p:to>
                                        <p:strVal val="visible"/>
                                      </p:to>
                                    </p:set>
                                    <p:anim calcmode="lin" valueType="num">
                                      <p:cBhvr additive="base">
                                        <p:cTn id="19"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5059">
                                            <p:txEl>
                                              <p:pRg st="2" end="2"/>
                                            </p:txEl>
                                          </p:spTgt>
                                        </p:tgtEl>
                                        <p:attrNameLst>
                                          <p:attrName>style.visibility</p:attrName>
                                        </p:attrNameLst>
                                      </p:cBhvr>
                                      <p:to>
                                        <p:strVal val="visible"/>
                                      </p:to>
                                    </p:set>
                                    <p:anim calcmode="lin" valueType="num">
                                      <p:cBhvr additive="base">
                                        <p:cTn id="25"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5059">
                                            <p:txEl>
                                              <p:pRg st="3" end="3"/>
                                            </p:txEl>
                                          </p:spTgt>
                                        </p:tgtEl>
                                        <p:attrNameLst>
                                          <p:attrName>style.visibility</p:attrName>
                                        </p:attrNameLst>
                                      </p:cBhvr>
                                      <p:to>
                                        <p:strVal val="visible"/>
                                      </p:to>
                                    </p:set>
                                    <p:anim calcmode="lin" valueType="num">
                                      <p:cBhvr additive="base">
                                        <p:cTn id="31"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5059">
                                            <p:txEl>
                                              <p:pRg st="4" end="4"/>
                                            </p:txEl>
                                          </p:spTgt>
                                        </p:tgtEl>
                                        <p:attrNameLst>
                                          <p:attrName>style.visibility</p:attrName>
                                        </p:attrNameLst>
                                      </p:cBhvr>
                                      <p:to>
                                        <p:strVal val="visible"/>
                                      </p:to>
                                    </p:set>
                                    <p:anim calcmode="lin" valueType="num">
                                      <p:cBhvr additive="base">
                                        <p:cTn id="37"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33795"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33796" name="Picture 4" descr="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7" name="Oval 5"/>
          <p:cNvSpPr>
            <a:spLocks noChangeArrowheads="1"/>
          </p:cNvSpPr>
          <p:nvPr/>
        </p:nvSpPr>
        <p:spPr bwMode="auto">
          <a:xfrm>
            <a:off x="900113" y="836613"/>
            <a:ext cx="574675" cy="576262"/>
          </a:xfrm>
          <a:prstGeom prst="ellipse">
            <a:avLst/>
          </a:prstGeom>
          <a:solidFill>
            <a:srgbClr val="E70B0B"/>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Calibri" charset="0"/>
            </a:endParaRPr>
          </a:p>
        </p:txBody>
      </p:sp>
      <p:sp>
        <p:nvSpPr>
          <p:cNvPr id="69638" name="WordArt 6"/>
          <p:cNvSpPr>
            <a:spLocks noChangeArrowheads="1" noChangeShapeType="1" noTextEdit="1"/>
          </p:cNvSpPr>
          <p:nvPr/>
        </p:nvSpPr>
        <p:spPr bwMode="auto">
          <a:xfrm>
            <a:off x="1042988" y="908050"/>
            <a:ext cx="215900" cy="360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latin typeface="Arial Black"/>
                <a:ea typeface="Arial Black"/>
                <a:cs typeface="Arial Black"/>
              </a:rPr>
              <a:t>3</a:t>
            </a:r>
          </a:p>
        </p:txBody>
      </p:sp>
      <p:sp>
        <p:nvSpPr>
          <p:cNvPr id="69639" name="Text Box 7"/>
          <p:cNvSpPr txBox="1">
            <a:spLocks noChangeArrowheads="1"/>
          </p:cNvSpPr>
          <p:nvPr/>
        </p:nvSpPr>
        <p:spPr bwMode="auto">
          <a:xfrm>
            <a:off x="1619250" y="908050"/>
            <a:ext cx="7524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l-GR" sz="2800" b="1">
                <a:solidFill>
                  <a:srgbClr val="000066"/>
                </a:solidFill>
                <a:latin typeface="Calibri" charset="0"/>
              </a:rPr>
              <a:t>Φυσική σειρά κατάκτησης</a:t>
            </a:r>
            <a:endParaRPr lang="es-ES" sz="2800">
              <a:solidFill>
                <a:srgbClr val="000066"/>
              </a:solidFill>
              <a:latin typeface="Calibri" charset="0"/>
            </a:endParaRPr>
          </a:p>
        </p:txBody>
      </p:sp>
      <p:pic>
        <p:nvPicPr>
          <p:cNvPr id="6964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3663950"/>
            <a:ext cx="2757488"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1" name="Text Box 9"/>
          <p:cNvSpPr txBox="1">
            <a:spLocks noChangeArrowheads="1"/>
          </p:cNvSpPr>
          <p:nvPr/>
        </p:nvSpPr>
        <p:spPr bwMode="auto">
          <a:xfrm>
            <a:off x="395288" y="2205038"/>
            <a:ext cx="8351837" cy="298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400" b="1">
                <a:solidFill>
                  <a:srgbClr val="000066"/>
                </a:solidFill>
                <a:latin typeface="Calibri" charset="0"/>
              </a:rPr>
              <a:t>Υπάρχει μια φυσική, προβλέψιμη σειρά στον τρόπο με τον οποίο κατακτάται μια γλώσσα η οποία δεν εξαρτάται ούτε από το γλωσσικό σύστημα ούτε από τα αναλυτικά προγράμματα διδασκαλίας. Είναι ίδια για κάθε άτομο που εκτίθεται σε μια Γ2 ανεξαρτήτως του διδακτικού ή μη περιβάλλοντος στο οποίο έχει ενταχθεί.</a:t>
            </a:r>
            <a:r>
              <a:rPr lang="en-GB" sz="2400" b="1">
                <a:solidFill>
                  <a:srgbClr val="000066"/>
                </a:solidFill>
                <a:latin typeface="Calibri" charset="0"/>
              </a:rPr>
              <a:t>   </a:t>
            </a:r>
          </a:p>
          <a:p>
            <a:pPr algn="just" eaLnBrk="1" hangingPunct="1"/>
            <a:r>
              <a:rPr lang="en-GB" sz="2400" b="1">
                <a:solidFill>
                  <a:srgbClr val="000066"/>
                </a:solidFill>
                <a:latin typeface="Calibri" charset="0"/>
              </a:rPr>
              <a:t>(</a:t>
            </a:r>
            <a:r>
              <a:rPr lang="el-GR" sz="2400" b="1">
                <a:solidFill>
                  <a:srgbClr val="000066"/>
                </a:solidFill>
                <a:latin typeface="Calibri" charset="0"/>
              </a:rPr>
              <a:t>Θυμηθείτε </a:t>
            </a:r>
            <a:r>
              <a:rPr lang="en-US" sz="2400" b="1">
                <a:solidFill>
                  <a:srgbClr val="000066"/>
                </a:solidFill>
                <a:latin typeface="Calibri" charset="0"/>
              </a:rPr>
              <a:t>morpheme order studies for English as L1 &amp; L2)</a:t>
            </a:r>
            <a:endParaRPr lang="el-GR" sz="2400" b="1">
              <a:solidFill>
                <a:srgbClr val="000066"/>
              </a:solidFill>
              <a:latin typeface="Calibri" charset="0"/>
            </a:endParaRPr>
          </a:p>
          <a:p>
            <a:pPr algn="just" eaLnBrk="1" hangingPunct="1"/>
            <a:endParaRPr lang="el-GR" sz="2000" b="1">
              <a:solidFill>
                <a:srgbClr val="000066"/>
              </a:solidFill>
              <a:latin typeface="Calibri" charset="0"/>
            </a:endParaRPr>
          </a:p>
        </p:txBody>
      </p:sp>
    </p:spTree>
    <p:extLst>
      <p:ext uri="{BB962C8B-B14F-4D97-AF65-F5344CB8AC3E}">
        <p14:creationId xmlns:p14="http://schemas.microsoft.com/office/powerpoint/2010/main" val="195120645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9639"/>
                                        </p:tgtEl>
                                        <p:attrNameLst>
                                          <p:attrName>style.visibility</p:attrName>
                                        </p:attrNameLst>
                                      </p:cBhvr>
                                      <p:to>
                                        <p:strVal val="visible"/>
                                      </p:to>
                                    </p:set>
                                    <p:animEffect transition="in" filter="checkerboard(across)">
                                      <p:cBhvr>
                                        <p:cTn id="7" dur="500"/>
                                        <p:tgtEl>
                                          <p:spTgt spid="69639"/>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9641"/>
                                        </p:tgtEl>
                                        <p:attrNameLst>
                                          <p:attrName>style.visibility</p:attrName>
                                        </p:attrNameLst>
                                      </p:cBhvr>
                                      <p:to>
                                        <p:strVal val="visible"/>
                                      </p:to>
                                    </p:set>
                                    <p:animEffect transition="in" filter="checkerboard(across)">
                                      <p:cBhvr>
                                        <p:cTn id="11" dur="500"/>
                                        <p:tgtEl>
                                          <p:spTgt spid="69641"/>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69637"/>
                                        </p:tgtEl>
                                        <p:attrNameLst>
                                          <p:attrName>style.visibility</p:attrName>
                                        </p:attrNameLst>
                                      </p:cBhvr>
                                      <p:to>
                                        <p:strVal val="visible"/>
                                      </p:to>
                                    </p:set>
                                    <p:animEffect transition="in" filter="checkerboard(across)">
                                      <p:cBhvr>
                                        <p:cTn id="15" dur="500"/>
                                        <p:tgtEl>
                                          <p:spTgt spid="69637"/>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69638"/>
                                        </p:tgtEl>
                                        <p:attrNameLst>
                                          <p:attrName>style.visibility</p:attrName>
                                        </p:attrNameLst>
                                      </p:cBhvr>
                                      <p:to>
                                        <p:strVal val="visible"/>
                                      </p:to>
                                    </p:set>
                                    <p:animEffect transition="in" filter="checkerboard(across)">
                                      <p:cBhvr>
                                        <p:cTn id="19" dur="500"/>
                                        <p:tgtEl>
                                          <p:spTgt spid="69638"/>
                                        </p:tgtEl>
                                      </p:cBhvr>
                                    </p:animEffect>
                                  </p:childTnLst>
                                </p:cTn>
                              </p:par>
                            </p:childTnLst>
                          </p:cTn>
                        </p:par>
                        <p:par>
                          <p:cTn id="20" fill="hold" nodeType="afterGroup">
                            <p:stCondLst>
                              <p:cond delay="2000"/>
                            </p:stCondLst>
                            <p:childTnLst>
                              <p:par>
                                <p:cTn id="21" presetID="30" presetClass="entr" presetSubtype="0" fill="hold" nodeType="afterEffect">
                                  <p:stCondLst>
                                    <p:cond delay="0"/>
                                  </p:stCondLst>
                                  <p:childTnLst>
                                    <p:set>
                                      <p:cBhvr>
                                        <p:cTn id="22" dur="1" fill="hold">
                                          <p:stCondLst>
                                            <p:cond delay="0"/>
                                          </p:stCondLst>
                                        </p:cTn>
                                        <p:tgtEl>
                                          <p:spTgt spid="69640"/>
                                        </p:tgtEl>
                                        <p:attrNameLst>
                                          <p:attrName>style.visibility</p:attrName>
                                        </p:attrNameLst>
                                      </p:cBhvr>
                                      <p:to>
                                        <p:strVal val="visible"/>
                                      </p:to>
                                    </p:set>
                                    <p:animEffect transition="in" filter="fade">
                                      <p:cBhvr>
                                        <p:cTn id="23" dur="800" decel="100000"/>
                                        <p:tgtEl>
                                          <p:spTgt spid="69640"/>
                                        </p:tgtEl>
                                      </p:cBhvr>
                                    </p:animEffect>
                                    <p:anim calcmode="lin" valueType="num">
                                      <p:cBhvr>
                                        <p:cTn id="24" dur="800" decel="100000" fill="hold"/>
                                        <p:tgtEl>
                                          <p:spTgt spid="69640"/>
                                        </p:tgtEl>
                                        <p:attrNameLst>
                                          <p:attrName>style.rotation</p:attrName>
                                        </p:attrNameLst>
                                      </p:cBhvr>
                                      <p:tavLst>
                                        <p:tav tm="0">
                                          <p:val>
                                            <p:fltVal val="-90"/>
                                          </p:val>
                                        </p:tav>
                                        <p:tav tm="100000">
                                          <p:val>
                                            <p:fltVal val="0"/>
                                          </p:val>
                                        </p:tav>
                                      </p:tavLst>
                                    </p:anim>
                                    <p:anim calcmode="lin" valueType="num">
                                      <p:cBhvr>
                                        <p:cTn id="25" dur="800" decel="100000" fill="hold"/>
                                        <p:tgtEl>
                                          <p:spTgt spid="69640"/>
                                        </p:tgtEl>
                                        <p:attrNameLst>
                                          <p:attrName>ppt_x</p:attrName>
                                        </p:attrNameLst>
                                      </p:cBhvr>
                                      <p:tavLst>
                                        <p:tav tm="0">
                                          <p:val>
                                            <p:strVal val="#ppt_x+0.4"/>
                                          </p:val>
                                        </p:tav>
                                        <p:tav tm="100000">
                                          <p:val>
                                            <p:strVal val="#ppt_x-0.05"/>
                                          </p:val>
                                        </p:tav>
                                      </p:tavLst>
                                    </p:anim>
                                    <p:anim calcmode="lin" valueType="num">
                                      <p:cBhvr>
                                        <p:cTn id="26" dur="800" decel="100000" fill="hold"/>
                                        <p:tgtEl>
                                          <p:spTgt spid="69640"/>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69640"/>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6964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animBg="1"/>
      <p:bldP spid="69638" grpId="0" animBg="1"/>
      <p:bldP spid="69639" grpId="0"/>
      <p:bldP spid="6964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p:txBody>
          <a:bodyPr/>
          <a:lstStyle/>
          <a:p>
            <a:r>
              <a:rPr lang="el-GR" sz="2800">
                <a:latin typeface="Calibri" charset="0"/>
              </a:rPr>
              <a:t>Φυσική σειρά κατάκτησης μορφημάτων Αγγλικής ως Γ2 (</a:t>
            </a:r>
            <a:r>
              <a:rPr lang="en-US" sz="2800">
                <a:latin typeface="Calibri" charset="0"/>
              </a:rPr>
              <a:t>Krashen, 1977)</a:t>
            </a:r>
            <a:endParaRPr lang="el-GR" sz="2800">
              <a:latin typeface="Calibri" charset="0"/>
            </a:endParaRPr>
          </a:p>
        </p:txBody>
      </p:sp>
      <p:graphicFrame>
        <p:nvGraphicFramePr>
          <p:cNvPr id="4" name="3 - Θέση περιεχομένου"/>
          <p:cNvGraphicFramePr>
            <a:graphicFrameLocks noGrp="1"/>
          </p:cNvGraphicFramePr>
          <p:nvPr>
            <p:ph idx="1"/>
          </p:nvPr>
        </p:nvGraphicFramePr>
        <p:xfrm>
          <a:off x="457200" y="1600200"/>
          <a:ext cx="8229600" cy="2834639"/>
        </p:xfrm>
        <a:graphic>
          <a:graphicData uri="http://schemas.openxmlformats.org/drawingml/2006/table">
            <a:tbl>
              <a:tblPr/>
              <a:tblGrid>
                <a:gridCol w="1593850"/>
                <a:gridCol w="2520950"/>
                <a:gridCol w="2057400"/>
                <a:gridCol w="2057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1</a:t>
                      </a:r>
                      <a:endParaRPr kumimoji="0" lang="el-GR" sz="1800" b="1" i="0" u="none" strike="noStrike" cap="none" normalizeH="0" baseline="0">
                        <a:ln>
                          <a:noFill/>
                        </a:ln>
                        <a:solidFill>
                          <a:srgbClr val="FFFFFF"/>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I am going home</a:t>
                      </a:r>
                      <a:endParaRPr kumimoji="0" lang="el-GR" sz="1800" b="1" i="0" u="none" strike="noStrike" cap="none" normalizeH="0" baseline="0">
                        <a:ln>
                          <a:noFill/>
                        </a:ln>
                        <a:solidFill>
                          <a:srgbClr val="FFFFFF"/>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-s (plural)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The cats sleep</a:t>
                      </a:r>
                      <a:endParaRPr kumimoji="0" lang="el-GR" sz="1800" b="1" i="0" u="none" strike="noStrike" cap="none" normalizeH="0" baseline="0">
                        <a:ln>
                          <a:noFill/>
                        </a:ln>
                        <a:solidFill>
                          <a:srgbClr val="FFFFFF"/>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Copula ‘to be’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0"/>
                          <a:cs typeface="Arial" charset="0"/>
                        </a:rPr>
                        <a:t>He is away</a:t>
                      </a:r>
                      <a:endParaRPr kumimoji="0" lang="el-GR" sz="1800" b="1" i="0" u="none" strike="noStrike" cap="none" normalizeH="0" baseline="0">
                        <a:ln>
                          <a:noFill/>
                        </a:ln>
                        <a:solidFill>
                          <a:srgbClr val="FFFFFF"/>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2</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Auxiliary ‘be’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The teacher is coming</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a/the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The child sits down.</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3</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Irregular past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He went home</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4</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Regular past ‘-ed’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He talked too loud.</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-s (3. person)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The student studies a lot.</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-s (possessive)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ＭＳ Ｐゴシック" charset="0"/>
                          <a:cs typeface="Arial" charset="0"/>
                        </a:rPr>
                        <a:t>The teacher’s book is on the table.</a:t>
                      </a:r>
                      <a:endParaRPr kumimoji="0" lang="el-GR" sz="1800" b="0" i="0" u="none" strike="noStrike" cap="none" normalizeH="0" baseline="0">
                        <a:ln>
                          <a:noFill/>
                        </a:ln>
                        <a:solidFill>
                          <a:srgbClr val="000000"/>
                        </a:solidFill>
                        <a:effectLst/>
                        <a:latin typeface="Calibri"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extLst>
      <p:ext uri="{BB962C8B-B14F-4D97-AF65-F5344CB8AC3E}">
        <p14:creationId xmlns:p14="http://schemas.microsoft.com/office/powerpoint/2010/main" val="190370078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p:txBody>
          <a:bodyPr/>
          <a:lstStyle/>
          <a:p>
            <a:r>
              <a:rPr lang="el-GR">
                <a:latin typeface="Calibri" charset="0"/>
              </a:rPr>
              <a:t>ΩΣΤΟΣΟ,</a:t>
            </a:r>
          </a:p>
        </p:txBody>
      </p:sp>
      <p:sp>
        <p:nvSpPr>
          <p:cNvPr id="35843" name="2 - Θέση περιεχομένου"/>
          <p:cNvSpPr>
            <a:spLocks noGrp="1"/>
          </p:cNvSpPr>
          <p:nvPr>
            <p:ph idx="1"/>
          </p:nvPr>
        </p:nvSpPr>
        <p:spPr>
          <a:xfrm>
            <a:off x="457200" y="1600200"/>
            <a:ext cx="8229600" cy="4997450"/>
          </a:xfrm>
        </p:spPr>
        <p:txBody>
          <a:bodyPr/>
          <a:lstStyle/>
          <a:p>
            <a:r>
              <a:rPr lang="el-GR" sz="2400">
                <a:latin typeface="Calibri" charset="0"/>
              </a:rPr>
              <a:t>Οι μελέτες στις οποίες στηρίχτηκε η υπόθεση αυτή είναι κατά βάση συγχρονικές </a:t>
            </a:r>
            <a:r>
              <a:rPr lang="en-US" sz="2400">
                <a:latin typeface="Calibri" charset="0"/>
              </a:rPr>
              <a:t>(cross-sectional studies). </a:t>
            </a:r>
            <a:r>
              <a:rPr lang="el-GR" sz="2400">
                <a:latin typeface="Calibri" charset="0"/>
              </a:rPr>
              <a:t>Συγκρίνουν, δηλαδή, αποτελέσματα από διαφορετικούς μαθητές διαφορετικών επιδόσεων σε συγκεκριμένη χρονική στιγμή και δεν ακολουθούν έναν ή περισσότερους μαθητές στο πέρασμα του χρόνου (</a:t>
            </a:r>
            <a:r>
              <a:rPr lang="en-US" sz="2400">
                <a:latin typeface="Calibri" charset="0"/>
              </a:rPr>
              <a:t>longitudinal studies)</a:t>
            </a:r>
          </a:p>
          <a:p>
            <a:r>
              <a:rPr lang="en-US" sz="2400">
                <a:latin typeface="Calibri" charset="0"/>
              </a:rPr>
              <a:t>H</a:t>
            </a:r>
            <a:r>
              <a:rPr lang="el-GR" sz="2400">
                <a:latin typeface="Calibri" charset="0"/>
              </a:rPr>
              <a:t> σύγκριση της γλωσσικής ακρίβειας στην παραγωγή μορφημάτων από διαφορετικούς μαθητές στον ίδιο χρόνο δεν αντανακλά την πραγματική επίδοση ενός δεδομένου μαθητή σε διαφορετικά στάδια της διαγλωσσικής του ανάπτυξης.</a:t>
            </a:r>
          </a:p>
        </p:txBody>
      </p:sp>
    </p:spTree>
    <p:extLst>
      <p:ext uri="{BB962C8B-B14F-4D97-AF65-F5344CB8AC3E}">
        <p14:creationId xmlns:p14="http://schemas.microsoft.com/office/powerpoint/2010/main" val="336260316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36867"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36868" name="Picture 4" descr="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1" name="Oval 5"/>
          <p:cNvSpPr>
            <a:spLocks noChangeArrowheads="1"/>
          </p:cNvSpPr>
          <p:nvPr/>
        </p:nvSpPr>
        <p:spPr bwMode="auto">
          <a:xfrm>
            <a:off x="971550" y="476250"/>
            <a:ext cx="574675" cy="576263"/>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Calibri" charset="0"/>
            </a:endParaRPr>
          </a:p>
        </p:txBody>
      </p:sp>
      <p:sp>
        <p:nvSpPr>
          <p:cNvPr id="70662" name="WordArt 6"/>
          <p:cNvSpPr>
            <a:spLocks noChangeArrowheads="1" noChangeShapeType="1" noTextEdit="1"/>
          </p:cNvSpPr>
          <p:nvPr/>
        </p:nvSpPr>
        <p:spPr bwMode="auto">
          <a:xfrm>
            <a:off x="1116013" y="620713"/>
            <a:ext cx="215900" cy="360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latin typeface="Arial Black"/>
                <a:ea typeface="Arial Black"/>
                <a:cs typeface="Arial Black"/>
              </a:rPr>
              <a:t>4</a:t>
            </a:r>
          </a:p>
        </p:txBody>
      </p:sp>
      <p:sp>
        <p:nvSpPr>
          <p:cNvPr id="70663" name="Text Box 7"/>
          <p:cNvSpPr txBox="1">
            <a:spLocks noChangeArrowheads="1"/>
          </p:cNvSpPr>
          <p:nvPr/>
        </p:nvSpPr>
        <p:spPr bwMode="auto">
          <a:xfrm>
            <a:off x="1619250" y="549275"/>
            <a:ext cx="7524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800" b="1">
                <a:latin typeface="Calibri" charset="0"/>
              </a:rPr>
              <a:t>  </a:t>
            </a:r>
            <a:r>
              <a:rPr lang="el-GR" sz="2800" b="1">
                <a:solidFill>
                  <a:srgbClr val="FF0000"/>
                </a:solidFill>
                <a:latin typeface="Calibri" charset="0"/>
              </a:rPr>
              <a:t>Η Υπόθεση του Γλωσσικού Εισαγομένου</a:t>
            </a:r>
            <a:endParaRPr lang="es-ES" sz="2800">
              <a:solidFill>
                <a:srgbClr val="FF0000"/>
              </a:solidFill>
              <a:latin typeface="Calibri" charset="0"/>
            </a:endParaRPr>
          </a:p>
        </p:txBody>
      </p:sp>
      <p:sp>
        <p:nvSpPr>
          <p:cNvPr id="70664" name="Text Box 8"/>
          <p:cNvSpPr txBox="1">
            <a:spLocks noChangeArrowheads="1"/>
          </p:cNvSpPr>
          <p:nvPr/>
        </p:nvSpPr>
        <p:spPr bwMode="auto">
          <a:xfrm>
            <a:off x="323850" y="1700213"/>
            <a:ext cx="8351838"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200" b="1">
                <a:solidFill>
                  <a:srgbClr val="FF0000"/>
                </a:solidFill>
                <a:latin typeface="Calibri" charset="0"/>
              </a:rPr>
              <a:t>Οι άνθρωποι κατακτούν τη γλώσσα με έναν και ΜΟΝΟ τρόπο, μέσω της κατανόησης μηνυμάτων ή μέσω της πρόσληψης κατανοητού ΓΕΙΣ </a:t>
            </a:r>
            <a:r>
              <a:rPr lang="en-US" sz="2200" b="1">
                <a:solidFill>
                  <a:srgbClr val="FF0000"/>
                </a:solidFill>
                <a:latin typeface="Calibri" charset="0"/>
              </a:rPr>
              <a:t>(comprehensible input)</a:t>
            </a:r>
            <a:r>
              <a:rPr lang="el-GR" sz="2200" b="1">
                <a:solidFill>
                  <a:srgbClr val="FF0000"/>
                </a:solidFill>
                <a:latin typeface="Calibri" charset="0"/>
              </a:rPr>
              <a:t>. Άρα, καλό είναι να εκτίθενται σε ΓΕΙΣ που είναι κατά τι (+1) πιο πάνω από την τρέχουσα γλωσσική τους κατάσταση σύμφωνα και με τη φυσική σειρά κατάκτηση</a:t>
            </a:r>
            <a:r>
              <a:rPr lang="el-GR" sz="2400" b="1">
                <a:solidFill>
                  <a:srgbClr val="FF0000"/>
                </a:solidFill>
                <a:latin typeface="Calibri" charset="0"/>
              </a:rPr>
              <a:t>ς.</a:t>
            </a:r>
            <a:endParaRPr lang="en-US" sz="2400" b="1">
              <a:solidFill>
                <a:srgbClr val="FF0000"/>
              </a:solidFill>
              <a:latin typeface="Calibri" charset="0"/>
            </a:endParaRPr>
          </a:p>
          <a:p>
            <a:pPr algn="just" eaLnBrk="1" hangingPunct="1"/>
            <a:r>
              <a:rPr lang="en-US" sz="2400" b="1">
                <a:solidFill>
                  <a:srgbClr val="FF0000"/>
                </a:solidFill>
                <a:latin typeface="Calibri" charset="0"/>
              </a:rPr>
              <a:t>H </a:t>
            </a:r>
            <a:r>
              <a:rPr lang="el-GR" sz="2400" b="1">
                <a:solidFill>
                  <a:srgbClr val="FF0000"/>
                </a:solidFill>
                <a:latin typeface="Calibri" charset="0"/>
              </a:rPr>
              <a:t>ΠΠΛ είναι αποτέλεσμα της κατάκτησης και όχι αιτία της. Η ομιλία δεν μπορεί να διδαχθεί άμεσα,</a:t>
            </a:r>
          </a:p>
          <a:p>
            <a:pPr algn="just" eaLnBrk="1" hangingPunct="1"/>
            <a:r>
              <a:rPr lang="el-GR" sz="2400" b="1">
                <a:solidFill>
                  <a:srgbClr val="FF0000"/>
                </a:solidFill>
                <a:latin typeface="Calibri" charset="0"/>
              </a:rPr>
              <a:t>αλλά «αναδύεται» από μόνη της</a:t>
            </a:r>
          </a:p>
          <a:p>
            <a:pPr algn="just" eaLnBrk="1" hangingPunct="1"/>
            <a:r>
              <a:rPr lang="el-GR" sz="2400" b="1">
                <a:solidFill>
                  <a:srgbClr val="FF0000"/>
                </a:solidFill>
                <a:latin typeface="Calibri" charset="0"/>
              </a:rPr>
              <a:t>ως αποτέλεσμα της απόκτησης </a:t>
            </a:r>
          </a:p>
          <a:p>
            <a:pPr algn="just" eaLnBrk="1" hangingPunct="1"/>
            <a:r>
              <a:rPr lang="el-GR" sz="2400" b="1">
                <a:solidFill>
                  <a:srgbClr val="FF0000"/>
                </a:solidFill>
                <a:latin typeface="Calibri" charset="0"/>
              </a:rPr>
              <a:t>Ικανότητας μέσω ΚΓΕΙΣ.</a:t>
            </a:r>
            <a:endParaRPr lang="en-GB" sz="2400">
              <a:solidFill>
                <a:srgbClr val="FF0000"/>
              </a:solidFill>
              <a:latin typeface="Calibri" charset="0"/>
            </a:endParaRPr>
          </a:p>
        </p:txBody>
      </p:sp>
      <p:pic>
        <p:nvPicPr>
          <p:cNvPr id="7066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4425" y="5300663"/>
            <a:ext cx="676275"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6" name="Rectangle 10"/>
          <p:cNvSpPr>
            <a:spLocks noChangeArrowheads="1"/>
          </p:cNvSpPr>
          <p:nvPr/>
        </p:nvSpPr>
        <p:spPr bwMode="auto">
          <a:xfrm>
            <a:off x="3419475" y="5373688"/>
            <a:ext cx="3457575" cy="10096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charset="0"/>
            </a:endParaRPr>
          </a:p>
        </p:txBody>
      </p:sp>
      <p:sp>
        <p:nvSpPr>
          <p:cNvPr id="70667" name="Rectangle 11"/>
          <p:cNvSpPr>
            <a:spLocks noChangeArrowheads="1"/>
          </p:cNvSpPr>
          <p:nvPr/>
        </p:nvSpPr>
        <p:spPr bwMode="auto">
          <a:xfrm>
            <a:off x="2124075" y="6381750"/>
            <a:ext cx="4752975" cy="7143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charset="0"/>
            </a:endParaRPr>
          </a:p>
        </p:txBody>
      </p:sp>
      <p:sp>
        <p:nvSpPr>
          <p:cNvPr id="70668" name="Rectangle 12"/>
          <p:cNvSpPr>
            <a:spLocks noChangeArrowheads="1"/>
          </p:cNvSpPr>
          <p:nvPr/>
        </p:nvSpPr>
        <p:spPr bwMode="auto">
          <a:xfrm>
            <a:off x="4787900" y="4365625"/>
            <a:ext cx="2089150" cy="10096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charset="0"/>
            </a:endParaRPr>
          </a:p>
        </p:txBody>
      </p:sp>
      <p:sp>
        <p:nvSpPr>
          <p:cNvPr id="70669" name="Text Box 13"/>
          <p:cNvSpPr txBox="1">
            <a:spLocks noChangeArrowheads="1"/>
          </p:cNvSpPr>
          <p:nvPr/>
        </p:nvSpPr>
        <p:spPr bwMode="auto">
          <a:xfrm>
            <a:off x="2519363" y="4854575"/>
            <a:ext cx="612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800" b="1">
                <a:latin typeface="Calibri" charset="0"/>
              </a:rPr>
              <a:t>+</a:t>
            </a:r>
            <a:endParaRPr lang="es-ES" sz="2800">
              <a:latin typeface="Calibri" charset="0"/>
            </a:endParaRPr>
          </a:p>
        </p:txBody>
      </p:sp>
      <p:sp>
        <p:nvSpPr>
          <p:cNvPr id="70670" name="Text Box 14"/>
          <p:cNvSpPr txBox="1">
            <a:spLocks noChangeArrowheads="1"/>
          </p:cNvSpPr>
          <p:nvPr/>
        </p:nvSpPr>
        <p:spPr bwMode="auto">
          <a:xfrm>
            <a:off x="3527425" y="4916488"/>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INPUT</a:t>
            </a:r>
            <a:endParaRPr lang="es-ES" sz="2400">
              <a:latin typeface="Calibri" charset="0"/>
            </a:endParaRPr>
          </a:p>
        </p:txBody>
      </p:sp>
      <p:sp>
        <p:nvSpPr>
          <p:cNvPr id="70671" name="Text Box 15"/>
          <p:cNvSpPr txBox="1">
            <a:spLocks noChangeArrowheads="1"/>
          </p:cNvSpPr>
          <p:nvPr/>
        </p:nvSpPr>
        <p:spPr bwMode="auto">
          <a:xfrm>
            <a:off x="3563938" y="4292600"/>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1</a:t>
            </a:r>
            <a:endParaRPr lang="es-ES" sz="2400">
              <a:latin typeface="Calibri" charset="0"/>
            </a:endParaRPr>
          </a:p>
        </p:txBody>
      </p:sp>
      <p:sp>
        <p:nvSpPr>
          <p:cNvPr id="36880" name="Text Box 16"/>
          <p:cNvSpPr txBox="1">
            <a:spLocks noChangeArrowheads="1"/>
          </p:cNvSpPr>
          <p:nvPr/>
        </p:nvSpPr>
        <p:spPr bwMode="auto">
          <a:xfrm>
            <a:off x="1800225" y="5516563"/>
            <a:ext cx="468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i</a:t>
            </a:r>
            <a:endParaRPr lang="es-ES" sz="2400">
              <a:latin typeface="Calibri" charset="0"/>
            </a:endParaRPr>
          </a:p>
        </p:txBody>
      </p:sp>
      <p:pic>
        <p:nvPicPr>
          <p:cNvPr id="70673"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3860800"/>
            <a:ext cx="79216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73017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0662"/>
                                        </p:tgtEl>
                                        <p:attrNameLst>
                                          <p:attrName>style.visibility</p:attrName>
                                        </p:attrNameLst>
                                      </p:cBhvr>
                                      <p:to>
                                        <p:strVal val="visible"/>
                                      </p:to>
                                    </p:set>
                                    <p:anim calcmode="lin" valueType="num">
                                      <p:cBhvr>
                                        <p:cTn id="7" dur="500" decel="50000" fill="hold">
                                          <p:stCondLst>
                                            <p:cond delay="0"/>
                                          </p:stCondLst>
                                        </p:cTn>
                                        <p:tgtEl>
                                          <p:spTgt spid="7066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066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0662"/>
                                        </p:tgtEl>
                                        <p:attrNameLst>
                                          <p:attrName>ppt_w</p:attrName>
                                        </p:attrNameLst>
                                      </p:cBhvr>
                                      <p:tavLst>
                                        <p:tav tm="0">
                                          <p:val>
                                            <p:strVal val="#ppt_w*.05"/>
                                          </p:val>
                                        </p:tav>
                                        <p:tav tm="100000">
                                          <p:val>
                                            <p:strVal val="#ppt_w"/>
                                          </p:val>
                                        </p:tav>
                                      </p:tavLst>
                                    </p:anim>
                                    <p:anim calcmode="lin" valueType="num">
                                      <p:cBhvr>
                                        <p:cTn id="10" dur="1000" fill="hold"/>
                                        <p:tgtEl>
                                          <p:spTgt spid="7066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066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066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066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0662"/>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70661"/>
                                        </p:tgtEl>
                                        <p:attrNameLst>
                                          <p:attrName>style.visibility</p:attrName>
                                        </p:attrNameLst>
                                      </p:cBhvr>
                                      <p:to>
                                        <p:strVal val="visible"/>
                                      </p:to>
                                    </p:set>
                                    <p:anim calcmode="lin" valueType="num">
                                      <p:cBhvr>
                                        <p:cTn id="18" dur="500" decel="50000" fill="hold">
                                          <p:stCondLst>
                                            <p:cond delay="0"/>
                                          </p:stCondLst>
                                        </p:cTn>
                                        <p:tgtEl>
                                          <p:spTgt spid="70661"/>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70661"/>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70661"/>
                                        </p:tgtEl>
                                        <p:attrNameLst>
                                          <p:attrName>ppt_w</p:attrName>
                                        </p:attrNameLst>
                                      </p:cBhvr>
                                      <p:tavLst>
                                        <p:tav tm="0">
                                          <p:val>
                                            <p:strVal val="#ppt_w*.05"/>
                                          </p:val>
                                        </p:tav>
                                        <p:tav tm="100000">
                                          <p:val>
                                            <p:strVal val="#ppt_w"/>
                                          </p:val>
                                        </p:tav>
                                      </p:tavLst>
                                    </p:anim>
                                    <p:anim calcmode="lin" valueType="num">
                                      <p:cBhvr>
                                        <p:cTn id="21" dur="1000" fill="hold"/>
                                        <p:tgtEl>
                                          <p:spTgt spid="70661"/>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70661"/>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70661"/>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70661"/>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70661"/>
                                        </p:tgtEl>
                                      </p:cBhvr>
                                    </p:animEffect>
                                  </p:childTnLst>
                                </p:cTn>
                              </p:par>
                            </p:childTnLst>
                          </p:cTn>
                        </p:par>
                        <p:par>
                          <p:cTn id="26" fill="hold" nodeType="afterGroup">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70663"/>
                                        </p:tgtEl>
                                        <p:attrNameLst>
                                          <p:attrName>style.visibility</p:attrName>
                                        </p:attrNameLst>
                                      </p:cBhvr>
                                      <p:to>
                                        <p:strVal val="visible"/>
                                      </p:to>
                                    </p:set>
                                    <p:anim calcmode="lin" valueType="num">
                                      <p:cBhvr>
                                        <p:cTn id="29" dur="500" decel="50000" fill="hold">
                                          <p:stCondLst>
                                            <p:cond delay="0"/>
                                          </p:stCondLst>
                                        </p:cTn>
                                        <p:tgtEl>
                                          <p:spTgt spid="70663"/>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70663"/>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70663"/>
                                        </p:tgtEl>
                                        <p:attrNameLst>
                                          <p:attrName>ppt_w</p:attrName>
                                        </p:attrNameLst>
                                      </p:cBhvr>
                                      <p:tavLst>
                                        <p:tav tm="0">
                                          <p:val>
                                            <p:strVal val="#ppt_w*.05"/>
                                          </p:val>
                                        </p:tav>
                                        <p:tav tm="100000">
                                          <p:val>
                                            <p:strVal val="#ppt_w"/>
                                          </p:val>
                                        </p:tav>
                                      </p:tavLst>
                                    </p:anim>
                                    <p:anim calcmode="lin" valueType="num">
                                      <p:cBhvr>
                                        <p:cTn id="32" dur="1000" fill="hold"/>
                                        <p:tgtEl>
                                          <p:spTgt spid="70663"/>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70663"/>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70663"/>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70663"/>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70663"/>
                                        </p:tgtEl>
                                      </p:cBhvr>
                                    </p:animEffect>
                                  </p:childTnLst>
                                </p:cTn>
                              </p:par>
                            </p:childTnLst>
                          </p:cTn>
                        </p:par>
                        <p:par>
                          <p:cTn id="37" fill="hold" nodeType="afterGroup">
                            <p:stCondLst>
                              <p:cond delay="3000"/>
                            </p:stCondLst>
                            <p:childTnLst>
                              <p:par>
                                <p:cTn id="38" presetID="25" presetClass="entr" presetSubtype="0" fill="hold" grpId="0" nodeType="afterEffect">
                                  <p:stCondLst>
                                    <p:cond delay="0"/>
                                  </p:stCondLst>
                                  <p:childTnLst>
                                    <p:set>
                                      <p:cBhvr>
                                        <p:cTn id="39" dur="1" fill="hold">
                                          <p:stCondLst>
                                            <p:cond delay="0"/>
                                          </p:stCondLst>
                                        </p:cTn>
                                        <p:tgtEl>
                                          <p:spTgt spid="70664"/>
                                        </p:tgtEl>
                                        <p:attrNameLst>
                                          <p:attrName>style.visibility</p:attrName>
                                        </p:attrNameLst>
                                      </p:cBhvr>
                                      <p:to>
                                        <p:strVal val="visible"/>
                                      </p:to>
                                    </p:set>
                                    <p:anim calcmode="lin" valueType="num">
                                      <p:cBhvr>
                                        <p:cTn id="40" dur="500" decel="50000" fill="hold">
                                          <p:stCondLst>
                                            <p:cond delay="0"/>
                                          </p:stCondLst>
                                        </p:cTn>
                                        <p:tgtEl>
                                          <p:spTgt spid="70664"/>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70664"/>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70664"/>
                                        </p:tgtEl>
                                        <p:attrNameLst>
                                          <p:attrName>ppt_w</p:attrName>
                                        </p:attrNameLst>
                                      </p:cBhvr>
                                      <p:tavLst>
                                        <p:tav tm="0">
                                          <p:val>
                                            <p:strVal val="#ppt_w*.05"/>
                                          </p:val>
                                        </p:tav>
                                        <p:tav tm="100000">
                                          <p:val>
                                            <p:strVal val="#ppt_w"/>
                                          </p:val>
                                        </p:tav>
                                      </p:tavLst>
                                    </p:anim>
                                    <p:anim calcmode="lin" valueType="num">
                                      <p:cBhvr>
                                        <p:cTn id="43" dur="1000" fill="hold"/>
                                        <p:tgtEl>
                                          <p:spTgt spid="70664"/>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70664"/>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70664"/>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70664"/>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70664"/>
                                        </p:tgtEl>
                                      </p:cBhvr>
                                    </p:animEffect>
                                  </p:childTnLst>
                                </p:cTn>
                              </p:par>
                            </p:childTnLst>
                          </p:cTn>
                        </p:par>
                        <p:par>
                          <p:cTn id="48" fill="hold" nodeType="afterGroup">
                            <p:stCondLst>
                              <p:cond delay="4000"/>
                            </p:stCondLst>
                            <p:childTnLst>
                              <p:par>
                                <p:cTn id="49" presetID="25" presetClass="entr" presetSubtype="0" fill="hold" grpId="0" nodeType="afterEffect">
                                  <p:stCondLst>
                                    <p:cond delay="0"/>
                                  </p:stCondLst>
                                  <p:childTnLst>
                                    <p:set>
                                      <p:cBhvr>
                                        <p:cTn id="50" dur="1" fill="hold">
                                          <p:stCondLst>
                                            <p:cond delay="0"/>
                                          </p:stCondLst>
                                        </p:cTn>
                                        <p:tgtEl>
                                          <p:spTgt spid="70669"/>
                                        </p:tgtEl>
                                        <p:attrNameLst>
                                          <p:attrName>style.visibility</p:attrName>
                                        </p:attrNameLst>
                                      </p:cBhvr>
                                      <p:to>
                                        <p:strVal val="visible"/>
                                      </p:to>
                                    </p:set>
                                    <p:anim calcmode="lin" valueType="num">
                                      <p:cBhvr>
                                        <p:cTn id="51" dur="500" decel="50000" fill="hold">
                                          <p:stCondLst>
                                            <p:cond delay="0"/>
                                          </p:stCondLst>
                                        </p:cTn>
                                        <p:tgtEl>
                                          <p:spTgt spid="70669"/>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70669"/>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70669"/>
                                        </p:tgtEl>
                                        <p:attrNameLst>
                                          <p:attrName>ppt_w</p:attrName>
                                        </p:attrNameLst>
                                      </p:cBhvr>
                                      <p:tavLst>
                                        <p:tav tm="0">
                                          <p:val>
                                            <p:strVal val="#ppt_w*.05"/>
                                          </p:val>
                                        </p:tav>
                                        <p:tav tm="100000">
                                          <p:val>
                                            <p:strVal val="#ppt_w"/>
                                          </p:val>
                                        </p:tav>
                                      </p:tavLst>
                                    </p:anim>
                                    <p:anim calcmode="lin" valueType="num">
                                      <p:cBhvr>
                                        <p:cTn id="54" dur="1000" fill="hold"/>
                                        <p:tgtEl>
                                          <p:spTgt spid="70669"/>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70669"/>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70669"/>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70669"/>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70669"/>
                                        </p:tgtEl>
                                      </p:cBhvr>
                                    </p:animEffect>
                                  </p:childTnLst>
                                </p:cTn>
                              </p:par>
                            </p:childTnLst>
                          </p:cTn>
                        </p:par>
                        <p:par>
                          <p:cTn id="59" fill="hold" nodeType="afterGroup">
                            <p:stCondLst>
                              <p:cond delay="5000"/>
                            </p:stCondLst>
                            <p:childTnLst>
                              <p:par>
                                <p:cTn id="60" presetID="25" presetClass="entr" presetSubtype="0" fill="hold" nodeType="afterEffect">
                                  <p:stCondLst>
                                    <p:cond delay="0"/>
                                  </p:stCondLst>
                                  <p:childTnLst>
                                    <p:set>
                                      <p:cBhvr>
                                        <p:cTn id="61" dur="1" fill="hold">
                                          <p:stCondLst>
                                            <p:cond delay="0"/>
                                          </p:stCondLst>
                                        </p:cTn>
                                        <p:tgtEl>
                                          <p:spTgt spid="70665"/>
                                        </p:tgtEl>
                                        <p:attrNameLst>
                                          <p:attrName>style.visibility</p:attrName>
                                        </p:attrNameLst>
                                      </p:cBhvr>
                                      <p:to>
                                        <p:strVal val="visible"/>
                                      </p:to>
                                    </p:set>
                                    <p:anim calcmode="lin" valueType="num">
                                      <p:cBhvr>
                                        <p:cTn id="62" dur="500" decel="50000" fill="hold">
                                          <p:stCondLst>
                                            <p:cond delay="0"/>
                                          </p:stCondLst>
                                        </p:cTn>
                                        <p:tgtEl>
                                          <p:spTgt spid="70665"/>
                                        </p:tgtEl>
                                        <p:attrNameLst>
                                          <p:attrName>style.rotation</p:attrName>
                                        </p:attrNameLst>
                                      </p:cBhvr>
                                      <p:tavLst>
                                        <p:tav tm="0">
                                          <p:val>
                                            <p:fltVal val="-90"/>
                                          </p:val>
                                        </p:tav>
                                        <p:tav tm="100000">
                                          <p:val>
                                            <p:fltVal val="0"/>
                                          </p:val>
                                        </p:tav>
                                      </p:tavLst>
                                    </p:anim>
                                    <p:anim calcmode="lin" valueType="num">
                                      <p:cBhvr>
                                        <p:cTn id="63" dur="500" decel="50000" fill="hold">
                                          <p:stCondLst>
                                            <p:cond delay="0"/>
                                          </p:stCondLst>
                                        </p:cTn>
                                        <p:tgtEl>
                                          <p:spTgt spid="70665"/>
                                        </p:tgtEl>
                                        <p:attrNameLst>
                                          <p:attrName>ppt_w</p:attrName>
                                        </p:attrNameLst>
                                      </p:cBhvr>
                                      <p:tavLst>
                                        <p:tav tm="0">
                                          <p:val>
                                            <p:strVal val="#ppt_w"/>
                                          </p:val>
                                        </p:tav>
                                        <p:tav tm="100000">
                                          <p:val>
                                            <p:strVal val="#ppt_w*.05"/>
                                          </p:val>
                                        </p:tav>
                                      </p:tavLst>
                                    </p:anim>
                                    <p:anim calcmode="lin" valueType="num">
                                      <p:cBhvr>
                                        <p:cTn id="64" dur="500" accel="50000" fill="hold">
                                          <p:stCondLst>
                                            <p:cond delay="500"/>
                                          </p:stCondLst>
                                        </p:cTn>
                                        <p:tgtEl>
                                          <p:spTgt spid="70665"/>
                                        </p:tgtEl>
                                        <p:attrNameLst>
                                          <p:attrName>ppt_w</p:attrName>
                                        </p:attrNameLst>
                                      </p:cBhvr>
                                      <p:tavLst>
                                        <p:tav tm="0">
                                          <p:val>
                                            <p:strVal val="#ppt_w*.05"/>
                                          </p:val>
                                        </p:tav>
                                        <p:tav tm="100000">
                                          <p:val>
                                            <p:strVal val="#ppt_w"/>
                                          </p:val>
                                        </p:tav>
                                      </p:tavLst>
                                    </p:anim>
                                    <p:anim calcmode="lin" valueType="num">
                                      <p:cBhvr>
                                        <p:cTn id="65" dur="1000" fill="hold"/>
                                        <p:tgtEl>
                                          <p:spTgt spid="70665"/>
                                        </p:tgtEl>
                                        <p:attrNameLst>
                                          <p:attrName>ppt_h</p:attrName>
                                        </p:attrNameLst>
                                      </p:cBhvr>
                                      <p:tavLst>
                                        <p:tav tm="0">
                                          <p:val>
                                            <p:strVal val="#ppt_h"/>
                                          </p:val>
                                        </p:tav>
                                        <p:tav tm="100000">
                                          <p:val>
                                            <p:strVal val="#ppt_h"/>
                                          </p:val>
                                        </p:tav>
                                      </p:tavLst>
                                    </p:anim>
                                    <p:anim calcmode="lin" valueType="num">
                                      <p:cBhvr>
                                        <p:cTn id="66" dur="500" decel="50000" fill="hold">
                                          <p:stCondLst>
                                            <p:cond delay="0"/>
                                          </p:stCondLst>
                                        </p:cTn>
                                        <p:tgtEl>
                                          <p:spTgt spid="70665"/>
                                        </p:tgtEl>
                                        <p:attrNameLst>
                                          <p:attrName>ppt_x</p:attrName>
                                        </p:attrNameLst>
                                      </p:cBhvr>
                                      <p:tavLst>
                                        <p:tav tm="0">
                                          <p:val>
                                            <p:strVal val="#ppt_x+.4"/>
                                          </p:val>
                                        </p:tav>
                                        <p:tav tm="100000">
                                          <p:val>
                                            <p:strVal val="#ppt_x"/>
                                          </p:val>
                                        </p:tav>
                                      </p:tavLst>
                                    </p:anim>
                                    <p:anim calcmode="lin" valueType="num">
                                      <p:cBhvr>
                                        <p:cTn id="67" dur="500" decel="50000" fill="hold">
                                          <p:stCondLst>
                                            <p:cond delay="0"/>
                                          </p:stCondLst>
                                        </p:cTn>
                                        <p:tgtEl>
                                          <p:spTgt spid="70665"/>
                                        </p:tgtEl>
                                        <p:attrNameLst>
                                          <p:attrName>ppt_y</p:attrName>
                                        </p:attrNameLst>
                                      </p:cBhvr>
                                      <p:tavLst>
                                        <p:tav tm="0">
                                          <p:val>
                                            <p:strVal val="#ppt_y-.2"/>
                                          </p:val>
                                        </p:tav>
                                        <p:tav tm="100000">
                                          <p:val>
                                            <p:strVal val="#ppt_y+.1"/>
                                          </p:val>
                                        </p:tav>
                                      </p:tavLst>
                                    </p:anim>
                                    <p:anim calcmode="lin" valueType="num">
                                      <p:cBhvr>
                                        <p:cTn id="68" dur="500" accel="50000" fill="hold">
                                          <p:stCondLst>
                                            <p:cond delay="500"/>
                                          </p:stCondLst>
                                        </p:cTn>
                                        <p:tgtEl>
                                          <p:spTgt spid="70665"/>
                                        </p:tgtEl>
                                        <p:attrNameLst>
                                          <p:attrName>ppt_y</p:attrName>
                                        </p:attrNameLst>
                                      </p:cBhvr>
                                      <p:tavLst>
                                        <p:tav tm="0">
                                          <p:val>
                                            <p:strVal val="#ppt_y+.1"/>
                                          </p:val>
                                        </p:tav>
                                        <p:tav tm="100000">
                                          <p:val>
                                            <p:strVal val="#ppt_y"/>
                                          </p:val>
                                        </p:tav>
                                      </p:tavLst>
                                    </p:anim>
                                    <p:animEffect transition="in" filter="fade">
                                      <p:cBhvr>
                                        <p:cTn id="69" dur="1000" decel="50000">
                                          <p:stCondLst>
                                            <p:cond delay="0"/>
                                          </p:stCondLst>
                                        </p:cTn>
                                        <p:tgtEl>
                                          <p:spTgt spid="70665"/>
                                        </p:tgtEl>
                                      </p:cBhvr>
                                    </p:animEffect>
                                  </p:childTnLst>
                                </p:cTn>
                              </p:par>
                              <p:par>
                                <p:cTn id="70" presetID="25" presetClass="entr" presetSubtype="0" fill="hold" grpId="0" nodeType="withEffect">
                                  <p:stCondLst>
                                    <p:cond delay="0"/>
                                  </p:stCondLst>
                                  <p:childTnLst>
                                    <p:set>
                                      <p:cBhvr>
                                        <p:cTn id="71" dur="1" fill="hold">
                                          <p:stCondLst>
                                            <p:cond delay="0"/>
                                          </p:stCondLst>
                                        </p:cTn>
                                        <p:tgtEl>
                                          <p:spTgt spid="70667"/>
                                        </p:tgtEl>
                                        <p:attrNameLst>
                                          <p:attrName>style.visibility</p:attrName>
                                        </p:attrNameLst>
                                      </p:cBhvr>
                                      <p:to>
                                        <p:strVal val="visible"/>
                                      </p:to>
                                    </p:set>
                                    <p:anim calcmode="lin" valueType="num">
                                      <p:cBhvr>
                                        <p:cTn id="72" dur="500" decel="50000" fill="hold">
                                          <p:stCondLst>
                                            <p:cond delay="0"/>
                                          </p:stCondLst>
                                        </p:cTn>
                                        <p:tgtEl>
                                          <p:spTgt spid="70667"/>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70667"/>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70667"/>
                                        </p:tgtEl>
                                        <p:attrNameLst>
                                          <p:attrName>ppt_w</p:attrName>
                                        </p:attrNameLst>
                                      </p:cBhvr>
                                      <p:tavLst>
                                        <p:tav tm="0">
                                          <p:val>
                                            <p:strVal val="#ppt_w*.05"/>
                                          </p:val>
                                        </p:tav>
                                        <p:tav tm="100000">
                                          <p:val>
                                            <p:strVal val="#ppt_w"/>
                                          </p:val>
                                        </p:tav>
                                      </p:tavLst>
                                    </p:anim>
                                    <p:anim calcmode="lin" valueType="num">
                                      <p:cBhvr>
                                        <p:cTn id="75" dur="1000" fill="hold"/>
                                        <p:tgtEl>
                                          <p:spTgt spid="70667"/>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70667"/>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70667"/>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70667"/>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70667"/>
                                        </p:tgtEl>
                                      </p:cBhvr>
                                    </p:animEffect>
                                  </p:childTnLst>
                                </p:cTn>
                              </p:par>
                            </p:childTnLst>
                          </p:cTn>
                        </p:par>
                        <p:par>
                          <p:cTn id="80" fill="hold" nodeType="afterGroup">
                            <p:stCondLst>
                              <p:cond delay="6000"/>
                            </p:stCondLst>
                            <p:childTnLst>
                              <p:par>
                                <p:cTn id="81" presetID="25" presetClass="entr" presetSubtype="0" fill="hold" grpId="0" nodeType="afterEffect">
                                  <p:stCondLst>
                                    <p:cond delay="0"/>
                                  </p:stCondLst>
                                  <p:childTnLst>
                                    <p:set>
                                      <p:cBhvr>
                                        <p:cTn id="82" dur="1" fill="hold">
                                          <p:stCondLst>
                                            <p:cond delay="0"/>
                                          </p:stCondLst>
                                        </p:cTn>
                                        <p:tgtEl>
                                          <p:spTgt spid="70670"/>
                                        </p:tgtEl>
                                        <p:attrNameLst>
                                          <p:attrName>style.visibility</p:attrName>
                                        </p:attrNameLst>
                                      </p:cBhvr>
                                      <p:to>
                                        <p:strVal val="visible"/>
                                      </p:to>
                                    </p:set>
                                    <p:anim calcmode="lin" valueType="num">
                                      <p:cBhvr>
                                        <p:cTn id="83" dur="500" decel="50000" fill="hold">
                                          <p:stCondLst>
                                            <p:cond delay="0"/>
                                          </p:stCondLst>
                                        </p:cTn>
                                        <p:tgtEl>
                                          <p:spTgt spid="70670"/>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70670"/>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70670"/>
                                        </p:tgtEl>
                                        <p:attrNameLst>
                                          <p:attrName>ppt_w</p:attrName>
                                        </p:attrNameLst>
                                      </p:cBhvr>
                                      <p:tavLst>
                                        <p:tav tm="0">
                                          <p:val>
                                            <p:strVal val="#ppt_w*.05"/>
                                          </p:val>
                                        </p:tav>
                                        <p:tav tm="100000">
                                          <p:val>
                                            <p:strVal val="#ppt_w"/>
                                          </p:val>
                                        </p:tav>
                                      </p:tavLst>
                                    </p:anim>
                                    <p:anim calcmode="lin" valueType="num">
                                      <p:cBhvr>
                                        <p:cTn id="86" dur="1000" fill="hold"/>
                                        <p:tgtEl>
                                          <p:spTgt spid="70670"/>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70670"/>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70670"/>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70670"/>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70670"/>
                                        </p:tgtEl>
                                      </p:cBhvr>
                                    </p:animEffect>
                                  </p:childTnLst>
                                </p:cTn>
                              </p:par>
                            </p:childTnLst>
                          </p:cTn>
                        </p:par>
                        <p:par>
                          <p:cTn id="91" fill="hold" nodeType="afterGroup">
                            <p:stCondLst>
                              <p:cond delay="7000"/>
                            </p:stCondLst>
                            <p:childTnLst>
                              <p:par>
                                <p:cTn id="92" presetID="25" presetClass="entr" presetSubtype="0" fill="hold" grpId="0" nodeType="afterEffect">
                                  <p:stCondLst>
                                    <p:cond delay="0"/>
                                  </p:stCondLst>
                                  <p:childTnLst>
                                    <p:set>
                                      <p:cBhvr>
                                        <p:cTn id="93" dur="1" fill="hold">
                                          <p:stCondLst>
                                            <p:cond delay="0"/>
                                          </p:stCondLst>
                                        </p:cTn>
                                        <p:tgtEl>
                                          <p:spTgt spid="70671"/>
                                        </p:tgtEl>
                                        <p:attrNameLst>
                                          <p:attrName>style.visibility</p:attrName>
                                        </p:attrNameLst>
                                      </p:cBhvr>
                                      <p:to>
                                        <p:strVal val="visible"/>
                                      </p:to>
                                    </p:set>
                                    <p:anim calcmode="lin" valueType="num">
                                      <p:cBhvr>
                                        <p:cTn id="94" dur="500" decel="50000" fill="hold">
                                          <p:stCondLst>
                                            <p:cond delay="0"/>
                                          </p:stCondLst>
                                        </p:cTn>
                                        <p:tgtEl>
                                          <p:spTgt spid="70671"/>
                                        </p:tgtEl>
                                        <p:attrNameLst>
                                          <p:attrName>style.rotation</p:attrName>
                                        </p:attrNameLst>
                                      </p:cBhvr>
                                      <p:tavLst>
                                        <p:tav tm="0">
                                          <p:val>
                                            <p:fltVal val="-90"/>
                                          </p:val>
                                        </p:tav>
                                        <p:tav tm="100000">
                                          <p:val>
                                            <p:fltVal val="0"/>
                                          </p:val>
                                        </p:tav>
                                      </p:tavLst>
                                    </p:anim>
                                    <p:anim calcmode="lin" valueType="num">
                                      <p:cBhvr>
                                        <p:cTn id="95" dur="500" decel="50000" fill="hold">
                                          <p:stCondLst>
                                            <p:cond delay="0"/>
                                          </p:stCondLst>
                                        </p:cTn>
                                        <p:tgtEl>
                                          <p:spTgt spid="70671"/>
                                        </p:tgtEl>
                                        <p:attrNameLst>
                                          <p:attrName>ppt_w</p:attrName>
                                        </p:attrNameLst>
                                      </p:cBhvr>
                                      <p:tavLst>
                                        <p:tav tm="0">
                                          <p:val>
                                            <p:strVal val="#ppt_w"/>
                                          </p:val>
                                        </p:tav>
                                        <p:tav tm="100000">
                                          <p:val>
                                            <p:strVal val="#ppt_w*.05"/>
                                          </p:val>
                                        </p:tav>
                                      </p:tavLst>
                                    </p:anim>
                                    <p:anim calcmode="lin" valueType="num">
                                      <p:cBhvr>
                                        <p:cTn id="96" dur="500" accel="50000" fill="hold">
                                          <p:stCondLst>
                                            <p:cond delay="500"/>
                                          </p:stCondLst>
                                        </p:cTn>
                                        <p:tgtEl>
                                          <p:spTgt spid="70671"/>
                                        </p:tgtEl>
                                        <p:attrNameLst>
                                          <p:attrName>ppt_w</p:attrName>
                                        </p:attrNameLst>
                                      </p:cBhvr>
                                      <p:tavLst>
                                        <p:tav tm="0">
                                          <p:val>
                                            <p:strVal val="#ppt_w*.05"/>
                                          </p:val>
                                        </p:tav>
                                        <p:tav tm="100000">
                                          <p:val>
                                            <p:strVal val="#ppt_w"/>
                                          </p:val>
                                        </p:tav>
                                      </p:tavLst>
                                    </p:anim>
                                    <p:anim calcmode="lin" valueType="num">
                                      <p:cBhvr>
                                        <p:cTn id="97" dur="1000" fill="hold"/>
                                        <p:tgtEl>
                                          <p:spTgt spid="70671"/>
                                        </p:tgtEl>
                                        <p:attrNameLst>
                                          <p:attrName>ppt_h</p:attrName>
                                        </p:attrNameLst>
                                      </p:cBhvr>
                                      <p:tavLst>
                                        <p:tav tm="0">
                                          <p:val>
                                            <p:strVal val="#ppt_h"/>
                                          </p:val>
                                        </p:tav>
                                        <p:tav tm="100000">
                                          <p:val>
                                            <p:strVal val="#ppt_h"/>
                                          </p:val>
                                        </p:tav>
                                      </p:tavLst>
                                    </p:anim>
                                    <p:anim calcmode="lin" valueType="num">
                                      <p:cBhvr>
                                        <p:cTn id="98" dur="500" decel="50000" fill="hold">
                                          <p:stCondLst>
                                            <p:cond delay="0"/>
                                          </p:stCondLst>
                                        </p:cTn>
                                        <p:tgtEl>
                                          <p:spTgt spid="70671"/>
                                        </p:tgtEl>
                                        <p:attrNameLst>
                                          <p:attrName>ppt_x</p:attrName>
                                        </p:attrNameLst>
                                      </p:cBhvr>
                                      <p:tavLst>
                                        <p:tav tm="0">
                                          <p:val>
                                            <p:strVal val="#ppt_x+.4"/>
                                          </p:val>
                                        </p:tav>
                                        <p:tav tm="100000">
                                          <p:val>
                                            <p:strVal val="#ppt_x"/>
                                          </p:val>
                                        </p:tav>
                                      </p:tavLst>
                                    </p:anim>
                                    <p:anim calcmode="lin" valueType="num">
                                      <p:cBhvr>
                                        <p:cTn id="99" dur="500" decel="50000" fill="hold">
                                          <p:stCondLst>
                                            <p:cond delay="0"/>
                                          </p:stCondLst>
                                        </p:cTn>
                                        <p:tgtEl>
                                          <p:spTgt spid="70671"/>
                                        </p:tgtEl>
                                        <p:attrNameLst>
                                          <p:attrName>ppt_y</p:attrName>
                                        </p:attrNameLst>
                                      </p:cBhvr>
                                      <p:tavLst>
                                        <p:tav tm="0">
                                          <p:val>
                                            <p:strVal val="#ppt_y-.2"/>
                                          </p:val>
                                        </p:tav>
                                        <p:tav tm="100000">
                                          <p:val>
                                            <p:strVal val="#ppt_y+.1"/>
                                          </p:val>
                                        </p:tav>
                                      </p:tavLst>
                                    </p:anim>
                                    <p:anim calcmode="lin" valueType="num">
                                      <p:cBhvr>
                                        <p:cTn id="100" dur="500" accel="50000" fill="hold">
                                          <p:stCondLst>
                                            <p:cond delay="500"/>
                                          </p:stCondLst>
                                        </p:cTn>
                                        <p:tgtEl>
                                          <p:spTgt spid="70671"/>
                                        </p:tgtEl>
                                        <p:attrNameLst>
                                          <p:attrName>ppt_y</p:attrName>
                                        </p:attrNameLst>
                                      </p:cBhvr>
                                      <p:tavLst>
                                        <p:tav tm="0">
                                          <p:val>
                                            <p:strVal val="#ppt_y+.1"/>
                                          </p:val>
                                        </p:tav>
                                        <p:tav tm="100000">
                                          <p:val>
                                            <p:strVal val="#ppt_y"/>
                                          </p:val>
                                        </p:tav>
                                      </p:tavLst>
                                    </p:anim>
                                    <p:animEffect transition="in" filter="fade">
                                      <p:cBhvr>
                                        <p:cTn id="101" dur="1000" decel="50000">
                                          <p:stCondLst>
                                            <p:cond delay="0"/>
                                          </p:stCondLst>
                                        </p:cTn>
                                        <p:tgtEl>
                                          <p:spTgt spid="70671"/>
                                        </p:tgtEl>
                                      </p:cBhvr>
                                    </p:animEffect>
                                  </p:childTnLst>
                                </p:cTn>
                              </p:par>
                              <p:par>
                                <p:cTn id="102" presetID="25" presetClass="entr" presetSubtype="0" fill="hold" grpId="0" nodeType="withEffect">
                                  <p:stCondLst>
                                    <p:cond delay="0"/>
                                  </p:stCondLst>
                                  <p:childTnLst>
                                    <p:set>
                                      <p:cBhvr>
                                        <p:cTn id="103" dur="1" fill="hold">
                                          <p:stCondLst>
                                            <p:cond delay="0"/>
                                          </p:stCondLst>
                                        </p:cTn>
                                        <p:tgtEl>
                                          <p:spTgt spid="70666"/>
                                        </p:tgtEl>
                                        <p:attrNameLst>
                                          <p:attrName>style.visibility</p:attrName>
                                        </p:attrNameLst>
                                      </p:cBhvr>
                                      <p:to>
                                        <p:strVal val="visible"/>
                                      </p:to>
                                    </p:set>
                                    <p:anim calcmode="lin" valueType="num">
                                      <p:cBhvr>
                                        <p:cTn id="104" dur="500" decel="50000" fill="hold">
                                          <p:stCondLst>
                                            <p:cond delay="0"/>
                                          </p:stCondLst>
                                        </p:cTn>
                                        <p:tgtEl>
                                          <p:spTgt spid="70666"/>
                                        </p:tgtEl>
                                        <p:attrNameLst>
                                          <p:attrName>style.rotation</p:attrName>
                                        </p:attrNameLst>
                                      </p:cBhvr>
                                      <p:tavLst>
                                        <p:tav tm="0">
                                          <p:val>
                                            <p:fltVal val="-90"/>
                                          </p:val>
                                        </p:tav>
                                        <p:tav tm="100000">
                                          <p:val>
                                            <p:fltVal val="0"/>
                                          </p:val>
                                        </p:tav>
                                      </p:tavLst>
                                    </p:anim>
                                    <p:anim calcmode="lin" valueType="num">
                                      <p:cBhvr>
                                        <p:cTn id="105" dur="500" decel="50000" fill="hold">
                                          <p:stCondLst>
                                            <p:cond delay="0"/>
                                          </p:stCondLst>
                                        </p:cTn>
                                        <p:tgtEl>
                                          <p:spTgt spid="70666"/>
                                        </p:tgtEl>
                                        <p:attrNameLst>
                                          <p:attrName>ppt_w</p:attrName>
                                        </p:attrNameLst>
                                      </p:cBhvr>
                                      <p:tavLst>
                                        <p:tav tm="0">
                                          <p:val>
                                            <p:strVal val="#ppt_w"/>
                                          </p:val>
                                        </p:tav>
                                        <p:tav tm="100000">
                                          <p:val>
                                            <p:strVal val="#ppt_w*.05"/>
                                          </p:val>
                                        </p:tav>
                                      </p:tavLst>
                                    </p:anim>
                                    <p:anim calcmode="lin" valueType="num">
                                      <p:cBhvr>
                                        <p:cTn id="106" dur="500" accel="50000" fill="hold">
                                          <p:stCondLst>
                                            <p:cond delay="500"/>
                                          </p:stCondLst>
                                        </p:cTn>
                                        <p:tgtEl>
                                          <p:spTgt spid="70666"/>
                                        </p:tgtEl>
                                        <p:attrNameLst>
                                          <p:attrName>ppt_w</p:attrName>
                                        </p:attrNameLst>
                                      </p:cBhvr>
                                      <p:tavLst>
                                        <p:tav tm="0">
                                          <p:val>
                                            <p:strVal val="#ppt_w*.05"/>
                                          </p:val>
                                        </p:tav>
                                        <p:tav tm="100000">
                                          <p:val>
                                            <p:strVal val="#ppt_w"/>
                                          </p:val>
                                        </p:tav>
                                      </p:tavLst>
                                    </p:anim>
                                    <p:anim calcmode="lin" valueType="num">
                                      <p:cBhvr>
                                        <p:cTn id="107" dur="1000" fill="hold"/>
                                        <p:tgtEl>
                                          <p:spTgt spid="70666"/>
                                        </p:tgtEl>
                                        <p:attrNameLst>
                                          <p:attrName>ppt_h</p:attrName>
                                        </p:attrNameLst>
                                      </p:cBhvr>
                                      <p:tavLst>
                                        <p:tav tm="0">
                                          <p:val>
                                            <p:strVal val="#ppt_h"/>
                                          </p:val>
                                        </p:tav>
                                        <p:tav tm="100000">
                                          <p:val>
                                            <p:strVal val="#ppt_h"/>
                                          </p:val>
                                        </p:tav>
                                      </p:tavLst>
                                    </p:anim>
                                    <p:anim calcmode="lin" valueType="num">
                                      <p:cBhvr>
                                        <p:cTn id="108" dur="500" decel="50000" fill="hold">
                                          <p:stCondLst>
                                            <p:cond delay="0"/>
                                          </p:stCondLst>
                                        </p:cTn>
                                        <p:tgtEl>
                                          <p:spTgt spid="70666"/>
                                        </p:tgtEl>
                                        <p:attrNameLst>
                                          <p:attrName>ppt_x</p:attrName>
                                        </p:attrNameLst>
                                      </p:cBhvr>
                                      <p:tavLst>
                                        <p:tav tm="0">
                                          <p:val>
                                            <p:strVal val="#ppt_x+.4"/>
                                          </p:val>
                                        </p:tav>
                                        <p:tav tm="100000">
                                          <p:val>
                                            <p:strVal val="#ppt_x"/>
                                          </p:val>
                                        </p:tav>
                                      </p:tavLst>
                                    </p:anim>
                                    <p:anim calcmode="lin" valueType="num">
                                      <p:cBhvr>
                                        <p:cTn id="109" dur="500" decel="50000" fill="hold">
                                          <p:stCondLst>
                                            <p:cond delay="0"/>
                                          </p:stCondLst>
                                        </p:cTn>
                                        <p:tgtEl>
                                          <p:spTgt spid="70666"/>
                                        </p:tgtEl>
                                        <p:attrNameLst>
                                          <p:attrName>ppt_y</p:attrName>
                                        </p:attrNameLst>
                                      </p:cBhvr>
                                      <p:tavLst>
                                        <p:tav tm="0">
                                          <p:val>
                                            <p:strVal val="#ppt_y-.2"/>
                                          </p:val>
                                        </p:tav>
                                        <p:tav tm="100000">
                                          <p:val>
                                            <p:strVal val="#ppt_y+.1"/>
                                          </p:val>
                                        </p:tav>
                                      </p:tavLst>
                                    </p:anim>
                                    <p:anim calcmode="lin" valueType="num">
                                      <p:cBhvr>
                                        <p:cTn id="110" dur="500" accel="50000" fill="hold">
                                          <p:stCondLst>
                                            <p:cond delay="500"/>
                                          </p:stCondLst>
                                        </p:cTn>
                                        <p:tgtEl>
                                          <p:spTgt spid="70666"/>
                                        </p:tgtEl>
                                        <p:attrNameLst>
                                          <p:attrName>ppt_y</p:attrName>
                                        </p:attrNameLst>
                                      </p:cBhvr>
                                      <p:tavLst>
                                        <p:tav tm="0">
                                          <p:val>
                                            <p:strVal val="#ppt_y+.1"/>
                                          </p:val>
                                        </p:tav>
                                        <p:tav tm="100000">
                                          <p:val>
                                            <p:strVal val="#ppt_y"/>
                                          </p:val>
                                        </p:tav>
                                      </p:tavLst>
                                    </p:anim>
                                    <p:animEffect transition="in" filter="fade">
                                      <p:cBhvr>
                                        <p:cTn id="111" dur="1000" decel="50000">
                                          <p:stCondLst>
                                            <p:cond delay="0"/>
                                          </p:stCondLst>
                                        </p:cTn>
                                        <p:tgtEl>
                                          <p:spTgt spid="70666"/>
                                        </p:tgtEl>
                                      </p:cBhvr>
                                    </p:animEffect>
                                  </p:childTnLst>
                                </p:cTn>
                              </p:par>
                              <p:par>
                                <p:cTn id="112" presetID="25" presetClass="entr" presetSubtype="0" fill="hold" grpId="0" nodeType="withEffect">
                                  <p:stCondLst>
                                    <p:cond delay="0"/>
                                  </p:stCondLst>
                                  <p:childTnLst>
                                    <p:set>
                                      <p:cBhvr>
                                        <p:cTn id="113" dur="1" fill="hold">
                                          <p:stCondLst>
                                            <p:cond delay="0"/>
                                          </p:stCondLst>
                                        </p:cTn>
                                        <p:tgtEl>
                                          <p:spTgt spid="70668"/>
                                        </p:tgtEl>
                                        <p:attrNameLst>
                                          <p:attrName>style.visibility</p:attrName>
                                        </p:attrNameLst>
                                      </p:cBhvr>
                                      <p:to>
                                        <p:strVal val="visible"/>
                                      </p:to>
                                    </p:set>
                                    <p:anim calcmode="lin" valueType="num">
                                      <p:cBhvr>
                                        <p:cTn id="114" dur="500" decel="50000" fill="hold">
                                          <p:stCondLst>
                                            <p:cond delay="0"/>
                                          </p:stCondLst>
                                        </p:cTn>
                                        <p:tgtEl>
                                          <p:spTgt spid="70668"/>
                                        </p:tgtEl>
                                        <p:attrNameLst>
                                          <p:attrName>style.rotation</p:attrName>
                                        </p:attrNameLst>
                                      </p:cBhvr>
                                      <p:tavLst>
                                        <p:tav tm="0">
                                          <p:val>
                                            <p:fltVal val="-90"/>
                                          </p:val>
                                        </p:tav>
                                        <p:tav tm="100000">
                                          <p:val>
                                            <p:fltVal val="0"/>
                                          </p:val>
                                        </p:tav>
                                      </p:tavLst>
                                    </p:anim>
                                    <p:anim calcmode="lin" valueType="num">
                                      <p:cBhvr>
                                        <p:cTn id="115" dur="500" decel="50000" fill="hold">
                                          <p:stCondLst>
                                            <p:cond delay="0"/>
                                          </p:stCondLst>
                                        </p:cTn>
                                        <p:tgtEl>
                                          <p:spTgt spid="70668"/>
                                        </p:tgtEl>
                                        <p:attrNameLst>
                                          <p:attrName>ppt_w</p:attrName>
                                        </p:attrNameLst>
                                      </p:cBhvr>
                                      <p:tavLst>
                                        <p:tav tm="0">
                                          <p:val>
                                            <p:strVal val="#ppt_w"/>
                                          </p:val>
                                        </p:tav>
                                        <p:tav tm="100000">
                                          <p:val>
                                            <p:strVal val="#ppt_w*.05"/>
                                          </p:val>
                                        </p:tav>
                                      </p:tavLst>
                                    </p:anim>
                                    <p:anim calcmode="lin" valueType="num">
                                      <p:cBhvr>
                                        <p:cTn id="116" dur="500" accel="50000" fill="hold">
                                          <p:stCondLst>
                                            <p:cond delay="500"/>
                                          </p:stCondLst>
                                        </p:cTn>
                                        <p:tgtEl>
                                          <p:spTgt spid="70668"/>
                                        </p:tgtEl>
                                        <p:attrNameLst>
                                          <p:attrName>ppt_w</p:attrName>
                                        </p:attrNameLst>
                                      </p:cBhvr>
                                      <p:tavLst>
                                        <p:tav tm="0">
                                          <p:val>
                                            <p:strVal val="#ppt_w*.05"/>
                                          </p:val>
                                        </p:tav>
                                        <p:tav tm="100000">
                                          <p:val>
                                            <p:strVal val="#ppt_w"/>
                                          </p:val>
                                        </p:tav>
                                      </p:tavLst>
                                    </p:anim>
                                    <p:anim calcmode="lin" valueType="num">
                                      <p:cBhvr>
                                        <p:cTn id="117" dur="1000" fill="hold"/>
                                        <p:tgtEl>
                                          <p:spTgt spid="70668"/>
                                        </p:tgtEl>
                                        <p:attrNameLst>
                                          <p:attrName>ppt_h</p:attrName>
                                        </p:attrNameLst>
                                      </p:cBhvr>
                                      <p:tavLst>
                                        <p:tav tm="0">
                                          <p:val>
                                            <p:strVal val="#ppt_h"/>
                                          </p:val>
                                        </p:tav>
                                        <p:tav tm="100000">
                                          <p:val>
                                            <p:strVal val="#ppt_h"/>
                                          </p:val>
                                        </p:tav>
                                      </p:tavLst>
                                    </p:anim>
                                    <p:anim calcmode="lin" valueType="num">
                                      <p:cBhvr>
                                        <p:cTn id="118" dur="500" decel="50000" fill="hold">
                                          <p:stCondLst>
                                            <p:cond delay="0"/>
                                          </p:stCondLst>
                                        </p:cTn>
                                        <p:tgtEl>
                                          <p:spTgt spid="70668"/>
                                        </p:tgtEl>
                                        <p:attrNameLst>
                                          <p:attrName>ppt_x</p:attrName>
                                        </p:attrNameLst>
                                      </p:cBhvr>
                                      <p:tavLst>
                                        <p:tav tm="0">
                                          <p:val>
                                            <p:strVal val="#ppt_x+.4"/>
                                          </p:val>
                                        </p:tav>
                                        <p:tav tm="100000">
                                          <p:val>
                                            <p:strVal val="#ppt_x"/>
                                          </p:val>
                                        </p:tav>
                                      </p:tavLst>
                                    </p:anim>
                                    <p:anim calcmode="lin" valueType="num">
                                      <p:cBhvr>
                                        <p:cTn id="119" dur="500" decel="50000" fill="hold">
                                          <p:stCondLst>
                                            <p:cond delay="0"/>
                                          </p:stCondLst>
                                        </p:cTn>
                                        <p:tgtEl>
                                          <p:spTgt spid="70668"/>
                                        </p:tgtEl>
                                        <p:attrNameLst>
                                          <p:attrName>ppt_y</p:attrName>
                                        </p:attrNameLst>
                                      </p:cBhvr>
                                      <p:tavLst>
                                        <p:tav tm="0">
                                          <p:val>
                                            <p:strVal val="#ppt_y-.2"/>
                                          </p:val>
                                        </p:tav>
                                        <p:tav tm="100000">
                                          <p:val>
                                            <p:strVal val="#ppt_y+.1"/>
                                          </p:val>
                                        </p:tav>
                                      </p:tavLst>
                                    </p:anim>
                                    <p:anim calcmode="lin" valueType="num">
                                      <p:cBhvr>
                                        <p:cTn id="120" dur="500" accel="50000" fill="hold">
                                          <p:stCondLst>
                                            <p:cond delay="500"/>
                                          </p:stCondLst>
                                        </p:cTn>
                                        <p:tgtEl>
                                          <p:spTgt spid="70668"/>
                                        </p:tgtEl>
                                        <p:attrNameLst>
                                          <p:attrName>ppt_y</p:attrName>
                                        </p:attrNameLst>
                                      </p:cBhvr>
                                      <p:tavLst>
                                        <p:tav tm="0">
                                          <p:val>
                                            <p:strVal val="#ppt_y+.1"/>
                                          </p:val>
                                        </p:tav>
                                        <p:tav tm="100000">
                                          <p:val>
                                            <p:strVal val="#ppt_y"/>
                                          </p:val>
                                        </p:tav>
                                      </p:tavLst>
                                    </p:anim>
                                    <p:animEffect transition="in" filter="fade">
                                      <p:cBhvr>
                                        <p:cTn id="121" dur="1000" decel="50000">
                                          <p:stCondLst>
                                            <p:cond delay="0"/>
                                          </p:stCondLst>
                                        </p:cTn>
                                        <p:tgtEl>
                                          <p:spTgt spid="70668"/>
                                        </p:tgtEl>
                                      </p:cBhvr>
                                    </p:animEffect>
                                  </p:childTnLst>
                                </p:cTn>
                              </p:par>
                            </p:childTnLst>
                          </p:cTn>
                        </p:par>
                        <p:par>
                          <p:cTn id="122" fill="hold" nodeType="afterGroup">
                            <p:stCondLst>
                              <p:cond delay="8000"/>
                            </p:stCondLst>
                            <p:childTnLst>
                              <p:par>
                                <p:cTn id="123" presetID="26" presetClass="entr" presetSubtype="0" fill="hold" nodeType="afterEffect">
                                  <p:stCondLst>
                                    <p:cond delay="0"/>
                                  </p:stCondLst>
                                  <p:childTnLst>
                                    <p:set>
                                      <p:cBhvr>
                                        <p:cTn id="124" dur="1" fill="hold">
                                          <p:stCondLst>
                                            <p:cond delay="0"/>
                                          </p:stCondLst>
                                        </p:cTn>
                                        <p:tgtEl>
                                          <p:spTgt spid="70673"/>
                                        </p:tgtEl>
                                        <p:attrNameLst>
                                          <p:attrName>style.visibility</p:attrName>
                                        </p:attrNameLst>
                                      </p:cBhvr>
                                      <p:to>
                                        <p:strVal val="visible"/>
                                      </p:to>
                                    </p:set>
                                    <p:animEffect transition="in" filter="wipe(down)">
                                      <p:cBhvr>
                                        <p:cTn id="125" dur="580">
                                          <p:stCondLst>
                                            <p:cond delay="0"/>
                                          </p:stCondLst>
                                        </p:cTn>
                                        <p:tgtEl>
                                          <p:spTgt spid="70673"/>
                                        </p:tgtEl>
                                      </p:cBhvr>
                                    </p:animEffect>
                                    <p:anim calcmode="lin" valueType="num">
                                      <p:cBhvr>
                                        <p:cTn id="126" dur="1822" tmFilter="0,0; 0.14,0.36; 0.43,0.73; 0.71,0.91; 1.0,1.0">
                                          <p:stCondLst>
                                            <p:cond delay="0"/>
                                          </p:stCondLst>
                                        </p:cTn>
                                        <p:tgtEl>
                                          <p:spTgt spid="70673"/>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70673"/>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70673"/>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70673"/>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70673"/>
                                        </p:tgtEl>
                                        <p:attrNameLst>
                                          <p:attrName>ppt_y</p:attrName>
                                        </p:attrNameLst>
                                      </p:cBhvr>
                                      <p:tavLst>
                                        <p:tav tm="0" fmla="#ppt_y-sin(pi*$)/81">
                                          <p:val>
                                            <p:fltVal val="0"/>
                                          </p:val>
                                        </p:tav>
                                        <p:tav tm="100000">
                                          <p:val>
                                            <p:fltVal val="1"/>
                                          </p:val>
                                        </p:tav>
                                      </p:tavLst>
                                    </p:anim>
                                    <p:animScale>
                                      <p:cBhvr>
                                        <p:cTn id="131" dur="26">
                                          <p:stCondLst>
                                            <p:cond delay="650"/>
                                          </p:stCondLst>
                                        </p:cTn>
                                        <p:tgtEl>
                                          <p:spTgt spid="70673"/>
                                        </p:tgtEl>
                                      </p:cBhvr>
                                      <p:to x="100000" y="60000"/>
                                    </p:animScale>
                                    <p:animScale>
                                      <p:cBhvr>
                                        <p:cTn id="132" dur="166" decel="50000">
                                          <p:stCondLst>
                                            <p:cond delay="676"/>
                                          </p:stCondLst>
                                        </p:cTn>
                                        <p:tgtEl>
                                          <p:spTgt spid="70673"/>
                                        </p:tgtEl>
                                      </p:cBhvr>
                                      <p:to x="100000" y="100000"/>
                                    </p:animScale>
                                    <p:animScale>
                                      <p:cBhvr>
                                        <p:cTn id="133" dur="26">
                                          <p:stCondLst>
                                            <p:cond delay="1312"/>
                                          </p:stCondLst>
                                        </p:cTn>
                                        <p:tgtEl>
                                          <p:spTgt spid="70673"/>
                                        </p:tgtEl>
                                      </p:cBhvr>
                                      <p:to x="100000" y="80000"/>
                                    </p:animScale>
                                    <p:animScale>
                                      <p:cBhvr>
                                        <p:cTn id="134" dur="166" decel="50000">
                                          <p:stCondLst>
                                            <p:cond delay="1338"/>
                                          </p:stCondLst>
                                        </p:cTn>
                                        <p:tgtEl>
                                          <p:spTgt spid="70673"/>
                                        </p:tgtEl>
                                      </p:cBhvr>
                                      <p:to x="100000" y="100000"/>
                                    </p:animScale>
                                    <p:animScale>
                                      <p:cBhvr>
                                        <p:cTn id="135" dur="26">
                                          <p:stCondLst>
                                            <p:cond delay="1642"/>
                                          </p:stCondLst>
                                        </p:cTn>
                                        <p:tgtEl>
                                          <p:spTgt spid="70673"/>
                                        </p:tgtEl>
                                      </p:cBhvr>
                                      <p:to x="100000" y="90000"/>
                                    </p:animScale>
                                    <p:animScale>
                                      <p:cBhvr>
                                        <p:cTn id="136" dur="166" decel="50000">
                                          <p:stCondLst>
                                            <p:cond delay="1668"/>
                                          </p:stCondLst>
                                        </p:cTn>
                                        <p:tgtEl>
                                          <p:spTgt spid="70673"/>
                                        </p:tgtEl>
                                      </p:cBhvr>
                                      <p:to x="100000" y="100000"/>
                                    </p:animScale>
                                    <p:animScale>
                                      <p:cBhvr>
                                        <p:cTn id="137" dur="26">
                                          <p:stCondLst>
                                            <p:cond delay="1808"/>
                                          </p:stCondLst>
                                        </p:cTn>
                                        <p:tgtEl>
                                          <p:spTgt spid="70673"/>
                                        </p:tgtEl>
                                      </p:cBhvr>
                                      <p:to x="100000" y="95000"/>
                                    </p:animScale>
                                    <p:animScale>
                                      <p:cBhvr>
                                        <p:cTn id="138" dur="166" decel="50000">
                                          <p:stCondLst>
                                            <p:cond delay="1834"/>
                                          </p:stCondLst>
                                        </p:cTn>
                                        <p:tgtEl>
                                          <p:spTgt spid="7067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animBg="1"/>
      <p:bldP spid="70662" grpId="0" animBg="1"/>
      <p:bldP spid="70663" grpId="0"/>
      <p:bldP spid="70664" grpId="0"/>
      <p:bldP spid="70666" grpId="0" animBg="1"/>
      <p:bldP spid="70667" grpId="0" animBg="1"/>
      <p:bldP spid="70668" grpId="0" animBg="1"/>
      <p:bldP spid="70669" grpId="0"/>
      <p:bldP spid="70670" grpId="0"/>
      <p:bldP spid="7067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37891"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37892" name="Picture 4" descr="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1" name="Oval 5"/>
          <p:cNvSpPr>
            <a:spLocks noChangeArrowheads="1"/>
          </p:cNvSpPr>
          <p:nvPr/>
        </p:nvSpPr>
        <p:spPr bwMode="auto">
          <a:xfrm>
            <a:off x="971550" y="476250"/>
            <a:ext cx="574675" cy="576263"/>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Calibri" charset="0"/>
            </a:endParaRPr>
          </a:p>
        </p:txBody>
      </p:sp>
      <p:sp>
        <p:nvSpPr>
          <p:cNvPr id="70662" name="WordArt 6"/>
          <p:cNvSpPr>
            <a:spLocks noChangeArrowheads="1" noChangeShapeType="1" noTextEdit="1"/>
          </p:cNvSpPr>
          <p:nvPr/>
        </p:nvSpPr>
        <p:spPr bwMode="auto">
          <a:xfrm>
            <a:off x="1116013" y="620713"/>
            <a:ext cx="215900" cy="360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latin typeface="Arial Black"/>
                <a:ea typeface="Arial Black"/>
                <a:cs typeface="Arial Black"/>
              </a:rPr>
              <a:t>4</a:t>
            </a:r>
          </a:p>
        </p:txBody>
      </p:sp>
      <p:sp>
        <p:nvSpPr>
          <p:cNvPr id="70663" name="Text Box 7"/>
          <p:cNvSpPr txBox="1">
            <a:spLocks noChangeArrowheads="1"/>
          </p:cNvSpPr>
          <p:nvPr/>
        </p:nvSpPr>
        <p:spPr bwMode="auto">
          <a:xfrm>
            <a:off x="1619250" y="549275"/>
            <a:ext cx="7524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800" b="1">
                <a:latin typeface="Calibri" charset="0"/>
              </a:rPr>
              <a:t>  </a:t>
            </a:r>
            <a:r>
              <a:rPr lang="el-GR" sz="2800" b="1">
                <a:solidFill>
                  <a:srgbClr val="FF0000"/>
                </a:solidFill>
                <a:latin typeface="Calibri" charset="0"/>
              </a:rPr>
              <a:t>Η Υπόθεση του Γλωσσικού Εισαγομένου</a:t>
            </a:r>
            <a:endParaRPr lang="es-ES" sz="2800" b="1">
              <a:solidFill>
                <a:srgbClr val="FF0000"/>
              </a:solidFill>
              <a:latin typeface="Calibri" charset="0"/>
            </a:endParaRPr>
          </a:p>
        </p:txBody>
      </p:sp>
      <p:sp>
        <p:nvSpPr>
          <p:cNvPr id="70664" name="Text Box 8"/>
          <p:cNvSpPr txBox="1">
            <a:spLocks noChangeArrowheads="1"/>
          </p:cNvSpPr>
          <p:nvPr/>
        </p:nvSpPr>
        <p:spPr bwMode="auto">
          <a:xfrm>
            <a:off x="323850" y="1700213"/>
            <a:ext cx="8351838"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2200" b="1">
                <a:solidFill>
                  <a:srgbClr val="FF0000"/>
                </a:solidFill>
                <a:latin typeface="Calibri" charset="0"/>
              </a:rPr>
              <a:t>«Όταν μιλάμε απλώς στους μαθητές και εκείνοι καταλαβαίνουν τι τους λέμε, δεν κάνουμε απλώς ένα γλωσσικό μάθημα, αλλά δίνουμε το καλύτερο δυνατό υλικό να κατακτήσουν, εφόσον τους παρέχουμε άφθονο, εύκολα διαχειρίσιμο, κατανοητό ΓΕΙΣ»</a:t>
            </a:r>
            <a:r>
              <a:rPr lang="el-GR" sz="2400" b="1">
                <a:solidFill>
                  <a:srgbClr val="FF0000"/>
                </a:solidFill>
                <a:latin typeface="Calibri" charset="0"/>
              </a:rPr>
              <a:t>. </a:t>
            </a:r>
          </a:p>
          <a:p>
            <a:pPr algn="just" eaLnBrk="1" hangingPunct="1"/>
            <a:r>
              <a:rPr lang="el-GR" sz="2400" b="1">
                <a:solidFill>
                  <a:srgbClr val="FF0000"/>
                </a:solidFill>
                <a:latin typeface="Calibri" charset="0"/>
              </a:rPr>
              <a:t>Το κατανοητό  ΓΕΙΣ είναι ο δρόμος προς τη γραμματική και οι όποιες πληροφορίες για γραμματική διατίθενται αυτόματα</a:t>
            </a:r>
            <a:r>
              <a:rPr lang="el-GR" sz="2400" b="1">
                <a:latin typeface="Calibri" charset="0"/>
              </a:rPr>
              <a:t>.</a:t>
            </a:r>
            <a:endParaRPr lang="en-GB" sz="2400">
              <a:latin typeface="Calibri" charset="0"/>
            </a:endParaRPr>
          </a:p>
        </p:txBody>
      </p:sp>
      <p:pic>
        <p:nvPicPr>
          <p:cNvPr id="7066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4425" y="5300663"/>
            <a:ext cx="676275"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6" name="Rectangle 10"/>
          <p:cNvSpPr>
            <a:spLocks noChangeArrowheads="1"/>
          </p:cNvSpPr>
          <p:nvPr/>
        </p:nvSpPr>
        <p:spPr bwMode="auto">
          <a:xfrm>
            <a:off x="3419475" y="5373688"/>
            <a:ext cx="3457575" cy="10096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charset="0"/>
            </a:endParaRPr>
          </a:p>
        </p:txBody>
      </p:sp>
      <p:sp>
        <p:nvSpPr>
          <p:cNvPr id="70667" name="Rectangle 11"/>
          <p:cNvSpPr>
            <a:spLocks noChangeArrowheads="1"/>
          </p:cNvSpPr>
          <p:nvPr/>
        </p:nvSpPr>
        <p:spPr bwMode="auto">
          <a:xfrm>
            <a:off x="2124075" y="6381750"/>
            <a:ext cx="4752975" cy="7143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charset="0"/>
            </a:endParaRPr>
          </a:p>
        </p:txBody>
      </p:sp>
      <p:sp>
        <p:nvSpPr>
          <p:cNvPr id="70668" name="Rectangle 12"/>
          <p:cNvSpPr>
            <a:spLocks noChangeArrowheads="1"/>
          </p:cNvSpPr>
          <p:nvPr/>
        </p:nvSpPr>
        <p:spPr bwMode="auto">
          <a:xfrm>
            <a:off x="4787900" y="4365625"/>
            <a:ext cx="2089150" cy="10096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charset="0"/>
            </a:endParaRPr>
          </a:p>
        </p:txBody>
      </p:sp>
      <p:sp>
        <p:nvSpPr>
          <p:cNvPr id="70669" name="Text Box 13"/>
          <p:cNvSpPr txBox="1">
            <a:spLocks noChangeArrowheads="1"/>
          </p:cNvSpPr>
          <p:nvPr/>
        </p:nvSpPr>
        <p:spPr bwMode="auto">
          <a:xfrm>
            <a:off x="2519363" y="4854575"/>
            <a:ext cx="612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800" b="1">
                <a:latin typeface="Calibri" charset="0"/>
              </a:rPr>
              <a:t>+</a:t>
            </a:r>
            <a:endParaRPr lang="es-ES" sz="2800">
              <a:latin typeface="Calibri" charset="0"/>
            </a:endParaRPr>
          </a:p>
        </p:txBody>
      </p:sp>
      <p:sp>
        <p:nvSpPr>
          <p:cNvPr id="70670" name="Text Box 14"/>
          <p:cNvSpPr txBox="1">
            <a:spLocks noChangeArrowheads="1"/>
          </p:cNvSpPr>
          <p:nvPr/>
        </p:nvSpPr>
        <p:spPr bwMode="auto">
          <a:xfrm>
            <a:off x="3527425" y="4916488"/>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INPUT</a:t>
            </a:r>
            <a:endParaRPr lang="es-ES" sz="2400">
              <a:latin typeface="Calibri" charset="0"/>
            </a:endParaRPr>
          </a:p>
        </p:txBody>
      </p:sp>
      <p:sp>
        <p:nvSpPr>
          <p:cNvPr id="70671" name="Text Box 15"/>
          <p:cNvSpPr txBox="1">
            <a:spLocks noChangeArrowheads="1"/>
          </p:cNvSpPr>
          <p:nvPr/>
        </p:nvSpPr>
        <p:spPr bwMode="auto">
          <a:xfrm>
            <a:off x="3563938" y="4292600"/>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1</a:t>
            </a:r>
            <a:endParaRPr lang="es-ES" sz="2400">
              <a:latin typeface="Calibri" charset="0"/>
            </a:endParaRPr>
          </a:p>
        </p:txBody>
      </p:sp>
      <p:sp>
        <p:nvSpPr>
          <p:cNvPr id="37904" name="Text Box 16"/>
          <p:cNvSpPr txBox="1">
            <a:spLocks noChangeArrowheads="1"/>
          </p:cNvSpPr>
          <p:nvPr/>
        </p:nvSpPr>
        <p:spPr bwMode="auto">
          <a:xfrm>
            <a:off x="1800225" y="5516563"/>
            <a:ext cx="468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i</a:t>
            </a:r>
            <a:endParaRPr lang="es-ES" sz="2400">
              <a:latin typeface="Calibri" charset="0"/>
            </a:endParaRPr>
          </a:p>
        </p:txBody>
      </p:sp>
      <p:pic>
        <p:nvPicPr>
          <p:cNvPr id="70673"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3860800"/>
            <a:ext cx="79216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388265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0662"/>
                                        </p:tgtEl>
                                        <p:attrNameLst>
                                          <p:attrName>style.visibility</p:attrName>
                                        </p:attrNameLst>
                                      </p:cBhvr>
                                      <p:to>
                                        <p:strVal val="visible"/>
                                      </p:to>
                                    </p:set>
                                    <p:anim calcmode="lin" valueType="num">
                                      <p:cBhvr>
                                        <p:cTn id="7" dur="500" decel="50000" fill="hold">
                                          <p:stCondLst>
                                            <p:cond delay="0"/>
                                          </p:stCondLst>
                                        </p:cTn>
                                        <p:tgtEl>
                                          <p:spTgt spid="7066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066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0662"/>
                                        </p:tgtEl>
                                        <p:attrNameLst>
                                          <p:attrName>ppt_w</p:attrName>
                                        </p:attrNameLst>
                                      </p:cBhvr>
                                      <p:tavLst>
                                        <p:tav tm="0">
                                          <p:val>
                                            <p:strVal val="#ppt_w*.05"/>
                                          </p:val>
                                        </p:tav>
                                        <p:tav tm="100000">
                                          <p:val>
                                            <p:strVal val="#ppt_w"/>
                                          </p:val>
                                        </p:tav>
                                      </p:tavLst>
                                    </p:anim>
                                    <p:anim calcmode="lin" valueType="num">
                                      <p:cBhvr>
                                        <p:cTn id="10" dur="1000" fill="hold"/>
                                        <p:tgtEl>
                                          <p:spTgt spid="7066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066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066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066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0662"/>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70661"/>
                                        </p:tgtEl>
                                        <p:attrNameLst>
                                          <p:attrName>style.visibility</p:attrName>
                                        </p:attrNameLst>
                                      </p:cBhvr>
                                      <p:to>
                                        <p:strVal val="visible"/>
                                      </p:to>
                                    </p:set>
                                    <p:anim calcmode="lin" valueType="num">
                                      <p:cBhvr>
                                        <p:cTn id="18" dur="500" decel="50000" fill="hold">
                                          <p:stCondLst>
                                            <p:cond delay="0"/>
                                          </p:stCondLst>
                                        </p:cTn>
                                        <p:tgtEl>
                                          <p:spTgt spid="70661"/>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70661"/>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70661"/>
                                        </p:tgtEl>
                                        <p:attrNameLst>
                                          <p:attrName>ppt_w</p:attrName>
                                        </p:attrNameLst>
                                      </p:cBhvr>
                                      <p:tavLst>
                                        <p:tav tm="0">
                                          <p:val>
                                            <p:strVal val="#ppt_w*.05"/>
                                          </p:val>
                                        </p:tav>
                                        <p:tav tm="100000">
                                          <p:val>
                                            <p:strVal val="#ppt_w"/>
                                          </p:val>
                                        </p:tav>
                                      </p:tavLst>
                                    </p:anim>
                                    <p:anim calcmode="lin" valueType="num">
                                      <p:cBhvr>
                                        <p:cTn id="21" dur="1000" fill="hold"/>
                                        <p:tgtEl>
                                          <p:spTgt spid="70661"/>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70661"/>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70661"/>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70661"/>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70661"/>
                                        </p:tgtEl>
                                      </p:cBhvr>
                                    </p:animEffect>
                                  </p:childTnLst>
                                </p:cTn>
                              </p:par>
                            </p:childTnLst>
                          </p:cTn>
                        </p:par>
                        <p:par>
                          <p:cTn id="26" fill="hold" nodeType="afterGroup">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70663"/>
                                        </p:tgtEl>
                                        <p:attrNameLst>
                                          <p:attrName>style.visibility</p:attrName>
                                        </p:attrNameLst>
                                      </p:cBhvr>
                                      <p:to>
                                        <p:strVal val="visible"/>
                                      </p:to>
                                    </p:set>
                                    <p:anim calcmode="lin" valueType="num">
                                      <p:cBhvr>
                                        <p:cTn id="29" dur="500" decel="50000" fill="hold">
                                          <p:stCondLst>
                                            <p:cond delay="0"/>
                                          </p:stCondLst>
                                        </p:cTn>
                                        <p:tgtEl>
                                          <p:spTgt spid="70663"/>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70663"/>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70663"/>
                                        </p:tgtEl>
                                        <p:attrNameLst>
                                          <p:attrName>ppt_w</p:attrName>
                                        </p:attrNameLst>
                                      </p:cBhvr>
                                      <p:tavLst>
                                        <p:tav tm="0">
                                          <p:val>
                                            <p:strVal val="#ppt_w*.05"/>
                                          </p:val>
                                        </p:tav>
                                        <p:tav tm="100000">
                                          <p:val>
                                            <p:strVal val="#ppt_w"/>
                                          </p:val>
                                        </p:tav>
                                      </p:tavLst>
                                    </p:anim>
                                    <p:anim calcmode="lin" valueType="num">
                                      <p:cBhvr>
                                        <p:cTn id="32" dur="1000" fill="hold"/>
                                        <p:tgtEl>
                                          <p:spTgt spid="70663"/>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70663"/>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70663"/>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70663"/>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70663"/>
                                        </p:tgtEl>
                                      </p:cBhvr>
                                    </p:animEffect>
                                  </p:childTnLst>
                                </p:cTn>
                              </p:par>
                            </p:childTnLst>
                          </p:cTn>
                        </p:par>
                        <p:par>
                          <p:cTn id="37" fill="hold" nodeType="afterGroup">
                            <p:stCondLst>
                              <p:cond delay="3000"/>
                            </p:stCondLst>
                            <p:childTnLst>
                              <p:par>
                                <p:cTn id="38" presetID="25" presetClass="entr" presetSubtype="0" fill="hold" grpId="0" nodeType="afterEffect">
                                  <p:stCondLst>
                                    <p:cond delay="0"/>
                                  </p:stCondLst>
                                  <p:childTnLst>
                                    <p:set>
                                      <p:cBhvr>
                                        <p:cTn id="39" dur="1" fill="hold">
                                          <p:stCondLst>
                                            <p:cond delay="0"/>
                                          </p:stCondLst>
                                        </p:cTn>
                                        <p:tgtEl>
                                          <p:spTgt spid="70664"/>
                                        </p:tgtEl>
                                        <p:attrNameLst>
                                          <p:attrName>style.visibility</p:attrName>
                                        </p:attrNameLst>
                                      </p:cBhvr>
                                      <p:to>
                                        <p:strVal val="visible"/>
                                      </p:to>
                                    </p:set>
                                    <p:anim calcmode="lin" valueType="num">
                                      <p:cBhvr>
                                        <p:cTn id="40" dur="500" decel="50000" fill="hold">
                                          <p:stCondLst>
                                            <p:cond delay="0"/>
                                          </p:stCondLst>
                                        </p:cTn>
                                        <p:tgtEl>
                                          <p:spTgt spid="70664"/>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70664"/>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70664"/>
                                        </p:tgtEl>
                                        <p:attrNameLst>
                                          <p:attrName>ppt_w</p:attrName>
                                        </p:attrNameLst>
                                      </p:cBhvr>
                                      <p:tavLst>
                                        <p:tav tm="0">
                                          <p:val>
                                            <p:strVal val="#ppt_w*.05"/>
                                          </p:val>
                                        </p:tav>
                                        <p:tav tm="100000">
                                          <p:val>
                                            <p:strVal val="#ppt_w"/>
                                          </p:val>
                                        </p:tav>
                                      </p:tavLst>
                                    </p:anim>
                                    <p:anim calcmode="lin" valueType="num">
                                      <p:cBhvr>
                                        <p:cTn id="43" dur="1000" fill="hold"/>
                                        <p:tgtEl>
                                          <p:spTgt spid="70664"/>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70664"/>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70664"/>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70664"/>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70664"/>
                                        </p:tgtEl>
                                      </p:cBhvr>
                                    </p:animEffect>
                                  </p:childTnLst>
                                </p:cTn>
                              </p:par>
                            </p:childTnLst>
                          </p:cTn>
                        </p:par>
                        <p:par>
                          <p:cTn id="48" fill="hold" nodeType="afterGroup">
                            <p:stCondLst>
                              <p:cond delay="4000"/>
                            </p:stCondLst>
                            <p:childTnLst>
                              <p:par>
                                <p:cTn id="49" presetID="25" presetClass="entr" presetSubtype="0" fill="hold" grpId="0" nodeType="afterEffect">
                                  <p:stCondLst>
                                    <p:cond delay="0"/>
                                  </p:stCondLst>
                                  <p:childTnLst>
                                    <p:set>
                                      <p:cBhvr>
                                        <p:cTn id="50" dur="1" fill="hold">
                                          <p:stCondLst>
                                            <p:cond delay="0"/>
                                          </p:stCondLst>
                                        </p:cTn>
                                        <p:tgtEl>
                                          <p:spTgt spid="70669"/>
                                        </p:tgtEl>
                                        <p:attrNameLst>
                                          <p:attrName>style.visibility</p:attrName>
                                        </p:attrNameLst>
                                      </p:cBhvr>
                                      <p:to>
                                        <p:strVal val="visible"/>
                                      </p:to>
                                    </p:set>
                                    <p:anim calcmode="lin" valueType="num">
                                      <p:cBhvr>
                                        <p:cTn id="51" dur="500" decel="50000" fill="hold">
                                          <p:stCondLst>
                                            <p:cond delay="0"/>
                                          </p:stCondLst>
                                        </p:cTn>
                                        <p:tgtEl>
                                          <p:spTgt spid="70669"/>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70669"/>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70669"/>
                                        </p:tgtEl>
                                        <p:attrNameLst>
                                          <p:attrName>ppt_w</p:attrName>
                                        </p:attrNameLst>
                                      </p:cBhvr>
                                      <p:tavLst>
                                        <p:tav tm="0">
                                          <p:val>
                                            <p:strVal val="#ppt_w*.05"/>
                                          </p:val>
                                        </p:tav>
                                        <p:tav tm="100000">
                                          <p:val>
                                            <p:strVal val="#ppt_w"/>
                                          </p:val>
                                        </p:tav>
                                      </p:tavLst>
                                    </p:anim>
                                    <p:anim calcmode="lin" valueType="num">
                                      <p:cBhvr>
                                        <p:cTn id="54" dur="1000" fill="hold"/>
                                        <p:tgtEl>
                                          <p:spTgt spid="70669"/>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70669"/>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70669"/>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70669"/>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70669"/>
                                        </p:tgtEl>
                                      </p:cBhvr>
                                    </p:animEffect>
                                  </p:childTnLst>
                                </p:cTn>
                              </p:par>
                            </p:childTnLst>
                          </p:cTn>
                        </p:par>
                        <p:par>
                          <p:cTn id="59" fill="hold" nodeType="afterGroup">
                            <p:stCondLst>
                              <p:cond delay="5000"/>
                            </p:stCondLst>
                            <p:childTnLst>
                              <p:par>
                                <p:cTn id="60" presetID="25" presetClass="entr" presetSubtype="0" fill="hold" nodeType="afterEffect">
                                  <p:stCondLst>
                                    <p:cond delay="0"/>
                                  </p:stCondLst>
                                  <p:childTnLst>
                                    <p:set>
                                      <p:cBhvr>
                                        <p:cTn id="61" dur="1" fill="hold">
                                          <p:stCondLst>
                                            <p:cond delay="0"/>
                                          </p:stCondLst>
                                        </p:cTn>
                                        <p:tgtEl>
                                          <p:spTgt spid="70665"/>
                                        </p:tgtEl>
                                        <p:attrNameLst>
                                          <p:attrName>style.visibility</p:attrName>
                                        </p:attrNameLst>
                                      </p:cBhvr>
                                      <p:to>
                                        <p:strVal val="visible"/>
                                      </p:to>
                                    </p:set>
                                    <p:anim calcmode="lin" valueType="num">
                                      <p:cBhvr>
                                        <p:cTn id="62" dur="500" decel="50000" fill="hold">
                                          <p:stCondLst>
                                            <p:cond delay="0"/>
                                          </p:stCondLst>
                                        </p:cTn>
                                        <p:tgtEl>
                                          <p:spTgt spid="70665"/>
                                        </p:tgtEl>
                                        <p:attrNameLst>
                                          <p:attrName>style.rotation</p:attrName>
                                        </p:attrNameLst>
                                      </p:cBhvr>
                                      <p:tavLst>
                                        <p:tav tm="0">
                                          <p:val>
                                            <p:fltVal val="-90"/>
                                          </p:val>
                                        </p:tav>
                                        <p:tav tm="100000">
                                          <p:val>
                                            <p:fltVal val="0"/>
                                          </p:val>
                                        </p:tav>
                                      </p:tavLst>
                                    </p:anim>
                                    <p:anim calcmode="lin" valueType="num">
                                      <p:cBhvr>
                                        <p:cTn id="63" dur="500" decel="50000" fill="hold">
                                          <p:stCondLst>
                                            <p:cond delay="0"/>
                                          </p:stCondLst>
                                        </p:cTn>
                                        <p:tgtEl>
                                          <p:spTgt spid="70665"/>
                                        </p:tgtEl>
                                        <p:attrNameLst>
                                          <p:attrName>ppt_w</p:attrName>
                                        </p:attrNameLst>
                                      </p:cBhvr>
                                      <p:tavLst>
                                        <p:tav tm="0">
                                          <p:val>
                                            <p:strVal val="#ppt_w"/>
                                          </p:val>
                                        </p:tav>
                                        <p:tav tm="100000">
                                          <p:val>
                                            <p:strVal val="#ppt_w*.05"/>
                                          </p:val>
                                        </p:tav>
                                      </p:tavLst>
                                    </p:anim>
                                    <p:anim calcmode="lin" valueType="num">
                                      <p:cBhvr>
                                        <p:cTn id="64" dur="500" accel="50000" fill="hold">
                                          <p:stCondLst>
                                            <p:cond delay="500"/>
                                          </p:stCondLst>
                                        </p:cTn>
                                        <p:tgtEl>
                                          <p:spTgt spid="70665"/>
                                        </p:tgtEl>
                                        <p:attrNameLst>
                                          <p:attrName>ppt_w</p:attrName>
                                        </p:attrNameLst>
                                      </p:cBhvr>
                                      <p:tavLst>
                                        <p:tav tm="0">
                                          <p:val>
                                            <p:strVal val="#ppt_w*.05"/>
                                          </p:val>
                                        </p:tav>
                                        <p:tav tm="100000">
                                          <p:val>
                                            <p:strVal val="#ppt_w"/>
                                          </p:val>
                                        </p:tav>
                                      </p:tavLst>
                                    </p:anim>
                                    <p:anim calcmode="lin" valueType="num">
                                      <p:cBhvr>
                                        <p:cTn id="65" dur="1000" fill="hold"/>
                                        <p:tgtEl>
                                          <p:spTgt spid="70665"/>
                                        </p:tgtEl>
                                        <p:attrNameLst>
                                          <p:attrName>ppt_h</p:attrName>
                                        </p:attrNameLst>
                                      </p:cBhvr>
                                      <p:tavLst>
                                        <p:tav tm="0">
                                          <p:val>
                                            <p:strVal val="#ppt_h"/>
                                          </p:val>
                                        </p:tav>
                                        <p:tav tm="100000">
                                          <p:val>
                                            <p:strVal val="#ppt_h"/>
                                          </p:val>
                                        </p:tav>
                                      </p:tavLst>
                                    </p:anim>
                                    <p:anim calcmode="lin" valueType="num">
                                      <p:cBhvr>
                                        <p:cTn id="66" dur="500" decel="50000" fill="hold">
                                          <p:stCondLst>
                                            <p:cond delay="0"/>
                                          </p:stCondLst>
                                        </p:cTn>
                                        <p:tgtEl>
                                          <p:spTgt spid="70665"/>
                                        </p:tgtEl>
                                        <p:attrNameLst>
                                          <p:attrName>ppt_x</p:attrName>
                                        </p:attrNameLst>
                                      </p:cBhvr>
                                      <p:tavLst>
                                        <p:tav tm="0">
                                          <p:val>
                                            <p:strVal val="#ppt_x+.4"/>
                                          </p:val>
                                        </p:tav>
                                        <p:tav tm="100000">
                                          <p:val>
                                            <p:strVal val="#ppt_x"/>
                                          </p:val>
                                        </p:tav>
                                      </p:tavLst>
                                    </p:anim>
                                    <p:anim calcmode="lin" valueType="num">
                                      <p:cBhvr>
                                        <p:cTn id="67" dur="500" decel="50000" fill="hold">
                                          <p:stCondLst>
                                            <p:cond delay="0"/>
                                          </p:stCondLst>
                                        </p:cTn>
                                        <p:tgtEl>
                                          <p:spTgt spid="70665"/>
                                        </p:tgtEl>
                                        <p:attrNameLst>
                                          <p:attrName>ppt_y</p:attrName>
                                        </p:attrNameLst>
                                      </p:cBhvr>
                                      <p:tavLst>
                                        <p:tav tm="0">
                                          <p:val>
                                            <p:strVal val="#ppt_y-.2"/>
                                          </p:val>
                                        </p:tav>
                                        <p:tav tm="100000">
                                          <p:val>
                                            <p:strVal val="#ppt_y+.1"/>
                                          </p:val>
                                        </p:tav>
                                      </p:tavLst>
                                    </p:anim>
                                    <p:anim calcmode="lin" valueType="num">
                                      <p:cBhvr>
                                        <p:cTn id="68" dur="500" accel="50000" fill="hold">
                                          <p:stCondLst>
                                            <p:cond delay="500"/>
                                          </p:stCondLst>
                                        </p:cTn>
                                        <p:tgtEl>
                                          <p:spTgt spid="70665"/>
                                        </p:tgtEl>
                                        <p:attrNameLst>
                                          <p:attrName>ppt_y</p:attrName>
                                        </p:attrNameLst>
                                      </p:cBhvr>
                                      <p:tavLst>
                                        <p:tav tm="0">
                                          <p:val>
                                            <p:strVal val="#ppt_y+.1"/>
                                          </p:val>
                                        </p:tav>
                                        <p:tav tm="100000">
                                          <p:val>
                                            <p:strVal val="#ppt_y"/>
                                          </p:val>
                                        </p:tav>
                                      </p:tavLst>
                                    </p:anim>
                                    <p:animEffect transition="in" filter="fade">
                                      <p:cBhvr>
                                        <p:cTn id="69" dur="1000" decel="50000">
                                          <p:stCondLst>
                                            <p:cond delay="0"/>
                                          </p:stCondLst>
                                        </p:cTn>
                                        <p:tgtEl>
                                          <p:spTgt spid="70665"/>
                                        </p:tgtEl>
                                      </p:cBhvr>
                                    </p:animEffect>
                                  </p:childTnLst>
                                </p:cTn>
                              </p:par>
                              <p:par>
                                <p:cTn id="70" presetID="25" presetClass="entr" presetSubtype="0" fill="hold" grpId="0" nodeType="withEffect">
                                  <p:stCondLst>
                                    <p:cond delay="0"/>
                                  </p:stCondLst>
                                  <p:childTnLst>
                                    <p:set>
                                      <p:cBhvr>
                                        <p:cTn id="71" dur="1" fill="hold">
                                          <p:stCondLst>
                                            <p:cond delay="0"/>
                                          </p:stCondLst>
                                        </p:cTn>
                                        <p:tgtEl>
                                          <p:spTgt spid="70667"/>
                                        </p:tgtEl>
                                        <p:attrNameLst>
                                          <p:attrName>style.visibility</p:attrName>
                                        </p:attrNameLst>
                                      </p:cBhvr>
                                      <p:to>
                                        <p:strVal val="visible"/>
                                      </p:to>
                                    </p:set>
                                    <p:anim calcmode="lin" valueType="num">
                                      <p:cBhvr>
                                        <p:cTn id="72" dur="500" decel="50000" fill="hold">
                                          <p:stCondLst>
                                            <p:cond delay="0"/>
                                          </p:stCondLst>
                                        </p:cTn>
                                        <p:tgtEl>
                                          <p:spTgt spid="70667"/>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70667"/>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70667"/>
                                        </p:tgtEl>
                                        <p:attrNameLst>
                                          <p:attrName>ppt_w</p:attrName>
                                        </p:attrNameLst>
                                      </p:cBhvr>
                                      <p:tavLst>
                                        <p:tav tm="0">
                                          <p:val>
                                            <p:strVal val="#ppt_w*.05"/>
                                          </p:val>
                                        </p:tav>
                                        <p:tav tm="100000">
                                          <p:val>
                                            <p:strVal val="#ppt_w"/>
                                          </p:val>
                                        </p:tav>
                                      </p:tavLst>
                                    </p:anim>
                                    <p:anim calcmode="lin" valueType="num">
                                      <p:cBhvr>
                                        <p:cTn id="75" dur="1000" fill="hold"/>
                                        <p:tgtEl>
                                          <p:spTgt spid="70667"/>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70667"/>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70667"/>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70667"/>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70667"/>
                                        </p:tgtEl>
                                      </p:cBhvr>
                                    </p:animEffect>
                                  </p:childTnLst>
                                </p:cTn>
                              </p:par>
                            </p:childTnLst>
                          </p:cTn>
                        </p:par>
                        <p:par>
                          <p:cTn id="80" fill="hold" nodeType="afterGroup">
                            <p:stCondLst>
                              <p:cond delay="6000"/>
                            </p:stCondLst>
                            <p:childTnLst>
                              <p:par>
                                <p:cTn id="81" presetID="25" presetClass="entr" presetSubtype="0" fill="hold" grpId="0" nodeType="afterEffect">
                                  <p:stCondLst>
                                    <p:cond delay="0"/>
                                  </p:stCondLst>
                                  <p:childTnLst>
                                    <p:set>
                                      <p:cBhvr>
                                        <p:cTn id="82" dur="1" fill="hold">
                                          <p:stCondLst>
                                            <p:cond delay="0"/>
                                          </p:stCondLst>
                                        </p:cTn>
                                        <p:tgtEl>
                                          <p:spTgt spid="70670"/>
                                        </p:tgtEl>
                                        <p:attrNameLst>
                                          <p:attrName>style.visibility</p:attrName>
                                        </p:attrNameLst>
                                      </p:cBhvr>
                                      <p:to>
                                        <p:strVal val="visible"/>
                                      </p:to>
                                    </p:set>
                                    <p:anim calcmode="lin" valueType="num">
                                      <p:cBhvr>
                                        <p:cTn id="83" dur="500" decel="50000" fill="hold">
                                          <p:stCondLst>
                                            <p:cond delay="0"/>
                                          </p:stCondLst>
                                        </p:cTn>
                                        <p:tgtEl>
                                          <p:spTgt spid="70670"/>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70670"/>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70670"/>
                                        </p:tgtEl>
                                        <p:attrNameLst>
                                          <p:attrName>ppt_w</p:attrName>
                                        </p:attrNameLst>
                                      </p:cBhvr>
                                      <p:tavLst>
                                        <p:tav tm="0">
                                          <p:val>
                                            <p:strVal val="#ppt_w*.05"/>
                                          </p:val>
                                        </p:tav>
                                        <p:tav tm="100000">
                                          <p:val>
                                            <p:strVal val="#ppt_w"/>
                                          </p:val>
                                        </p:tav>
                                      </p:tavLst>
                                    </p:anim>
                                    <p:anim calcmode="lin" valueType="num">
                                      <p:cBhvr>
                                        <p:cTn id="86" dur="1000" fill="hold"/>
                                        <p:tgtEl>
                                          <p:spTgt spid="70670"/>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70670"/>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70670"/>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70670"/>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70670"/>
                                        </p:tgtEl>
                                      </p:cBhvr>
                                    </p:animEffect>
                                  </p:childTnLst>
                                </p:cTn>
                              </p:par>
                            </p:childTnLst>
                          </p:cTn>
                        </p:par>
                        <p:par>
                          <p:cTn id="91" fill="hold" nodeType="afterGroup">
                            <p:stCondLst>
                              <p:cond delay="7000"/>
                            </p:stCondLst>
                            <p:childTnLst>
                              <p:par>
                                <p:cTn id="92" presetID="25" presetClass="entr" presetSubtype="0" fill="hold" grpId="0" nodeType="afterEffect">
                                  <p:stCondLst>
                                    <p:cond delay="0"/>
                                  </p:stCondLst>
                                  <p:childTnLst>
                                    <p:set>
                                      <p:cBhvr>
                                        <p:cTn id="93" dur="1" fill="hold">
                                          <p:stCondLst>
                                            <p:cond delay="0"/>
                                          </p:stCondLst>
                                        </p:cTn>
                                        <p:tgtEl>
                                          <p:spTgt spid="70671"/>
                                        </p:tgtEl>
                                        <p:attrNameLst>
                                          <p:attrName>style.visibility</p:attrName>
                                        </p:attrNameLst>
                                      </p:cBhvr>
                                      <p:to>
                                        <p:strVal val="visible"/>
                                      </p:to>
                                    </p:set>
                                    <p:anim calcmode="lin" valueType="num">
                                      <p:cBhvr>
                                        <p:cTn id="94" dur="500" decel="50000" fill="hold">
                                          <p:stCondLst>
                                            <p:cond delay="0"/>
                                          </p:stCondLst>
                                        </p:cTn>
                                        <p:tgtEl>
                                          <p:spTgt spid="70671"/>
                                        </p:tgtEl>
                                        <p:attrNameLst>
                                          <p:attrName>style.rotation</p:attrName>
                                        </p:attrNameLst>
                                      </p:cBhvr>
                                      <p:tavLst>
                                        <p:tav tm="0">
                                          <p:val>
                                            <p:fltVal val="-90"/>
                                          </p:val>
                                        </p:tav>
                                        <p:tav tm="100000">
                                          <p:val>
                                            <p:fltVal val="0"/>
                                          </p:val>
                                        </p:tav>
                                      </p:tavLst>
                                    </p:anim>
                                    <p:anim calcmode="lin" valueType="num">
                                      <p:cBhvr>
                                        <p:cTn id="95" dur="500" decel="50000" fill="hold">
                                          <p:stCondLst>
                                            <p:cond delay="0"/>
                                          </p:stCondLst>
                                        </p:cTn>
                                        <p:tgtEl>
                                          <p:spTgt spid="70671"/>
                                        </p:tgtEl>
                                        <p:attrNameLst>
                                          <p:attrName>ppt_w</p:attrName>
                                        </p:attrNameLst>
                                      </p:cBhvr>
                                      <p:tavLst>
                                        <p:tav tm="0">
                                          <p:val>
                                            <p:strVal val="#ppt_w"/>
                                          </p:val>
                                        </p:tav>
                                        <p:tav tm="100000">
                                          <p:val>
                                            <p:strVal val="#ppt_w*.05"/>
                                          </p:val>
                                        </p:tav>
                                      </p:tavLst>
                                    </p:anim>
                                    <p:anim calcmode="lin" valueType="num">
                                      <p:cBhvr>
                                        <p:cTn id="96" dur="500" accel="50000" fill="hold">
                                          <p:stCondLst>
                                            <p:cond delay="500"/>
                                          </p:stCondLst>
                                        </p:cTn>
                                        <p:tgtEl>
                                          <p:spTgt spid="70671"/>
                                        </p:tgtEl>
                                        <p:attrNameLst>
                                          <p:attrName>ppt_w</p:attrName>
                                        </p:attrNameLst>
                                      </p:cBhvr>
                                      <p:tavLst>
                                        <p:tav tm="0">
                                          <p:val>
                                            <p:strVal val="#ppt_w*.05"/>
                                          </p:val>
                                        </p:tav>
                                        <p:tav tm="100000">
                                          <p:val>
                                            <p:strVal val="#ppt_w"/>
                                          </p:val>
                                        </p:tav>
                                      </p:tavLst>
                                    </p:anim>
                                    <p:anim calcmode="lin" valueType="num">
                                      <p:cBhvr>
                                        <p:cTn id="97" dur="1000" fill="hold"/>
                                        <p:tgtEl>
                                          <p:spTgt spid="70671"/>
                                        </p:tgtEl>
                                        <p:attrNameLst>
                                          <p:attrName>ppt_h</p:attrName>
                                        </p:attrNameLst>
                                      </p:cBhvr>
                                      <p:tavLst>
                                        <p:tav tm="0">
                                          <p:val>
                                            <p:strVal val="#ppt_h"/>
                                          </p:val>
                                        </p:tav>
                                        <p:tav tm="100000">
                                          <p:val>
                                            <p:strVal val="#ppt_h"/>
                                          </p:val>
                                        </p:tav>
                                      </p:tavLst>
                                    </p:anim>
                                    <p:anim calcmode="lin" valueType="num">
                                      <p:cBhvr>
                                        <p:cTn id="98" dur="500" decel="50000" fill="hold">
                                          <p:stCondLst>
                                            <p:cond delay="0"/>
                                          </p:stCondLst>
                                        </p:cTn>
                                        <p:tgtEl>
                                          <p:spTgt spid="70671"/>
                                        </p:tgtEl>
                                        <p:attrNameLst>
                                          <p:attrName>ppt_x</p:attrName>
                                        </p:attrNameLst>
                                      </p:cBhvr>
                                      <p:tavLst>
                                        <p:tav tm="0">
                                          <p:val>
                                            <p:strVal val="#ppt_x+.4"/>
                                          </p:val>
                                        </p:tav>
                                        <p:tav tm="100000">
                                          <p:val>
                                            <p:strVal val="#ppt_x"/>
                                          </p:val>
                                        </p:tav>
                                      </p:tavLst>
                                    </p:anim>
                                    <p:anim calcmode="lin" valueType="num">
                                      <p:cBhvr>
                                        <p:cTn id="99" dur="500" decel="50000" fill="hold">
                                          <p:stCondLst>
                                            <p:cond delay="0"/>
                                          </p:stCondLst>
                                        </p:cTn>
                                        <p:tgtEl>
                                          <p:spTgt spid="70671"/>
                                        </p:tgtEl>
                                        <p:attrNameLst>
                                          <p:attrName>ppt_y</p:attrName>
                                        </p:attrNameLst>
                                      </p:cBhvr>
                                      <p:tavLst>
                                        <p:tav tm="0">
                                          <p:val>
                                            <p:strVal val="#ppt_y-.2"/>
                                          </p:val>
                                        </p:tav>
                                        <p:tav tm="100000">
                                          <p:val>
                                            <p:strVal val="#ppt_y+.1"/>
                                          </p:val>
                                        </p:tav>
                                      </p:tavLst>
                                    </p:anim>
                                    <p:anim calcmode="lin" valueType="num">
                                      <p:cBhvr>
                                        <p:cTn id="100" dur="500" accel="50000" fill="hold">
                                          <p:stCondLst>
                                            <p:cond delay="500"/>
                                          </p:stCondLst>
                                        </p:cTn>
                                        <p:tgtEl>
                                          <p:spTgt spid="70671"/>
                                        </p:tgtEl>
                                        <p:attrNameLst>
                                          <p:attrName>ppt_y</p:attrName>
                                        </p:attrNameLst>
                                      </p:cBhvr>
                                      <p:tavLst>
                                        <p:tav tm="0">
                                          <p:val>
                                            <p:strVal val="#ppt_y+.1"/>
                                          </p:val>
                                        </p:tav>
                                        <p:tav tm="100000">
                                          <p:val>
                                            <p:strVal val="#ppt_y"/>
                                          </p:val>
                                        </p:tav>
                                      </p:tavLst>
                                    </p:anim>
                                    <p:animEffect transition="in" filter="fade">
                                      <p:cBhvr>
                                        <p:cTn id="101" dur="1000" decel="50000">
                                          <p:stCondLst>
                                            <p:cond delay="0"/>
                                          </p:stCondLst>
                                        </p:cTn>
                                        <p:tgtEl>
                                          <p:spTgt spid="70671"/>
                                        </p:tgtEl>
                                      </p:cBhvr>
                                    </p:animEffect>
                                  </p:childTnLst>
                                </p:cTn>
                              </p:par>
                              <p:par>
                                <p:cTn id="102" presetID="25" presetClass="entr" presetSubtype="0" fill="hold" grpId="0" nodeType="withEffect">
                                  <p:stCondLst>
                                    <p:cond delay="0"/>
                                  </p:stCondLst>
                                  <p:childTnLst>
                                    <p:set>
                                      <p:cBhvr>
                                        <p:cTn id="103" dur="1" fill="hold">
                                          <p:stCondLst>
                                            <p:cond delay="0"/>
                                          </p:stCondLst>
                                        </p:cTn>
                                        <p:tgtEl>
                                          <p:spTgt spid="70666"/>
                                        </p:tgtEl>
                                        <p:attrNameLst>
                                          <p:attrName>style.visibility</p:attrName>
                                        </p:attrNameLst>
                                      </p:cBhvr>
                                      <p:to>
                                        <p:strVal val="visible"/>
                                      </p:to>
                                    </p:set>
                                    <p:anim calcmode="lin" valueType="num">
                                      <p:cBhvr>
                                        <p:cTn id="104" dur="500" decel="50000" fill="hold">
                                          <p:stCondLst>
                                            <p:cond delay="0"/>
                                          </p:stCondLst>
                                        </p:cTn>
                                        <p:tgtEl>
                                          <p:spTgt spid="70666"/>
                                        </p:tgtEl>
                                        <p:attrNameLst>
                                          <p:attrName>style.rotation</p:attrName>
                                        </p:attrNameLst>
                                      </p:cBhvr>
                                      <p:tavLst>
                                        <p:tav tm="0">
                                          <p:val>
                                            <p:fltVal val="-90"/>
                                          </p:val>
                                        </p:tav>
                                        <p:tav tm="100000">
                                          <p:val>
                                            <p:fltVal val="0"/>
                                          </p:val>
                                        </p:tav>
                                      </p:tavLst>
                                    </p:anim>
                                    <p:anim calcmode="lin" valueType="num">
                                      <p:cBhvr>
                                        <p:cTn id="105" dur="500" decel="50000" fill="hold">
                                          <p:stCondLst>
                                            <p:cond delay="0"/>
                                          </p:stCondLst>
                                        </p:cTn>
                                        <p:tgtEl>
                                          <p:spTgt spid="70666"/>
                                        </p:tgtEl>
                                        <p:attrNameLst>
                                          <p:attrName>ppt_w</p:attrName>
                                        </p:attrNameLst>
                                      </p:cBhvr>
                                      <p:tavLst>
                                        <p:tav tm="0">
                                          <p:val>
                                            <p:strVal val="#ppt_w"/>
                                          </p:val>
                                        </p:tav>
                                        <p:tav tm="100000">
                                          <p:val>
                                            <p:strVal val="#ppt_w*.05"/>
                                          </p:val>
                                        </p:tav>
                                      </p:tavLst>
                                    </p:anim>
                                    <p:anim calcmode="lin" valueType="num">
                                      <p:cBhvr>
                                        <p:cTn id="106" dur="500" accel="50000" fill="hold">
                                          <p:stCondLst>
                                            <p:cond delay="500"/>
                                          </p:stCondLst>
                                        </p:cTn>
                                        <p:tgtEl>
                                          <p:spTgt spid="70666"/>
                                        </p:tgtEl>
                                        <p:attrNameLst>
                                          <p:attrName>ppt_w</p:attrName>
                                        </p:attrNameLst>
                                      </p:cBhvr>
                                      <p:tavLst>
                                        <p:tav tm="0">
                                          <p:val>
                                            <p:strVal val="#ppt_w*.05"/>
                                          </p:val>
                                        </p:tav>
                                        <p:tav tm="100000">
                                          <p:val>
                                            <p:strVal val="#ppt_w"/>
                                          </p:val>
                                        </p:tav>
                                      </p:tavLst>
                                    </p:anim>
                                    <p:anim calcmode="lin" valueType="num">
                                      <p:cBhvr>
                                        <p:cTn id="107" dur="1000" fill="hold"/>
                                        <p:tgtEl>
                                          <p:spTgt spid="70666"/>
                                        </p:tgtEl>
                                        <p:attrNameLst>
                                          <p:attrName>ppt_h</p:attrName>
                                        </p:attrNameLst>
                                      </p:cBhvr>
                                      <p:tavLst>
                                        <p:tav tm="0">
                                          <p:val>
                                            <p:strVal val="#ppt_h"/>
                                          </p:val>
                                        </p:tav>
                                        <p:tav tm="100000">
                                          <p:val>
                                            <p:strVal val="#ppt_h"/>
                                          </p:val>
                                        </p:tav>
                                      </p:tavLst>
                                    </p:anim>
                                    <p:anim calcmode="lin" valueType="num">
                                      <p:cBhvr>
                                        <p:cTn id="108" dur="500" decel="50000" fill="hold">
                                          <p:stCondLst>
                                            <p:cond delay="0"/>
                                          </p:stCondLst>
                                        </p:cTn>
                                        <p:tgtEl>
                                          <p:spTgt spid="70666"/>
                                        </p:tgtEl>
                                        <p:attrNameLst>
                                          <p:attrName>ppt_x</p:attrName>
                                        </p:attrNameLst>
                                      </p:cBhvr>
                                      <p:tavLst>
                                        <p:tav tm="0">
                                          <p:val>
                                            <p:strVal val="#ppt_x+.4"/>
                                          </p:val>
                                        </p:tav>
                                        <p:tav tm="100000">
                                          <p:val>
                                            <p:strVal val="#ppt_x"/>
                                          </p:val>
                                        </p:tav>
                                      </p:tavLst>
                                    </p:anim>
                                    <p:anim calcmode="lin" valueType="num">
                                      <p:cBhvr>
                                        <p:cTn id="109" dur="500" decel="50000" fill="hold">
                                          <p:stCondLst>
                                            <p:cond delay="0"/>
                                          </p:stCondLst>
                                        </p:cTn>
                                        <p:tgtEl>
                                          <p:spTgt spid="70666"/>
                                        </p:tgtEl>
                                        <p:attrNameLst>
                                          <p:attrName>ppt_y</p:attrName>
                                        </p:attrNameLst>
                                      </p:cBhvr>
                                      <p:tavLst>
                                        <p:tav tm="0">
                                          <p:val>
                                            <p:strVal val="#ppt_y-.2"/>
                                          </p:val>
                                        </p:tav>
                                        <p:tav tm="100000">
                                          <p:val>
                                            <p:strVal val="#ppt_y+.1"/>
                                          </p:val>
                                        </p:tav>
                                      </p:tavLst>
                                    </p:anim>
                                    <p:anim calcmode="lin" valueType="num">
                                      <p:cBhvr>
                                        <p:cTn id="110" dur="500" accel="50000" fill="hold">
                                          <p:stCondLst>
                                            <p:cond delay="500"/>
                                          </p:stCondLst>
                                        </p:cTn>
                                        <p:tgtEl>
                                          <p:spTgt spid="70666"/>
                                        </p:tgtEl>
                                        <p:attrNameLst>
                                          <p:attrName>ppt_y</p:attrName>
                                        </p:attrNameLst>
                                      </p:cBhvr>
                                      <p:tavLst>
                                        <p:tav tm="0">
                                          <p:val>
                                            <p:strVal val="#ppt_y+.1"/>
                                          </p:val>
                                        </p:tav>
                                        <p:tav tm="100000">
                                          <p:val>
                                            <p:strVal val="#ppt_y"/>
                                          </p:val>
                                        </p:tav>
                                      </p:tavLst>
                                    </p:anim>
                                    <p:animEffect transition="in" filter="fade">
                                      <p:cBhvr>
                                        <p:cTn id="111" dur="1000" decel="50000">
                                          <p:stCondLst>
                                            <p:cond delay="0"/>
                                          </p:stCondLst>
                                        </p:cTn>
                                        <p:tgtEl>
                                          <p:spTgt spid="70666"/>
                                        </p:tgtEl>
                                      </p:cBhvr>
                                    </p:animEffect>
                                  </p:childTnLst>
                                </p:cTn>
                              </p:par>
                              <p:par>
                                <p:cTn id="112" presetID="25" presetClass="entr" presetSubtype="0" fill="hold" grpId="0" nodeType="withEffect">
                                  <p:stCondLst>
                                    <p:cond delay="0"/>
                                  </p:stCondLst>
                                  <p:childTnLst>
                                    <p:set>
                                      <p:cBhvr>
                                        <p:cTn id="113" dur="1" fill="hold">
                                          <p:stCondLst>
                                            <p:cond delay="0"/>
                                          </p:stCondLst>
                                        </p:cTn>
                                        <p:tgtEl>
                                          <p:spTgt spid="70668"/>
                                        </p:tgtEl>
                                        <p:attrNameLst>
                                          <p:attrName>style.visibility</p:attrName>
                                        </p:attrNameLst>
                                      </p:cBhvr>
                                      <p:to>
                                        <p:strVal val="visible"/>
                                      </p:to>
                                    </p:set>
                                    <p:anim calcmode="lin" valueType="num">
                                      <p:cBhvr>
                                        <p:cTn id="114" dur="500" decel="50000" fill="hold">
                                          <p:stCondLst>
                                            <p:cond delay="0"/>
                                          </p:stCondLst>
                                        </p:cTn>
                                        <p:tgtEl>
                                          <p:spTgt spid="70668"/>
                                        </p:tgtEl>
                                        <p:attrNameLst>
                                          <p:attrName>style.rotation</p:attrName>
                                        </p:attrNameLst>
                                      </p:cBhvr>
                                      <p:tavLst>
                                        <p:tav tm="0">
                                          <p:val>
                                            <p:fltVal val="-90"/>
                                          </p:val>
                                        </p:tav>
                                        <p:tav tm="100000">
                                          <p:val>
                                            <p:fltVal val="0"/>
                                          </p:val>
                                        </p:tav>
                                      </p:tavLst>
                                    </p:anim>
                                    <p:anim calcmode="lin" valueType="num">
                                      <p:cBhvr>
                                        <p:cTn id="115" dur="500" decel="50000" fill="hold">
                                          <p:stCondLst>
                                            <p:cond delay="0"/>
                                          </p:stCondLst>
                                        </p:cTn>
                                        <p:tgtEl>
                                          <p:spTgt spid="70668"/>
                                        </p:tgtEl>
                                        <p:attrNameLst>
                                          <p:attrName>ppt_w</p:attrName>
                                        </p:attrNameLst>
                                      </p:cBhvr>
                                      <p:tavLst>
                                        <p:tav tm="0">
                                          <p:val>
                                            <p:strVal val="#ppt_w"/>
                                          </p:val>
                                        </p:tav>
                                        <p:tav tm="100000">
                                          <p:val>
                                            <p:strVal val="#ppt_w*.05"/>
                                          </p:val>
                                        </p:tav>
                                      </p:tavLst>
                                    </p:anim>
                                    <p:anim calcmode="lin" valueType="num">
                                      <p:cBhvr>
                                        <p:cTn id="116" dur="500" accel="50000" fill="hold">
                                          <p:stCondLst>
                                            <p:cond delay="500"/>
                                          </p:stCondLst>
                                        </p:cTn>
                                        <p:tgtEl>
                                          <p:spTgt spid="70668"/>
                                        </p:tgtEl>
                                        <p:attrNameLst>
                                          <p:attrName>ppt_w</p:attrName>
                                        </p:attrNameLst>
                                      </p:cBhvr>
                                      <p:tavLst>
                                        <p:tav tm="0">
                                          <p:val>
                                            <p:strVal val="#ppt_w*.05"/>
                                          </p:val>
                                        </p:tav>
                                        <p:tav tm="100000">
                                          <p:val>
                                            <p:strVal val="#ppt_w"/>
                                          </p:val>
                                        </p:tav>
                                      </p:tavLst>
                                    </p:anim>
                                    <p:anim calcmode="lin" valueType="num">
                                      <p:cBhvr>
                                        <p:cTn id="117" dur="1000" fill="hold"/>
                                        <p:tgtEl>
                                          <p:spTgt spid="70668"/>
                                        </p:tgtEl>
                                        <p:attrNameLst>
                                          <p:attrName>ppt_h</p:attrName>
                                        </p:attrNameLst>
                                      </p:cBhvr>
                                      <p:tavLst>
                                        <p:tav tm="0">
                                          <p:val>
                                            <p:strVal val="#ppt_h"/>
                                          </p:val>
                                        </p:tav>
                                        <p:tav tm="100000">
                                          <p:val>
                                            <p:strVal val="#ppt_h"/>
                                          </p:val>
                                        </p:tav>
                                      </p:tavLst>
                                    </p:anim>
                                    <p:anim calcmode="lin" valueType="num">
                                      <p:cBhvr>
                                        <p:cTn id="118" dur="500" decel="50000" fill="hold">
                                          <p:stCondLst>
                                            <p:cond delay="0"/>
                                          </p:stCondLst>
                                        </p:cTn>
                                        <p:tgtEl>
                                          <p:spTgt spid="70668"/>
                                        </p:tgtEl>
                                        <p:attrNameLst>
                                          <p:attrName>ppt_x</p:attrName>
                                        </p:attrNameLst>
                                      </p:cBhvr>
                                      <p:tavLst>
                                        <p:tav tm="0">
                                          <p:val>
                                            <p:strVal val="#ppt_x+.4"/>
                                          </p:val>
                                        </p:tav>
                                        <p:tav tm="100000">
                                          <p:val>
                                            <p:strVal val="#ppt_x"/>
                                          </p:val>
                                        </p:tav>
                                      </p:tavLst>
                                    </p:anim>
                                    <p:anim calcmode="lin" valueType="num">
                                      <p:cBhvr>
                                        <p:cTn id="119" dur="500" decel="50000" fill="hold">
                                          <p:stCondLst>
                                            <p:cond delay="0"/>
                                          </p:stCondLst>
                                        </p:cTn>
                                        <p:tgtEl>
                                          <p:spTgt spid="70668"/>
                                        </p:tgtEl>
                                        <p:attrNameLst>
                                          <p:attrName>ppt_y</p:attrName>
                                        </p:attrNameLst>
                                      </p:cBhvr>
                                      <p:tavLst>
                                        <p:tav tm="0">
                                          <p:val>
                                            <p:strVal val="#ppt_y-.2"/>
                                          </p:val>
                                        </p:tav>
                                        <p:tav tm="100000">
                                          <p:val>
                                            <p:strVal val="#ppt_y+.1"/>
                                          </p:val>
                                        </p:tav>
                                      </p:tavLst>
                                    </p:anim>
                                    <p:anim calcmode="lin" valueType="num">
                                      <p:cBhvr>
                                        <p:cTn id="120" dur="500" accel="50000" fill="hold">
                                          <p:stCondLst>
                                            <p:cond delay="500"/>
                                          </p:stCondLst>
                                        </p:cTn>
                                        <p:tgtEl>
                                          <p:spTgt spid="70668"/>
                                        </p:tgtEl>
                                        <p:attrNameLst>
                                          <p:attrName>ppt_y</p:attrName>
                                        </p:attrNameLst>
                                      </p:cBhvr>
                                      <p:tavLst>
                                        <p:tav tm="0">
                                          <p:val>
                                            <p:strVal val="#ppt_y+.1"/>
                                          </p:val>
                                        </p:tav>
                                        <p:tav tm="100000">
                                          <p:val>
                                            <p:strVal val="#ppt_y"/>
                                          </p:val>
                                        </p:tav>
                                      </p:tavLst>
                                    </p:anim>
                                    <p:animEffect transition="in" filter="fade">
                                      <p:cBhvr>
                                        <p:cTn id="121" dur="1000" decel="50000">
                                          <p:stCondLst>
                                            <p:cond delay="0"/>
                                          </p:stCondLst>
                                        </p:cTn>
                                        <p:tgtEl>
                                          <p:spTgt spid="70668"/>
                                        </p:tgtEl>
                                      </p:cBhvr>
                                    </p:animEffect>
                                  </p:childTnLst>
                                </p:cTn>
                              </p:par>
                            </p:childTnLst>
                          </p:cTn>
                        </p:par>
                        <p:par>
                          <p:cTn id="122" fill="hold" nodeType="afterGroup">
                            <p:stCondLst>
                              <p:cond delay="8000"/>
                            </p:stCondLst>
                            <p:childTnLst>
                              <p:par>
                                <p:cTn id="123" presetID="26" presetClass="entr" presetSubtype="0" fill="hold" nodeType="afterEffect">
                                  <p:stCondLst>
                                    <p:cond delay="0"/>
                                  </p:stCondLst>
                                  <p:childTnLst>
                                    <p:set>
                                      <p:cBhvr>
                                        <p:cTn id="124" dur="1" fill="hold">
                                          <p:stCondLst>
                                            <p:cond delay="0"/>
                                          </p:stCondLst>
                                        </p:cTn>
                                        <p:tgtEl>
                                          <p:spTgt spid="70673"/>
                                        </p:tgtEl>
                                        <p:attrNameLst>
                                          <p:attrName>style.visibility</p:attrName>
                                        </p:attrNameLst>
                                      </p:cBhvr>
                                      <p:to>
                                        <p:strVal val="visible"/>
                                      </p:to>
                                    </p:set>
                                    <p:animEffect transition="in" filter="wipe(down)">
                                      <p:cBhvr>
                                        <p:cTn id="125" dur="580">
                                          <p:stCondLst>
                                            <p:cond delay="0"/>
                                          </p:stCondLst>
                                        </p:cTn>
                                        <p:tgtEl>
                                          <p:spTgt spid="70673"/>
                                        </p:tgtEl>
                                      </p:cBhvr>
                                    </p:animEffect>
                                    <p:anim calcmode="lin" valueType="num">
                                      <p:cBhvr>
                                        <p:cTn id="126" dur="1822" tmFilter="0,0; 0.14,0.36; 0.43,0.73; 0.71,0.91; 1.0,1.0">
                                          <p:stCondLst>
                                            <p:cond delay="0"/>
                                          </p:stCondLst>
                                        </p:cTn>
                                        <p:tgtEl>
                                          <p:spTgt spid="70673"/>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70673"/>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70673"/>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70673"/>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70673"/>
                                        </p:tgtEl>
                                        <p:attrNameLst>
                                          <p:attrName>ppt_y</p:attrName>
                                        </p:attrNameLst>
                                      </p:cBhvr>
                                      <p:tavLst>
                                        <p:tav tm="0" fmla="#ppt_y-sin(pi*$)/81">
                                          <p:val>
                                            <p:fltVal val="0"/>
                                          </p:val>
                                        </p:tav>
                                        <p:tav tm="100000">
                                          <p:val>
                                            <p:fltVal val="1"/>
                                          </p:val>
                                        </p:tav>
                                      </p:tavLst>
                                    </p:anim>
                                    <p:animScale>
                                      <p:cBhvr>
                                        <p:cTn id="131" dur="26">
                                          <p:stCondLst>
                                            <p:cond delay="650"/>
                                          </p:stCondLst>
                                        </p:cTn>
                                        <p:tgtEl>
                                          <p:spTgt spid="70673"/>
                                        </p:tgtEl>
                                      </p:cBhvr>
                                      <p:to x="100000" y="60000"/>
                                    </p:animScale>
                                    <p:animScale>
                                      <p:cBhvr>
                                        <p:cTn id="132" dur="166" decel="50000">
                                          <p:stCondLst>
                                            <p:cond delay="676"/>
                                          </p:stCondLst>
                                        </p:cTn>
                                        <p:tgtEl>
                                          <p:spTgt spid="70673"/>
                                        </p:tgtEl>
                                      </p:cBhvr>
                                      <p:to x="100000" y="100000"/>
                                    </p:animScale>
                                    <p:animScale>
                                      <p:cBhvr>
                                        <p:cTn id="133" dur="26">
                                          <p:stCondLst>
                                            <p:cond delay="1312"/>
                                          </p:stCondLst>
                                        </p:cTn>
                                        <p:tgtEl>
                                          <p:spTgt spid="70673"/>
                                        </p:tgtEl>
                                      </p:cBhvr>
                                      <p:to x="100000" y="80000"/>
                                    </p:animScale>
                                    <p:animScale>
                                      <p:cBhvr>
                                        <p:cTn id="134" dur="166" decel="50000">
                                          <p:stCondLst>
                                            <p:cond delay="1338"/>
                                          </p:stCondLst>
                                        </p:cTn>
                                        <p:tgtEl>
                                          <p:spTgt spid="70673"/>
                                        </p:tgtEl>
                                      </p:cBhvr>
                                      <p:to x="100000" y="100000"/>
                                    </p:animScale>
                                    <p:animScale>
                                      <p:cBhvr>
                                        <p:cTn id="135" dur="26">
                                          <p:stCondLst>
                                            <p:cond delay="1642"/>
                                          </p:stCondLst>
                                        </p:cTn>
                                        <p:tgtEl>
                                          <p:spTgt spid="70673"/>
                                        </p:tgtEl>
                                      </p:cBhvr>
                                      <p:to x="100000" y="90000"/>
                                    </p:animScale>
                                    <p:animScale>
                                      <p:cBhvr>
                                        <p:cTn id="136" dur="166" decel="50000">
                                          <p:stCondLst>
                                            <p:cond delay="1668"/>
                                          </p:stCondLst>
                                        </p:cTn>
                                        <p:tgtEl>
                                          <p:spTgt spid="70673"/>
                                        </p:tgtEl>
                                      </p:cBhvr>
                                      <p:to x="100000" y="100000"/>
                                    </p:animScale>
                                    <p:animScale>
                                      <p:cBhvr>
                                        <p:cTn id="137" dur="26">
                                          <p:stCondLst>
                                            <p:cond delay="1808"/>
                                          </p:stCondLst>
                                        </p:cTn>
                                        <p:tgtEl>
                                          <p:spTgt spid="70673"/>
                                        </p:tgtEl>
                                      </p:cBhvr>
                                      <p:to x="100000" y="95000"/>
                                    </p:animScale>
                                    <p:animScale>
                                      <p:cBhvr>
                                        <p:cTn id="138" dur="166" decel="50000">
                                          <p:stCondLst>
                                            <p:cond delay="1834"/>
                                          </p:stCondLst>
                                        </p:cTn>
                                        <p:tgtEl>
                                          <p:spTgt spid="7067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animBg="1"/>
      <p:bldP spid="70662" grpId="0" animBg="1"/>
      <p:bldP spid="70663" grpId="0"/>
      <p:bldP spid="70664" grpId="0"/>
      <p:bldP spid="70666" grpId="0" animBg="1"/>
      <p:bldP spid="70667" grpId="0" animBg="1"/>
      <p:bldP spid="70668" grpId="0" animBg="1"/>
      <p:bldP spid="70669" grpId="0"/>
      <p:bldP spid="70670" grpId="0"/>
      <p:bldP spid="7067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lstStyle/>
          <a:p>
            <a:pPr eaLnBrk="1" hangingPunct="1"/>
            <a:r>
              <a:rPr lang="el-GR">
                <a:latin typeface="Calibri" charset="0"/>
              </a:rPr>
              <a:t>Άρα,</a:t>
            </a:r>
          </a:p>
        </p:txBody>
      </p:sp>
      <p:sp>
        <p:nvSpPr>
          <p:cNvPr id="3" name="2 - Θέση περιεχομένου"/>
          <p:cNvSpPr>
            <a:spLocks noGrp="1"/>
          </p:cNvSpPr>
          <p:nvPr>
            <p:ph idx="1"/>
          </p:nvPr>
        </p:nvSpPr>
        <p:spPr/>
        <p:txBody>
          <a:bodyPr/>
          <a:lstStyle/>
          <a:p>
            <a:pPr eaLnBrk="1" hangingPunct="1"/>
            <a:r>
              <a:rPr lang="el-GR">
                <a:latin typeface="Calibri" charset="0"/>
              </a:rPr>
              <a:t>Η επιτυχία των διδακτικών μεθόδων εξαρτάται από το κατά πόσο χρησιμοποιούν κατανοητό ΓΕΙΣ.</a:t>
            </a:r>
          </a:p>
          <a:p>
            <a:pPr eaLnBrk="1" hangingPunct="1"/>
            <a:endParaRPr lang="el-GR">
              <a:latin typeface="Calibri" charset="0"/>
            </a:endParaRPr>
          </a:p>
          <a:p>
            <a:pPr eaLnBrk="1" hangingPunct="1"/>
            <a:r>
              <a:rPr lang="el-GR">
                <a:latin typeface="Calibri" charset="0"/>
              </a:rPr>
              <a:t>Πού μπορώ να βρω ΓΕΙΣ;</a:t>
            </a:r>
          </a:p>
          <a:p>
            <a:pPr eaLnBrk="1" hangingPunct="1"/>
            <a:r>
              <a:rPr lang="el-GR">
                <a:latin typeface="Calibri" charset="0"/>
              </a:rPr>
              <a:t>Κυρίως σε προφορικό λόγο, ΚΠΛ</a:t>
            </a:r>
          </a:p>
        </p:txBody>
      </p:sp>
      <p:sp>
        <p:nvSpPr>
          <p:cNvPr id="4" name="3 - Βέλος προς τα κάτω"/>
          <p:cNvSpPr/>
          <p:nvPr/>
        </p:nvSpPr>
        <p:spPr>
          <a:xfrm>
            <a:off x="3851275" y="2924175"/>
            <a:ext cx="1296988" cy="576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5929072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eaLnBrk="1" hangingPunct="1"/>
            <a:endParaRPr lang="es-ES_tradnl">
              <a:latin typeface="Calibri" charset="0"/>
            </a:endParaRPr>
          </a:p>
        </p:txBody>
      </p:sp>
      <p:sp>
        <p:nvSpPr>
          <p:cNvPr id="39939" name="Rectangle 3"/>
          <p:cNvSpPr>
            <a:spLocks noGrp="1" noChangeArrowheads="1"/>
          </p:cNvSpPr>
          <p:nvPr>
            <p:ph type="body" idx="4294967295"/>
          </p:nvPr>
        </p:nvSpPr>
        <p:spPr/>
        <p:txBody>
          <a:bodyPr/>
          <a:lstStyle/>
          <a:p>
            <a:pPr eaLnBrk="1" hangingPunct="1"/>
            <a:endParaRPr lang="es-ES_tradnl">
              <a:latin typeface="Calibri" charset="0"/>
            </a:endParaRPr>
          </a:p>
        </p:txBody>
      </p:sp>
      <p:pic>
        <p:nvPicPr>
          <p:cNvPr id="71684" name="Picture 4" descr="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938"/>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5" name="Oval 5"/>
          <p:cNvSpPr>
            <a:spLocks noChangeArrowheads="1"/>
          </p:cNvSpPr>
          <p:nvPr/>
        </p:nvSpPr>
        <p:spPr bwMode="auto">
          <a:xfrm>
            <a:off x="827088" y="692150"/>
            <a:ext cx="574675" cy="576263"/>
          </a:xfrm>
          <a:prstGeom prst="ellipse">
            <a:avLst/>
          </a:prstGeom>
          <a:solidFill>
            <a:srgbClr val="CC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Calibri" charset="0"/>
            </a:endParaRPr>
          </a:p>
        </p:txBody>
      </p:sp>
      <p:sp>
        <p:nvSpPr>
          <p:cNvPr id="71686" name="WordArt 6"/>
          <p:cNvSpPr>
            <a:spLocks noChangeArrowheads="1" noChangeShapeType="1" noTextEdit="1"/>
          </p:cNvSpPr>
          <p:nvPr/>
        </p:nvSpPr>
        <p:spPr bwMode="auto">
          <a:xfrm>
            <a:off x="1042988" y="765175"/>
            <a:ext cx="215900" cy="360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latin typeface="Arial Black"/>
                <a:ea typeface="Arial Black"/>
                <a:cs typeface="Arial Black"/>
              </a:rPr>
              <a:t>5</a:t>
            </a:r>
          </a:p>
        </p:txBody>
      </p:sp>
      <p:sp>
        <p:nvSpPr>
          <p:cNvPr id="71687" name="Text Box 7"/>
          <p:cNvSpPr txBox="1">
            <a:spLocks noChangeArrowheads="1"/>
          </p:cNvSpPr>
          <p:nvPr/>
        </p:nvSpPr>
        <p:spPr bwMode="auto">
          <a:xfrm>
            <a:off x="1619250" y="765175"/>
            <a:ext cx="7524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  </a:t>
            </a:r>
            <a:r>
              <a:rPr lang="el-GR" sz="3200" b="1">
                <a:latin typeface="Calibri" charset="0"/>
              </a:rPr>
              <a:t>Το Συναισθηματικό Φίλτρο</a:t>
            </a:r>
            <a:endParaRPr lang="es-ES" sz="3200">
              <a:latin typeface="Calibri" charset="0"/>
            </a:endParaRPr>
          </a:p>
        </p:txBody>
      </p:sp>
      <p:sp>
        <p:nvSpPr>
          <p:cNvPr id="71688" name="Text Box 8"/>
          <p:cNvSpPr txBox="1">
            <a:spLocks noChangeArrowheads="1"/>
          </p:cNvSpPr>
          <p:nvPr/>
        </p:nvSpPr>
        <p:spPr bwMode="auto">
          <a:xfrm>
            <a:off x="468313" y="1341438"/>
            <a:ext cx="835183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latin typeface="Calibri" charset="0"/>
              </a:rPr>
              <a:t>   </a:t>
            </a:r>
            <a:r>
              <a:rPr lang="el-GR" sz="2400" b="1">
                <a:latin typeface="Calibri" charset="0"/>
              </a:rPr>
              <a:t>Το συναισθηματικό φίλτρο είναι ο κύριος διαμεσολαβητικός παράγοντας ανάμεσα στο ΓΕΙΣ και τη διαδικασία κατάκτησης. Όταν το φίλτρο αυξάνει, δημιουργείται ένας νοητικός φραγμός που εμποδίζει το κατανοητό ΓΕΙΣ να φτάσει στον μηχανισμό γλωσσικής κατάκτησης</a:t>
            </a:r>
            <a:endParaRPr lang="en-GB" sz="2400">
              <a:latin typeface="Calibri" charset="0"/>
            </a:endParaRPr>
          </a:p>
        </p:txBody>
      </p:sp>
      <p:pic>
        <p:nvPicPr>
          <p:cNvPr id="7168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3500438"/>
            <a:ext cx="676275"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3573463"/>
            <a:ext cx="676275"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91" name="Line 11"/>
          <p:cNvSpPr>
            <a:spLocks noChangeShapeType="1"/>
          </p:cNvSpPr>
          <p:nvPr/>
        </p:nvSpPr>
        <p:spPr bwMode="auto">
          <a:xfrm flipV="1">
            <a:off x="1403350" y="3429000"/>
            <a:ext cx="0" cy="1152525"/>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692" name="Line 12"/>
          <p:cNvSpPr>
            <a:spLocks noChangeShapeType="1"/>
          </p:cNvSpPr>
          <p:nvPr/>
        </p:nvSpPr>
        <p:spPr bwMode="auto">
          <a:xfrm>
            <a:off x="6084888" y="3644900"/>
            <a:ext cx="0" cy="10795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9" name="Line 13"/>
          <p:cNvSpPr>
            <a:spLocks noChangeShapeType="1"/>
          </p:cNvSpPr>
          <p:nvPr/>
        </p:nvSpPr>
        <p:spPr bwMode="auto">
          <a:xfrm>
            <a:off x="827088" y="4941888"/>
            <a:ext cx="32400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0" name="Line 14"/>
          <p:cNvSpPr>
            <a:spLocks noChangeShapeType="1"/>
          </p:cNvSpPr>
          <p:nvPr/>
        </p:nvSpPr>
        <p:spPr bwMode="auto">
          <a:xfrm>
            <a:off x="5292725" y="4941888"/>
            <a:ext cx="32400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95" name="Line 15"/>
          <p:cNvSpPr>
            <a:spLocks noChangeShapeType="1"/>
          </p:cNvSpPr>
          <p:nvPr/>
        </p:nvSpPr>
        <p:spPr bwMode="auto">
          <a:xfrm flipH="1">
            <a:off x="3203575" y="3933825"/>
            <a:ext cx="936625" cy="0"/>
          </a:xfrm>
          <a:prstGeom prst="line">
            <a:avLst/>
          </a:prstGeom>
          <a:noFill/>
          <a:ln w="152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696" name="Text Box 16"/>
          <p:cNvSpPr txBox="1">
            <a:spLocks noChangeArrowheads="1"/>
          </p:cNvSpPr>
          <p:nvPr/>
        </p:nvSpPr>
        <p:spPr bwMode="auto">
          <a:xfrm>
            <a:off x="3203575" y="429260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solidFill>
                  <a:srgbClr val="0000FF"/>
                </a:solidFill>
                <a:latin typeface="Calibri" charset="0"/>
              </a:rPr>
              <a:t>INPUT</a:t>
            </a:r>
            <a:endParaRPr lang="es-ES" sz="2400">
              <a:solidFill>
                <a:srgbClr val="0000FF"/>
              </a:solidFill>
              <a:latin typeface="Calibri" charset="0"/>
            </a:endParaRPr>
          </a:p>
        </p:txBody>
      </p:sp>
      <p:sp>
        <p:nvSpPr>
          <p:cNvPr id="71697" name="Line 17"/>
          <p:cNvSpPr>
            <a:spLocks noChangeShapeType="1"/>
          </p:cNvSpPr>
          <p:nvPr/>
        </p:nvSpPr>
        <p:spPr bwMode="auto">
          <a:xfrm flipH="1">
            <a:off x="7596188" y="4005263"/>
            <a:ext cx="936625" cy="0"/>
          </a:xfrm>
          <a:prstGeom prst="line">
            <a:avLst/>
          </a:prstGeom>
          <a:noFill/>
          <a:ln w="152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698" name="Text Box 18"/>
          <p:cNvSpPr txBox="1">
            <a:spLocks noChangeArrowheads="1"/>
          </p:cNvSpPr>
          <p:nvPr/>
        </p:nvSpPr>
        <p:spPr bwMode="auto">
          <a:xfrm>
            <a:off x="7667625" y="429260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sz="2400" b="1">
                <a:solidFill>
                  <a:srgbClr val="0000FF"/>
                </a:solidFill>
                <a:latin typeface="Calibri" charset="0"/>
              </a:rPr>
              <a:t>INPUT</a:t>
            </a:r>
            <a:endParaRPr lang="es-ES" sz="2400">
              <a:solidFill>
                <a:srgbClr val="0000FF"/>
              </a:solidFill>
              <a:latin typeface="Calibri" charset="0"/>
            </a:endParaRPr>
          </a:p>
        </p:txBody>
      </p:sp>
      <p:sp>
        <p:nvSpPr>
          <p:cNvPr id="71699" name="Freeform 19"/>
          <p:cNvSpPr>
            <a:spLocks/>
          </p:cNvSpPr>
          <p:nvPr/>
        </p:nvSpPr>
        <p:spPr bwMode="auto">
          <a:xfrm>
            <a:off x="2627313" y="3500438"/>
            <a:ext cx="82550" cy="1295400"/>
          </a:xfrm>
          <a:custGeom>
            <a:avLst/>
            <a:gdLst>
              <a:gd name="T0" fmla="*/ 2147483647 w 59"/>
              <a:gd name="T1" fmla="*/ 0 h 499"/>
              <a:gd name="T2" fmla="*/ 2147483647 w 59"/>
              <a:gd name="T3" fmla="*/ 2147483647 h 499"/>
              <a:gd name="T4" fmla="*/ 2147483647 w 59"/>
              <a:gd name="T5" fmla="*/ 2147483647 h 499"/>
              <a:gd name="T6" fmla="*/ 2147483647 w 59"/>
              <a:gd name="T7" fmla="*/ 2147483647 h 499"/>
              <a:gd name="T8" fmla="*/ 2147483647 w 59"/>
              <a:gd name="T9" fmla="*/ 2147483647 h 499"/>
              <a:gd name="T10" fmla="*/ 2147483647 w 59"/>
              <a:gd name="T11" fmla="*/ 2147483647 h 499"/>
              <a:gd name="T12" fmla="*/ 2147483647 w 59"/>
              <a:gd name="T13" fmla="*/ 2147483647 h 499"/>
              <a:gd name="T14" fmla="*/ 2147483647 w 59"/>
              <a:gd name="T15" fmla="*/ 2147483647 h 499"/>
              <a:gd name="T16" fmla="*/ 2147483647 w 59"/>
              <a:gd name="T17" fmla="*/ 2147483647 h 4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
              <a:gd name="T28" fmla="*/ 0 h 499"/>
              <a:gd name="T29" fmla="*/ 59 w 59"/>
              <a:gd name="T30" fmla="*/ 499 h 4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 h="499">
                <a:moveTo>
                  <a:pt x="52" y="0"/>
                </a:moveTo>
                <a:cubicBezTo>
                  <a:pt x="33" y="11"/>
                  <a:pt x="14" y="22"/>
                  <a:pt x="7" y="45"/>
                </a:cubicBezTo>
                <a:cubicBezTo>
                  <a:pt x="0" y="68"/>
                  <a:pt x="0" y="113"/>
                  <a:pt x="7" y="136"/>
                </a:cubicBezTo>
                <a:cubicBezTo>
                  <a:pt x="14" y="159"/>
                  <a:pt x="45" y="166"/>
                  <a:pt x="52" y="181"/>
                </a:cubicBezTo>
                <a:cubicBezTo>
                  <a:pt x="59" y="196"/>
                  <a:pt x="59" y="204"/>
                  <a:pt x="52" y="227"/>
                </a:cubicBezTo>
                <a:cubicBezTo>
                  <a:pt x="45" y="250"/>
                  <a:pt x="14" y="294"/>
                  <a:pt x="7" y="317"/>
                </a:cubicBezTo>
                <a:cubicBezTo>
                  <a:pt x="0" y="340"/>
                  <a:pt x="7" y="340"/>
                  <a:pt x="7" y="363"/>
                </a:cubicBezTo>
                <a:cubicBezTo>
                  <a:pt x="7" y="386"/>
                  <a:pt x="0" y="430"/>
                  <a:pt x="7" y="453"/>
                </a:cubicBezTo>
                <a:cubicBezTo>
                  <a:pt x="14" y="476"/>
                  <a:pt x="45" y="484"/>
                  <a:pt x="52" y="499"/>
                </a:cubicBezTo>
              </a:path>
            </a:pathLst>
          </a:custGeom>
          <a:noFill/>
          <a:ln w="381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00" name="Freeform 20"/>
          <p:cNvSpPr>
            <a:spLocks/>
          </p:cNvSpPr>
          <p:nvPr/>
        </p:nvSpPr>
        <p:spPr bwMode="auto">
          <a:xfrm>
            <a:off x="7235825" y="4868863"/>
            <a:ext cx="73025" cy="215900"/>
          </a:xfrm>
          <a:custGeom>
            <a:avLst/>
            <a:gdLst>
              <a:gd name="T0" fmla="*/ 2147483647 w 59"/>
              <a:gd name="T1" fmla="*/ 0 h 499"/>
              <a:gd name="T2" fmla="*/ 2147483647 w 59"/>
              <a:gd name="T3" fmla="*/ 2147483647 h 499"/>
              <a:gd name="T4" fmla="*/ 2147483647 w 59"/>
              <a:gd name="T5" fmla="*/ 2147483647 h 499"/>
              <a:gd name="T6" fmla="*/ 2147483647 w 59"/>
              <a:gd name="T7" fmla="*/ 2147483647 h 499"/>
              <a:gd name="T8" fmla="*/ 2147483647 w 59"/>
              <a:gd name="T9" fmla="*/ 2147483647 h 499"/>
              <a:gd name="T10" fmla="*/ 2147483647 w 59"/>
              <a:gd name="T11" fmla="*/ 2147483647 h 499"/>
              <a:gd name="T12" fmla="*/ 2147483647 w 59"/>
              <a:gd name="T13" fmla="*/ 2147483647 h 499"/>
              <a:gd name="T14" fmla="*/ 2147483647 w 59"/>
              <a:gd name="T15" fmla="*/ 2147483647 h 499"/>
              <a:gd name="T16" fmla="*/ 2147483647 w 59"/>
              <a:gd name="T17" fmla="*/ 2147483647 h 4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
              <a:gd name="T28" fmla="*/ 0 h 499"/>
              <a:gd name="T29" fmla="*/ 59 w 59"/>
              <a:gd name="T30" fmla="*/ 499 h 4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 h="499">
                <a:moveTo>
                  <a:pt x="52" y="0"/>
                </a:moveTo>
                <a:cubicBezTo>
                  <a:pt x="33" y="11"/>
                  <a:pt x="14" y="22"/>
                  <a:pt x="7" y="45"/>
                </a:cubicBezTo>
                <a:cubicBezTo>
                  <a:pt x="0" y="68"/>
                  <a:pt x="0" y="113"/>
                  <a:pt x="7" y="136"/>
                </a:cubicBezTo>
                <a:cubicBezTo>
                  <a:pt x="14" y="159"/>
                  <a:pt x="45" y="166"/>
                  <a:pt x="52" y="181"/>
                </a:cubicBezTo>
                <a:cubicBezTo>
                  <a:pt x="59" y="196"/>
                  <a:pt x="59" y="204"/>
                  <a:pt x="52" y="227"/>
                </a:cubicBezTo>
                <a:cubicBezTo>
                  <a:pt x="45" y="250"/>
                  <a:pt x="14" y="294"/>
                  <a:pt x="7" y="317"/>
                </a:cubicBezTo>
                <a:cubicBezTo>
                  <a:pt x="0" y="340"/>
                  <a:pt x="7" y="340"/>
                  <a:pt x="7" y="363"/>
                </a:cubicBezTo>
                <a:cubicBezTo>
                  <a:pt x="7" y="386"/>
                  <a:pt x="0" y="430"/>
                  <a:pt x="7" y="453"/>
                </a:cubicBezTo>
                <a:cubicBezTo>
                  <a:pt x="14" y="476"/>
                  <a:pt x="45" y="484"/>
                  <a:pt x="52" y="499"/>
                </a:cubicBezTo>
              </a:path>
            </a:pathLst>
          </a:custGeom>
          <a:noFill/>
          <a:ln w="381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957" name="Line 21"/>
          <p:cNvSpPr>
            <a:spLocks noChangeShapeType="1"/>
          </p:cNvSpPr>
          <p:nvPr/>
        </p:nvSpPr>
        <p:spPr bwMode="auto">
          <a:xfrm>
            <a:off x="2771775" y="515778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8" name="Line 22"/>
          <p:cNvSpPr>
            <a:spLocks noChangeShapeType="1"/>
          </p:cNvSpPr>
          <p:nvPr/>
        </p:nvSpPr>
        <p:spPr bwMode="auto">
          <a:xfrm flipV="1">
            <a:off x="2771775" y="6165850"/>
            <a:ext cx="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9" name="Line 23"/>
          <p:cNvSpPr>
            <a:spLocks noChangeShapeType="1"/>
          </p:cNvSpPr>
          <p:nvPr/>
        </p:nvSpPr>
        <p:spPr bwMode="auto">
          <a:xfrm>
            <a:off x="2771775" y="5661025"/>
            <a:ext cx="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704" name="Text Box 24"/>
          <p:cNvSpPr txBox="1">
            <a:spLocks noChangeArrowheads="1"/>
          </p:cNvSpPr>
          <p:nvPr/>
        </p:nvSpPr>
        <p:spPr bwMode="auto">
          <a:xfrm>
            <a:off x="1258888" y="5229225"/>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1600" b="1">
                <a:latin typeface="Calibri" charset="0"/>
              </a:rPr>
              <a:t>κίνητρο</a:t>
            </a:r>
            <a:endParaRPr lang="es-ES" sz="1600">
              <a:latin typeface="Calibri" charset="0"/>
            </a:endParaRPr>
          </a:p>
        </p:txBody>
      </p:sp>
      <p:sp>
        <p:nvSpPr>
          <p:cNvPr id="71705" name="Text Box 25"/>
          <p:cNvSpPr txBox="1">
            <a:spLocks noChangeArrowheads="1"/>
          </p:cNvSpPr>
          <p:nvPr/>
        </p:nvSpPr>
        <p:spPr bwMode="auto">
          <a:xfrm>
            <a:off x="1116013" y="5661025"/>
            <a:ext cx="18002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1600" b="1">
                <a:latin typeface="Calibri" charset="0"/>
              </a:rPr>
              <a:t>αυτοπεποίθηση</a:t>
            </a:r>
            <a:endParaRPr lang="es-ES" sz="1600">
              <a:latin typeface="Calibri" charset="0"/>
            </a:endParaRPr>
          </a:p>
        </p:txBody>
      </p:sp>
      <p:sp>
        <p:nvSpPr>
          <p:cNvPr id="71706" name="Text Box 26"/>
          <p:cNvSpPr txBox="1">
            <a:spLocks noChangeArrowheads="1"/>
          </p:cNvSpPr>
          <p:nvPr/>
        </p:nvSpPr>
        <p:spPr bwMode="auto">
          <a:xfrm>
            <a:off x="1403350" y="6092825"/>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1600" b="1">
                <a:latin typeface="Calibri" charset="0"/>
              </a:rPr>
              <a:t>άγχος</a:t>
            </a:r>
            <a:endParaRPr lang="es-ES" sz="1600">
              <a:latin typeface="Calibri" charset="0"/>
            </a:endParaRPr>
          </a:p>
        </p:txBody>
      </p:sp>
      <p:sp>
        <p:nvSpPr>
          <p:cNvPr id="71707" name="Text Box 27"/>
          <p:cNvSpPr txBox="1">
            <a:spLocks noChangeArrowheads="1"/>
          </p:cNvSpPr>
          <p:nvPr/>
        </p:nvSpPr>
        <p:spPr bwMode="auto">
          <a:xfrm>
            <a:off x="250825" y="3573463"/>
            <a:ext cx="12239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b="1">
                <a:latin typeface="Calibri" charset="0"/>
              </a:rPr>
              <a:t>FILTER</a:t>
            </a:r>
          </a:p>
          <a:p>
            <a:pPr algn="just" eaLnBrk="1" hangingPunct="1"/>
            <a:r>
              <a:rPr lang="es-ES" b="1">
                <a:latin typeface="Calibri" charset="0"/>
              </a:rPr>
              <a:t> HIGH</a:t>
            </a:r>
            <a:endParaRPr lang="es-ES">
              <a:latin typeface="Calibri" charset="0"/>
            </a:endParaRPr>
          </a:p>
        </p:txBody>
      </p:sp>
      <p:sp>
        <p:nvSpPr>
          <p:cNvPr id="71708" name="Text Box 28"/>
          <p:cNvSpPr txBox="1">
            <a:spLocks noChangeArrowheads="1"/>
          </p:cNvSpPr>
          <p:nvPr/>
        </p:nvSpPr>
        <p:spPr bwMode="auto">
          <a:xfrm>
            <a:off x="4932363" y="4076700"/>
            <a:ext cx="12239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s-ES" b="1">
                <a:latin typeface="Calibri" charset="0"/>
              </a:rPr>
              <a:t>FILTER</a:t>
            </a:r>
          </a:p>
          <a:p>
            <a:pPr algn="just" eaLnBrk="1" hangingPunct="1"/>
            <a:r>
              <a:rPr lang="es-ES" b="1">
                <a:latin typeface="Calibri" charset="0"/>
              </a:rPr>
              <a:t>  LOW</a:t>
            </a:r>
            <a:endParaRPr lang="es-ES">
              <a:latin typeface="Calibri" charset="0"/>
            </a:endParaRPr>
          </a:p>
        </p:txBody>
      </p:sp>
      <p:sp>
        <p:nvSpPr>
          <p:cNvPr id="71709" name="Text Box 29"/>
          <p:cNvSpPr txBox="1">
            <a:spLocks noChangeArrowheads="1"/>
          </p:cNvSpPr>
          <p:nvPr/>
        </p:nvSpPr>
        <p:spPr bwMode="auto">
          <a:xfrm>
            <a:off x="5651500" y="5157788"/>
            <a:ext cx="18002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1600" b="1">
                <a:latin typeface="Calibri" charset="0"/>
              </a:rPr>
              <a:t>κίνητρο</a:t>
            </a:r>
            <a:endParaRPr lang="es-ES" sz="1600">
              <a:latin typeface="Calibri" charset="0"/>
            </a:endParaRPr>
          </a:p>
        </p:txBody>
      </p:sp>
      <p:sp>
        <p:nvSpPr>
          <p:cNvPr id="71710" name="Text Box 30"/>
          <p:cNvSpPr txBox="1">
            <a:spLocks noChangeArrowheads="1"/>
          </p:cNvSpPr>
          <p:nvPr/>
        </p:nvSpPr>
        <p:spPr bwMode="auto">
          <a:xfrm>
            <a:off x="5508625" y="5661025"/>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1600" b="1">
                <a:latin typeface="Calibri" charset="0"/>
              </a:rPr>
              <a:t>αυτοπεποίθηση</a:t>
            </a:r>
            <a:endParaRPr lang="es-ES" sz="1600">
              <a:latin typeface="Calibri" charset="0"/>
            </a:endParaRPr>
          </a:p>
        </p:txBody>
      </p:sp>
      <p:sp>
        <p:nvSpPr>
          <p:cNvPr id="71711" name="Text Box 31"/>
          <p:cNvSpPr txBox="1">
            <a:spLocks noChangeArrowheads="1"/>
          </p:cNvSpPr>
          <p:nvPr/>
        </p:nvSpPr>
        <p:spPr bwMode="auto">
          <a:xfrm>
            <a:off x="5867400" y="6165850"/>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just" eaLnBrk="1" hangingPunct="1"/>
            <a:r>
              <a:rPr lang="el-GR" sz="1600" b="1">
                <a:latin typeface="Calibri" charset="0"/>
              </a:rPr>
              <a:t>άγχος</a:t>
            </a:r>
            <a:endParaRPr lang="es-ES" sz="1600">
              <a:latin typeface="Calibri" charset="0"/>
            </a:endParaRPr>
          </a:p>
        </p:txBody>
      </p:sp>
      <p:sp>
        <p:nvSpPr>
          <p:cNvPr id="39968" name="Line 32"/>
          <p:cNvSpPr>
            <a:spLocks noChangeShapeType="1"/>
          </p:cNvSpPr>
          <p:nvPr/>
        </p:nvSpPr>
        <p:spPr bwMode="auto">
          <a:xfrm>
            <a:off x="7235825" y="623728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9" name="Line 33"/>
          <p:cNvSpPr>
            <a:spLocks noChangeShapeType="1"/>
          </p:cNvSpPr>
          <p:nvPr/>
        </p:nvSpPr>
        <p:spPr bwMode="auto">
          <a:xfrm flipV="1">
            <a:off x="7235825" y="5661025"/>
            <a:ext cx="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0" name="Line 33"/>
          <p:cNvSpPr>
            <a:spLocks noChangeShapeType="1"/>
          </p:cNvSpPr>
          <p:nvPr/>
        </p:nvSpPr>
        <p:spPr bwMode="auto">
          <a:xfrm flipV="1">
            <a:off x="7235825" y="515778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70364513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71686"/>
                                        </p:tgtEl>
                                        <p:attrNameLst>
                                          <p:attrName>style.visibility</p:attrName>
                                        </p:attrNameLst>
                                      </p:cBhvr>
                                      <p:to>
                                        <p:strVal val="visible"/>
                                      </p:to>
                                    </p:set>
                                    <p:animEffect transition="in" filter="fade">
                                      <p:cBhvr>
                                        <p:cTn id="7" dur="500"/>
                                        <p:tgtEl>
                                          <p:spTgt spid="71686"/>
                                        </p:tgtEl>
                                      </p:cBhvr>
                                    </p:animEffect>
                                    <p:anim calcmode="lin" valueType="num">
                                      <p:cBhvr>
                                        <p:cTn id="8" dur="500" fill="hold"/>
                                        <p:tgtEl>
                                          <p:spTgt spid="71686"/>
                                        </p:tgtEl>
                                        <p:attrNameLst>
                                          <p:attrName>ppt_x</p:attrName>
                                        </p:attrNameLst>
                                      </p:cBhvr>
                                      <p:tavLst>
                                        <p:tav tm="0">
                                          <p:val>
                                            <p:strVal val="#ppt_x"/>
                                          </p:val>
                                        </p:tav>
                                        <p:tav tm="100000">
                                          <p:val>
                                            <p:strVal val="#ppt_x"/>
                                          </p:val>
                                        </p:tav>
                                      </p:tavLst>
                                    </p:anim>
                                    <p:anim calcmode="lin" valueType="num">
                                      <p:cBhvr>
                                        <p:cTn id="9" dur="450" decel="100000" fill="hold"/>
                                        <p:tgtEl>
                                          <p:spTgt spid="71686"/>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71686"/>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500"/>
                            </p:stCondLst>
                            <p:childTnLst>
                              <p:par>
                                <p:cTn id="12" presetID="37" presetClass="entr" presetSubtype="0" fill="hold" grpId="0" nodeType="afterEffect">
                                  <p:stCondLst>
                                    <p:cond delay="0"/>
                                  </p:stCondLst>
                                  <p:childTnLst>
                                    <p:set>
                                      <p:cBhvr>
                                        <p:cTn id="13" dur="1" fill="hold">
                                          <p:stCondLst>
                                            <p:cond delay="0"/>
                                          </p:stCondLst>
                                        </p:cTn>
                                        <p:tgtEl>
                                          <p:spTgt spid="71685"/>
                                        </p:tgtEl>
                                        <p:attrNameLst>
                                          <p:attrName>style.visibility</p:attrName>
                                        </p:attrNameLst>
                                      </p:cBhvr>
                                      <p:to>
                                        <p:strVal val="visible"/>
                                      </p:to>
                                    </p:set>
                                    <p:animEffect transition="in" filter="fade">
                                      <p:cBhvr>
                                        <p:cTn id="14" dur="500"/>
                                        <p:tgtEl>
                                          <p:spTgt spid="71685"/>
                                        </p:tgtEl>
                                      </p:cBhvr>
                                    </p:animEffect>
                                    <p:anim calcmode="lin" valueType="num">
                                      <p:cBhvr>
                                        <p:cTn id="15" dur="500" fill="hold"/>
                                        <p:tgtEl>
                                          <p:spTgt spid="71685"/>
                                        </p:tgtEl>
                                        <p:attrNameLst>
                                          <p:attrName>ppt_x</p:attrName>
                                        </p:attrNameLst>
                                      </p:cBhvr>
                                      <p:tavLst>
                                        <p:tav tm="0">
                                          <p:val>
                                            <p:strVal val="#ppt_x"/>
                                          </p:val>
                                        </p:tav>
                                        <p:tav tm="100000">
                                          <p:val>
                                            <p:strVal val="#ppt_x"/>
                                          </p:val>
                                        </p:tav>
                                      </p:tavLst>
                                    </p:anim>
                                    <p:anim calcmode="lin" valueType="num">
                                      <p:cBhvr>
                                        <p:cTn id="16" dur="450" decel="100000" fill="hold"/>
                                        <p:tgtEl>
                                          <p:spTgt spid="71685"/>
                                        </p:tgtEl>
                                        <p:attrNameLst>
                                          <p:attrName>ppt_y</p:attrName>
                                        </p:attrNameLst>
                                      </p:cBhvr>
                                      <p:tavLst>
                                        <p:tav tm="0">
                                          <p:val>
                                            <p:strVal val="#ppt_y+1"/>
                                          </p:val>
                                        </p:tav>
                                        <p:tav tm="100000">
                                          <p:val>
                                            <p:strVal val="#ppt_y-.03"/>
                                          </p:val>
                                        </p:tav>
                                      </p:tavLst>
                                    </p:anim>
                                    <p:anim calcmode="lin" valueType="num">
                                      <p:cBhvr>
                                        <p:cTn id="17" dur="50" accel="100000" fill="hold">
                                          <p:stCondLst>
                                            <p:cond delay="450"/>
                                          </p:stCondLst>
                                        </p:cTn>
                                        <p:tgtEl>
                                          <p:spTgt spid="71685"/>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1000"/>
                            </p:stCondLst>
                            <p:childTnLst>
                              <p:par>
                                <p:cTn id="19" presetID="37" presetClass="entr" presetSubtype="0" fill="hold" grpId="0" nodeType="afterEffect">
                                  <p:stCondLst>
                                    <p:cond delay="0"/>
                                  </p:stCondLst>
                                  <p:childTnLst>
                                    <p:set>
                                      <p:cBhvr>
                                        <p:cTn id="20" dur="1" fill="hold">
                                          <p:stCondLst>
                                            <p:cond delay="0"/>
                                          </p:stCondLst>
                                        </p:cTn>
                                        <p:tgtEl>
                                          <p:spTgt spid="71687"/>
                                        </p:tgtEl>
                                        <p:attrNameLst>
                                          <p:attrName>style.visibility</p:attrName>
                                        </p:attrNameLst>
                                      </p:cBhvr>
                                      <p:to>
                                        <p:strVal val="visible"/>
                                      </p:to>
                                    </p:set>
                                    <p:animEffect transition="in" filter="fade">
                                      <p:cBhvr>
                                        <p:cTn id="21" dur="500"/>
                                        <p:tgtEl>
                                          <p:spTgt spid="71687"/>
                                        </p:tgtEl>
                                      </p:cBhvr>
                                    </p:animEffect>
                                    <p:anim calcmode="lin" valueType="num">
                                      <p:cBhvr>
                                        <p:cTn id="22" dur="500" fill="hold"/>
                                        <p:tgtEl>
                                          <p:spTgt spid="71687"/>
                                        </p:tgtEl>
                                        <p:attrNameLst>
                                          <p:attrName>ppt_x</p:attrName>
                                        </p:attrNameLst>
                                      </p:cBhvr>
                                      <p:tavLst>
                                        <p:tav tm="0">
                                          <p:val>
                                            <p:strVal val="#ppt_x"/>
                                          </p:val>
                                        </p:tav>
                                        <p:tav tm="100000">
                                          <p:val>
                                            <p:strVal val="#ppt_x"/>
                                          </p:val>
                                        </p:tav>
                                      </p:tavLst>
                                    </p:anim>
                                    <p:anim calcmode="lin" valueType="num">
                                      <p:cBhvr>
                                        <p:cTn id="23" dur="450" decel="100000" fill="hold"/>
                                        <p:tgtEl>
                                          <p:spTgt spid="71687"/>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71687"/>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1500"/>
                            </p:stCondLst>
                            <p:childTnLst>
                              <p:par>
                                <p:cTn id="26" presetID="37" presetClass="entr" presetSubtype="0" fill="hold" grpId="0" nodeType="afterEffect">
                                  <p:stCondLst>
                                    <p:cond delay="0"/>
                                  </p:stCondLst>
                                  <p:childTnLst>
                                    <p:set>
                                      <p:cBhvr>
                                        <p:cTn id="27" dur="1" fill="hold">
                                          <p:stCondLst>
                                            <p:cond delay="0"/>
                                          </p:stCondLst>
                                        </p:cTn>
                                        <p:tgtEl>
                                          <p:spTgt spid="71688"/>
                                        </p:tgtEl>
                                        <p:attrNameLst>
                                          <p:attrName>style.visibility</p:attrName>
                                        </p:attrNameLst>
                                      </p:cBhvr>
                                      <p:to>
                                        <p:strVal val="visible"/>
                                      </p:to>
                                    </p:set>
                                    <p:animEffect transition="in" filter="fade">
                                      <p:cBhvr>
                                        <p:cTn id="28" dur="500"/>
                                        <p:tgtEl>
                                          <p:spTgt spid="71688"/>
                                        </p:tgtEl>
                                      </p:cBhvr>
                                    </p:animEffect>
                                    <p:anim calcmode="lin" valueType="num">
                                      <p:cBhvr>
                                        <p:cTn id="29" dur="500" fill="hold"/>
                                        <p:tgtEl>
                                          <p:spTgt spid="71688"/>
                                        </p:tgtEl>
                                        <p:attrNameLst>
                                          <p:attrName>ppt_x</p:attrName>
                                        </p:attrNameLst>
                                      </p:cBhvr>
                                      <p:tavLst>
                                        <p:tav tm="0">
                                          <p:val>
                                            <p:strVal val="#ppt_x"/>
                                          </p:val>
                                        </p:tav>
                                        <p:tav tm="100000">
                                          <p:val>
                                            <p:strVal val="#ppt_x"/>
                                          </p:val>
                                        </p:tav>
                                      </p:tavLst>
                                    </p:anim>
                                    <p:anim calcmode="lin" valueType="num">
                                      <p:cBhvr>
                                        <p:cTn id="30" dur="450" decel="100000" fill="hold"/>
                                        <p:tgtEl>
                                          <p:spTgt spid="71688"/>
                                        </p:tgtEl>
                                        <p:attrNameLst>
                                          <p:attrName>ppt_y</p:attrName>
                                        </p:attrNameLst>
                                      </p:cBhvr>
                                      <p:tavLst>
                                        <p:tav tm="0">
                                          <p:val>
                                            <p:strVal val="#ppt_y+1"/>
                                          </p:val>
                                        </p:tav>
                                        <p:tav tm="100000">
                                          <p:val>
                                            <p:strVal val="#ppt_y-.03"/>
                                          </p:val>
                                        </p:tav>
                                      </p:tavLst>
                                    </p:anim>
                                    <p:anim calcmode="lin" valueType="num">
                                      <p:cBhvr>
                                        <p:cTn id="31" dur="50" accel="100000" fill="hold">
                                          <p:stCondLst>
                                            <p:cond delay="450"/>
                                          </p:stCondLst>
                                        </p:cTn>
                                        <p:tgtEl>
                                          <p:spTgt spid="71688"/>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2000"/>
                            </p:stCondLst>
                            <p:childTnLst>
                              <p:par>
                                <p:cTn id="33" presetID="52" presetClass="entr" presetSubtype="0" fill="hold" nodeType="afterEffect">
                                  <p:stCondLst>
                                    <p:cond delay="0"/>
                                  </p:stCondLst>
                                  <p:childTnLst>
                                    <p:set>
                                      <p:cBhvr>
                                        <p:cTn id="34" dur="1" fill="hold">
                                          <p:stCondLst>
                                            <p:cond delay="0"/>
                                          </p:stCondLst>
                                        </p:cTn>
                                        <p:tgtEl>
                                          <p:spTgt spid="71684"/>
                                        </p:tgtEl>
                                        <p:attrNameLst>
                                          <p:attrName>style.visibility</p:attrName>
                                        </p:attrNameLst>
                                      </p:cBhvr>
                                      <p:to>
                                        <p:strVal val="visible"/>
                                      </p:to>
                                    </p:set>
                                    <p:animScale>
                                      <p:cBhvr>
                                        <p:cTn id="35" dur="500" decel="50000" fill="hold">
                                          <p:stCondLst>
                                            <p:cond delay="0"/>
                                          </p:stCondLst>
                                        </p:cTn>
                                        <p:tgtEl>
                                          <p:spTgt spid="7168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500" decel="50000" fill="hold">
                                          <p:stCondLst>
                                            <p:cond delay="0"/>
                                          </p:stCondLst>
                                        </p:cTn>
                                        <p:tgtEl>
                                          <p:spTgt spid="71684"/>
                                        </p:tgtEl>
                                        <p:attrNameLst>
                                          <p:attrName>ppt_x</p:attrName>
                                          <p:attrName>ppt_y</p:attrName>
                                        </p:attrNameLst>
                                      </p:cBhvr>
                                    </p:animMotion>
                                    <p:animEffect transition="in" filter="fade">
                                      <p:cBhvr>
                                        <p:cTn id="37" dur="500"/>
                                        <p:tgtEl>
                                          <p:spTgt spid="71684"/>
                                        </p:tgtEl>
                                      </p:cBhvr>
                                    </p:animEffect>
                                  </p:childTnLst>
                                </p:cTn>
                              </p:par>
                            </p:childTnLst>
                          </p:cTn>
                        </p:par>
                        <p:par>
                          <p:cTn id="38" fill="hold" nodeType="afterGroup">
                            <p:stCondLst>
                              <p:cond delay="2500"/>
                            </p:stCondLst>
                            <p:childTnLst>
                              <p:par>
                                <p:cTn id="39" presetID="52" presetClass="entr" presetSubtype="0" fill="hold" grpId="0" nodeType="afterEffect">
                                  <p:stCondLst>
                                    <p:cond delay="0"/>
                                  </p:stCondLst>
                                  <p:childTnLst>
                                    <p:set>
                                      <p:cBhvr>
                                        <p:cTn id="40" dur="1" fill="hold">
                                          <p:stCondLst>
                                            <p:cond delay="0"/>
                                          </p:stCondLst>
                                        </p:cTn>
                                        <p:tgtEl>
                                          <p:spTgt spid="71707"/>
                                        </p:tgtEl>
                                        <p:attrNameLst>
                                          <p:attrName>style.visibility</p:attrName>
                                        </p:attrNameLst>
                                      </p:cBhvr>
                                      <p:to>
                                        <p:strVal val="visible"/>
                                      </p:to>
                                    </p:set>
                                    <p:animScale>
                                      <p:cBhvr>
                                        <p:cTn id="41" dur="500" decel="50000" fill="hold">
                                          <p:stCondLst>
                                            <p:cond delay="0"/>
                                          </p:stCondLst>
                                        </p:cTn>
                                        <p:tgtEl>
                                          <p:spTgt spid="7170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500" decel="50000" fill="hold">
                                          <p:stCondLst>
                                            <p:cond delay="0"/>
                                          </p:stCondLst>
                                        </p:cTn>
                                        <p:tgtEl>
                                          <p:spTgt spid="71707"/>
                                        </p:tgtEl>
                                        <p:attrNameLst>
                                          <p:attrName>ppt_x</p:attrName>
                                          <p:attrName>ppt_y</p:attrName>
                                        </p:attrNameLst>
                                      </p:cBhvr>
                                    </p:animMotion>
                                    <p:animEffect transition="in" filter="fade">
                                      <p:cBhvr>
                                        <p:cTn id="43" dur="500"/>
                                        <p:tgtEl>
                                          <p:spTgt spid="71707"/>
                                        </p:tgtEl>
                                      </p:cBhvr>
                                    </p:animEffect>
                                  </p:childTnLst>
                                </p:cTn>
                              </p:par>
                            </p:childTnLst>
                          </p:cTn>
                        </p:par>
                        <p:par>
                          <p:cTn id="44" fill="hold" nodeType="afterGroup">
                            <p:stCondLst>
                              <p:cond delay="3000"/>
                            </p:stCondLst>
                            <p:childTnLst>
                              <p:par>
                                <p:cTn id="45" presetID="52" presetClass="entr" presetSubtype="0" fill="hold" grpId="0" nodeType="afterEffect">
                                  <p:stCondLst>
                                    <p:cond delay="0"/>
                                  </p:stCondLst>
                                  <p:childTnLst>
                                    <p:set>
                                      <p:cBhvr>
                                        <p:cTn id="46" dur="1" fill="hold">
                                          <p:stCondLst>
                                            <p:cond delay="0"/>
                                          </p:stCondLst>
                                        </p:cTn>
                                        <p:tgtEl>
                                          <p:spTgt spid="71691"/>
                                        </p:tgtEl>
                                        <p:attrNameLst>
                                          <p:attrName>style.visibility</p:attrName>
                                        </p:attrNameLst>
                                      </p:cBhvr>
                                      <p:to>
                                        <p:strVal val="visible"/>
                                      </p:to>
                                    </p:set>
                                    <p:animScale>
                                      <p:cBhvr>
                                        <p:cTn id="47" dur="500" decel="50000" fill="hold">
                                          <p:stCondLst>
                                            <p:cond delay="0"/>
                                          </p:stCondLst>
                                        </p:cTn>
                                        <p:tgtEl>
                                          <p:spTgt spid="7169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500" decel="50000" fill="hold">
                                          <p:stCondLst>
                                            <p:cond delay="0"/>
                                          </p:stCondLst>
                                        </p:cTn>
                                        <p:tgtEl>
                                          <p:spTgt spid="71691"/>
                                        </p:tgtEl>
                                        <p:attrNameLst>
                                          <p:attrName>ppt_x</p:attrName>
                                          <p:attrName>ppt_y</p:attrName>
                                        </p:attrNameLst>
                                      </p:cBhvr>
                                    </p:animMotion>
                                    <p:animEffect transition="in" filter="fade">
                                      <p:cBhvr>
                                        <p:cTn id="49" dur="500"/>
                                        <p:tgtEl>
                                          <p:spTgt spid="71691"/>
                                        </p:tgtEl>
                                      </p:cBhvr>
                                    </p:animEffect>
                                  </p:childTnLst>
                                </p:cTn>
                              </p:par>
                            </p:childTnLst>
                          </p:cTn>
                        </p:par>
                        <p:par>
                          <p:cTn id="50" fill="hold" nodeType="afterGroup">
                            <p:stCondLst>
                              <p:cond delay="3500"/>
                            </p:stCondLst>
                            <p:childTnLst>
                              <p:par>
                                <p:cTn id="51" presetID="52" presetClass="entr" presetSubtype="0" fill="hold" nodeType="afterEffect">
                                  <p:stCondLst>
                                    <p:cond delay="0"/>
                                  </p:stCondLst>
                                  <p:childTnLst>
                                    <p:set>
                                      <p:cBhvr>
                                        <p:cTn id="52" dur="1" fill="hold">
                                          <p:stCondLst>
                                            <p:cond delay="0"/>
                                          </p:stCondLst>
                                        </p:cTn>
                                        <p:tgtEl>
                                          <p:spTgt spid="71689"/>
                                        </p:tgtEl>
                                        <p:attrNameLst>
                                          <p:attrName>style.visibility</p:attrName>
                                        </p:attrNameLst>
                                      </p:cBhvr>
                                      <p:to>
                                        <p:strVal val="visible"/>
                                      </p:to>
                                    </p:set>
                                    <p:animScale>
                                      <p:cBhvr>
                                        <p:cTn id="53" dur="500" decel="50000" fill="hold">
                                          <p:stCondLst>
                                            <p:cond delay="0"/>
                                          </p:stCondLst>
                                        </p:cTn>
                                        <p:tgtEl>
                                          <p:spTgt spid="7168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4" dur="500" decel="50000" fill="hold">
                                          <p:stCondLst>
                                            <p:cond delay="0"/>
                                          </p:stCondLst>
                                        </p:cTn>
                                        <p:tgtEl>
                                          <p:spTgt spid="71689"/>
                                        </p:tgtEl>
                                        <p:attrNameLst>
                                          <p:attrName>ppt_x</p:attrName>
                                          <p:attrName>ppt_y</p:attrName>
                                        </p:attrNameLst>
                                      </p:cBhvr>
                                    </p:animMotion>
                                    <p:animEffect transition="in" filter="fade">
                                      <p:cBhvr>
                                        <p:cTn id="55" dur="500"/>
                                        <p:tgtEl>
                                          <p:spTgt spid="71689"/>
                                        </p:tgtEl>
                                      </p:cBhvr>
                                    </p:animEffect>
                                  </p:childTnLst>
                                </p:cTn>
                              </p:par>
                            </p:childTnLst>
                          </p:cTn>
                        </p:par>
                        <p:par>
                          <p:cTn id="56" fill="hold" nodeType="afterGroup">
                            <p:stCondLst>
                              <p:cond delay="4000"/>
                            </p:stCondLst>
                            <p:childTnLst>
                              <p:par>
                                <p:cTn id="57" presetID="52" presetClass="entr" presetSubtype="0" fill="hold" grpId="0" nodeType="afterEffect">
                                  <p:stCondLst>
                                    <p:cond delay="0"/>
                                  </p:stCondLst>
                                  <p:childTnLst>
                                    <p:set>
                                      <p:cBhvr>
                                        <p:cTn id="58" dur="1" fill="hold">
                                          <p:stCondLst>
                                            <p:cond delay="0"/>
                                          </p:stCondLst>
                                        </p:cTn>
                                        <p:tgtEl>
                                          <p:spTgt spid="71704"/>
                                        </p:tgtEl>
                                        <p:attrNameLst>
                                          <p:attrName>style.visibility</p:attrName>
                                        </p:attrNameLst>
                                      </p:cBhvr>
                                      <p:to>
                                        <p:strVal val="visible"/>
                                      </p:to>
                                    </p:set>
                                    <p:animScale>
                                      <p:cBhvr>
                                        <p:cTn id="59" dur="500" decel="50000" fill="hold">
                                          <p:stCondLst>
                                            <p:cond delay="0"/>
                                          </p:stCondLst>
                                        </p:cTn>
                                        <p:tgtEl>
                                          <p:spTgt spid="717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500" decel="50000" fill="hold">
                                          <p:stCondLst>
                                            <p:cond delay="0"/>
                                          </p:stCondLst>
                                        </p:cTn>
                                        <p:tgtEl>
                                          <p:spTgt spid="71704"/>
                                        </p:tgtEl>
                                        <p:attrNameLst>
                                          <p:attrName>ppt_x</p:attrName>
                                          <p:attrName>ppt_y</p:attrName>
                                        </p:attrNameLst>
                                      </p:cBhvr>
                                    </p:animMotion>
                                    <p:animEffect transition="in" filter="fade">
                                      <p:cBhvr>
                                        <p:cTn id="61" dur="500"/>
                                        <p:tgtEl>
                                          <p:spTgt spid="71704"/>
                                        </p:tgtEl>
                                      </p:cBhvr>
                                    </p:animEffect>
                                  </p:childTnLst>
                                </p:cTn>
                              </p:par>
                            </p:childTnLst>
                          </p:cTn>
                        </p:par>
                        <p:par>
                          <p:cTn id="62" fill="hold" nodeType="afterGroup">
                            <p:stCondLst>
                              <p:cond delay="4500"/>
                            </p:stCondLst>
                            <p:childTnLst>
                              <p:par>
                                <p:cTn id="63" presetID="52" presetClass="entr" presetSubtype="0" fill="hold" grpId="0" nodeType="afterEffect">
                                  <p:stCondLst>
                                    <p:cond delay="0"/>
                                  </p:stCondLst>
                                  <p:childTnLst>
                                    <p:set>
                                      <p:cBhvr>
                                        <p:cTn id="64" dur="1" fill="hold">
                                          <p:stCondLst>
                                            <p:cond delay="0"/>
                                          </p:stCondLst>
                                        </p:cTn>
                                        <p:tgtEl>
                                          <p:spTgt spid="71705"/>
                                        </p:tgtEl>
                                        <p:attrNameLst>
                                          <p:attrName>style.visibility</p:attrName>
                                        </p:attrNameLst>
                                      </p:cBhvr>
                                      <p:to>
                                        <p:strVal val="visible"/>
                                      </p:to>
                                    </p:set>
                                    <p:animScale>
                                      <p:cBhvr>
                                        <p:cTn id="65" dur="500" decel="50000" fill="hold">
                                          <p:stCondLst>
                                            <p:cond delay="0"/>
                                          </p:stCondLst>
                                        </p:cTn>
                                        <p:tgtEl>
                                          <p:spTgt spid="7170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6" dur="500" decel="50000" fill="hold">
                                          <p:stCondLst>
                                            <p:cond delay="0"/>
                                          </p:stCondLst>
                                        </p:cTn>
                                        <p:tgtEl>
                                          <p:spTgt spid="71705"/>
                                        </p:tgtEl>
                                        <p:attrNameLst>
                                          <p:attrName>ppt_x</p:attrName>
                                          <p:attrName>ppt_y</p:attrName>
                                        </p:attrNameLst>
                                      </p:cBhvr>
                                    </p:animMotion>
                                    <p:animEffect transition="in" filter="fade">
                                      <p:cBhvr>
                                        <p:cTn id="67" dur="500"/>
                                        <p:tgtEl>
                                          <p:spTgt spid="71705"/>
                                        </p:tgtEl>
                                      </p:cBhvr>
                                    </p:animEffect>
                                  </p:childTnLst>
                                </p:cTn>
                              </p:par>
                            </p:childTnLst>
                          </p:cTn>
                        </p:par>
                        <p:par>
                          <p:cTn id="68" fill="hold" nodeType="afterGroup">
                            <p:stCondLst>
                              <p:cond delay="5000"/>
                            </p:stCondLst>
                            <p:childTnLst>
                              <p:par>
                                <p:cTn id="69" presetID="52" presetClass="entr" presetSubtype="0" fill="hold" grpId="0" nodeType="afterEffect">
                                  <p:stCondLst>
                                    <p:cond delay="0"/>
                                  </p:stCondLst>
                                  <p:childTnLst>
                                    <p:set>
                                      <p:cBhvr>
                                        <p:cTn id="70" dur="1" fill="hold">
                                          <p:stCondLst>
                                            <p:cond delay="0"/>
                                          </p:stCondLst>
                                        </p:cTn>
                                        <p:tgtEl>
                                          <p:spTgt spid="71706"/>
                                        </p:tgtEl>
                                        <p:attrNameLst>
                                          <p:attrName>style.visibility</p:attrName>
                                        </p:attrNameLst>
                                      </p:cBhvr>
                                      <p:to>
                                        <p:strVal val="visible"/>
                                      </p:to>
                                    </p:set>
                                    <p:animScale>
                                      <p:cBhvr>
                                        <p:cTn id="71" dur="500" decel="50000" fill="hold">
                                          <p:stCondLst>
                                            <p:cond delay="0"/>
                                          </p:stCondLst>
                                        </p:cTn>
                                        <p:tgtEl>
                                          <p:spTgt spid="7170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2" dur="500" decel="50000" fill="hold">
                                          <p:stCondLst>
                                            <p:cond delay="0"/>
                                          </p:stCondLst>
                                        </p:cTn>
                                        <p:tgtEl>
                                          <p:spTgt spid="71706"/>
                                        </p:tgtEl>
                                        <p:attrNameLst>
                                          <p:attrName>ppt_x</p:attrName>
                                          <p:attrName>ppt_y</p:attrName>
                                        </p:attrNameLst>
                                      </p:cBhvr>
                                    </p:animMotion>
                                    <p:animEffect transition="in" filter="fade">
                                      <p:cBhvr>
                                        <p:cTn id="73" dur="500"/>
                                        <p:tgtEl>
                                          <p:spTgt spid="71706"/>
                                        </p:tgtEl>
                                      </p:cBhvr>
                                    </p:animEffect>
                                  </p:childTnLst>
                                </p:cTn>
                              </p:par>
                            </p:childTnLst>
                          </p:cTn>
                        </p:par>
                        <p:par>
                          <p:cTn id="74" fill="hold" nodeType="afterGroup">
                            <p:stCondLst>
                              <p:cond delay="5500"/>
                            </p:stCondLst>
                            <p:childTnLst>
                              <p:par>
                                <p:cTn id="75" presetID="52" presetClass="entr" presetSubtype="0" fill="hold" grpId="0" nodeType="afterEffect">
                                  <p:stCondLst>
                                    <p:cond delay="0"/>
                                  </p:stCondLst>
                                  <p:childTnLst>
                                    <p:set>
                                      <p:cBhvr>
                                        <p:cTn id="76" dur="1" fill="hold">
                                          <p:stCondLst>
                                            <p:cond delay="0"/>
                                          </p:stCondLst>
                                        </p:cTn>
                                        <p:tgtEl>
                                          <p:spTgt spid="71699"/>
                                        </p:tgtEl>
                                        <p:attrNameLst>
                                          <p:attrName>style.visibility</p:attrName>
                                        </p:attrNameLst>
                                      </p:cBhvr>
                                      <p:to>
                                        <p:strVal val="visible"/>
                                      </p:to>
                                    </p:set>
                                    <p:animScale>
                                      <p:cBhvr>
                                        <p:cTn id="77" dur="500" decel="50000" fill="hold">
                                          <p:stCondLst>
                                            <p:cond delay="0"/>
                                          </p:stCondLst>
                                        </p:cTn>
                                        <p:tgtEl>
                                          <p:spTgt spid="7169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500" decel="50000" fill="hold">
                                          <p:stCondLst>
                                            <p:cond delay="0"/>
                                          </p:stCondLst>
                                        </p:cTn>
                                        <p:tgtEl>
                                          <p:spTgt spid="71699"/>
                                        </p:tgtEl>
                                        <p:attrNameLst>
                                          <p:attrName>ppt_x</p:attrName>
                                          <p:attrName>ppt_y</p:attrName>
                                        </p:attrNameLst>
                                      </p:cBhvr>
                                    </p:animMotion>
                                    <p:animEffect transition="in" filter="fade">
                                      <p:cBhvr>
                                        <p:cTn id="79" dur="500"/>
                                        <p:tgtEl>
                                          <p:spTgt spid="71699"/>
                                        </p:tgtEl>
                                      </p:cBhvr>
                                    </p:animEffect>
                                  </p:childTnLst>
                                </p:cTn>
                              </p:par>
                              <p:par>
                                <p:cTn id="80" presetID="43" presetClass="entr" presetSubtype="0" fill="hold" grpId="0" nodeType="withEffect">
                                  <p:stCondLst>
                                    <p:cond delay="0"/>
                                  </p:stCondLst>
                                  <p:childTnLst>
                                    <p:set>
                                      <p:cBhvr>
                                        <p:cTn id="81" dur="1" fill="hold">
                                          <p:stCondLst>
                                            <p:cond delay="0"/>
                                          </p:stCondLst>
                                        </p:cTn>
                                        <p:tgtEl>
                                          <p:spTgt spid="71696"/>
                                        </p:tgtEl>
                                        <p:attrNameLst>
                                          <p:attrName>style.visibility</p:attrName>
                                        </p:attrNameLst>
                                      </p:cBhvr>
                                      <p:to>
                                        <p:strVal val="visible"/>
                                      </p:to>
                                    </p:set>
                                    <p:animEffect transition="in" filter="fade">
                                      <p:cBhvr>
                                        <p:cTn id="82" dur="50"/>
                                        <p:tgtEl>
                                          <p:spTgt spid="71696"/>
                                        </p:tgtEl>
                                      </p:cBhvr>
                                    </p:animEffect>
                                    <p:anim calcmode="lin" valueType="num">
                                      <p:cBhvr>
                                        <p:cTn id="83" dur="200" fill="hold"/>
                                        <p:tgtEl>
                                          <p:spTgt spid="71696"/>
                                        </p:tgtEl>
                                        <p:attrNameLst>
                                          <p:attrName>ppt_x</p:attrName>
                                        </p:attrNameLst>
                                      </p:cBhvr>
                                      <p:tavLst>
                                        <p:tav tm="0">
                                          <p:val>
                                            <p:strVal val="#ppt_x"/>
                                          </p:val>
                                        </p:tav>
                                        <p:tav tm="100000">
                                          <p:val>
                                            <p:strVal val="#ppt_x"/>
                                          </p:val>
                                        </p:tav>
                                      </p:tavLst>
                                    </p:anim>
                                    <p:anim calcmode="lin" valueType="num">
                                      <p:cBhvr>
                                        <p:cTn id="84" dur="200" fill="hold"/>
                                        <p:tgtEl>
                                          <p:spTgt spid="71696"/>
                                        </p:tgtEl>
                                        <p:attrNameLst>
                                          <p:attrName>ppt_y</p:attrName>
                                        </p:attrNameLst>
                                      </p:cBhvr>
                                      <p:tavLst>
                                        <p:tav tm="0">
                                          <p:val>
                                            <p:strVal val="#ppt_y+0.31"/>
                                          </p:val>
                                        </p:tav>
                                        <p:tav tm="100000">
                                          <p:val>
                                            <p:strVal val="#ppt_y+0.31"/>
                                          </p:val>
                                        </p:tav>
                                      </p:tavLst>
                                    </p:anim>
                                    <p:anim calcmode="lin" valueType="num">
                                      <p:cBhvr>
                                        <p:cTn id="85" dur="300" decel="50000" fill="hold">
                                          <p:stCondLst>
                                            <p:cond delay="200"/>
                                          </p:stCondLst>
                                        </p:cTn>
                                        <p:tgtEl>
                                          <p:spTgt spid="7169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86" dur="300" decel="50000" fill="hold">
                                          <p:stCondLst>
                                            <p:cond delay="200"/>
                                          </p:stCondLst>
                                        </p:cTn>
                                        <p:tgtEl>
                                          <p:spTgt spid="7169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87" presetID="43" presetClass="entr" presetSubtype="0" fill="hold" grpId="0" nodeType="withEffect">
                                  <p:stCondLst>
                                    <p:cond delay="0"/>
                                  </p:stCondLst>
                                  <p:childTnLst>
                                    <p:set>
                                      <p:cBhvr>
                                        <p:cTn id="88" dur="1" fill="hold">
                                          <p:stCondLst>
                                            <p:cond delay="0"/>
                                          </p:stCondLst>
                                        </p:cTn>
                                        <p:tgtEl>
                                          <p:spTgt spid="71695"/>
                                        </p:tgtEl>
                                        <p:attrNameLst>
                                          <p:attrName>style.visibility</p:attrName>
                                        </p:attrNameLst>
                                      </p:cBhvr>
                                      <p:to>
                                        <p:strVal val="visible"/>
                                      </p:to>
                                    </p:set>
                                    <p:animEffect transition="in" filter="fade">
                                      <p:cBhvr>
                                        <p:cTn id="89" dur="50"/>
                                        <p:tgtEl>
                                          <p:spTgt spid="71695"/>
                                        </p:tgtEl>
                                      </p:cBhvr>
                                    </p:animEffect>
                                    <p:anim calcmode="lin" valueType="num">
                                      <p:cBhvr>
                                        <p:cTn id="90" dur="200" fill="hold"/>
                                        <p:tgtEl>
                                          <p:spTgt spid="71695"/>
                                        </p:tgtEl>
                                        <p:attrNameLst>
                                          <p:attrName>ppt_x</p:attrName>
                                        </p:attrNameLst>
                                      </p:cBhvr>
                                      <p:tavLst>
                                        <p:tav tm="0">
                                          <p:val>
                                            <p:strVal val="#ppt_x"/>
                                          </p:val>
                                        </p:tav>
                                        <p:tav tm="100000">
                                          <p:val>
                                            <p:strVal val="#ppt_x"/>
                                          </p:val>
                                        </p:tav>
                                      </p:tavLst>
                                    </p:anim>
                                    <p:anim calcmode="lin" valueType="num">
                                      <p:cBhvr>
                                        <p:cTn id="91" dur="200" fill="hold"/>
                                        <p:tgtEl>
                                          <p:spTgt spid="71695"/>
                                        </p:tgtEl>
                                        <p:attrNameLst>
                                          <p:attrName>ppt_y</p:attrName>
                                        </p:attrNameLst>
                                      </p:cBhvr>
                                      <p:tavLst>
                                        <p:tav tm="0">
                                          <p:val>
                                            <p:strVal val="#ppt_y+0.31"/>
                                          </p:val>
                                        </p:tav>
                                        <p:tav tm="100000">
                                          <p:val>
                                            <p:strVal val="#ppt_y+0.31"/>
                                          </p:val>
                                        </p:tav>
                                      </p:tavLst>
                                    </p:anim>
                                    <p:anim calcmode="lin" valueType="num">
                                      <p:cBhvr>
                                        <p:cTn id="92" dur="300" decel="50000" fill="hold">
                                          <p:stCondLst>
                                            <p:cond delay="200"/>
                                          </p:stCondLst>
                                        </p:cTn>
                                        <p:tgtEl>
                                          <p:spTgt spid="7169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93" dur="300" decel="50000" fill="hold">
                                          <p:stCondLst>
                                            <p:cond delay="200"/>
                                          </p:stCondLst>
                                        </p:cTn>
                                        <p:tgtEl>
                                          <p:spTgt spid="7169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94" fill="hold" nodeType="afterGroup">
                            <p:stCondLst>
                              <p:cond delay="6000"/>
                            </p:stCondLst>
                            <p:childTnLst>
                              <p:par>
                                <p:cTn id="95" presetID="31" presetClass="entr" presetSubtype="0" fill="hold" grpId="0" nodeType="afterEffect">
                                  <p:stCondLst>
                                    <p:cond delay="0"/>
                                  </p:stCondLst>
                                  <p:iterate type="lt">
                                    <p:tmPct val="5000"/>
                                  </p:iterate>
                                  <p:childTnLst>
                                    <p:set>
                                      <p:cBhvr>
                                        <p:cTn id="96" dur="1" fill="hold">
                                          <p:stCondLst>
                                            <p:cond delay="0"/>
                                          </p:stCondLst>
                                        </p:cTn>
                                        <p:tgtEl>
                                          <p:spTgt spid="71708"/>
                                        </p:tgtEl>
                                        <p:attrNameLst>
                                          <p:attrName>style.visibility</p:attrName>
                                        </p:attrNameLst>
                                      </p:cBhvr>
                                      <p:to>
                                        <p:strVal val="visible"/>
                                      </p:to>
                                    </p:set>
                                    <p:anim calcmode="lin" valueType="num">
                                      <p:cBhvr>
                                        <p:cTn id="97" dur="500" fill="hold"/>
                                        <p:tgtEl>
                                          <p:spTgt spid="71708"/>
                                        </p:tgtEl>
                                        <p:attrNameLst>
                                          <p:attrName>ppt_w</p:attrName>
                                        </p:attrNameLst>
                                      </p:cBhvr>
                                      <p:tavLst>
                                        <p:tav tm="0">
                                          <p:val>
                                            <p:fltVal val="0"/>
                                          </p:val>
                                        </p:tav>
                                        <p:tav tm="100000">
                                          <p:val>
                                            <p:strVal val="#ppt_w"/>
                                          </p:val>
                                        </p:tav>
                                      </p:tavLst>
                                    </p:anim>
                                    <p:anim calcmode="lin" valueType="num">
                                      <p:cBhvr>
                                        <p:cTn id="98" dur="500" fill="hold"/>
                                        <p:tgtEl>
                                          <p:spTgt spid="71708"/>
                                        </p:tgtEl>
                                        <p:attrNameLst>
                                          <p:attrName>ppt_h</p:attrName>
                                        </p:attrNameLst>
                                      </p:cBhvr>
                                      <p:tavLst>
                                        <p:tav tm="0">
                                          <p:val>
                                            <p:fltVal val="0"/>
                                          </p:val>
                                        </p:tav>
                                        <p:tav tm="100000">
                                          <p:val>
                                            <p:strVal val="#ppt_h"/>
                                          </p:val>
                                        </p:tav>
                                      </p:tavLst>
                                    </p:anim>
                                    <p:anim calcmode="lin" valueType="num">
                                      <p:cBhvr>
                                        <p:cTn id="99" dur="500" fill="hold"/>
                                        <p:tgtEl>
                                          <p:spTgt spid="71708"/>
                                        </p:tgtEl>
                                        <p:attrNameLst>
                                          <p:attrName>style.rotation</p:attrName>
                                        </p:attrNameLst>
                                      </p:cBhvr>
                                      <p:tavLst>
                                        <p:tav tm="0">
                                          <p:val>
                                            <p:fltVal val="90"/>
                                          </p:val>
                                        </p:tav>
                                        <p:tav tm="100000">
                                          <p:val>
                                            <p:fltVal val="0"/>
                                          </p:val>
                                        </p:tav>
                                      </p:tavLst>
                                    </p:anim>
                                    <p:animEffect transition="in" filter="fade">
                                      <p:cBhvr>
                                        <p:cTn id="100" dur="500"/>
                                        <p:tgtEl>
                                          <p:spTgt spid="71708"/>
                                        </p:tgtEl>
                                      </p:cBhvr>
                                    </p:animEffect>
                                  </p:childTnLst>
                                </p:cTn>
                              </p:par>
                            </p:childTnLst>
                          </p:cTn>
                        </p:par>
                        <p:par>
                          <p:cTn id="101" fill="hold" nodeType="afterGroup">
                            <p:stCondLst>
                              <p:cond delay="6700"/>
                            </p:stCondLst>
                            <p:childTnLst>
                              <p:par>
                                <p:cTn id="102" presetID="31" presetClass="entr" presetSubtype="0" fill="hold" grpId="0" nodeType="afterEffect">
                                  <p:stCondLst>
                                    <p:cond delay="0"/>
                                  </p:stCondLst>
                                  <p:iterate type="lt">
                                    <p:tmPct val="5000"/>
                                  </p:iterate>
                                  <p:childTnLst>
                                    <p:set>
                                      <p:cBhvr>
                                        <p:cTn id="103" dur="1" fill="hold">
                                          <p:stCondLst>
                                            <p:cond delay="0"/>
                                          </p:stCondLst>
                                        </p:cTn>
                                        <p:tgtEl>
                                          <p:spTgt spid="71692"/>
                                        </p:tgtEl>
                                        <p:attrNameLst>
                                          <p:attrName>style.visibility</p:attrName>
                                        </p:attrNameLst>
                                      </p:cBhvr>
                                      <p:to>
                                        <p:strVal val="visible"/>
                                      </p:to>
                                    </p:set>
                                    <p:anim calcmode="lin" valueType="num">
                                      <p:cBhvr>
                                        <p:cTn id="104" dur="500" fill="hold"/>
                                        <p:tgtEl>
                                          <p:spTgt spid="71692"/>
                                        </p:tgtEl>
                                        <p:attrNameLst>
                                          <p:attrName>ppt_w</p:attrName>
                                        </p:attrNameLst>
                                      </p:cBhvr>
                                      <p:tavLst>
                                        <p:tav tm="0">
                                          <p:val>
                                            <p:fltVal val="0"/>
                                          </p:val>
                                        </p:tav>
                                        <p:tav tm="100000">
                                          <p:val>
                                            <p:strVal val="#ppt_w"/>
                                          </p:val>
                                        </p:tav>
                                      </p:tavLst>
                                    </p:anim>
                                    <p:anim calcmode="lin" valueType="num">
                                      <p:cBhvr>
                                        <p:cTn id="105" dur="500" fill="hold"/>
                                        <p:tgtEl>
                                          <p:spTgt spid="71692"/>
                                        </p:tgtEl>
                                        <p:attrNameLst>
                                          <p:attrName>ppt_h</p:attrName>
                                        </p:attrNameLst>
                                      </p:cBhvr>
                                      <p:tavLst>
                                        <p:tav tm="0">
                                          <p:val>
                                            <p:fltVal val="0"/>
                                          </p:val>
                                        </p:tav>
                                        <p:tav tm="100000">
                                          <p:val>
                                            <p:strVal val="#ppt_h"/>
                                          </p:val>
                                        </p:tav>
                                      </p:tavLst>
                                    </p:anim>
                                    <p:anim calcmode="lin" valueType="num">
                                      <p:cBhvr>
                                        <p:cTn id="106" dur="500" fill="hold"/>
                                        <p:tgtEl>
                                          <p:spTgt spid="71692"/>
                                        </p:tgtEl>
                                        <p:attrNameLst>
                                          <p:attrName>style.rotation</p:attrName>
                                        </p:attrNameLst>
                                      </p:cBhvr>
                                      <p:tavLst>
                                        <p:tav tm="0">
                                          <p:val>
                                            <p:fltVal val="90"/>
                                          </p:val>
                                        </p:tav>
                                        <p:tav tm="100000">
                                          <p:val>
                                            <p:fltVal val="0"/>
                                          </p:val>
                                        </p:tav>
                                      </p:tavLst>
                                    </p:anim>
                                    <p:animEffect transition="in" filter="fade">
                                      <p:cBhvr>
                                        <p:cTn id="107" dur="500"/>
                                        <p:tgtEl>
                                          <p:spTgt spid="71692"/>
                                        </p:tgtEl>
                                      </p:cBhvr>
                                    </p:animEffect>
                                  </p:childTnLst>
                                </p:cTn>
                              </p:par>
                            </p:childTnLst>
                          </p:cTn>
                        </p:par>
                        <p:par>
                          <p:cTn id="108" fill="hold" nodeType="afterGroup">
                            <p:stCondLst>
                              <p:cond delay="7200"/>
                            </p:stCondLst>
                            <p:childTnLst>
                              <p:par>
                                <p:cTn id="109" presetID="31" presetClass="entr" presetSubtype="0" fill="hold" nodeType="afterEffect">
                                  <p:stCondLst>
                                    <p:cond delay="0"/>
                                  </p:stCondLst>
                                  <p:iterate type="lt">
                                    <p:tmPct val="5000"/>
                                  </p:iterate>
                                  <p:childTnLst>
                                    <p:set>
                                      <p:cBhvr>
                                        <p:cTn id="110" dur="1" fill="hold">
                                          <p:stCondLst>
                                            <p:cond delay="0"/>
                                          </p:stCondLst>
                                        </p:cTn>
                                        <p:tgtEl>
                                          <p:spTgt spid="71690"/>
                                        </p:tgtEl>
                                        <p:attrNameLst>
                                          <p:attrName>style.visibility</p:attrName>
                                        </p:attrNameLst>
                                      </p:cBhvr>
                                      <p:to>
                                        <p:strVal val="visible"/>
                                      </p:to>
                                    </p:set>
                                    <p:anim calcmode="lin" valueType="num">
                                      <p:cBhvr>
                                        <p:cTn id="111" dur="500" fill="hold"/>
                                        <p:tgtEl>
                                          <p:spTgt spid="71690"/>
                                        </p:tgtEl>
                                        <p:attrNameLst>
                                          <p:attrName>ppt_w</p:attrName>
                                        </p:attrNameLst>
                                      </p:cBhvr>
                                      <p:tavLst>
                                        <p:tav tm="0">
                                          <p:val>
                                            <p:fltVal val="0"/>
                                          </p:val>
                                        </p:tav>
                                        <p:tav tm="100000">
                                          <p:val>
                                            <p:strVal val="#ppt_w"/>
                                          </p:val>
                                        </p:tav>
                                      </p:tavLst>
                                    </p:anim>
                                    <p:anim calcmode="lin" valueType="num">
                                      <p:cBhvr>
                                        <p:cTn id="112" dur="500" fill="hold"/>
                                        <p:tgtEl>
                                          <p:spTgt spid="71690"/>
                                        </p:tgtEl>
                                        <p:attrNameLst>
                                          <p:attrName>ppt_h</p:attrName>
                                        </p:attrNameLst>
                                      </p:cBhvr>
                                      <p:tavLst>
                                        <p:tav tm="0">
                                          <p:val>
                                            <p:fltVal val="0"/>
                                          </p:val>
                                        </p:tav>
                                        <p:tav tm="100000">
                                          <p:val>
                                            <p:strVal val="#ppt_h"/>
                                          </p:val>
                                        </p:tav>
                                      </p:tavLst>
                                    </p:anim>
                                    <p:anim calcmode="lin" valueType="num">
                                      <p:cBhvr>
                                        <p:cTn id="113" dur="500" fill="hold"/>
                                        <p:tgtEl>
                                          <p:spTgt spid="71690"/>
                                        </p:tgtEl>
                                        <p:attrNameLst>
                                          <p:attrName>style.rotation</p:attrName>
                                        </p:attrNameLst>
                                      </p:cBhvr>
                                      <p:tavLst>
                                        <p:tav tm="0">
                                          <p:val>
                                            <p:fltVal val="90"/>
                                          </p:val>
                                        </p:tav>
                                        <p:tav tm="100000">
                                          <p:val>
                                            <p:fltVal val="0"/>
                                          </p:val>
                                        </p:tav>
                                      </p:tavLst>
                                    </p:anim>
                                    <p:animEffect transition="in" filter="fade">
                                      <p:cBhvr>
                                        <p:cTn id="114" dur="500"/>
                                        <p:tgtEl>
                                          <p:spTgt spid="71690"/>
                                        </p:tgtEl>
                                      </p:cBhvr>
                                    </p:animEffect>
                                  </p:childTnLst>
                                </p:cTn>
                              </p:par>
                            </p:childTnLst>
                          </p:cTn>
                        </p:par>
                        <p:par>
                          <p:cTn id="115" fill="hold" nodeType="afterGroup">
                            <p:stCondLst>
                              <p:cond delay="7700"/>
                            </p:stCondLst>
                            <p:childTnLst>
                              <p:par>
                                <p:cTn id="116" presetID="31" presetClass="entr" presetSubtype="0" fill="hold" grpId="0" nodeType="afterEffect">
                                  <p:stCondLst>
                                    <p:cond delay="0"/>
                                  </p:stCondLst>
                                  <p:iterate type="lt">
                                    <p:tmPct val="5000"/>
                                  </p:iterate>
                                  <p:childTnLst>
                                    <p:set>
                                      <p:cBhvr>
                                        <p:cTn id="117" dur="1" fill="hold">
                                          <p:stCondLst>
                                            <p:cond delay="0"/>
                                          </p:stCondLst>
                                        </p:cTn>
                                        <p:tgtEl>
                                          <p:spTgt spid="71709"/>
                                        </p:tgtEl>
                                        <p:attrNameLst>
                                          <p:attrName>style.visibility</p:attrName>
                                        </p:attrNameLst>
                                      </p:cBhvr>
                                      <p:to>
                                        <p:strVal val="visible"/>
                                      </p:to>
                                    </p:set>
                                    <p:anim calcmode="lin" valueType="num">
                                      <p:cBhvr>
                                        <p:cTn id="118" dur="500" fill="hold"/>
                                        <p:tgtEl>
                                          <p:spTgt spid="71709"/>
                                        </p:tgtEl>
                                        <p:attrNameLst>
                                          <p:attrName>ppt_w</p:attrName>
                                        </p:attrNameLst>
                                      </p:cBhvr>
                                      <p:tavLst>
                                        <p:tav tm="0">
                                          <p:val>
                                            <p:fltVal val="0"/>
                                          </p:val>
                                        </p:tav>
                                        <p:tav tm="100000">
                                          <p:val>
                                            <p:strVal val="#ppt_w"/>
                                          </p:val>
                                        </p:tav>
                                      </p:tavLst>
                                    </p:anim>
                                    <p:anim calcmode="lin" valueType="num">
                                      <p:cBhvr>
                                        <p:cTn id="119" dur="500" fill="hold"/>
                                        <p:tgtEl>
                                          <p:spTgt spid="71709"/>
                                        </p:tgtEl>
                                        <p:attrNameLst>
                                          <p:attrName>ppt_h</p:attrName>
                                        </p:attrNameLst>
                                      </p:cBhvr>
                                      <p:tavLst>
                                        <p:tav tm="0">
                                          <p:val>
                                            <p:fltVal val="0"/>
                                          </p:val>
                                        </p:tav>
                                        <p:tav tm="100000">
                                          <p:val>
                                            <p:strVal val="#ppt_h"/>
                                          </p:val>
                                        </p:tav>
                                      </p:tavLst>
                                    </p:anim>
                                    <p:anim calcmode="lin" valueType="num">
                                      <p:cBhvr>
                                        <p:cTn id="120" dur="500" fill="hold"/>
                                        <p:tgtEl>
                                          <p:spTgt spid="71709"/>
                                        </p:tgtEl>
                                        <p:attrNameLst>
                                          <p:attrName>style.rotation</p:attrName>
                                        </p:attrNameLst>
                                      </p:cBhvr>
                                      <p:tavLst>
                                        <p:tav tm="0">
                                          <p:val>
                                            <p:fltVal val="90"/>
                                          </p:val>
                                        </p:tav>
                                        <p:tav tm="100000">
                                          <p:val>
                                            <p:fltVal val="0"/>
                                          </p:val>
                                        </p:tav>
                                      </p:tavLst>
                                    </p:anim>
                                    <p:animEffect transition="in" filter="fade">
                                      <p:cBhvr>
                                        <p:cTn id="121" dur="500"/>
                                        <p:tgtEl>
                                          <p:spTgt spid="71709"/>
                                        </p:tgtEl>
                                      </p:cBhvr>
                                    </p:animEffect>
                                  </p:childTnLst>
                                </p:cTn>
                              </p:par>
                            </p:childTnLst>
                          </p:cTn>
                        </p:par>
                        <p:par>
                          <p:cTn id="122" fill="hold" nodeType="afterGroup">
                            <p:stCondLst>
                              <p:cond delay="8350"/>
                            </p:stCondLst>
                            <p:childTnLst>
                              <p:par>
                                <p:cTn id="123" presetID="31" presetClass="entr" presetSubtype="0" fill="hold" grpId="0" nodeType="afterEffect">
                                  <p:stCondLst>
                                    <p:cond delay="0"/>
                                  </p:stCondLst>
                                  <p:iterate type="lt">
                                    <p:tmPct val="5000"/>
                                  </p:iterate>
                                  <p:childTnLst>
                                    <p:set>
                                      <p:cBhvr>
                                        <p:cTn id="124" dur="1" fill="hold">
                                          <p:stCondLst>
                                            <p:cond delay="0"/>
                                          </p:stCondLst>
                                        </p:cTn>
                                        <p:tgtEl>
                                          <p:spTgt spid="71710"/>
                                        </p:tgtEl>
                                        <p:attrNameLst>
                                          <p:attrName>style.visibility</p:attrName>
                                        </p:attrNameLst>
                                      </p:cBhvr>
                                      <p:to>
                                        <p:strVal val="visible"/>
                                      </p:to>
                                    </p:set>
                                    <p:anim calcmode="lin" valueType="num">
                                      <p:cBhvr>
                                        <p:cTn id="125" dur="500" fill="hold"/>
                                        <p:tgtEl>
                                          <p:spTgt spid="71710"/>
                                        </p:tgtEl>
                                        <p:attrNameLst>
                                          <p:attrName>ppt_w</p:attrName>
                                        </p:attrNameLst>
                                      </p:cBhvr>
                                      <p:tavLst>
                                        <p:tav tm="0">
                                          <p:val>
                                            <p:fltVal val="0"/>
                                          </p:val>
                                        </p:tav>
                                        <p:tav tm="100000">
                                          <p:val>
                                            <p:strVal val="#ppt_w"/>
                                          </p:val>
                                        </p:tav>
                                      </p:tavLst>
                                    </p:anim>
                                    <p:anim calcmode="lin" valueType="num">
                                      <p:cBhvr>
                                        <p:cTn id="126" dur="500" fill="hold"/>
                                        <p:tgtEl>
                                          <p:spTgt spid="71710"/>
                                        </p:tgtEl>
                                        <p:attrNameLst>
                                          <p:attrName>ppt_h</p:attrName>
                                        </p:attrNameLst>
                                      </p:cBhvr>
                                      <p:tavLst>
                                        <p:tav tm="0">
                                          <p:val>
                                            <p:fltVal val="0"/>
                                          </p:val>
                                        </p:tav>
                                        <p:tav tm="100000">
                                          <p:val>
                                            <p:strVal val="#ppt_h"/>
                                          </p:val>
                                        </p:tav>
                                      </p:tavLst>
                                    </p:anim>
                                    <p:anim calcmode="lin" valueType="num">
                                      <p:cBhvr>
                                        <p:cTn id="127" dur="500" fill="hold"/>
                                        <p:tgtEl>
                                          <p:spTgt spid="71710"/>
                                        </p:tgtEl>
                                        <p:attrNameLst>
                                          <p:attrName>style.rotation</p:attrName>
                                        </p:attrNameLst>
                                      </p:cBhvr>
                                      <p:tavLst>
                                        <p:tav tm="0">
                                          <p:val>
                                            <p:fltVal val="90"/>
                                          </p:val>
                                        </p:tav>
                                        <p:tav tm="100000">
                                          <p:val>
                                            <p:fltVal val="0"/>
                                          </p:val>
                                        </p:tav>
                                      </p:tavLst>
                                    </p:anim>
                                    <p:animEffect transition="in" filter="fade">
                                      <p:cBhvr>
                                        <p:cTn id="128" dur="500"/>
                                        <p:tgtEl>
                                          <p:spTgt spid="71710"/>
                                        </p:tgtEl>
                                      </p:cBhvr>
                                    </p:animEffect>
                                  </p:childTnLst>
                                </p:cTn>
                              </p:par>
                            </p:childTnLst>
                          </p:cTn>
                        </p:par>
                        <p:par>
                          <p:cTn id="129" fill="hold" nodeType="afterGroup">
                            <p:stCondLst>
                              <p:cond delay="9150"/>
                            </p:stCondLst>
                            <p:childTnLst>
                              <p:par>
                                <p:cTn id="130" presetID="31" presetClass="entr" presetSubtype="0" fill="hold" grpId="0" nodeType="afterEffect">
                                  <p:stCondLst>
                                    <p:cond delay="0"/>
                                  </p:stCondLst>
                                  <p:iterate type="lt">
                                    <p:tmPct val="5000"/>
                                  </p:iterate>
                                  <p:childTnLst>
                                    <p:set>
                                      <p:cBhvr>
                                        <p:cTn id="131" dur="1" fill="hold">
                                          <p:stCondLst>
                                            <p:cond delay="0"/>
                                          </p:stCondLst>
                                        </p:cTn>
                                        <p:tgtEl>
                                          <p:spTgt spid="71711"/>
                                        </p:tgtEl>
                                        <p:attrNameLst>
                                          <p:attrName>style.visibility</p:attrName>
                                        </p:attrNameLst>
                                      </p:cBhvr>
                                      <p:to>
                                        <p:strVal val="visible"/>
                                      </p:to>
                                    </p:set>
                                    <p:anim calcmode="lin" valueType="num">
                                      <p:cBhvr>
                                        <p:cTn id="132" dur="500" fill="hold"/>
                                        <p:tgtEl>
                                          <p:spTgt spid="71711"/>
                                        </p:tgtEl>
                                        <p:attrNameLst>
                                          <p:attrName>ppt_w</p:attrName>
                                        </p:attrNameLst>
                                      </p:cBhvr>
                                      <p:tavLst>
                                        <p:tav tm="0">
                                          <p:val>
                                            <p:fltVal val="0"/>
                                          </p:val>
                                        </p:tav>
                                        <p:tav tm="100000">
                                          <p:val>
                                            <p:strVal val="#ppt_w"/>
                                          </p:val>
                                        </p:tav>
                                      </p:tavLst>
                                    </p:anim>
                                    <p:anim calcmode="lin" valueType="num">
                                      <p:cBhvr>
                                        <p:cTn id="133" dur="500" fill="hold"/>
                                        <p:tgtEl>
                                          <p:spTgt spid="71711"/>
                                        </p:tgtEl>
                                        <p:attrNameLst>
                                          <p:attrName>ppt_h</p:attrName>
                                        </p:attrNameLst>
                                      </p:cBhvr>
                                      <p:tavLst>
                                        <p:tav tm="0">
                                          <p:val>
                                            <p:fltVal val="0"/>
                                          </p:val>
                                        </p:tav>
                                        <p:tav tm="100000">
                                          <p:val>
                                            <p:strVal val="#ppt_h"/>
                                          </p:val>
                                        </p:tav>
                                      </p:tavLst>
                                    </p:anim>
                                    <p:anim calcmode="lin" valueType="num">
                                      <p:cBhvr>
                                        <p:cTn id="134" dur="500" fill="hold"/>
                                        <p:tgtEl>
                                          <p:spTgt spid="71711"/>
                                        </p:tgtEl>
                                        <p:attrNameLst>
                                          <p:attrName>style.rotation</p:attrName>
                                        </p:attrNameLst>
                                      </p:cBhvr>
                                      <p:tavLst>
                                        <p:tav tm="0">
                                          <p:val>
                                            <p:fltVal val="90"/>
                                          </p:val>
                                        </p:tav>
                                        <p:tav tm="100000">
                                          <p:val>
                                            <p:fltVal val="0"/>
                                          </p:val>
                                        </p:tav>
                                      </p:tavLst>
                                    </p:anim>
                                    <p:animEffect transition="in" filter="fade">
                                      <p:cBhvr>
                                        <p:cTn id="135" dur="500"/>
                                        <p:tgtEl>
                                          <p:spTgt spid="71711"/>
                                        </p:tgtEl>
                                      </p:cBhvr>
                                    </p:animEffect>
                                  </p:childTnLst>
                                </p:cTn>
                              </p:par>
                            </p:childTnLst>
                          </p:cTn>
                        </p:par>
                        <p:par>
                          <p:cTn id="136" fill="hold" nodeType="afterGroup">
                            <p:stCondLst>
                              <p:cond delay="9750"/>
                            </p:stCondLst>
                            <p:childTnLst>
                              <p:par>
                                <p:cTn id="137" presetID="31" presetClass="entr" presetSubtype="0" fill="hold" grpId="0" nodeType="afterEffect">
                                  <p:stCondLst>
                                    <p:cond delay="0"/>
                                  </p:stCondLst>
                                  <p:iterate type="lt">
                                    <p:tmPct val="5000"/>
                                  </p:iterate>
                                  <p:childTnLst>
                                    <p:set>
                                      <p:cBhvr>
                                        <p:cTn id="138" dur="1" fill="hold">
                                          <p:stCondLst>
                                            <p:cond delay="0"/>
                                          </p:stCondLst>
                                        </p:cTn>
                                        <p:tgtEl>
                                          <p:spTgt spid="71700"/>
                                        </p:tgtEl>
                                        <p:attrNameLst>
                                          <p:attrName>style.visibility</p:attrName>
                                        </p:attrNameLst>
                                      </p:cBhvr>
                                      <p:to>
                                        <p:strVal val="visible"/>
                                      </p:to>
                                    </p:set>
                                    <p:anim calcmode="lin" valueType="num">
                                      <p:cBhvr>
                                        <p:cTn id="139" dur="500" fill="hold"/>
                                        <p:tgtEl>
                                          <p:spTgt spid="71700"/>
                                        </p:tgtEl>
                                        <p:attrNameLst>
                                          <p:attrName>ppt_w</p:attrName>
                                        </p:attrNameLst>
                                      </p:cBhvr>
                                      <p:tavLst>
                                        <p:tav tm="0">
                                          <p:val>
                                            <p:fltVal val="0"/>
                                          </p:val>
                                        </p:tav>
                                        <p:tav tm="100000">
                                          <p:val>
                                            <p:strVal val="#ppt_w"/>
                                          </p:val>
                                        </p:tav>
                                      </p:tavLst>
                                    </p:anim>
                                    <p:anim calcmode="lin" valueType="num">
                                      <p:cBhvr>
                                        <p:cTn id="140" dur="500" fill="hold"/>
                                        <p:tgtEl>
                                          <p:spTgt spid="71700"/>
                                        </p:tgtEl>
                                        <p:attrNameLst>
                                          <p:attrName>ppt_h</p:attrName>
                                        </p:attrNameLst>
                                      </p:cBhvr>
                                      <p:tavLst>
                                        <p:tav tm="0">
                                          <p:val>
                                            <p:fltVal val="0"/>
                                          </p:val>
                                        </p:tav>
                                        <p:tav tm="100000">
                                          <p:val>
                                            <p:strVal val="#ppt_h"/>
                                          </p:val>
                                        </p:tav>
                                      </p:tavLst>
                                    </p:anim>
                                    <p:anim calcmode="lin" valueType="num">
                                      <p:cBhvr>
                                        <p:cTn id="141" dur="500" fill="hold"/>
                                        <p:tgtEl>
                                          <p:spTgt spid="71700"/>
                                        </p:tgtEl>
                                        <p:attrNameLst>
                                          <p:attrName>style.rotation</p:attrName>
                                        </p:attrNameLst>
                                      </p:cBhvr>
                                      <p:tavLst>
                                        <p:tav tm="0">
                                          <p:val>
                                            <p:fltVal val="90"/>
                                          </p:val>
                                        </p:tav>
                                        <p:tav tm="100000">
                                          <p:val>
                                            <p:fltVal val="0"/>
                                          </p:val>
                                        </p:tav>
                                      </p:tavLst>
                                    </p:anim>
                                    <p:animEffect transition="in" filter="fade">
                                      <p:cBhvr>
                                        <p:cTn id="142" dur="500"/>
                                        <p:tgtEl>
                                          <p:spTgt spid="71700"/>
                                        </p:tgtEl>
                                      </p:cBhvr>
                                    </p:animEffect>
                                  </p:childTnLst>
                                </p:cTn>
                              </p:par>
                              <p:par>
                                <p:cTn id="143" presetID="43" presetClass="entr" presetSubtype="0" fill="hold" grpId="0" nodeType="withEffect">
                                  <p:stCondLst>
                                    <p:cond delay="0"/>
                                  </p:stCondLst>
                                  <p:childTnLst>
                                    <p:set>
                                      <p:cBhvr>
                                        <p:cTn id="144" dur="1" fill="hold">
                                          <p:stCondLst>
                                            <p:cond delay="0"/>
                                          </p:stCondLst>
                                        </p:cTn>
                                        <p:tgtEl>
                                          <p:spTgt spid="71698"/>
                                        </p:tgtEl>
                                        <p:attrNameLst>
                                          <p:attrName>style.visibility</p:attrName>
                                        </p:attrNameLst>
                                      </p:cBhvr>
                                      <p:to>
                                        <p:strVal val="visible"/>
                                      </p:to>
                                    </p:set>
                                    <p:animEffect transition="in" filter="fade">
                                      <p:cBhvr>
                                        <p:cTn id="145" dur="50"/>
                                        <p:tgtEl>
                                          <p:spTgt spid="71698"/>
                                        </p:tgtEl>
                                      </p:cBhvr>
                                    </p:animEffect>
                                    <p:anim calcmode="lin" valueType="num">
                                      <p:cBhvr>
                                        <p:cTn id="146" dur="200" fill="hold"/>
                                        <p:tgtEl>
                                          <p:spTgt spid="71698"/>
                                        </p:tgtEl>
                                        <p:attrNameLst>
                                          <p:attrName>ppt_x</p:attrName>
                                        </p:attrNameLst>
                                      </p:cBhvr>
                                      <p:tavLst>
                                        <p:tav tm="0">
                                          <p:val>
                                            <p:strVal val="#ppt_x"/>
                                          </p:val>
                                        </p:tav>
                                        <p:tav tm="100000">
                                          <p:val>
                                            <p:strVal val="#ppt_x"/>
                                          </p:val>
                                        </p:tav>
                                      </p:tavLst>
                                    </p:anim>
                                    <p:anim calcmode="lin" valueType="num">
                                      <p:cBhvr>
                                        <p:cTn id="147" dur="200" fill="hold"/>
                                        <p:tgtEl>
                                          <p:spTgt spid="71698"/>
                                        </p:tgtEl>
                                        <p:attrNameLst>
                                          <p:attrName>ppt_y</p:attrName>
                                        </p:attrNameLst>
                                      </p:cBhvr>
                                      <p:tavLst>
                                        <p:tav tm="0">
                                          <p:val>
                                            <p:strVal val="#ppt_y+0.31"/>
                                          </p:val>
                                        </p:tav>
                                        <p:tav tm="100000">
                                          <p:val>
                                            <p:strVal val="#ppt_y+0.31"/>
                                          </p:val>
                                        </p:tav>
                                      </p:tavLst>
                                    </p:anim>
                                    <p:anim calcmode="lin" valueType="num">
                                      <p:cBhvr>
                                        <p:cTn id="148" dur="300" decel="50000" fill="hold">
                                          <p:stCondLst>
                                            <p:cond delay="200"/>
                                          </p:stCondLst>
                                        </p:cTn>
                                        <p:tgtEl>
                                          <p:spTgt spid="716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49" dur="300" decel="50000" fill="hold">
                                          <p:stCondLst>
                                            <p:cond delay="200"/>
                                          </p:stCondLst>
                                        </p:cTn>
                                        <p:tgtEl>
                                          <p:spTgt spid="716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50" presetID="43" presetClass="entr" presetSubtype="0" fill="hold" grpId="0" nodeType="withEffect">
                                  <p:stCondLst>
                                    <p:cond delay="0"/>
                                  </p:stCondLst>
                                  <p:childTnLst>
                                    <p:set>
                                      <p:cBhvr>
                                        <p:cTn id="151" dur="1" fill="hold">
                                          <p:stCondLst>
                                            <p:cond delay="0"/>
                                          </p:stCondLst>
                                        </p:cTn>
                                        <p:tgtEl>
                                          <p:spTgt spid="71697"/>
                                        </p:tgtEl>
                                        <p:attrNameLst>
                                          <p:attrName>style.visibility</p:attrName>
                                        </p:attrNameLst>
                                      </p:cBhvr>
                                      <p:to>
                                        <p:strVal val="visible"/>
                                      </p:to>
                                    </p:set>
                                    <p:animEffect transition="in" filter="fade">
                                      <p:cBhvr>
                                        <p:cTn id="152" dur="50"/>
                                        <p:tgtEl>
                                          <p:spTgt spid="71697"/>
                                        </p:tgtEl>
                                      </p:cBhvr>
                                    </p:animEffect>
                                    <p:anim calcmode="lin" valueType="num">
                                      <p:cBhvr>
                                        <p:cTn id="153" dur="200" fill="hold"/>
                                        <p:tgtEl>
                                          <p:spTgt spid="71697"/>
                                        </p:tgtEl>
                                        <p:attrNameLst>
                                          <p:attrName>ppt_x</p:attrName>
                                        </p:attrNameLst>
                                      </p:cBhvr>
                                      <p:tavLst>
                                        <p:tav tm="0">
                                          <p:val>
                                            <p:strVal val="#ppt_x"/>
                                          </p:val>
                                        </p:tav>
                                        <p:tav tm="100000">
                                          <p:val>
                                            <p:strVal val="#ppt_x"/>
                                          </p:val>
                                        </p:tav>
                                      </p:tavLst>
                                    </p:anim>
                                    <p:anim calcmode="lin" valueType="num">
                                      <p:cBhvr>
                                        <p:cTn id="154" dur="200" fill="hold"/>
                                        <p:tgtEl>
                                          <p:spTgt spid="71697"/>
                                        </p:tgtEl>
                                        <p:attrNameLst>
                                          <p:attrName>ppt_y</p:attrName>
                                        </p:attrNameLst>
                                      </p:cBhvr>
                                      <p:tavLst>
                                        <p:tav tm="0">
                                          <p:val>
                                            <p:strVal val="#ppt_y+0.31"/>
                                          </p:val>
                                        </p:tav>
                                        <p:tav tm="100000">
                                          <p:val>
                                            <p:strVal val="#ppt_y+0.31"/>
                                          </p:val>
                                        </p:tav>
                                      </p:tavLst>
                                    </p:anim>
                                    <p:anim calcmode="lin" valueType="num">
                                      <p:cBhvr>
                                        <p:cTn id="155" dur="300" decel="50000" fill="hold">
                                          <p:stCondLst>
                                            <p:cond delay="200"/>
                                          </p:stCondLst>
                                        </p:cTn>
                                        <p:tgtEl>
                                          <p:spTgt spid="7169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6" dur="300" decel="50000" fill="hold">
                                          <p:stCondLst>
                                            <p:cond delay="200"/>
                                          </p:stCondLst>
                                        </p:cTn>
                                        <p:tgtEl>
                                          <p:spTgt spid="7169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animBg="1"/>
      <p:bldP spid="71686" grpId="0" animBg="1"/>
      <p:bldP spid="71687" grpId="0"/>
      <p:bldP spid="71688" grpId="0"/>
      <p:bldP spid="71691" grpId="0" animBg="1"/>
      <p:bldP spid="71692" grpId="0" animBg="1"/>
      <p:bldP spid="71695" grpId="0" animBg="1"/>
      <p:bldP spid="71696" grpId="0"/>
      <p:bldP spid="71697" grpId="0" animBg="1"/>
      <p:bldP spid="71698" grpId="0"/>
      <p:bldP spid="71699" grpId="0" animBg="1"/>
      <p:bldP spid="71700" grpId="0" animBg="1"/>
      <p:bldP spid="71704" grpId="0"/>
      <p:bldP spid="71705" grpId="0"/>
      <p:bldP spid="71706" grpId="0"/>
      <p:bldP spid="71707" grpId="0"/>
      <p:bldP spid="71708" grpId="0"/>
      <p:bldP spid="71709" grpId="0"/>
      <p:bldP spid="71710" grpId="0"/>
      <p:bldP spid="717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 Τίτλος"/>
          <p:cNvSpPr>
            <a:spLocks noGrp="1"/>
          </p:cNvSpPr>
          <p:nvPr>
            <p:ph type="ctrTitle"/>
          </p:nvPr>
        </p:nvSpPr>
        <p:spPr/>
        <p:txBody>
          <a:bodyPr/>
          <a:lstStyle/>
          <a:p>
            <a:r>
              <a:rPr lang="el-GR">
                <a:latin typeface="Calibri" charset="0"/>
              </a:rPr>
              <a:t>Θεωρητικές προσεγγίσεις στη γλωσσική κατάκτηση της Γ2</a:t>
            </a:r>
          </a:p>
        </p:txBody>
      </p:sp>
      <p:sp>
        <p:nvSpPr>
          <p:cNvPr id="5" name="4 - Υπότιτλος"/>
          <p:cNvSpPr>
            <a:spLocks noGrp="1"/>
          </p:cNvSpPr>
          <p:nvPr>
            <p:ph type="subTitle" idx="1"/>
          </p:nvPr>
        </p:nvSpPr>
        <p:spPr/>
        <p:txBody>
          <a:bodyPr/>
          <a:lstStyle/>
          <a:p>
            <a:r>
              <a:rPr lang="el-GR">
                <a:solidFill>
                  <a:srgbClr val="898989"/>
                </a:solidFill>
                <a:latin typeface="Calibri" charset="0"/>
              </a:rPr>
              <a:t>Η θεωρία αποφασίζει τι είναι παρατηρήσιμο</a:t>
            </a:r>
          </a:p>
          <a:p>
            <a:pPr algn="r"/>
            <a:r>
              <a:rPr lang="en-US" sz="1800">
                <a:solidFill>
                  <a:srgbClr val="898989"/>
                </a:solidFill>
                <a:latin typeface="Calibri" charset="0"/>
              </a:rPr>
              <a:t>Albert Einstein</a:t>
            </a:r>
            <a:endParaRPr lang="el-GR" sz="1800">
              <a:solidFill>
                <a:srgbClr val="898989"/>
              </a:solidFill>
              <a:latin typeface="Calibri" charset="0"/>
            </a:endParaRPr>
          </a:p>
        </p:txBody>
      </p:sp>
    </p:spTree>
    <p:extLst>
      <p:ext uri="{BB962C8B-B14F-4D97-AF65-F5344CB8AC3E}">
        <p14:creationId xmlns:p14="http://schemas.microsoft.com/office/powerpoint/2010/main" val="319158064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p:nvPr>
        </p:nvSpPr>
        <p:spPr/>
        <p:txBody>
          <a:bodyPr/>
          <a:lstStyle/>
          <a:p>
            <a:pPr eaLnBrk="1" hangingPunct="1"/>
            <a:r>
              <a:rPr lang="el-GR">
                <a:latin typeface="Calibri" charset="0"/>
              </a:rPr>
              <a:t>Και η σκληρή κριτική…</a:t>
            </a:r>
          </a:p>
        </p:txBody>
      </p:sp>
      <p:sp>
        <p:nvSpPr>
          <p:cNvPr id="40963" name="2 - Θέση περιεχομένου"/>
          <p:cNvSpPr>
            <a:spLocks noGrp="1"/>
          </p:cNvSpPr>
          <p:nvPr>
            <p:ph idx="1"/>
          </p:nvPr>
        </p:nvSpPr>
        <p:spPr/>
        <p:txBody>
          <a:bodyPr/>
          <a:lstStyle/>
          <a:p>
            <a:pPr eaLnBrk="1" hangingPunct="1">
              <a:buFont typeface="Arial" charset="0"/>
              <a:buNone/>
            </a:pPr>
            <a:r>
              <a:rPr lang="el-GR" sz="2400">
                <a:latin typeface="Calibri" charset="0"/>
              </a:rPr>
              <a:t>Κ</a:t>
            </a:r>
            <a:r>
              <a:rPr lang="en-US" sz="2400">
                <a:latin typeface="Calibri" charset="0"/>
              </a:rPr>
              <a:t>rashen’s SLA theory is not a coherent theory, it is indeed incoherent to the point that </a:t>
            </a:r>
            <a:r>
              <a:rPr lang="en-US" sz="2400" b="1">
                <a:latin typeface="Calibri" charset="0"/>
              </a:rPr>
              <a:t>it seems inappropriate to apply the word “theory” to it</a:t>
            </a:r>
            <a:r>
              <a:rPr lang="en-US" sz="2400">
                <a:latin typeface="Calibri" charset="0"/>
              </a:rPr>
              <a:t>… I agree with him that most language learning is unconscious, that comprehensible input is vital for learning and that a teacher’s most important job is to provide that input, that affective barriers can prevent successful acquisition of a SL and that a teacher has the duty to try to lower those barriers whenever possible. </a:t>
            </a:r>
            <a:br>
              <a:rPr lang="en-US" sz="2400">
                <a:latin typeface="Calibri" charset="0"/>
              </a:rPr>
            </a:br>
            <a:r>
              <a:rPr lang="en-US" sz="2400" b="1">
                <a:latin typeface="Calibri" charset="0"/>
              </a:rPr>
              <a:t>But then, does anybody disagree?</a:t>
            </a:r>
          </a:p>
          <a:p>
            <a:pPr eaLnBrk="1" hangingPunct="1">
              <a:buFont typeface="Arial" charset="0"/>
              <a:buNone/>
            </a:pPr>
            <a:r>
              <a:rPr lang="en-US" sz="2400">
                <a:latin typeface="Calibri" charset="0"/>
              </a:rPr>
              <a:t>(Gregg, 1984: 94)</a:t>
            </a:r>
            <a:endParaRPr lang="el-GR" sz="2400">
              <a:latin typeface="Calibri" charset="0"/>
            </a:endParaRPr>
          </a:p>
        </p:txBody>
      </p:sp>
    </p:spTree>
    <p:extLst>
      <p:ext uri="{BB962C8B-B14F-4D97-AF65-F5344CB8AC3E}">
        <p14:creationId xmlns:p14="http://schemas.microsoft.com/office/powerpoint/2010/main" val="391968350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r>
              <a:rPr lang="el-GR">
                <a:latin typeface="Calibri" charset="0"/>
              </a:rPr>
              <a:t>Πόσο χρήσιμη είναι μια θεωρία για την ΚΓ2;</a:t>
            </a:r>
          </a:p>
        </p:txBody>
      </p:sp>
      <p:sp>
        <p:nvSpPr>
          <p:cNvPr id="7171" name="2 - Θέση περιεχομένου"/>
          <p:cNvSpPr>
            <a:spLocks noGrp="1"/>
          </p:cNvSpPr>
          <p:nvPr>
            <p:ph idx="1"/>
          </p:nvPr>
        </p:nvSpPr>
        <p:spPr>
          <a:xfrm>
            <a:off x="457200" y="1600200"/>
            <a:ext cx="8229600" cy="4781550"/>
          </a:xfrm>
        </p:spPr>
        <p:txBody>
          <a:bodyPr/>
          <a:lstStyle/>
          <a:p>
            <a:r>
              <a:rPr lang="el-GR">
                <a:latin typeface="Calibri" charset="0"/>
              </a:rPr>
              <a:t>Θεωρία για τη θεωρία (</a:t>
            </a:r>
            <a:r>
              <a:rPr lang="en-US">
                <a:latin typeface="Calibri" charset="0"/>
              </a:rPr>
              <a:t>Berretta et al.1993)</a:t>
            </a:r>
          </a:p>
          <a:p>
            <a:r>
              <a:rPr lang="en-US">
                <a:latin typeface="Calibri" charset="0"/>
              </a:rPr>
              <a:t>H </a:t>
            </a:r>
            <a:r>
              <a:rPr lang="el-GR">
                <a:latin typeface="Calibri" charset="0"/>
              </a:rPr>
              <a:t>γλωσσική διδασκαλία στη Γ2 πρέπει να κατευθύνεται συστηματικά από τα ευρήματα των ερευνών για τη γλωσσική κατάκτηση στη Γ2 </a:t>
            </a:r>
            <a:r>
              <a:rPr lang="en-US">
                <a:latin typeface="Calibri" charset="0"/>
              </a:rPr>
              <a:t>(Krashen, 1985)</a:t>
            </a:r>
          </a:p>
          <a:p>
            <a:endParaRPr lang="en-US">
              <a:latin typeface="Calibri" charset="0"/>
            </a:endParaRPr>
          </a:p>
          <a:p>
            <a:pPr algn="ctr">
              <a:buFont typeface="Arial" charset="0"/>
              <a:buNone/>
            </a:pPr>
            <a:r>
              <a:rPr lang="en-US">
                <a:latin typeface="Calibri" charset="0"/>
              </a:rPr>
              <a:t>K</a:t>
            </a:r>
            <a:r>
              <a:rPr lang="el-GR">
                <a:latin typeface="Calibri" charset="0"/>
              </a:rPr>
              <a:t>αθοδηγούμενη Γλωσσική Κατάκτηση στη Γ2 (Ι</a:t>
            </a:r>
            <a:r>
              <a:rPr lang="en-US">
                <a:latin typeface="Calibri" charset="0"/>
              </a:rPr>
              <a:t>nstructed Second Language Learning/ Acquisition)</a:t>
            </a:r>
          </a:p>
        </p:txBody>
      </p:sp>
      <p:sp>
        <p:nvSpPr>
          <p:cNvPr id="4" name="3 - Βέλος προς τα κάτω"/>
          <p:cNvSpPr/>
          <p:nvPr/>
        </p:nvSpPr>
        <p:spPr>
          <a:xfrm>
            <a:off x="3779838" y="4149725"/>
            <a:ext cx="936625" cy="792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352431668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p:txBody>
          <a:bodyPr/>
          <a:lstStyle/>
          <a:p>
            <a:pPr eaLnBrk="1" hangingPunct="1"/>
            <a:r>
              <a:rPr lang="el-GR" sz="2800" b="1">
                <a:solidFill>
                  <a:srgbClr val="FF0000"/>
                </a:solidFill>
                <a:latin typeface="Calibri" charset="0"/>
              </a:rPr>
              <a:t>Διδακτικό μοντέλο στην πράξη: η Φυσική προσέγγιση </a:t>
            </a:r>
            <a:r>
              <a:rPr lang="en-US" sz="2800" b="1">
                <a:solidFill>
                  <a:srgbClr val="FF0000"/>
                </a:solidFill>
                <a:latin typeface="Calibri" charset="0"/>
              </a:rPr>
              <a:t>(Natural Approach, Krashen &amp; Terrell, 1983)</a:t>
            </a:r>
            <a:endParaRPr lang="el-GR" sz="2800" b="1">
              <a:solidFill>
                <a:srgbClr val="FF0000"/>
              </a:solidFill>
              <a:latin typeface="Calibri" charset="0"/>
            </a:endParaRPr>
          </a:p>
        </p:txBody>
      </p:sp>
      <p:sp>
        <p:nvSpPr>
          <p:cNvPr id="41987" name="2 - Θέση περιεχομένου"/>
          <p:cNvSpPr>
            <a:spLocks noGrp="1"/>
          </p:cNvSpPr>
          <p:nvPr>
            <p:ph idx="1"/>
          </p:nvPr>
        </p:nvSpPr>
        <p:spPr>
          <a:xfrm>
            <a:off x="457200" y="1600200"/>
            <a:ext cx="8229600" cy="4924425"/>
          </a:xfrm>
        </p:spPr>
        <p:txBody>
          <a:bodyPr/>
          <a:lstStyle/>
          <a:p>
            <a:pPr eaLnBrk="1" hangingPunct="1"/>
            <a:r>
              <a:rPr lang="el-GR" sz="2000">
                <a:latin typeface="Calibri" charset="0"/>
              </a:rPr>
              <a:t>Μεγιστοποιήστε την έκθεση των μαθητών σε φυσική επικοινωνία</a:t>
            </a:r>
          </a:p>
          <a:p>
            <a:pPr eaLnBrk="1" hangingPunct="1"/>
            <a:r>
              <a:rPr lang="el-GR" sz="2000">
                <a:latin typeface="Calibri" charset="0"/>
              </a:rPr>
              <a:t>Ενσωματώστε μια σιωπηλή περίοδο στο πρόγραμμά σας</a:t>
            </a:r>
          </a:p>
          <a:p>
            <a:pPr eaLnBrk="1" hangingPunct="1"/>
            <a:r>
              <a:rPr lang="el-GR" sz="2000">
                <a:latin typeface="Calibri" charset="0"/>
              </a:rPr>
              <a:t>Χρησιμοποιήστε συγκεκριμένα αντικείμενα αναφοράς για να κάνετε το εισαγόμενο κατανοητό</a:t>
            </a:r>
          </a:p>
          <a:p>
            <a:pPr eaLnBrk="1" hangingPunct="1"/>
            <a:r>
              <a:rPr lang="el-GR" sz="2000">
                <a:latin typeface="Calibri" charset="0"/>
              </a:rPr>
              <a:t>Μηχανευτείτε τεχνικές για να χαλαρώνουν οι μαθητές και να προστατεύετε τα «εγώ» τους</a:t>
            </a:r>
          </a:p>
          <a:p>
            <a:pPr eaLnBrk="1" hangingPunct="1"/>
            <a:r>
              <a:rPr lang="el-GR" sz="2000">
                <a:latin typeface="Calibri" charset="0"/>
              </a:rPr>
              <a:t>Περιλάβετε χρόνο για διδασκαλία γραμματικής στους ενήλικες</a:t>
            </a:r>
          </a:p>
          <a:p>
            <a:pPr eaLnBrk="1" hangingPunct="1"/>
            <a:r>
              <a:rPr lang="el-GR" sz="2000">
                <a:latin typeface="Calibri" charset="0"/>
              </a:rPr>
              <a:t>Δημιουργήστε κίνητρα στους μαθητές σας και περιλάβετέ τα στο μάθημα</a:t>
            </a:r>
          </a:p>
          <a:p>
            <a:pPr eaLnBrk="1" hangingPunct="1"/>
            <a:r>
              <a:rPr lang="el-GR" sz="2000">
                <a:latin typeface="Calibri" charset="0"/>
              </a:rPr>
              <a:t>Δημιουργήστε μια ατμόσφαιρα στην οποία οι μαθητές να μην αισθάνονται άβολα με τα λάθη τους</a:t>
            </a:r>
          </a:p>
          <a:p>
            <a:pPr eaLnBrk="1" hangingPunct="1"/>
            <a:r>
              <a:rPr lang="el-GR" sz="2000">
                <a:latin typeface="Calibri" charset="0"/>
              </a:rPr>
              <a:t>Χρησιμοποιήστε κοινωνικά χρήσιμες εκφράσεις στους διαλόγους</a:t>
            </a:r>
          </a:p>
          <a:p>
            <a:pPr eaLnBrk="1" hangingPunct="1"/>
            <a:r>
              <a:rPr lang="el-GR" sz="2000">
                <a:latin typeface="Calibri" charset="0"/>
              </a:rPr>
              <a:t>Κάποιες δομές πρέπει να μαθαίνονται πριν από κάποιες άλλες (π.χ. πληθυντικός πριν τη γενική)</a:t>
            </a:r>
          </a:p>
          <a:p>
            <a:pPr eaLnBrk="1" hangingPunct="1"/>
            <a:r>
              <a:rPr lang="el-GR" sz="2000">
                <a:latin typeface="Calibri" charset="0"/>
              </a:rPr>
              <a:t>Μην αναφέρεστε στη Γ1 όταν διδάσκετε τη Γ2</a:t>
            </a:r>
          </a:p>
        </p:txBody>
      </p:sp>
    </p:spTree>
    <p:extLst>
      <p:ext uri="{BB962C8B-B14F-4D97-AF65-F5344CB8AC3E}">
        <p14:creationId xmlns:p14="http://schemas.microsoft.com/office/powerpoint/2010/main" val="35145000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p:txBody>
          <a:bodyPr>
            <a:normAutofit/>
          </a:bodyPr>
          <a:lstStyle/>
          <a:p>
            <a:r>
              <a:rPr lang="el-GR" sz="2400">
                <a:solidFill>
                  <a:srgbClr val="FF0000"/>
                </a:solidFill>
                <a:effectLst>
                  <a:outerShdw blurRad="38100" dist="38100" dir="2700000" algn="tl">
                    <a:srgbClr val="DDDDDD"/>
                  </a:outerShdw>
                </a:effectLst>
                <a:latin typeface="Calibri" charset="0"/>
              </a:rPr>
              <a:t>Διδακτικά πλαίσια του 20ού αιώνα</a:t>
            </a:r>
          </a:p>
        </p:txBody>
      </p:sp>
      <p:sp>
        <p:nvSpPr>
          <p:cNvPr id="3" name="2 - Θέση περιεχομένου"/>
          <p:cNvSpPr>
            <a:spLocks noGrp="1"/>
          </p:cNvSpPr>
          <p:nvPr>
            <p:ph idx="4294967295"/>
          </p:nvPr>
        </p:nvSpPr>
        <p:spPr>
          <a:xfrm>
            <a:off x="1116013" y="1412875"/>
            <a:ext cx="7543800" cy="5445125"/>
          </a:xfrm>
        </p:spPr>
        <p:txBody>
          <a:bodyPr>
            <a:normAutofit/>
          </a:bodyPr>
          <a:lstStyle/>
          <a:p>
            <a:r>
              <a:rPr lang="el-GR" sz="2400">
                <a:effectLst>
                  <a:outerShdw blurRad="38100" dist="38100" dir="2700000" algn="tl">
                    <a:srgbClr val="DDDDDD"/>
                  </a:outerShdw>
                </a:effectLst>
                <a:latin typeface="Calibri" charset="0"/>
              </a:rPr>
              <a:t>Γραμματική και Μετάφραση </a:t>
            </a:r>
            <a:r>
              <a:rPr lang="en-US" sz="2400">
                <a:effectLst>
                  <a:outerShdw blurRad="38100" dist="38100" dir="2700000" algn="tl">
                    <a:srgbClr val="DDDDDD"/>
                  </a:outerShdw>
                </a:effectLst>
                <a:latin typeface="Calibri" charset="0"/>
              </a:rPr>
              <a:t>(Grammar Translation)</a:t>
            </a:r>
            <a:endParaRPr lang="el-GR" sz="2400">
              <a:effectLst>
                <a:outerShdw blurRad="38100" dist="38100" dir="2700000" algn="tl">
                  <a:srgbClr val="DDDDDD"/>
                </a:outerShdw>
              </a:effectLst>
              <a:latin typeface="Calibri" charset="0"/>
            </a:endParaRPr>
          </a:p>
          <a:p>
            <a:r>
              <a:rPr lang="el-GR" sz="2400" b="1">
                <a:effectLst>
                  <a:outerShdw blurRad="38100" dist="38100" dir="2700000" algn="tl">
                    <a:srgbClr val="DDDDDD"/>
                  </a:outerShdw>
                </a:effectLst>
                <a:latin typeface="Calibri" charset="0"/>
              </a:rPr>
              <a:t>Άμεση Προσέγγιση</a:t>
            </a:r>
            <a:r>
              <a:rPr lang="en-US" sz="2400" b="1">
                <a:effectLst>
                  <a:outerShdw blurRad="38100" dist="38100" dir="2700000" algn="tl">
                    <a:srgbClr val="DDDDDD"/>
                  </a:outerShdw>
                </a:effectLst>
                <a:latin typeface="Calibri" charset="0"/>
              </a:rPr>
              <a:t> (Direct Approach)</a:t>
            </a:r>
            <a:endParaRPr lang="el-GR" sz="2400" b="1">
              <a:effectLst>
                <a:outerShdw blurRad="38100" dist="38100" dir="2700000" algn="tl">
                  <a:srgbClr val="DDDDDD"/>
                </a:outerShdw>
              </a:effectLst>
              <a:latin typeface="Calibri" charset="0"/>
            </a:endParaRPr>
          </a:p>
          <a:p>
            <a:r>
              <a:rPr lang="el-GR" sz="2400">
                <a:effectLst>
                  <a:outerShdw blurRad="38100" dist="38100" dir="2700000" algn="tl">
                    <a:srgbClr val="DDDDDD"/>
                  </a:outerShdw>
                </a:effectLst>
                <a:latin typeface="Calibri" charset="0"/>
              </a:rPr>
              <a:t>Αναγνωστική Προσέγγιση </a:t>
            </a:r>
            <a:r>
              <a:rPr lang="en-US" sz="2400">
                <a:effectLst>
                  <a:outerShdw blurRad="38100" dist="38100" dir="2700000" algn="tl">
                    <a:srgbClr val="DDDDDD"/>
                  </a:outerShdw>
                </a:effectLst>
                <a:latin typeface="Calibri" charset="0"/>
              </a:rPr>
              <a:t>(Reading Approach)</a:t>
            </a:r>
            <a:endParaRPr lang="el-GR" sz="2400">
              <a:effectLst>
                <a:outerShdw blurRad="38100" dist="38100" dir="2700000" algn="tl">
                  <a:srgbClr val="DDDDDD"/>
                </a:outerShdw>
              </a:effectLst>
              <a:latin typeface="Calibri" charset="0"/>
            </a:endParaRPr>
          </a:p>
          <a:p>
            <a:r>
              <a:rPr lang="el-GR" sz="2400">
                <a:effectLst>
                  <a:outerShdw blurRad="38100" dist="38100" dir="2700000" algn="tl">
                    <a:srgbClr val="DDDDDD"/>
                  </a:outerShdw>
                </a:effectLst>
                <a:latin typeface="Calibri" charset="0"/>
              </a:rPr>
              <a:t>Ακουστική μέθοδος</a:t>
            </a:r>
            <a:r>
              <a:rPr lang="en-US" sz="2400">
                <a:effectLst>
                  <a:outerShdw blurRad="38100" dist="38100" dir="2700000" algn="tl">
                    <a:srgbClr val="DDDDDD"/>
                  </a:outerShdw>
                </a:effectLst>
                <a:latin typeface="Calibri" charset="0"/>
              </a:rPr>
              <a:t> (Audiolingual Method)</a:t>
            </a:r>
            <a:endParaRPr lang="el-GR" sz="2400">
              <a:effectLst>
                <a:outerShdw blurRad="38100" dist="38100" dir="2700000" algn="tl">
                  <a:srgbClr val="DDDDDD"/>
                </a:outerShdw>
              </a:effectLst>
              <a:latin typeface="Calibri" charset="0"/>
            </a:endParaRPr>
          </a:p>
          <a:p>
            <a:r>
              <a:rPr lang="el-GR" sz="2400" b="1">
                <a:effectLst>
                  <a:outerShdw blurRad="38100" dist="38100" dir="2700000" algn="tl">
                    <a:srgbClr val="DDDDDD"/>
                  </a:outerShdw>
                </a:effectLst>
                <a:latin typeface="Calibri" charset="0"/>
              </a:rPr>
              <a:t>Φυσική προσέγγιση</a:t>
            </a:r>
            <a:r>
              <a:rPr lang="en-US" sz="2400" b="1">
                <a:effectLst>
                  <a:outerShdw blurRad="38100" dist="38100" dir="2700000" algn="tl">
                    <a:srgbClr val="DDDDDD"/>
                  </a:outerShdw>
                </a:effectLst>
                <a:latin typeface="Calibri" charset="0"/>
              </a:rPr>
              <a:t> (Natural Approach)</a:t>
            </a:r>
            <a:endParaRPr lang="el-GR" sz="2400" b="1">
              <a:effectLst>
                <a:outerShdw blurRad="38100" dist="38100" dir="2700000" algn="tl">
                  <a:srgbClr val="DDDDDD"/>
                </a:outerShdw>
              </a:effectLst>
              <a:latin typeface="Calibri" charset="0"/>
            </a:endParaRPr>
          </a:p>
          <a:p>
            <a:r>
              <a:rPr lang="el-GR" sz="2400">
                <a:effectLst>
                  <a:outerShdw blurRad="38100" dist="38100" dir="2700000" algn="tl">
                    <a:srgbClr val="DDDDDD"/>
                  </a:outerShdw>
                </a:effectLst>
                <a:latin typeface="Calibri" charset="0"/>
              </a:rPr>
              <a:t>Επικοινωνιακή προσέγγιση</a:t>
            </a:r>
            <a:r>
              <a:rPr lang="en-US" sz="2400">
                <a:effectLst>
                  <a:outerShdw blurRad="38100" dist="38100" dir="2700000" algn="tl">
                    <a:srgbClr val="DDDDDD"/>
                  </a:outerShdw>
                </a:effectLst>
                <a:latin typeface="Calibri" charset="0"/>
              </a:rPr>
              <a:t> (Communicative Language Teaching)</a:t>
            </a:r>
            <a:endParaRPr lang="el-GR" sz="2400">
              <a:effectLst>
                <a:outerShdw blurRad="38100" dist="38100" dir="2700000" algn="tl">
                  <a:srgbClr val="DDDDDD"/>
                </a:outerShdw>
              </a:effectLst>
              <a:latin typeface="Calibri" charset="0"/>
            </a:endParaRPr>
          </a:p>
          <a:p>
            <a:pPr lvl="1"/>
            <a:r>
              <a:rPr lang="el-GR" sz="2000">
                <a:effectLst>
                  <a:outerShdw blurRad="38100" dist="38100" dir="2700000" algn="tl">
                    <a:srgbClr val="DDDDDD"/>
                  </a:outerShdw>
                </a:effectLst>
                <a:latin typeface="Calibri" charset="0"/>
              </a:rPr>
              <a:t>Διεργαστική διδασκαλία</a:t>
            </a:r>
            <a:r>
              <a:rPr lang="en-US" sz="2000">
                <a:effectLst>
                  <a:outerShdw blurRad="38100" dist="38100" dir="2700000" algn="tl">
                    <a:srgbClr val="DDDDDD"/>
                  </a:outerShdw>
                </a:effectLst>
                <a:latin typeface="Calibri" charset="0"/>
              </a:rPr>
              <a:t> (Processing Instruction)</a:t>
            </a:r>
            <a:endParaRPr lang="el-GR" sz="2000">
              <a:effectLst>
                <a:outerShdw blurRad="38100" dist="38100" dir="2700000" algn="tl">
                  <a:srgbClr val="DDDDDD"/>
                </a:outerShdw>
              </a:effectLst>
              <a:latin typeface="Calibri" charset="0"/>
            </a:endParaRPr>
          </a:p>
          <a:p>
            <a:pPr lvl="1"/>
            <a:r>
              <a:rPr lang="el-GR" sz="2000">
                <a:effectLst>
                  <a:outerShdw blurRad="38100" dist="38100" dir="2700000" algn="tl">
                    <a:srgbClr val="DDDDDD"/>
                  </a:outerShdw>
                </a:effectLst>
                <a:latin typeface="Calibri" charset="0"/>
              </a:rPr>
              <a:t>Έμφαση στον τύπο</a:t>
            </a:r>
            <a:r>
              <a:rPr lang="en-US" sz="2000">
                <a:effectLst>
                  <a:outerShdw blurRad="38100" dist="38100" dir="2700000" algn="tl">
                    <a:srgbClr val="DDDDDD"/>
                  </a:outerShdw>
                </a:effectLst>
                <a:latin typeface="Calibri" charset="0"/>
              </a:rPr>
              <a:t> (Focus-on-Form)</a:t>
            </a:r>
            <a:endParaRPr lang="el-GR" sz="2000">
              <a:effectLst>
                <a:outerShdw blurRad="38100" dist="38100" dir="2700000" algn="tl">
                  <a:srgbClr val="DDDDDD"/>
                </a:outerShdw>
              </a:effectLst>
              <a:latin typeface="Calibri" charset="0"/>
            </a:endParaRPr>
          </a:p>
          <a:p>
            <a:pPr lvl="1"/>
            <a:r>
              <a:rPr lang="el-GR" sz="2000">
                <a:effectLst>
                  <a:outerShdw blurRad="38100" dist="38100" dir="2700000" algn="tl">
                    <a:srgbClr val="DDDDDD"/>
                  </a:outerShdw>
                </a:effectLst>
                <a:latin typeface="Calibri" charset="0"/>
              </a:rPr>
              <a:t>Δραστηριοκεντρική διδασκαλία</a:t>
            </a:r>
            <a:r>
              <a:rPr lang="en-US" sz="2000">
                <a:effectLst>
                  <a:outerShdw blurRad="38100" dist="38100" dir="2700000" algn="tl">
                    <a:srgbClr val="DDDDDD"/>
                  </a:outerShdw>
                </a:effectLst>
                <a:latin typeface="Calibri" charset="0"/>
              </a:rPr>
              <a:t> (Task-based teaching)</a:t>
            </a:r>
            <a:endParaRPr lang="el-GR" sz="2000">
              <a:effectLst>
                <a:outerShdw blurRad="38100" dist="38100" dir="2700000" algn="tl">
                  <a:srgbClr val="DDDDDD"/>
                </a:outerShdw>
              </a:effectLst>
              <a:latin typeface="Calibri" charset="0"/>
            </a:endParaRPr>
          </a:p>
          <a:p>
            <a:pPr lvl="1"/>
            <a:r>
              <a:rPr lang="el-GR" sz="2000">
                <a:effectLst>
                  <a:outerShdw blurRad="38100" dist="38100" dir="2700000" algn="tl">
                    <a:srgbClr val="DDDDDD"/>
                  </a:outerShdw>
                </a:effectLst>
                <a:latin typeface="Calibri" charset="0"/>
              </a:rPr>
              <a:t>Προγράμματα εμβάπτισης</a:t>
            </a:r>
            <a:r>
              <a:rPr lang="en-US" sz="2000">
                <a:effectLst>
                  <a:outerShdw blurRad="38100" dist="38100" dir="2700000" algn="tl">
                    <a:srgbClr val="DDDDDD"/>
                  </a:outerShdw>
                </a:effectLst>
                <a:latin typeface="Calibri" charset="0"/>
              </a:rPr>
              <a:t> (immersion programms)</a:t>
            </a:r>
            <a:endParaRPr lang="el-GR" sz="2000">
              <a:effectLst>
                <a:outerShdw blurRad="38100" dist="38100" dir="2700000" algn="tl">
                  <a:srgbClr val="DDDDDD"/>
                </a:outerShdw>
              </a:effectLst>
              <a:latin typeface="Calibri" charset="0"/>
            </a:endParaRPr>
          </a:p>
          <a:p>
            <a:r>
              <a:rPr lang="el-GR" sz="2400">
                <a:effectLst>
                  <a:outerShdw blurRad="38100" dist="38100" dir="2700000" algn="tl">
                    <a:srgbClr val="DDDDDD"/>
                  </a:outerShdw>
                </a:effectLst>
                <a:latin typeface="Calibri" charset="0"/>
              </a:rPr>
              <a:t>Μετα-μεθοδολογική εποχή</a:t>
            </a:r>
            <a:r>
              <a:rPr lang="en-US" sz="2400">
                <a:effectLst>
                  <a:outerShdw blurRad="38100" dist="38100" dir="2700000" algn="tl">
                    <a:srgbClr val="DDDDDD"/>
                  </a:outerShdw>
                </a:effectLst>
                <a:latin typeface="Calibri" charset="0"/>
              </a:rPr>
              <a:t> (post-method era)</a:t>
            </a:r>
            <a:r>
              <a:rPr lang="el-GR" sz="2400">
                <a:effectLst>
                  <a:outerShdw blurRad="38100" dist="38100" dir="2700000" algn="tl">
                    <a:srgbClr val="DDDDDD"/>
                  </a:outerShdw>
                </a:effectLst>
                <a:latin typeface="Calibri" charset="0"/>
              </a:rPr>
              <a:t>: εκλεκτικιστική προσέγγιση</a:t>
            </a:r>
            <a:r>
              <a:rPr lang="en-US" sz="2400">
                <a:effectLst>
                  <a:outerShdw blurRad="38100" dist="38100" dir="2700000" algn="tl">
                    <a:srgbClr val="DDDDDD"/>
                  </a:outerShdw>
                </a:effectLst>
                <a:latin typeface="Calibri" charset="0"/>
              </a:rPr>
              <a:t> (eclecticism)</a:t>
            </a:r>
            <a:endParaRPr lang="el-GR" sz="2400">
              <a:effectLst>
                <a:outerShdw blurRad="38100" dist="38100" dir="2700000" algn="tl">
                  <a:srgbClr val="DDDDDD"/>
                </a:outerShdw>
              </a:effectLst>
              <a:latin typeface="Calibri" charset="0"/>
            </a:endParaRPr>
          </a:p>
          <a:p>
            <a:endParaRPr lang="en-US" sz="1600">
              <a:effectLst>
                <a:outerShdw blurRad="38100" dist="38100" dir="2700000" algn="tl">
                  <a:srgbClr val="DDDDDD"/>
                </a:outerShdw>
              </a:effectLst>
              <a:latin typeface="Calibri" charset="0"/>
            </a:endParaRPr>
          </a:p>
          <a:p>
            <a:pPr lvl="4"/>
            <a:endParaRPr lang="en-US" sz="2400">
              <a:effectLst>
                <a:outerShdw blurRad="38100" dist="38100" dir="2700000" algn="tl">
                  <a:srgbClr val="DDDDDD"/>
                </a:outerShdw>
              </a:effectLst>
              <a:latin typeface="Calibri" charset="0"/>
            </a:endParaRPr>
          </a:p>
        </p:txBody>
      </p:sp>
    </p:spTree>
    <p:extLst>
      <p:ext uri="{BB962C8B-B14F-4D97-AF65-F5344CB8AC3E}">
        <p14:creationId xmlns:p14="http://schemas.microsoft.com/office/powerpoint/2010/main" val="1435847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txBox="1">
            <a:spLocks noGrp="1"/>
          </p:cNvSpPr>
          <p:nvPr/>
        </p:nvSpPr>
        <p:spPr bwMode="auto">
          <a:xfrm>
            <a:off x="6705600" y="6248400"/>
            <a:ext cx="1905000" cy="457200"/>
          </a:xfrm>
          <a:prstGeom prst="rect">
            <a:avLst/>
          </a:prstGeom>
          <a:noFill/>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255C2933-9B87-1B49-80CA-B5FAD57B7713}" type="slidenum">
              <a:rPr lang="el-GR" sz="1000">
                <a:effectLst>
                  <a:outerShdw blurRad="38100" dist="38100" dir="2700000" algn="tl">
                    <a:srgbClr val="DDDDDD"/>
                  </a:outerShdw>
                </a:effectLst>
                <a:latin typeface="Tahoma" charset="0"/>
              </a:rPr>
              <a:pPr algn="r" eaLnBrk="1" hangingPunct="1"/>
              <a:t>34</a:t>
            </a:fld>
            <a:endParaRPr lang="el-GR" sz="1000">
              <a:effectLst>
                <a:outerShdw blurRad="38100" dist="38100" dir="2700000" algn="tl">
                  <a:srgbClr val="DDDDDD"/>
                </a:outerShdw>
              </a:effectLst>
              <a:latin typeface="Tahoma" charset="0"/>
            </a:endParaRPr>
          </a:p>
        </p:txBody>
      </p:sp>
      <p:sp>
        <p:nvSpPr>
          <p:cNvPr id="143362" name="Rectangle 2"/>
          <p:cNvSpPr>
            <a:spLocks noGrp="1" noChangeArrowheads="1"/>
          </p:cNvSpPr>
          <p:nvPr>
            <p:ph type="title" idx="4294967295"/>
          </p:nvPr>
        </p:nvSpPr>
        <p:spPr/>
        <p:txBody>
          <a:bodyPr>
            <a:normAutofit fontScale="90000"/>
          </a:bodyPr>
          <a:lstStyle/>
          <a:p>
            <a:r>
              <a:rPr lang="en-US" sz="4000">
                <a:effectLst>
                  <a:outerShdw blurRad="38100" dist="38100" dir="2700000" algn="tl">
                    <a:srgbClr val="DDDDDD"/>
                  </a:outerShdw>
                </a:effectLst>
                <a:latin typeface="Calibri" charset="0"/>
              </a:rPr>
              <a:t>H</a:t>
            </a:r>
            <a:r>
              <a:rPr lang="el-GR" sz="4000">
                <a:effectLst>
                  <a:outerShdw blurRad="38100" dist="38100" dir="2700000" algn="tl">
                    <a:srgbClr val="DDDDDD"/>
                  </a:outerShdw>
                </a:effectLst>
                <a:latin typeface="Calibri" charset="0"/>
              </a:rPr>
              <a:t> μετα-μεθοδολογική εποχή </a:t>
            </a:r>
            <a:br>
              <a:rPr lang="el-GR" sz="4000">
                <a:effectLst>
                  <a:outerShdw blurRad="38100" dist="38100" dir="2700000" algn="tl">
                    <a:srgbClr val="DDDDDD"/>
                  </a:outerShdw>
                </a:effectLst>
                <a:latin typeface="Calibri" charset="0"/>
              </a:rPr>
            </a:br>
            <a:r>
              <a:rPr lang="el-GR" sz="4000">
                <a:effectLst>
                  <a:outerShdw blurRad="38100" dist="38100" dir="2700000" algn="tl">
                    <a:srgbClr val="DDDDDD"/>
                  </a:outerShdw>
                </a:effectLst>
                <a:latin typeface="Calibri" charset="0"/>
              </a:rPr>
              <a:t>21</a:t>
            </a:r>
            <a:r>
              <a:rPr lang="el-GR" sz="4000" baseline="30000">
                <a:effectLst>
                  <a:outerShdw blurRad="38100" dist="38100" dir="2700000" algn="tl">
                    <a:srgbClr val="DDDDDD"/>
                  </a:outerShdw>
                </a:effectLst>
                <a:latin typeface="Calibri" charset="0"/>
              </a:rPr>
              <a:t>ος</a:t>
            </a:r>
            <a:r>
              <a:rPr lang="el-GR" sz="4000">
                <a:effectLst>
                  <a:outerShdw blurRad="38100" dist="38100" dir="2700000" algn="tl">
                    <a:srgbClr val="DDDDDD"/>
                  </a:outerShdw>
                </a:effectLst>
                <a:latin typeface="Calibri" charset="0"/>
              </a:rPr>
              <a:t> αιώνας</a:t>
            </a:r>
          </a:p>
        </p:txBody>
      </p:sp>
      <p:sp>
        <p:nvSpPr>
          <p:cNvPr id="143363" name="Rectangle 3"/>
          <p:cNvSpPr>
            <a:spLocks noGrp="1" noChangeArrowheads="1"/>
          </p:cNvSpPr>
          <p:nvPr>
            <p:ph type="body" idx="4294967295"/>
          </p:nvPr>
        </p:nvSpPr>
        <p:spPr>
          <a:xfrm>
            <a:off x="228600" y="2060575"/>
            <a:ext cx="8610600" cy="4321175"/>
          </a:xfrm>
        </p:spPr>
        <p:txBody>
          <a:bodyPr>
            <a:normAutofit/>
          </a:bodyPr>
          <a:lstStyle/>
          <a:p>
            <a:pPr>
              <a:lnSpc>
                <a:spcPct val="80000"/>
              </a:lnSpc>
            </a:pPr>
            <a:r>
              <a:rPr lang="el-GR" sz="2400">
                <a:effectLst>
                  <a:outerShdw blurRad="38100" dist="38100" dir="2700000" algn="tl">
                    <a:srgbClr val="DDDDDD"/>
                  </a:outerShdw>
                </a:effectLst>
                <a:latin typeface="Calibri" charset="0"/>
              </a:rPr>
              <a:t>	</a:t>
            </a:r>
            <a:r>
              <a:rPr lang="el-GR" sz="2800">
                <a:effectLst>
                  <a:outerShdw blurRad="38100" dist="38100" dir="2700000" algn="tl">
                    <a:srgbClr val="DDDDDD"/>
                  </a:outerShdw>
                </a:effectLst>
                <a:latin typeface="Calibri" charset="0"/>
              </a:rPr>
              <a:t>«Όλες οι διδακτικές μέθοδοι αποβλέπουν στο ίδιο τελικό αποτέλεσμα: ένας μαθητής που θα είναι ικανός </a:t>
            </a:r>
            <a:r>
              <a:rPr lang="el-GR" sz="2800" b="1">
                <a:effectLst>
                  <a:outerShdw blurRad="38100" dist="38100" dir="2700000" algn="tl">
                    <a:srgbClr val="DDDDDD"/>
                  </a:outerShdw>
                </a:effectLst>
                <a:latin typeface="Calibri" charset="0"/>
              </a:rPr>
              <a:t>να διαβάζει, να γράφει, να μιλάει, να κατανοεί</a:t>
            </a:r>
            <a:r>
              <a:rPr lang="el-GR" sz="2800">
                <a:effectLst>
                  <a:outerShdw blurRad="38100" dist="38100" dir="2700000" algn="tl">
                    <a:srgbClr val="DDDDDD"/>
                  </a:outerShdw>
                </a:effectLst>
                <a:latin typeface="Calibri" charset="0"/>
              </a:rPr>
              <a:t>, να μεταφράζει και να αναγνωρίζει εφαρμογές της γραμματικής σε μια ξένη (διαφορετική από τη μητρική του) γλώσσα. Οι μεθοδολογικές ταμπέλες που αποδίδονται στις διδακτικές δραστηριότητες είναι τελικά από μόνες τους ελάχιστα πληροφορητικές, αφού αναφέρονται σε μια δεξαμενή από διδακτικές πρακτικές οι οποίες χρησιμοποιούνται καθολικά». </a:t>
            </a:r>
            <a:endParaRPr lang="en-US" sz="2800">
              <a:effectLst>
                <a:outerShdw blurRad="38100" dist="38100" dir="2700000" algn="tl">
                  <a:srgbClr val="DDDDDD"/>
                </a:outerShdw>
              </a:effectLst>
              <a:latin typeface="Calibri" charset="0"/>
            </a:endParaRPr>
          </a:p>
          <a:p>
            <a:pPr lvl="4">
              <a:lnSpc>
                <a:spcPct val="80000"/>
              </a:lnSpc>
              <a:buFontTx/>
              <a:buNone/>
            </a:pPr>
            <a:r>
              <a:rPr lang="en-US" sz="2400">
                <a:effectLst>
                  <a:outerShdw blurRad="38100" dist="38100" dir="2700000" algn="tl">
                    <a:srgbClr val="DDDDDD"/>
                  </a:outerShdw>
                </a:effectLst>
                <a:latin typeface="Calibri" charset="0"/>
              </a:rPr>
              <a:t>	Swaffar, Arens &amp; Morgan (1982: 31)</a:t>
            </a:r>
            <a:endParaRPr lang="el-GR" sz="2400">
              <a:effectLst>
                <a:outerShdw blurRad="38100" dist="38100" dir="2700000" algn="tl">
                  <a:srgbClr val="DDDDDD"/>
                </a:outerShdw>
              </a:effectLst>
              <a:latin typeface="Calibri" charset="0"/>
            </a:endParaRPr>
          </a:p>
        </p:txBody>
      </p:sp>
    </p:spTree>
    <p:extLst>
      <p:ext uri="{BB962C8B-B14F-4D97-AF65-F5344CB8AC3E}">
        <p14:creationId xmlns:p14="http://schemas.microsoft.com/office/powerpoint/2010/main" val="422583135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txBox="1">
            <a:spLocks noGrp="1"/>
          </p:cNvSpPr>
          <p:nvPr/>
        </p:nvSpPr>
        <p:spPr bwMode="auto">
          <a:xfrm>
            <a:off x="6705600" y="6248400"/>
            <a:ext cx="1905000" cy="457200"/>
          </a:xfrm>
          <a:prstGeom prst="rect">
            <a:avLst/>
          </a:prstGeom>
          <a:noFill/>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30CDA8DC-0A99-5F47-8F63-8C2765B9780E}" type="slidenum">
              <a:rPr lang="el-GR" sz="1000">
                <a:effectLst>
                  <a:outerShdw blurRad="38100" dist="38100" dir="2700000" algn="tl">
                    <a:srgbClr val="DDDDDD"/>
                  </a:outerShdw>
                </a:effectLst>
                <a:latin typeface="Tahoma" charset="0"/>
              </a:rPr>
              <a:pPr algn="r" eaLnBrk="1" hangingPunct="1"/>
              <a:t>35</a:t>
            </a:fld>
            <a:endParaRPr lang="el-GR" sz="1000">
              <a:effectLst>
                <a:outerShdw blurRad="38100" dist="38100" dir="2700000" algn="tl">
                  <a:srgbClr val="DDDDDD"/>
                </a:outerShdw>
              </a:effectLst>
              <a:latin typeface="Tahoma" charset="0"/>
            </a:endParaRPr>
          </a:p>
        </p:txBody>
      </p:sp>
      <p:sp>
        <p:nvSpPr>
          <p:cNvPr id="143362" name="Rectangle 2"/>
          <p:cNvSpPr>
            <a:spLocks noGrp="1" noChangeArrowheads="1"/>
          </p:cNvSpPr>
          <p:nvPr>
            <p:ph type="title" idx="4294967295"/>
          </p:nvPr>
        </p:nvSpPr>
        <p:spPr/>
        <p:txBody>
          <a:bodyPr>
            <a:normAutofit/>
          </a:bodyPr>
          <a:lstStyle/>
          <a:p>
            <a:r>
              <a:rPr lang="en-US">
                <a:effectLst>
                  <a:outerShdw blurRad="38100" dist="38100" dir="2700000" algn="tl">
                    <a:srgbClr val="DDDDDD"/>
                  </a:outerShdw>
                </a:effectLst>
                <a:latin typeface="Calibri" charset="0"/>
              </a:rPr>
              <a:t>H</a:t>
            </a:r>
            <a:r>
              <a:rPr lang="el-GR">
                <a:effectLst>
                  <a:outerShdw blurRad="38100" dist="38100" dir="2700000" algn="tl">
                    <a:srgbClr val="DDDDDD"/>
                  </a:outerShdw>
                </a:effectLst>
                <a:latin typeface="Calibri" charset="0"/>
              </a:rPr>
              <a:t> μετα-μεθοδολογική εποχή</a:t>
            </a:r>
          </a:p>
        </p:txBody>
      </p:sp>
      <p:sp>
        <p:nvSpPr>
          <p:cNvPr id="143363" name="Rectangle 3"/>
          <p:cNvSpPr>
            <a:spLocks noGrp="1" noChangeArrowheads="1"/>
          </p:cNvSpPr>
          <p:nvPr>
            <p:ph type="body" idx="4294967295"/>
          </p:nvPr>
        </p:nvSpPr>
        <p:spPr>
          <a:xfrm>
            <a:off x="250825" y="2060575"/>
            <a:ext cx="8610600" cy="4321175"/>
          </a:xfrm>
        </p:spPr>
        <p:txBody>
          <a:bodyPr>
            <a:normAutofit/>
          </a:bodyPr>
          <a:lstStyle/>
          <a:p>
            <a:pPr>
              <a:lnSpc>
                <a:spcPct val="90000"/>
              </a:lnSpc>
            </a:pPr>
            <a:r>
              <a:rPr lang="el-GR" sz="2400">
                <a:effectLst>
                  <a:outerShdw blurRad="38100" dist="38100" dir="2700000" algn="tl">
                    <a:srgbClr val="DDDDDD"/>
                  </a:outerShdw>
                </a:effectLst>
                <a:latin typeface="Calibri" charset="0"/>
              </a:rPr>
              <a:t>	</a:t>
            </a:r>
            <a:r>
              <a:rPr lang="el-GR" sz="2800">
                <a:effectLst>
                  <a:outerShdw blurRad="38100" dist="38100" dir="2700000" algn="tl">
                    <a:srgbClr val="DDDDDD"/>
                  </a:outerShdw>
                </a:effectLst>
                <a:latin typeface="Calibri" charset="0"/>
              </a:rPr>
              <a:t>ΑΡΑ, η διαφορά ανάμεσα στις βασικές διδακτικές προσεγγίσεις δεν πρέπει να αναζητηθεί ούτε στο </a:t>
            </a:r>
            <a:r>
              <a:rPr lang="el-GR" sz="2800" b="1">
                <a:effectLst>
                  <a:outerShdw blurRad="38100" dist="38100" dir="2700000" algn="tl">
                    <a:srgbClr val="DDDDDD"/>
                  </a:outerShdw>
                </a:effectLst>
                <a:latin typeface="Calibri" charset="0"/>
              </a:rPr>
              <a:t>θεωρητικό τους υπόβαθρο</a:t>
            </a:r>
            <a:r>
              <a:rPr lang="el-GR" sz="2800">
                <a:effectLst>
                  <a:outerShdw blurRad="38100" dist="38100" dir="2700000" algn="tl">
                    <a:srgbClr val="DDDDDD"/>
                  </a:outerShdw>
                </a:effectLst>
                <a:latin typeface="Calibri" charset="0"/>
              </a:rPr>
              <a:t> μόνο </a:t>
            </a:r>
            <a:r>
              <a:rPr lang="el-GR" sz="2800" b="1">
                <a:effectLst>
                  <a:outerShdw blurRad="38100" dist="38100" dir="2700000" algn="tl">
                    <a:srgbClr val="DDDDDD"/>
                  </a:outerShdw>
                </a:effectLst>
                <a:latin typeface="Calibri" charset="0"/>
              </a:rPr>
              <a:t>(μέθοδος)</a:t>
            </a:r>
            <a:r>
              <a:rPr lang="el-GR" sz="2800">
                <a:effectLst>
                  <a:outerShdw blurRad="38100" dist="38100" dir="2700000" algn="tl">
                    <a:srgbClr val="DDDDDD"/>
                  </a:outerShdw>
                </a:effectLst>
                <a:latin typeface="Calibri" charset="0"/>
              </a:rPr>
              <a:t> ούτε στις επιλογές που κάνουν για την </a:t>
            </a:r>
            <a:r>
              <a:rPr lang="el-GR" sz="2800" b="1">
                <a:effectLst>
                  <a:outerShdw blurRad="38100" dist="38100" dir="2700000" algn="tl">
                    <a:srgbClr val="DDDDDD"/>
                  </a:outerShdw>
                </a:effectLst>
                <a:latin typeface="Calibri" charset="0"/>
              </a:rPr>
              <a:t>υλοποίησή</a:t>
            </a:r>
            <a:r>
              <a:rPr lang="el-GR" sz="2800">
                <a:effectLst>
                  <a:outerShdw blurRad="38100" dist="38100" dir="2700000" algn="tl">
                    <a:srgbClr val="DDDDDD"/>
                  </a:outerShdw>
                </a:effectLst>
                <a:latin typeface="Calibri" charset="0"/>
              </a:rPr>
              <a:t> τους σε περιβάλλον τάξης </a:t>
            </a:r>
            <a:r>
              <a:rPr lang="el-GR" sz="2800" b="1">
                <a:effectLst>
                  <a:outerShdw blurRad="38100" dist="38100" dir="2700000" algn="tl">
                    <a:srgbClr val="DDDDDD"/>
                  </a:outerShdw>
                </a:effectLst>
                <a:latin typeface="Calibri" charset="0"/>
              </a:rPr>
              <a:t>(μεθοδολογία)</a:t>
            </a:r>
            <a:r>
              <a:rPr lang="el-GR" sz="2800">
                <a:effectLst>
                  <a:outerShdw blurRad="38100" dist="38100" dir="2700000" algn="tl">
                    <a:srgbClr val="DDDDDD"/>
                  </a:outerShdw>
                </a:effectLst>
                <a:latin typeface="Calibri" charset="0"/>
              </a:rPr>
              <a:t> . Στην πραγματικότητα, η διαφορά τους βρίσκεται στις </a:t>
            </a:r>
            <a:r>
              <a:rPr lang="el-GR" sz="2800" b="1">
                <a:effectLst>
                  <a:outerShdw blurRad="38100" dist="38100" dir="2700000" algn="tl">
                    <a:srgbClr val="DDDDDD"/>
                  </a:outerShdw>
                </a:effectLst>
                <a:latin typeface="Calibri" charset="0"/>
              </a:rPr>
              <a:t>προτεραιότητες</a:t>
            </a:r>
            <a:r>
              <a:rPr lang="el-GR" sz="2800">
                <a:effectLst>
                  <a:outerShdw blurRad="38100" dist="38100" dir="2700000" algn="tl">
                    <a:srgbClr val="DDDDDD"/>
                  </a:outerShdw>
                </a:effectLst>
                <a:latin typeface="Calibri" charset="0"/>
              </a:rPr>
              <a:t> που αποδίδουν ως προς την εκτέλεση διαφόρων ενεργειών και όχι στο σύνολο των ενεργειών αυτών. </a:t>
            </a:r>
          </a:p>
        </p:txBody>
      </p:sp>
    </p:spTree>
    <p:extLst>
      <p:ext uri="{BB962C8B-B14F-4D97-AF65-F5344CB8AC3E}">
        <p14:creationId xmlns:p14="http://schemas.microsoft.com/office/powerpoint/2010/main" val="331892462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ctrTitle"/>
          </p:nvPr>
        </p:nvSpPr>
        <p:spPr/>
        <p:txBody>
          <a:bodyPr/>
          <a:lstStyle/>
          <a:p>
            <a:pPr eaLnBrk="1" hangingPunct="1"/>
            <a:r>
              <a:rPr lang="el-GR">
                <a:latin typeface="Calibri" charset="0"/>
              </a:rPr>
              <a:t>Δομημένο ΓΕΙΣ</a:t>
            </a:r>
          </a:p>
        </p:txBody>
      </p:sp>
      <p:sp>
        <p:nvSpPr>
          <p:cNvPr id="3" name="2 - Υπότιτλος"/>
          <p:cNvSpPr>
            <a:spLocks noGrp="1"/>
          </p:cNvSpPr>
          <p:nvPr>
            <p:ph type="subTitle" idx="1"/>
          </p:nvPr>
        </p:nvSpPr>
        <p:spPr/>
        <p:txBody>
          <a:bodyPr>
            <a:normAutofit/>
          </a:bodyPr>
          <a:lstStyle/>
          <a:p>
            <a:pPr eaLnBrk="1" hangingPunct="1"/>
            <a:r>
              <a:rPr lang="el-GR">
                <a:solidFill>
                  <a:srgbClr val="898989"/>
                </a:solidFill>
                <a:latin typeface="Calibri" charset="0"/>
              </a:rPr>
              <a:t>Διεργαστική Διδασκαλία- </a:t>
            </a:r>
          </a:p>
          <a:p>
            <a:pPr eaLnBrk="1" hangingPunct="1"/>
            <a:r>
              <a:rPr lang="el-GR">
                <a:solidFill>
                  <a:srgbClr val="898989"/>
                </a:solidFill>
                <a:latin typeface="Calibri" charset="0"/>
              </a:rPr>
              <a:t>εστίαση στον τύπο</a:t>
            </a:r>
          </a:p>
        </p:txBody>
      </p:sp>
    </p:spTree>
    <p:extLst>
      <p:ext uri="{BB962C8B-B14F-4D97-AF65-F5344CB8AC3E}">
        <p14:creationId xmlns:p14="http://schemas.microsoft.com/office/powerpoint/2010/main" val="9586355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 Τίτλος"/>
          <p:cNvSpPr>
            <a:spLocks noGrp="1"/>
          </p:cNvSpPr>
          <p:nvPr>
            <p:ph type="title"/>
          </p:nvPr>
        </p:nvSpPr>
        <p:spPr/>
        <p:txBody>
          <a:bodyPr/>
          <a:lstStyle/>
          <a:p>
            <a:r>
              <a:rPr lang="el-GR" sz="2400">
                <a:latin typeface="Calibri" charset="0"/>
              </a:rPr>
              <a:t>Μια θεωρία πρέπει να είναι (</a:t>
            </a:r>
            <a:r>
              <a:rPr lang="en-US" sz="2400">
                <a:latin typeface="Calibri" charset="0"/>
              </a:rPr>
              <a:t>Kuhn 1977)</a:t>
            </a:r>
            <a:endParaRPr lang="el-GR" sz="2400">
              <a:latin typeface="Calibri" charset="0"/>
            </a:endParaRPr>
          </a:p>
        </p:txBody>
      </p:sp>
      <p:sp>
        <p:nvSpPr>
          <p:cNvPr id="5123" name="4 - Θέση περιεχομένου"/>
          <p:cNvSpPr>
            <a:spLocks noGrp="1"/>
          </p:cNvSpPr>
          <p:nvPr>
            <p:ph idx="1"/>
          </p:nvPr>
        </p:nvSpPr>
        <p:spPr/>
        <p:txBody>
          <a:bodyPr/>
          <a:lstStyle/>
          <a:p>
            <a:r>
              <a:rPr lang="el-GR" sz="2400">
                <a:latin typeface="Calibri" charset="0"/>
              </a:rPr>
              <a:t>Ακριβής: οι προβλέψεις της πρέπει να συμφωνούν με τα αποτελέσματα που προκύπτουν μέσω πειραμάτων και παρατηρήσεων.</a:t>
            </a:r>
          </a:p>
          <a:p>
            <a:r>
              <a:rPr lang="el-GR" sz="2400">
                <a:latin typeface="Calibri" charset="0"/>
              </a:rPr>
              <a:t>Συνεπής: πρέπει να είναι εσωτερικά σταθερή</a:t>
            </a:r>
          </a:p>
          <a:p>
            <a:r>
              <a:rPr lang="el-GR" sz="2400">
                <a:latin typeface="Calibri" charset="0"/>
              </a:rPr>
              <a:t>Με ευρύ πεδίο: οι συνέπειές της να μπορούν να επεκταθούν και πέρα του αρχικού της σχεδιασμού</a:t>
            </a:r>
          </a:p>
          <a:p>
            <a:r>
              <a:rPr lang="el-GR" sz="2400">
                <a:latin typeface="Calibri" charset="0"/>
              </a:rPr>
              <a:t>Απλή: να συνιστά την απλούστερη εξήγηση</a:t>
            </a:r>
          </a:p>
          <a:p>
            <a:r>
              <a:rPr lang="el-GR" sz="2400">
                <a:latin typeface="Calibri" charset="0"/>
              </a:rPr>
              <a:t>Γόνιμη: να αποκαλύπτει νέα φαινόμενα ή νέες σχέσεις μεταξύ φαινομένων</a:t>
            </a:r>
          </a:p>
        </p:txBody>
      </p:sp>
    </p:spTree>
    <p:extLst>
      <p:ext uri="{BB962C8B-B14F-4D97-AF65-F5344CB8AC3E}">
        <p14:creationId xmlns:p14="http://schemas.microsoft.com/office/powerpoint/2010/main" val="26097517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pPr eaLnBrk="1" hangingPunct="1"/>
            <a:r>
              <a:rPr lang="en-US" sz="3200" b="1">
                <a:solidFill>
                  <a:srgbClr val="FF0000"/>
                </a:solidFill>
                <a:latin typeface="Calibri" charset="0"/>
                <a:cs typeface="Arial Unicode MS" charset="0"/>
              </a:rPr>
              <a:t>3 </a:t>
            </a:r>
            <a:r>
              <a:rPr lang="el-GR" sz="3200" b="1">
                <a:solidFill>
                  <a:srgbClr val="FF0000"/>
                </a:solidFill>
                <a:latin typeface="Calibri" charset="0"/>
                <a:cs typeface="Arial Unicode MS" charset="0"/>
              </a:rPr>
              <a:t>βασικές υποθέσεις</a:t>
            </a:r>
          </a:p>
        </p:txBody>
      </p:sp>
      <p:sp>
        <p:nvSpPr>
          <p:cNvPr id="15363" name="2 - Θέση περιεχομένου"/>
          <p:cNvSpPr>
            <a:spLocks noGrp="1"/>
          </p:cNvSpPr>
          <p:nvPr>
            <p:ph idx="1"/>
          </p:nvPr>
        </p:nvSpPr>
        <p:spPr>
          <a:xfrm>
            <a:off x="457200" y="1639888"/>
            <a:ext cx="8229600" cy="4525962"/>
          </a:xfrm>
        </p:spPr>
        <p:txBody>
          <a:bodyPr/>
          <a:lstStyle/>
          <a:p>
            <a:pPr eaLnBrk="1" hangingPunct="1"/>
            <a:r>
              <a:rPr lang="el-GR">
                <a:latin typeface="Calibri" charset="0"/>
                <a:cs typeface="Arial Unicode MS" charset="0"/>
              </a:rPr>
              <a:t>Υπόθεση του Γλωσσικού Εισαγομένου-ΓΕΙΣ (</a:t>
            </a:r>
            <a:r>
              <a:rPr lang="en-US">
                <a:latin typeface="Calibri" charset="0"/>
                <a:cs typeface="Arial Unicode MS" charset="0"/>
              </a:rPr>
              <a:t>Input Hypothesis, Krashen)</a:t>
            </a:r>
          </a:p>
          <a:p>
            <a:pPr eaLnBrk="1" hangingPunct="1"/>
            <a:r>
              <a:rPr lang="el-GR">
                <a:latin typeface="Calibri" charset="0"/>
                <a:cs typeface="Arial Unicode MS" charset="0"/>
              </a:rPr>
              <a:t>Υπόθεση της Διεπίδρασης (</a:t>
            </a:r>
            <a:r>
              <a:rPr lang="en-US">
                <a:latin typeface="Calibri" charset="0"/>
                <a:cs typeface="Arial Unicode MS" charset="0"/>
              </a:rPr>
              <a:t>Interaction Hypothesis, Long)</a:t>
            </a:r>
          </a:p>
          <a:p>
            <a:pPr eaLnBrk="1" hangingPunct="1"/>
            <a:r>
              <a:rPr lang="el-GR">
                <a:latin typeface="Calibri" charset="0"/>
                <a:cs typeface="Arial Unicode MS" charset="0"/>
              </a:rPr>
              <a:t>Υπόθεση του Γλωσσικού Εξαγομένου (</a:t>
            </a:r>
            <a:r>
              <a:rPr lang="en-US">
                <a:latin typeface="Calibri" charset="0"/>
                <a:cs typeface="Arial Unicode MS" charset="0"/>
              </a:rPr>
              <a:t>Output Hypothesis, Swain)</a:t>
            </a:r>
            <a:endParaRPr lang="el-GR">
              <a:latin typeface="Calibri" charset="0"/>
              <a:cs typeface="Arial Unicode MS" charset="0"/>
            </a:endParaRPr>
          </a:p>
        </p:txBody>
      </p:sp>
      <p:sp>
        <p:nvSpPr>
          <p:cNvPr id="4" name="3 - Έλλειψη"/>
          <p:cNvSpPr/>
          <p:nvPr/>
        </p:nvSpPr>
        <p:spPr>
          <a:xfrm>
            <a:off x="3492500" y="4652963"/>
            <a:ext cx="5651500" cy="2205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l-GR">
                <a:solidFill>
                  <a:srgbClr val="FFFFFF"/>
                </a:solidFill>
                <a:latin typeface="Calibri" charset="0"/>
                <a:ea typeface="ＭＳ Ｐゴシック" charset="0"/>
                <a:cs typeface="Arial" charset="0"/>
              </a:rPr>
              <a:t>Μια υπόθεση (</a:t>
            </a:r>
            <a:r>
              <a:rPr lang="en-US">
                <a:solidFill>
                  <a:srgbClr val="FFFFFF"/>
                </a:solidFill>
                <a:latin typeface="Calibri" charset="0"/>
                <a:ea typeface="ＭＳ Ｐゴシック" charset="0"/>
                <a:cs typeface="Arial" charset="0"/>
              </a:rPr>
              <a:t>hypothesis)</a:t>
            </a:r>
            <a:r>
              <a:rPr lang="el-GR">
                <a:solidFill>
                  <a:srgbClr val="FFFFFF"/>
                </a:solidFill>
                <a:latin typeface="Calibri" charset="0"/>
                <a:ea typeface="ＭＳ Ｐゴシック" charset="0"/>
                <a:cs typeface="Arial" charset="0"/>
              </a:rPr>
              <a:t> είναι διαφορετική από μια θεωρία (</a:t>
            </a:r>
            <a:r>
              <a:rPr lang="en-US">
                <a:solidFill>
                  <a:srgbClr val="FFFFFF"/>
                </a:solidFill>
                <a:latin typeface="Calibri" charset="0"/>
                <a:ea typeface="ＭＳ Ｐゴシック" charset="0"/>
                <a:cs typeface="Arial" charset="0"/>
              </a:rPr>
              <a:t>theory)</a:t>
            </a:r>
            <a:r>
              <a:rPr lang="el-GR">
                <a:solidFill>
                  <a:srgbClr val="FFFFFF"/>
                </a:solidFill>
                <a:latin typeface="Calibri" charset="0"/>
                <a:ea typeface="ＭＳ Ｐゴシック" charset="0"/>
                <a:cs typeface="Arial" charset="0"/>
              </a:rPr>
              <a:t> ως προς το ότι κάνει μια πρόβλεψη σχετικά με ένα ξεχωριστό φαινόμενο το οποίο μπορεί να προκύπτει από μία  πιο γενική θεωρία. </a:t>
            </a:r>
          </a:p>
        </p:txBody>
      </p:sp>
    </p:spTree>
    <p:extLst>
      <p:ext uri="{BB962C8B-B14F-4D97-AF65-F5344CB8AC3E}">
        <p14:creationId xmlns:p14="http://schemas.microsoft.com/office/powerpoint/2010/main" val="8684368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l-GR" b="1">
                <a:solidFill>
                  <a:srgbClr val="FF0000"/>
                </a:solidFill>
                <a:latin typeface="Calibri" charset="0"/>
              </a:rPr>
              <a:t>Φύση του ΓΕΙΣ</a:t>
            </a:r>
          </a:p>
        </p:txBody>
      </p:sp>
      <p:sp>
        <p:nvSpPr>
          <p:cNvPr id="6147" name="Rectangle 3"/>
          <p:cNvSpPr>
            <a:spLocks noGrp="1" noChangeArrowheads="1"/>
          </p:cNvSpPr>
          <p:nvPr>
            <p:ph type="body" idx="4294967295"/>
          </p:nvPr>
        </p:nvSpPr>
        <p:spPr/>
        <p:txBody>
          <a:bodyPr/>
          <a:lstStyle/>
          <a:p>
            <a:pPr eaLnBrk="1" hangingPunct="1"/>
            <a:r>
              <a:rPr lang="ja-JP" altLang="el-GR" sz="2000">
                <a:latin typeface="Calibri" charset="0"/>
              </a:rPr>
              <a:t>‘</a:t>
            </a:r>
            <a:r>
              <a:rPr lang="el-GR" sz="2000">
                <a:latin typeface="Calibri" charset="0"/>
              </a:rPr>
              <a:t>τα παιδιά [...] ακούνε ένα σχετικά σταθερό, οργανωμένο, απλοποιημένο και σε πολλά σημεία πλεοναστικό σύνολο εκφωνημάτων το οποίο με πολλούς τρόπους θα μπορούσε να θεωρηθεί καλά σχεδιασμένο όπως ένα σύνολο </a:t>
            </a:r>
            <a:r>
              <a:rPr lang="ja-JP" altLang="el-GR" sz="2000">
                <a:latin typeface="Calibri" charset="0"/>
              </a:rPr>
              <a:t>‘</a:t>
            </a:r>
            <a:r>
              <a:rPr lang="el-GR" sz="2000">
                <a:latin typeface="Calibri" charset="0"/>
              </a:rPr>
              <a:t>γλωσσικών μαθημάτων</a:t>
            </a:r>
            <a:r>
              <a:rPr lang="ja-JP" altLang="el-GR" sz="2000">
                <a:latin typeface="Calibri" charset="0"/>
              </a:rPr>
              <a:t>’</a:t>
            </a:r>
            <a:r>
              <a:rPr lang="el-GR" sz="2000">
                <a:latin typeface="Calibri" charset="0"/>
              </a:rPr>
              <a:t> </a:t>
            </a:r>
            <a:r>
              <a:rPr lang="en-US" sz="2000">
                <a:latin typeface="Calibri" charset="0"/>
              </a:rPr>
              <a:t>(Snow, 1978)</a:t>
            </a:r>
            <a:endParaRPr lang="el-GR" sz="2000">
              <a:latin typeface="Calibri" charset="0"/>
            </a:endParaRPr>
          </a:p>
          <a:p>
            <a:pPr lvl="1" eaLnBrk="1" hangingPunct="1"/>
            <a:endParaRPr lang="el-GR" sz="1600">
              <a:latin typeface="Calibri" charset="0"/>
            </a:endParaRPr>
          </a:p>
          <a:p>
            <a:pPr eaLnBrk="1" hangingPunct="1"/>
            <a:r>
              <a:rPr lang="el-GR" sz="2000">
                <a:latin typeface="Calibri" charset="0"/>
              </a:rPr>
              <a:t>Πού και πως παρεμβαίνω στο ΓΕΙΣ;</a:t>
            </a:r>
            <a:endParaRPr lang="en-US" sz="2000">
              <a:latin typeface="Calibri" charset="0"/>
            </a:endParaRPr>
          </a:p>
          <a:p>
            <a:pPr eaLnBrk="1" hangingPunct="1"/>
            <a:r>
              <a:rPr lang="el-GR" sz="2000">
                <a:latin typeface="Calibri" charset="0"/>
              </a:rPr>
              <a:t>Παράμετροι παρέμβασης/ απλοποίησης ΓΕΙΣ (</a:t>
            </a:r>
            <a:r>
              <a:rPr lang="en-US" sz="2000">
                <a:latin typeface="Calibri" charset="0"/>
              </a:rPr>
              <a:t>Hatch, 1983)</a:t>
            </a:r>
            <a:endParaRPr lang="el-GR" sz="2000">
              <a:latin typeface="Calibri" charset="0"/>
            </a:endParaRPr>
          </a:p>
          <a:p>
            <a:pPr lvl="1" eaLnBrk="1" hangingPunct="1"/>
            <a:r>
              <a:rPr lang="el-GR" sz="2000">
                <a:latin typeface="Calibri" charset="0"/>
              </a:rPr>
              <a:t>(1) ταχύτητα εκφοράς του λόγου</a:t>
            </a:r>
          </a:p>
          <a:p>
            <a:pPr lvl="1" eaLnBrk="1" hangingPunct="1"/>
            <a:r>
              <a:rPr lang="el-GR" sz="2000">
                <a:latin typeface="Calibri" charset="0"/>
              </a:rPr>
              <a:t>(2) λεξιλόγιο</a:t>
            </a:r>
          </a:p>
          <a:p>
            <a:pPr lvl="1" eaLnBrk="1" hangingPunct="1"/>
            <a:r>
              <a:rPr lang="el-GR" sz="2000">
                <a:latin typeface="Calibri" charset="0"/>
              </a:rPr>
              <a:t>(3) σύνταξη</a:t>
            </a:r>
          </a:p>
          <a:p>
            <a:pPr lvl="1" eaLnBrk="1" hangingPunct="1"/>
            <a:r>
              <a:rPr lang="el-GR" sz="2000">
                <a:latin typeface="Calibri" charset="0"/>
              </a:rPr>
              <a:t>(4) ομιλία</a:t>
            </a:r>
          </a:p>
          <a:p>
            <a:pPr lvl="1" eaLnBrk="1" hangingPunct="1"/>
            <a:r>
              <a:rPr lang="el-GR" sz="2000">
                <a:latin typeface="Calibri" charset="0"/>
              </a:rPr>
              <a:t>(5) περικειμενικό πλαίσιο</a:t>
            </a:r>
          </a:p>
        </p:txBody>
      </p:sp>
      <p:sp>
        <p:nvSpPr>
          <p:cNvPr id="4" name="3 - Βέλος προς τα κάτω"/>
          <p:cNvSpPr/>
          <p:nvPr/>
        </p:nvSpPr>
        <p:spPr>
          <a:xfrm>
            <a:off x="3276600" y="2852738"/>
            <a:ext cx="935038" cy="2889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22496307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anim calcmode="lin" valueType="num">
                                      <p:cBhvr additive="base">
                                        <p:cTn id="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anim calcmode="lin" valueType="num">
                                      <p:cBhvr additive="base">
                                        <p:cTn id="1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7">
                                            <p:txEl>
                                              <p:pRg st="5" end="5"/>
                                            </p:txEl>
                                          </p:spTgt>
                                        </p:tgtEl>
                                        <p:attrNameLst>
                                          <p:attrName>style.visibility</p:attrName>
                                        </p:attrNameLst>
                                      </p:cBhvr>
                                      <p:to>
                                        <p:strVal val="visible"/>
                                      </p:to>
                                    </p:set>
                                    <p:anim calcmode="lin" valueType="num">
                                      <p:cBhvr additive="base">
                                        <p:cTn id="15"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anim calcmode="lin" valueType="num">
                                      <p:cBhvr additive="base">
                                        <p:cTn id="19"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147">
                                            <p:txEl>
                                              <p:pRg st="7" end="7"/>
                                            </p:txEl>
                                          </p:spTgt>
                                        </p:tgtEl>
                                        <p:attrNameLst>
                                          <p:attrName>style.visibility</p:attrName>
                                        </p:attrNameLst>
                                      </p:cBhvr>
                                      <p:to>
                                        <p:strVal val="visible"/>
                                      </p:to>
                                    </p:set>
                                    <p:anim calcmode="lin" valueType="num">
                                      <p:cBhvr additive="base">
                                        <p:cTn id="23"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147">
                                            <p:txEl>
                                              <p:pRg st="8" end="8"/>
                                            </p:txEl>
                                          </p:spTgt>
                                        </p:tgtEl>
                                        <p:attrNameLst>
                                          <p:attrName>style.visibility</p:attrName>
                                        </p:attrNameLst>
                                      </p:cBhvr>
                                      <p:to>
                                        <p:strVal val="visible"/>
                                      </p:to>
                                    </p:set>
                                    <p:anim calcmode="lin" valueType="num">
                                      <p:cBhvr additive="base">
                                        <p:cTn id="27"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579" name="Group 91"/>
          <p:cNvGraphicFramePr>
            <a:graphicFrameLocks noGrp="1"/>
          </p:cNvGraphicFramePr>
          <p:nvPr/>
        </p:nvGraphicFramePr>
        <p:xfrm>
          <a:off x="395288" y="333375"/>
          <a:ext cx="8424862" cy="6420168"/>
        </p:xfrm>
        <a:graphic>
          <a:graphicData uri="http://schemas.openxmlformats.org/drawingml/2006/table">
            <a:tbl>
              <a:tblPr/>
              <a:tblGrid>
                <a:gridCol w="1873250"/>
                <a:gridCol w="6551612"/>
              </a:tblGrid>
              <a:tr h="358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chemeClr val="tx1"/>
                          </a:solidFill>
                          <a:effectLst/>
                          <a:latin typeface="Times New Roman" charset="0"/>
                          <a:ea typeface="ＭＳ Ｐゴシック" charset="0"/>
                          <a:cs typeface="Times New Roman" charset="0"/>
                        </a:rPr>
                        <a:t>Γενικά χαρακτηριστικά</a:t>
                      </a:r>
                      <a:endParaRPr kumimoji="0" lang="el-GR" sz="18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charset="0"/>
                          <a:ea typeface="ＭＳ Ｐゴシック" charset="0"/>
                          <a:cs typeface="Times New Roman" charset="0"/>
                        </a:rPr>
                        <a:t>Παραδείγματα απλοποίησης</a:t>
                      </a:r>
                      <a:endParaRPr kumimoji="0" lang="el-GR" sz="20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3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 typeface="Symbol" charset="0"/>
                        <a:buChar char=""/>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Ρυθμός εκφοράς ομιλίας</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μακρύτερες παύσεις</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λιγότερες συνεκφωνήσεις</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ιδιαίτερος επιτονισμός με μεγαλύτερη έμφαση στα σημεία όπου πρέπει να εστιαστεί η προσοχή του μαθητή</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044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 typeface="Symbol" charset="0"/>
                        <a:buChar char=""/>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Λεξιλόγιο </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λέξεις υψηλής συχνότητας, απουσία ιδιωματικών τύπων</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μικρή χρήση αντωνυμιών/ χρήση των ονομάτων στα οποία γίνεται η αναφορά</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λεξική πληροφορία στους ορισμούς με επιπλέον στοιχεία από την παραγωγική μορφολογία της λέξης (απαντώ-δίνω μια απάντηση), την υπερκείμενη ή την υπώνυμη λεξική κατηγορία (αυτοκίνητο-όχημα/ λουλούδι-μαργαρίτα) ή σημασιολογικά χαρακτηριστικά της λέξης-στόχου (έπαυλη: σημαίνει συνήθως το πολύ ακριβό σπίτι, μεγάλη μονοκατοικία με πισίνα, μεγάλο κήπο, κλπ.)</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2000" b="0" i="0" u="none" strike="noStrike" cap="none" normalizeH="0" baseline="0">
                          <a:ln>
                            <a:noFill/>
                          </a:ln>
                          <a:solidFill>
                            <a:schemeClr val="tx1"/>
                          </a:solidFill>
                          <a:effectLst/>
                          <a:latin typeface="Times New Roman" charset="0"/>
                          <a:ea typeface="ＭＳ Ｐゴシック" charset="0"/>
                          <a:cs typeface="Times New Roman" charset="0"/>
                        </a:rPr>
                        <a:t>χρήση χειρονομιών και/ ή εικόνων (σχεδίων)</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560181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604" name="Group 92"/>
          <p:cNvGraphicFramePr>
            <a:graphicFrameLocks noGrp="1"/>
          </p:cNvGraphicFramePr>
          <p:nvPr>
            <p:extLst>
              <p:ext uri="{D42A27DB-BD31-4B8C-83A1-F6EECF244321}">
                <p14:modId xmlns:p14="http://schemas.microsoft.com/office/powerpoint/2010/main" val="333864428"/>
              </p:ext>
            </p:extLst>
          </p:nvPr>
        </p:nvGraphicFramePr>
        <p:xfrm>
          <a:off x="179388" y="115888"/>
          <a:ext cx="8713787" cy="7104698"/>
        </p:xfrm>
        <a:graphic>
          <a:graphicData uri="http://schemas.openxmlformats.org/drawingml/2006/table">
            <a:tbl>
              <a:tblPr/>
              <a:tblGrid>
                <a:gridCol w="1728787"/>
                <a:gridCol w="6985000"/>
              </a:tblGrid>
              <a:tr h="795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a:ln>
                            <a:noFill/>
                          </a:ln>
                          <a:solidFill>
                            <a:schemeClr val="tx1"/>
                          </a:solidFill>
                          <a:effectLst/>
                          <a:latin typeface="Times New Roman" charset="0"/>
                          <a:ea typeface="ＭＳ Ｐゴシック" charset="0"/>
                          <a:cs typeface="Times New Roman" charset="0"/>
                        </a:rPr>
                        <a:t>Γενικά χαρακτηριστικά</a:t>
                      </a:r>
                      <a:endParaRPr kumimoji="0" lang="el-GR" sz="16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a:ln>
                            <a:noFill/>
                          </a:ln>
                          <a:solidFill>
                            <a:schemeClr val="tx1"/>
                          </a:solidFill>
                          <a:effectLst/>
                          <a:latin typeface="Times New Roman" charset="0"/>
                          <a:ea typeface="ＭＳ Ｐゴシック" charset="0"/>
                          <a:cs typeface="Times New Roman" charset="0"/>
                        </a:rPr>
                        <a:t>Παραδείγματα</a:t>
                      </a:r>
                      <a:endParaRPr kumimoji="0" lang="el-GR" sz="16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 typeface="Symbol" charset="0"/>
                        <a:buChar char=""/>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σύνταξη</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απλή προτασιακή σύνταξη, μικρές προτάσεις</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επανάληψη και επαναδιατύπωση</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λιγότερες θεματοποιημένες δομές και παραβιάσεις της σταθερής σειράς των όρων/ εμφάνιση ορισμάτων σε μεταρρηματικές θέσεις</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επέκταση των εκφωνήσεων των μαθητών (θέλω τον Κώστα…που ήρθε πιο αργά σήμερα στο μάθημα, που είναι από την Αλβανία, ο οποίος πήρε τον καλύτερο βαθμό στο τεστ…)</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058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 typeface="Symbol" charset="0"/>
                        <a:buChar char=""/>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ομιλία</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rPr>
                        <a:t>ο ομιλητής δημιουργεί ένα έτοιμο πλαίσιο επιλογών στις απαντήσεις που θα πρέπει να σχηματίσει ο μαθητής με τη χρήση διαζευκτικών σχημάτων στις ερωτήσεις που του θέτει (ποιο φαγητό σου αρέσει πιο πολύ; το κρέας ή το ψάρι;)</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rPr>
                        <a:t>ο ομιλητής </a:t>
                      </a:r>
                      <a:r>
                        <a:rPr kumimoji="0" lang="el-GR" sz="1800" b="0" i="0" u="none" strike="noStrike" cap="none" normalizeH="0" baseline="0" dirty="0" smtClean="0">
                          <a:ln>
                            <a:noFill/>
                          </a:ln>
                          <a:solidFill>
                            <a:schemeClr val="tx1"/>
                          </a:solidFill>
                          <a:effectLst/>
                          <a:latin typeface="Times New Roman" charset="0"/>
                          <a:ea typeface="ＭＳ Ｐゴシック" charset="0"/>
                          <a:cs typeface="Times New Roman" charset="0"/>
                        </a:rPr>
                        <a:t>αναδιατυπώνει </a:t>
                      </a:r>
                      <a:r>
                        <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rPr>
                        <a:t>κομμάτια από  τη λεκτική του συνεισφορά στο πλαίσιο της προφορικής του αλληλεπίδρασης (Τι ώρα ήρθε χθες τελικά; Στις 10;)</a:t>
                      </a: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rPr>
                        <a:t>Ο ομιλητής παρέχει διόρθωση ενσωματωμένη στη ροή της ομιλίας (εννοείς ότι έφυγε;)</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 typeface="Symbol" charset="0"/>
                        <a:buChar char=""/>
                        <a:tabLst/>
                      </a:pPr>
                      <a:r>
                        <a:rPr kumimoji="0" lang="el-GR" sz="1800" b="0" i="0" u="none" strike="noStrike" cap="none" normalizeH="0" baseline="0">
                          <a:ln>
                            <a:noFill/>
                          </a:ln>
                          <a:solidFill>
                            <a:schemeClr val="tx1"/>
                          </a:solidFill>
                          <a:effectLst/>
                          <a:latin typeface="Times New Roman" charset="0"/>
                          <a:ea typeface="ＭＳ Ｐゴシック" charset="0"/>
                          <a:cs typeface="Times New Roman" charset="0"/>
                        </a:rPr>
                        <a:t>περικείμενο</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rPr>
                        <a:t>επανάληψη  έτοιμων σεναρίων (καθημερινές συναντήσεις σε ένα συγκεκριμένο μέρος, παρουσίαση προσωπικών </a:t>
                      </a:r>
                      <a:r>
                        <a:rPr kumimoji="0" lang="el-GR" sz="1800" b="0" i="0" u="none" strike="noStrike" cap="none" normalizeH="0" baseline="0" dirty="0" smtClean="0">
                          <a:ln>
                            <a:noFill/>
                          </a:ln>
                          <a:solidFill>
                            <a:schemeClr val="tx1"/>
                          </a:solidFill>
                          <a:effectLst/>
                          <a:latin typeface="Times New Roman" charset="0"/>
                          <a:ea typeface="ＭＳ Ｐゴシック" charset="0"/>
                          <a:cs typeface="Times New Roman" charset="0"/>
                        </a:rPr>
                        <a:t>στοιχείων, συγκεκριμ</a:t>
                      </a:r>
                      <a:r>
                        <a:rPr kumimoji="0" lang="el-GR" sz="1800" b="0" i="0" u="none" strike="noStrike" cap="none" normalizeH="0" baseline="0" dirty="0" smtClean="0">
                          <a:ln>
                            <a:noFill/>
                          </a:ln>
                          <a:solidFill>
                            <a:schemeClr val="tx1"/>
                          </a:solidFill>
                          <a:effectLst/>
                          <a:latin typeface="Times New Roman" charset="0"/>
                          <a:ea typeface="ＭＳ Ｐゴシック" charset="0"/>
                          <a:cs typeface="Times New Roman" charset="0"/>
                        </a:rPr>
                        <a:t>ένα κειμενικά είδη, βλ. παραμύθι</a:t>
                      </a:r>
                      <a:r>
                        <a:rPr kumimoji="0" lang="el-GR" sz="1800" b="0" i="0" u="none" strike="noStrike" cap="none" normalizeH="0" baseline="0" dirty="0" smtClean="0">
                          <a:ln>
                            <a:noFill/>
                          </a:ln>
                          <a:solidFill>
                            <a:schemeClr val="tx1"/>
                          </a:solidFill>
                          <a:effectLst/>
                          <a:latin typeface="Times New Roman" charset="0"/>
                          <a:ea typeface="ＭＳ Ｐゴシック" charset="0"/>
                          <a:cs typeface="Times New Roman" charset="0"/>
                        </a:rPr>
                        <a:t>)</a:t>
                      </a:r>
                      <a:endParaRPr kumimoji="0" lang="el-GR" sz="18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24083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r>
              <a:rPr lang="el-GR" sz="3200">
                <a:latin typeface="Calibri" charset="0"/>
              </a:rPr>
              <a:t>Είδη ενδείξεων που παρέχει ένα συνομιλιακό πλαίσιο στον μαθητή</a:t>
            </a:r>
          </a:p>
        </p:txBody>
      </p:sp>
      <p:sp>
        <p:nvSpPr>
          <p:cNvPr id="19459" name="2 - Θέση περιεχομένου"/>
          <p:cNvSpPr>
            <a:spLocks noGrp="1"/>
          </p:cNvSpPr>
          <p:nvPr>
            <p:ph idx="1"/>
          </p:nvPr>
        </p:nvSpPr>
        <p:spPr>
          <a:xfrm>
            <a:off x="468313" y="1412875"/>
            <a:ext cx="8229600" cy="5445125"/>
          </a:xfrm>
        </p:spPr>
        <p:txBody>
          <a:bodyPr/>
          <a:lstStyle/>
          <a:p>
            <a:r>
              <a:rPr lang="el-GR" sz="2000" b="1" dirty="0">
                <a:latin typeface="Calibri" charset="0"/>
              </a:rPr>
              <a:t>(ΓΕΙΣ) Θετική</a:t>
            </a:r>
            <a:r>
              <a:rPr lang="el-GR" sz="2000" dirty="0">
                <a:latin typeface="Calibri" charset="0"/>
              </a:rPr>
              <a:t>: το σύνολο των καλά δομημένων προτάσεων</a:t>
            </a:r>
            <a:r>
              <a:rPr lang="en-US" sz="2000" dirty="0">
                <a:latin typeface="Calibri" charset="0"/>
              </a:rPr>
              <a:t> (well-formed sentences) </a:t>
            </a:r>
            <a:r>
              <a:rPr lang="el-GR" sz="2000" dirty="0">
                <a:latin typeface="Calibri" charset="0"/>
              </a:rPr>
              <a:t>στις οποίες εκτίθεται ο μαθητής</a:t>
            </a:r>
          </a:p>
          <a:p>
            <a:pPr lvl="1"/>
            <a:r>
              <a:rPr lang="el-GR" sz="2000" dirty="0">
                <a:latin typeface="Calibri" charset="0"/>
              </a:rPr>
              <a:t>Αυθεντική/ γνήσια</a:t>
            </a:r>
          </a:p>
          <a:p>
            <a:pPr lvl="1"/>
            <a:r>
              <a:rPr lang="el-GR" sz="2000" dirty="0">
                <a:latin typeface="Calibri" charset="0"/>
              </a:rPr>
              <a:t>Τροποποιημένη</a:t>
            </a:r>
          </a:p>
          <a:p>
            <a:pPr lvl="2"/>
            <a:r>
              <a:rPr lang="el-GR" sz="2000" dirty="0">
                <a:latin typeface="Calibri" charset="0"/>
              </a:rPr>
              <a:t>Απλοποιημένη (</a:t>
            </a:r>
            <a:r>
              <a:rPr lang="en-US" sz="2000" dirty="0">
                <a:latin typeface="Calibri" charset="0"/>
              </a:rPr>
              <a:t>simplified)</a:t>
            </a:r>
            <a:endParaRPr lang="el-GR" sz="2000" dirty="0">
              <a:latin typeface="Calibri" charset="0"/>
            </a:endParaRPr>
          </a:p>
          <a:p>
            <a:pPr lvl="2"/>
            <a:r>
              <a:rPr lang="el-GR" sz="2000" dirty="0">
                <a:latin typeface="Calibri" charset="0"/>
              </a:rPr>
              <a:t>Επεξεργασμένη </a:t>
            </a:r>
            <a:r>
              <a:rPr lang="en-US" sz="2000" dirty="0">
                <a:latin typeface="Calibri" charset="0"/>
              </a:rPr>
              <a:t> (elaborated)</a:t>
            </a:r>
            <a:endParaRPr lang="el-GR" sz="2000" dirty="0">
              <a:latin typeface="Calibri" charset="0"/>
            </a:endParaRPr>
          </a:p>
          <a:p>
            <a:r>
              <a:rPr lang="el-GR" sz="2000" b="1" dirty="0">
                <a:latin typeface="Calibri" charset="0"/>
              </a:rPr>
              <a:t>(ΓΕΞ+ ανατροφοδότηση) Αρνητική</a:t>
            </a:r>
            <a:r>
              <a:rPr lang="el-GR" sz="2000" dirty="0">
                <a:latin typeface="Calibri" charset="0"/>
              </a:rPr>
              <a:t>: το είδος της πληροφορίας που παρέχεται στον μαθητή σχετικά με τη μη ορθότητα ενός εκφωνήματος</a:t>
            </a:r>
            <a:endParaRPr lang="en-US" sz="2000" dirty="0">
              <a:latin typeface="Calibri" charset="0"/>
            </a:endParaRPr>
          </a:p>
          <a:p>
            <a:pPr lvl="1"/>
            <a:r>
              <a:rPr lang="el-GR" sz="2000" dirty="0">
                <a:latin typeface="Calibri" charset="0"/>
              </a:rPr>
              <a:t>Πρωθύστερη </a:t>
            </a:r>
            <a:r>
              <a:rPr lang="en-US" sz="2000" dirty="0">
                <a:latin typeface="Calibri" charset="0"/>
              </a:rPr>
              <a:t>(preemptive)</a:t>
            </a:r>
            <a:endParaRPr lang="el-GR" sz="2000" dirty="0">
              <a:latin typeface="Calibri" charset="0"/>
            </a:endParaRPr>
          </a:p>
          <a:p>
            <a:pPr lvl="1"/>
            <a:r>
              <a:rPr lang="el-GR" sz="2000" dirty="0">
                <a:latin typeface="Calibri" charset="0"/>
              </a:rPr>
              <a:t>Υστερόχρονη</a:t>
            </a:r>
            <a:r>
              <a:rPr lang="en-US" sz="2000" dirty="0">
                <a:latin typeface="Calibri" charset="0"/>
              </a:rPr>
              <a:t> (reactive)</a:t>
            </a:r>
          </a:p>
          <a:p>
            <a:pPr lvl="2"/>
            <a:r>
              <a:rPr lang="el-GR" sz="2000" dirty="0">
                <a:latin typeface="Calibri" charset="0"/>
              </a:rPr>
              <a:t>Ρητή</a:t>
            </a:r>
          </a:p>
          <a:p>
            <a:pPr lvl="2"/>
            <a:r>
              <a:rPr lang="el-GR" sz="2000" dirty="0">
                <a:latin typeface="Calibri" charset="0"/>
              </a:rPr>
              <a:t>Μη ρητή</a:t>
            </a:r>
          </a:p>
          <a:p>
            <a:pPr lvl="3"/>
            <a:r>
              <a:rPr lang="en-US" dirty="0" smtClean="0">
                <a:latin typeface="Calibri" charset="0"/>
              </a:rPr>
              <a:t>A</a:t>
            </a:r>
            <a:r>
              <a:rPr lang="el-GR" dirty="0" smtClean="0">
                <a:latin typeface="Calibri" charset="0"/>
              </a:rPr>
              <a:t>ναδιατύπωση</a:t>
            </a:r>
            <a:endParaRPr lang="el-GR" dirty="0">
              <a:latin typeface="Calibri" charset="0"/>
            </a:endParaRPr>
          </a:p>
          <a:p>
            <a:pPr lvl="4"/>
            <a:r>
              <a:rPr lang="el-GR" dirty="0">
                <a:latin typeface="Calibri" charset="0"/>
              </a:rPr>
              <a:t>Απλή (επανάληψη)</a:t>
            </a:r>
          </a:p>
          <a:p>
            <a:pPr lvl="4"/>
            <a:r>
              <a:rPr lang="el-GR" dirty="0">
                <a:latin typeface="Calibri" charset="0"/>
              </a:rPr>
              <a:t>Επεξεργασμένη (αλλαγή γραμματικού τύπου)</a:t>
            </a:r>
          </a:p>
          <a:p>
            <a:pPr lvl="1"/>
            <a:endParaRPr lang="el-GR" sz="2000" dirty="0">
              <a:latin typeface="Calibri" charset="0"/>
            </a:endParaRPr>
          </a:p>
        </p:txBody>
      </p:sp>
    </p:spTree>
    <p:extLst>
      <p:ext uri="{BB962C8B-B14F-4D97-AF65-F5344CB8AC3E}">
        <p14:creationId xmlns:p14="http://schemas.microsoft.com/office/powerpoint/2010/main" val="30437966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10169</TotalTime>
  <Words>2369</Words>
  <Application>Microsoft Macintosh PowerPoint</Application>
  <PresentationFormat>On-screen Show (4:3)</PresentationFormat>
  <Paragraphs>318</Paragraphs>
  <Slides>36</Slides>
  <Notes>28</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Θέμα του Office</vt:lpstr>
      <vt:lpstr>Κατάκτηση Γ2: διαδικασία εξαιρετικά σύνθετη και πολύπλοκη που καθορίζεται από σειρά παραμέτρων</vt:lpstr>
      <vt:lpstr>Προτεραιότητες προσεγγίσεων στην Κατάκτηση της Γ2</vt:lpstr>
      <vt:lpstr>Θεωρητικές προσεγγίσεις στη γλωσσική κατάκτηση της Γ2</vt:lpstr>
      <vt:lpstr>Μια θεωρία πρέπει να είναι (Kuhn 1977)</vt:lpstr>
      <vt:lpstr>3 βασικές υποθέσεις</vt:lpstr>
      <vt:lpstr>Φύση του ΓΕΙΣ</vt:lpstr>
      <vt:lpstr>PowerPoint Presentation</vt:lpstr>
      <vt:lpstr>PowerPoint Presentation</vt:lpstr>
      <vt:lpstr>Είδη ενδείξεων που παρέχει ένα συνομιλιακό πλαίσιο στον μαθητή</vt:lpstr>
      <vt:lpstr>S. Krashen</vt:lpstr>
      <vt:lpstr>Η Υπόθεση του ΓΕΙΣ (Krashen): από τις πιο γνωστές υποθέσεις για την ΚΓ2 που επισημαίνει τη σπουδαιότητα της απλοποιημένης γλώσσας του διδάσκοντος και την έκθεση του μαθητή μέσω των δεξιοτήτων της ΚΠΛ και ΚΓΛ σε άφθονο γλωσσικό υλικό</vt:lpstr>
      <vt:lpstr>Σχηματική αναπαράσταση του μοντέλου του Krashen</vt:lpstr>
      <vt:lpstr>Monitor Model (Cook 1993, 45)</vt:lpstr>
      <vt:lpstr>Κατάκτηση έναντι Εκμάθησης: 1η υπόθεση</vt:lpstr>
      <vt:lpstr>Οι πέντε υποθέσεις του Krashen</vt:lpstr>
      <vt:lpstr>PowerPoint Presentation</vt:lpstr>
      <vt:lpstr>1η υπόθεση (συνέχεια)</vt:lpstr>
      <vt:lpstr>Ωστόσο,</vt:lpstr>
      <vt:lpstr>PowerPoint Presentation</vt:lpstr>
      <vt:lpstr>Άρα,</vt:lpstr>
      <vt:lpstr>PowerPoint Presentation</vt:lpstr>
      <vt:lpstr>Τα χαρακτηριστικά του «καλού μαθητή μιας γλώσσας» (the good language learner, Rubin 1975)</vt:lpstr>
      <vt:lpstr>PowerPoint Presentation</vt:lpstr>
      <vt:lpstr>Φυσική σειρά κατάκτησης μορφημάτων Αγγλικής ως Γ2 (Krashen, 1977)</vt:lpstr>
      <vt:lpstr>ΩΣΤΟΣΟ,</vt:lpstr>
      <vt:lpstr>PowerPoint Presentation</vt:lpstr>
      <vt:lpstr>PowerPoint Presentation</vt:lpstr>
      <vt:lpstr>Άρα,</vt:lpstr>
      <vt:lpstr>PowerPoint Presentation</vt:lpstr>
      <vt:lpstr>Και η σκληρή κριτική…</vt:lpstr>
      <vt:lpstr>Πόσο χρήσιμη είναι μια θεωρία για την ΚΓ2;</vt:lpstr>
      <vt:lpstr>Διδακτικό μοντέλο στην πράξη: η Φυσική προσέγγιση (Natural Approach, Krashen &amp; Terrell, 1983)</vt:lpstr>
      <vt:lpstr>Διδακτικά πλαίσια του 20ού αιώνα</vt:lpstr>
      <vt:lpstr>H μετα-μεθοδολογική εποχή  21ος αιώνας</vt:lpstr>
      <vt:lpstr>H μετα-μεθοδολογική εποχή</vt:lpstr>
      <vt:lpstr>Δομημένο ΓΕΙΣ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Κατάκτηση-Διδασκαλία Δεύτερης Γλώσσας (ειδικές εφαρμογές στη Διδασκαλία της Ελληνικής ως Δεύτερης Γλώσσας)</dc:title>
  <dc:creator>MARIA IAKOVOU</dc:creator>
  <cp:lastModifiedBy>Dimitris Papadopoulos</cp:lastModifiedBy>
  <cp:revision>152</cp:revision>
  <dcterms:created xsi:type="dcterms:W3CDTF">2012-10-16T19:42:21Z</dcterms:created>
  <dcterms:modified xsi:type="dcterms:W3CDTF">2017-12-07T12:50:58Z</dcterms:modified>
</cp:coreProperties>
</file>