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523" r:id="rId2"/>
    <p:sldId id="626" r:id="rId3"/>
    <p:sldId id="627" r:id="rId4"/>
    <p:sldId id="628" r:id="rId5"/>
    <p:sldId id="629" r:id="rId6"/>
    <p:sldId id="630" r:id="rId7"/>
    <p:sldId id="533" r:id="rId8"/>
    <p:sldId id="631" r:id="rId9"/>
    <p:sldId id="520" r:id="rId10"/>
    <p:sldId id="565" r:id="rId11"/>
    <p:sldId id="566" r:id="rId12"/>
    <p:sldId id="556" r:id="rId13"/>
    <p:sldId id="625" r:id="rId14"/>
    <p:sldId id="557" r:id="rId15"/>
    <p:sldId id="558" r:id="rId16"/>
    <p:sldId id="559" r:id="rId17"/>
    <p:sldId id="560" r:id="rId18"/>
    <p:sldId id="561" r:id="rId19"/>
    <p:sldId id="562" r:id="rId20"/>
    <p:sldId id="563" r:id="rId21"/>
    <p:sldId id="564" r:id="rId22"/>
    <p:sldId id="396" r:id="rId23"/>
    <p:sldId id="399" r:id="rId24"/>
    <p:sldId id="400" r:id="rId25"/>
    <p:sldId id="398" r:id="rId26"/>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8" d="100"/>
          <a:sy n="68" d="100"/>
        </p:scale>
        <p:origin x="-576" y="-12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cs typeface="+mn-cs"/>
              </a:defRPr>
            </a:lvl1pPr>
          </a:lstStyle>
          <a:p>
            <a:pPr>
              <a:defRPr/>
            </a:pPr>
            <a:fld id="{D1AAA26B-1C55-4E4D-838D-22F89CECBADD}" type="datetimeFigureOut">
              <a:rPr lang="el-GR"/>
              <a:pPr>
                <a:defRPr/>
              </a:pPr>
              <a:t>4/12/17</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l-GR" noProof="0"/>
              <a:t>Kλικ για επεξεργασία των στυλ του υποδείγματος</a:t>
            </a:r>
          </a:p>
          <a:p>
            <a:pPr lvl="1"/>
            <a:r>
              <a:rPr lang="el-GR" noProof="0"/>
              <a:t>Δεύτερου επιπέδου</a:t>
            </a:r>
          </a:p>
          <a:p>
            <a:pPr lvl="2"/>
            <a:r>
              <a:rPr lang="el-GR" noProof="0"/>
              <a:t>Τρίτου επιπέδου</a:t>
            </a:r>
          </a:p>
          <a:p>
            <a:pPr lvl="3"/>
            <a:r>
              <a:rPr lang="el-GR" noProof="0"/>
              <a:t>Τέταρτου επιπέδου</a:t>
            </a:r>
          </a:p>
          <a:p>
            <a:pPr lvl="4"/>
            <a:r>
              <a:rPr lang="el-GR" noProof="0"/>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cs typeface="+mn-cs"/>
              </a:defRPr>
            </a:lvl1pPr>
          </a:lstStyle>
          <a:p>
            <a:pPr>
              <a:defRPr/>
            </a:pPr>
            <a:fld id="{96EA4277-4054-284E-8C34-1D1B8977EED6}" type="slidenum">
              <a:rPr lang="el-GR"/>
              <a:pPr>
                <a:defRPr/>
              </a:pPr>
              <a:t>‹#›</a:t>
            </a:fld>
            <a:endParaRPr lang="el-GR"/>
          </a:p>
        </p:txBody>
      </p:sp>
    </p:spTree>
    <p:extLst>
      <p:ext uri="{BB962C8B-B14F-4D97-AF65-F5344CB8AC3E}">
        <p14:creationId xmlns:p14="http://schemas.microsoft.com/office/powerpoint/2010/main" val="39196214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1267"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l-GR">
              <a:latin typeface="Calibri" charset="0"/>
            </a:endParaRPr>
          </a:p>
        </p:txBody>
      </p:sp>
      <p:sp>
        <p:nvSpPr>
          <p:cNvPr id="11268"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charset="0"/>
                <a:ea typeface="ＭＳ Ｐゴシック" charset="0"/>
                <a:cs typeface="ＭＳ Ｐゴシック" charset="0"/>
              </a:defRPr>
            </a:lvl1pPr>
            <a:lvl2pPr marL="742950" indent="-285750" eaLnBrk="0" hangingPunct="0">
              <a:defRPr>
                <a:solidFill>
                  <a:schemeClr val="tx1"/>
                </a:solidFill>
                <a:latin typeface="Calibri" charset="0"/>
                <a:ea typeface="ＭＳ Ｐゴシック" charset="0"/>
              </a:defRPr>
            </a:lvl2pPr>
            <a:lvl3pPr marL="1143000" indent="-228600" eaLnBrk="0" hangingPunct="0">
              <a:defRPr>
                <a:solidFill>
                  <a:schemeClr val="tx1"/>
                </a:solidFill>
                <a:latin typeface="Calibri" charset="0"/>
                <a:ea typeface="ＭＳ Ｐゴシック" charset="0"/>
              </a:defRPr>
            </a:lvl3pPr>
            <a:lvl4pPr marL="1600200" indent="-228600" eaLnBrk="0" hangingPunct="0">
              <a:defRPr>
                <a:solidFill>
                  <a:schemeClr val="tx1"/>
                </a:solidFill>
                <a:latin typeface="Calibri" charset="0"/>
                <a:ea typeface="ＭＳ Ｐゴシック" charset="0"/>
              </a:defRPr>
            </a:lvl4pPr>
            <a:lvl5pPr marL="2057400" indent="-228600" eaLnBrk="0" hangingPunct="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eaLnBrk="1" hangingPunct="1"/>
            <a:fld id="{10AFA1A5-8207-134D-9548-643D9CD50F9A}" type="slidenum">
              <a:rPr lang="el-GR"/>
              <a:pPr eaLnBrk="1" hangingPunct="1"/>
              <a:t>2</a:t>
            </a:fld>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5602"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latin typeface="Calibri" charset="0"/>
            </a:endParaRPr>
          </a:p>
        </p:txBody>
      </p:sp>
      <p:sp>
        <p:nvSpPr>
          <p:cNvPr id="25603"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51413A3-6EED-5B45-9917-DCD354D85B30}" type="slidenum">
              <a:rPr lang="el-GR" sz="1200">
                <a:latin typeface="Calibri" charset="0"/>
              </a:rPr>
              <a:pPr eaLnBrk="1" hangingPunct="1"/>
              <a:t>17</a:t>
            </a:fld>
            <a:endParaRPr lang="el-GR" sz="1200">
              <a:latin typeface="Calibri"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9698"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latin typeface="Calibri" charset="0"/>
            </a:endParaRPr>
          </a:p>
        </p:txBody>
      </p:sp>
      <p:sp>
        <p:nvSpPr>
          <p:cNvPr id="29699"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E06CA07-770F-3E4D-8241-560776F1D546}" type="slidenum">
              <a:rPr lang="el-GR" sz="1200">
                <a:latin typeface="Calibri" charset="0"/>
              </a:rPr>
              <a:pPr eaLnBrk="1" hangingPunct="1"/>
              <a:t>18</a:t>
            </a:fld>
            <a:endParaRPr lang="el-GR" sz="1200">
              <a:latin typeface="Calibri"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1746"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latin typeface="Calibri" charset="0"/>
            </a:endParaRPr>
          </a:p>
        </p:txBody>
      </p:sp>
      <p:sp>
        <p:nvSpPr>
          <p:cNvPr id="31747"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71B8C1E-58A8-2144-9751-CC1C2080E233}" type="slidenum">
              <a:rPr lang="el-GR" sz="1200">
                <a:latin typeface="Calibri" charset="0"/>
              </a:rPr>
              <a:pPr eaLnBrk="1" hangingPunct="1"/>
              <a:t>19</a:t>
            </a:fld>
            <a:endParaRPr lang="el-GR" sz="1200">
              <a:latin typeface="Calibri"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3794"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latin typeface="Calibri" charset="0"/>
            </a:endParaRPr>
          </a:p>
        </p:txBody>
      </p:sp>
      <p:sp>
        <p:nvSpPr>
          <p:cNvPr id="33795"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D93FCCB-154E-054F-AAA1-A15293B6EC26}" type="slidenum">
              <a:rPr lang="el-GR" sz="1200">
                <a:latin typeface="Calibri" charset="0"/>
              </a:rPr>
              <a:pPr eaLnBrk="1" hangingPunct="1"/>
              <a:t>20</a:t>
            </a:fld>
            <a:endParaRPr lang="el-GR" sz="1200">
              <a:latin typeface="Calibri"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5842"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latin typeface="Calibri" charset="0"/>
            </a:endParaRPr>
          </a:p>
        </p:txBody>
      </p:sp>
      <p:sp>
        <p:nvSpPr>
          <p:cNvPr id="35843"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0589436-E478-824D-A7D2-249B2E3C16F0}" type="slidenum">
              <a:rPr lang="el-GR" sz="1200">
                <a:latin typeface="Calibri" charset="0"/>
              </a:rPr>
              <a:pPr eaLnBrk="1" hangingPunct="1"/>
              <a:t>21</a:t>
            </a:fld>
            <a:endParaRPr lang="el-GR" sz="1200">
              <a:latin typeface="Calibri"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75778"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latin typeface="Calibri" charset="0"/>
            </a:endParaRPr>
          </a:p>
        </p:txBody>
      </p:sp>
      <p:sp>
        <p:nvSpPr>
          <p:cNvPr id="75779"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E0D67E6-7163-2741-9908-85C546F67CAE}" type="slidenum">
              <a:rPr lang="el-GR" sz="1200">
                <a:latin typeface="Calibri" charset="0"/>
              </a:rPr>
              <a:pPr eaLnBrk="1" hangingPunct="1"/>
              <a:t>22</a:t>
            </a:fld>
            <a:endParaRPr lang="el-GR" sz="1200">
              <a:latin typeface="Calibri"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13666"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latin typeface="Calibri" charset="0"/>
            </a:endParaRPr>
          </a:p>
        </p:txBody>
      </p:sp>
      <p:sp>
        <p:nvSpPr>
          <p:cNvPr id="113667"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730EAE3-FD47-9F48-B098-BB97A224CA31}" type="slidenum">
              <a:rPr lang="el-GR" sz="1200">
                <a:latin typeface="Calibri" charset="0"/>
                <a:cs typeface="Arial" charset="0"/>
              </a:rPr>
              <a:pPr eaLnBrk="1" hangingPunct="1"/>
              <a:t>23</a:t>
            </a:fld>
            <a:endParaRPr lang="el-GR" sz="1200">
              <a:latin typeface="Calibri" charset="0"/>
              <a:cs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15714"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latin typeface="Calibri" charset="0"/>
            </a:endParaRPr>
          </a:p>
        </p:txBody>
      </p:sp>
      <p:sp>
        <p:nvSpPr>
          <p:cNvPr id="115715"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269491B-4FEC-054C-BFBB-ADBFFCBAA932}" type="slidenum">
              <a:rPr lang="el-GR" sz="1200">
                <a:latin typeface="Calibri" charset="0"/>
                <a:cs typeface="Arial" charset="0"/>
              </a:rPr>
              <a:pPr eaLnBrk="1" hangingPunct="1"/>
              <a:t>24</a:t>
            </a:fld>
            <a:endParaRPr lang="el-GR" sz="1200">
              <a:latin typeface="Calibri" charset="0"/>
              <a:cs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11618"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l-GR">
                <a:latin typeface="Calibri" charset="0"/>
                <a:ea typeface="MS PGothic" charset="0"/>
                <a:cs typeface="MS PGothic" charset="0"/>
              </a:rPr>
              <a:t>Γλωσσολογικές: έμφυτος μηχανισμός γλωσσικής κατάκτησης. Για τη Γ2 έχει δομικές αλλαγές (βαθμός προσβασιμότητας στην Καθολική Γραμματική)</a:t>
            </a:r>
          </a:p>
          <a:p>
            <a:pPr eaLnBrk="1" hangingPunct="1">
              <a:spcBef>
                <a:spcPct val="0"/>
              </a:spcBef>
            </a:pPr>
            <a:endParaRPr lang="el-GR">
              <a:latin typeface="Calibri" charset="0"/>
              <a:ea typeface="MS PGothic" charset="0"/>
              <a:cs typeface="MS PGothic" charset="0"/>
            </a:endParaRPr>
          </a:p>
          <a:p>
            <a:pPr eaLnBrk="1" hangingPunct="1">
              <a:spcBef>
                <a:spcPct val="0"/>
              </a:spcBef>
            </a:pPr>
            <a:r>
              <a:rPr lang="el-GR">
                <a:latin typeface="Calibri" charset="0"/>
                <a:ea typeface="MS PGothic" charset="0"/>
                <a:cs typeface="MS PGothic" charset="0"/>
              </a:rPr>
              <a:t>Κοινωνιολογικές: στάση του ατόμου απέναντι στη Γ2, πώς η στάση επηρεάζει τα κίνητρα και το αποτέλεσμα της μάθησης</a:t>
            </a:r>
          </a:p>
          <a:p>
            <a:pPr eaLnBrk="1" hangingPunct="1">
              <a:spcBef>
                <a:spcPct val="0"/>
              </a:spcBef>
            </a:pPr>
            <a:endParaRPr lang="el-GR">
              <a:latin typeface="Calibri" charset="0"/>
              <a:ea typeface="MS PGothic" charset="0"/>
              <a:cs typeface="MS PGothic" charset="0"/>
            </a:endParaRPr>
          </a:p>
          <a:p>
            <a:pPr eaLnBrk="1" hangingPunct="1">
              <a:spcBef>
                <a:spcPct val="0"/>
              </a:spcBef>
            </a:pPr>
            <a:r>
              <a:rPr lang="el-GR">
                <a:latin typeface="Calibri" charset="0"/>
                <a:ea typeface="MS PGothic" charset="0"/>
                <a:cs typeface="MS PGothic" charset="0"/>
              </a:rPr>
              <a:t>Ψυχολογικές: γνωστική ωριμότητα, νοητικές διεργασίες γλωσσικής κατάκτησης, μηχανισμοί σχετικοί με παραγωγή/ κατανόηση/ αποθήκευση γλώσσας</a:t>
            </a:r>
          </a:p>
          <a:p>
            <a:pPr eaLnBrk="1" hangingPunct="1">
              <a:spcBef>
                <a:spcPct val="0"/>
              </a:spcBef>
            </a:pPr>
            <a:endParaRPr lang="el-GR">
              <a:latin typeface="Calibri" charset="0"/>
              <a:ea typeface="MS PGothic" charset="0"/>
              <a:cs typeface="MS PGothic" charset="0"/>
            </a:endParaRPr>
          </a:p>
          <a:p>
            <a:pPr eaLnBrk="1" hangingPunct="1">
              <a:spcBef>
                <a:spcPct val="0"/>
              </a:spcBef>
            </a:pPr>
            <a:r>
              <a:rPr lang="el-GR">
                <a:latin typeface="Calibri" charset="0"/>
                <a:ea typeface="MS PGothic" charset="0"/>
                <a:cs typeface="MS PGothic" charset="0"/>
              </a:rPr>
              <a:t>Στη Γ2 εκμάθηση/ κατάκτηση επικαλυπτόμενοι όροι: λειτουργούν παράλληλα τόσο η έμφυτη γλωσσική προδιάθεση (στοιχεία «φυσικής» κατάκτησης) όσο και αυτή καθαυτή η συνειδητή διαδικασία εκμάθησης μέσα από συστηματική διδασκαλία.</a:t>
            </a:r>
          </a:p>
        </p:txBody>
      </p:sp>
      <p:sp>
        <p:nvSpPr>
          <p:cNvPr id="111619"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AF3FD72-240C-124D-8ECA-A389ED4EC06D}" type="slidenum">
              <a:rPr lang="el-GR" sz="1200">
                <a:latin typeface="Calibri" charset="0"/>
                <a:cs typeface="Arial" charset="0"/>
              </a:rPr>
              <a:pPr eaLnBrk="1" hangingPunct="1"/>
              <a:t>25</a:t>
            </a:fld>
            <a:endParaRPr lang="el-GR" sz="1200">
              <a:latin typeface="Calibri"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2291"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l-GR">
              <a:latin typeface="Calibri" charset="0"/>
            </a:endParaRPr>
          </a:p>
        </p:txBody>
      </p:sp>
      <p:sp>
        <p:nvSpPr>
          <p:cNvPr id="12292"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charset="0"/>
                <a:ea typeface="ＭＳ Ｐゴシック" charset="0"/>
                <a:cs typeface="ＭＳ Ｐゴシック" charset="0"/>
              </a:defRPr>
            </a:lvl1pPr>
            <a:lvl2pPr marL="742950" indent="-285750" eaLnBrk="0" hangingPunct="0">
              <a:defRPr>
                <a:solidFill>
                  <a:schemeClr val="tx1"/>
                </a:solidFill>
                <a:latin typeface="Calibri" charset="0"/>
                <a:ea typeface="ＭＳ Ｐゴシック" charset="0"/>
              </a:defRPr>
            </a:lvl2pPr>
            <a:lvl3pPr marL="1143000" indent="-228600" eaLnBrk="0" hangingPunct="0">
              <a:defRPr>
                <a:solidFill>
                  <a:schemeClr val="tx1"/>
                </a:solidFill>
                <a:latin typeface="Calibri" charset="0"/>
                <a:ea typeface="ＭＳ Ｐゴシック" charset="0"/>
              </a:defRPr>
            </a:lvl3pPr>
            <a:lvl4pPr marL="1600200" indent="-228600" eaLnBrk="0" hangingPunct="0">
              <a:defRPr>
                <a:solidFill>
                  <a:schemeClr val="tx1"/>
                </a:solidFill>
                <a:latin typeface="Calibri" charset="0"/>
                <a:ea typeface="ＭＳ Ｐゴシック" charset="0"/>
              </a:defRPr>
            </a:lvl4pPr>
            <a:lvl5pPr marL="2057400" indent="-228600" eaLnBrk="0" hangingPunct="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eaLnBrk="1" hangingPunct="1"/>
            <a:fld id="{588CC327-6FB0-C14A-8C05-352DFE0FC32B}" type="slidenum">
              <a:rPr lang="el-GR"/>
              <a:pPr eaLnBrk="1" hangingPunct="1"/>
              <a:t>3</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3315"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l-GR">
              <a:latin typeface="Calibri" charset="0"/>
            </a:endParaRPr>
          </a:p>
        </p:txBody>
      </p:sp>
      <p:sp>
        <p:nvSpPr>
          <p:cNvPr id="13316"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charset="0"/>
                <a:ea typeface="ＭＳ Ｐゴシック" charset="0"/>
                <a:cs typeface="ＭＳ Ｐゴシック" charset="0"/>
              </a:defRPr>
            </a:lvl1pPr>
            <a:lvl2pPr marL="742950" indent="-285750" eaLnBrk="0" hangingPunct="0">
              <a:defRPr>
                <a:solidFill>
                  <a:schemeClr val="tx1"/>
                </a:solidFill>
                <a:latin typeface="Calibri" charset="0"/>
                <a:ea typeface="ＭＳ Ｐゴシック" charset="0"/>
              </a:defRPr>
            </a:lvl2pPr>
            <a:lvl3pPr marL="1143000" indent="-228600" eaLnBrk="0" hangingPunct="0">
              <a:defRPr>
                <a:solidFill>
                  <a:schemeClr val="tx1"/>
                </a:solidFill>
                <a:latin typeface="Calibri" charset="0"/>
                <a:ea typeface="ＭＳ Ｐゴシック" charset="0"/>
              </a:defRPr>
            </a:lvl3pPr>
            <a:lvl4pPr marL="1600200" indent="-228600" eaLnBrk="0" hangingPunct="0">
              <a:defRPr>
                <a:solidFill>
                  <a:schemeClr val="tx1"/>
                </a:solidFill>
                <a:latin typeface="Calibri" charset="0"/>
                <a:ea typeface="ＭＳ Ｐゴシック" charset="0"/>
              </a:defRPr>
            </a:lvl4pPr>
            <a:lvl5pPr marL="2057400" indent="-228600" eaLnBrk="0" hangingPunct="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eaLnBrk="1" hangingPunct="1"/>
            <a:fld id="{389A47D9-BA19-4A44-8EFE-24B5E95E32D0}" type="slidenum">
              <a:rPr lang="el-GR"/>
              <a:pPr eaLnBrk="1" hangingPunct="1"/>
              <a:t>4</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4339"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l-GR">
              <a:latin typeface="Calibri" charset="0"/>
            </a:endParaRPr>
          </a:p>
        </p:txBody>
      </p:sp>
      <p:sp>
        <p:nvSpPr>
          <p:cNvPr id="14340"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charset="0"/>
                <a:ea typeface="ＭＳ Ｐゴシック" charset="0"/>
                <a:cs typeface="ＭＳ Ｐゴシック" charset="0"/>
              </a:defRPr>
            </a:lvl1pPr>
            <a:lvl2pPr marL="742950" indent="-285750" eaLnBrk="0" hangingPunct="0">
              <a:defRPr>
                <a:solidFill>
                  <a:schemeClr val="tx1"/>
                </a:solidFill>
                <a:latin typeface="Calibri" charset="0"/>
                <a:ea typeface="ＭＳ Ｐゴシック" charset="0"/>
              </a:defRPr>
            </a:lvl2pPr>
            <a:lvl3pPr marL="1143000" indent="-228600" eaLnBrk="0" hangingPunct="0">
              <a:defRPr>
                <a:solidFill>
                  <a:schemeClr val="tx1"/>
                </a:solidFill>
                <a:latin typeface="Calibri" charset="0"/>
                <a:ea typeface="ＭＳ Ｐゴシック" charset="0"/>
              </a:defRPr>
            </a:lvl3pPr>
            <a:lvl4pPr marL="1600200" indent="-228600" eaLnBrk="0" hangingPunct="0">
              <a:defRPr>
                <a:solidFill>
                  <a:schemeClr val="tx1"/>
                </a:solidFill>
                <a:latin typeface="Calibri" charset="0"/>
                <a:ea typeface="ＭＳ Ｐゴシック" charset="0"/>
              </a:defRPr>
            </a:lvl4pPr>
            <a:lvl5pPr marL="2057400" indent="-228600" eaLnBrk="0" hangingPunct="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eaLnBrk="1" hangingPunct="1"/>
            <a:fld id="{F9C4C926-CE14-5540-A56D-C9BCCB063581}" type="slidenum">
              <a:rPr lang="el-GR"/>
              <a:pPr eaLnBrk="1" hangingPunct="1"/>
              <a:t>5</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5363"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l-GR">
              <a:latin typeface="Calibri" charset="0"/>
            </a:endParaRPr>
          </a:p>
        </p:txBody>
      </p:sp>
      <p:sp>
        <p:nvSpPr>
          <p:cNvPr id="15364"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charset="0"/>
                <a:ea typeface="ＭＳ Ｐゴシック" charset="0"/>
                <a:cs typeface="ＭＳ Ｐゴシック" charset="0"/>
              </a:defRPr>
            </a:lvl1pPr>
            <a:lvl2pPr marL="742950" indent="-285750" eaLnBrk="0" hangingPunct="0">
              <a:defRPr>
                <a:solidFill>
                  <a:schemeClr val="tx1"/>
                </a:solidFill>
                <a:latin typeface="Calibri" charset="0"/>
                <a:ea typeface="ＭＳ Ｐゴシック" charset="0"/>
              </a:defRPr>
            </a:lvl2pPr>
            <a:lvl3pPr marL="1143000" indent="-228600" eaLnBrk="0" hangingPunct="0">
              <a:defRPr>
                <a:solidFill>
                  <a:schemeClr val="tx1"/>
                </a:solidFill>
                <a:latin typeface="Calibri" charset="0"/>
                <a:ea typeface="ＭＳ Ｐゴシック" charset="0"/>
              </a:defRPr>
            </a:lvl3pPr>
            <a:lvl4pPr marL="1600200" indent="-228600" eaLnBrk="0" hangingPunct="0">
              <a:defRPr>
                <a:solidFill>
                  <a:schemeClr val="tx1"/>
                </a:solidFill>
                <a:latin typeface="Calibri" charset="0"/>
                <a:ea typeface="ＭＳ Ｐゴシック" charset="0"/>
              </a:defRPr>
            </a:lvl4pPr>
            <a:lvl5pPr marL="2057400" indent="-228600" eaLnBrk="0" hangingPunct="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eaLnBrk="1" hangingPunct="1"/>
            <a:fld id="{D9EAE6C2-3364-5E46-BCBD-AA1E992A06B1}" type="slidenum">
              <a:rPr lang="el-GR"/>
              <a:pPr eaLnBrk="1" hangingPunct="1"/>
              <a:t>6</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5"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75106"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l-GR">
                <a:latin typeface="Calibri" charset="0"/>
                <a:ea typeface="MS PGothic" charset="0"/>
                <a:cs typeface="MS PGothic" charset="0"/>
              </a:rPr>
              <a:t>Η πραγμάτωση επηρεάζεται από το περικείμενο: γλωσσικό, καταστασιακό, ψυχογλωσσικό</a:t>
            </a:r>
          </a:p>
        </p:txBody>
      </p:sp>
      <p:sp>
        <p:nvSpPr>
          <p:cNvPr id="175107"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C315995-7F1D-A04F-A508-D2DBA68B7C38}" type="slidenum">
              <a:rPr lang="el-GR" sz="1200">
                <a:latin typeface="Calibri" charset="0"/>
              </a:rPr>
              <a:pPr eaLnBrk="1" hangingPunct="1"/>
              <a:t>7</a:t>
            </a:fld>
            <a:endParaRPr lang="el-GR" sz="1200">
              <a:latin typeface="Calibri"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6867"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a:spcBef>
                <a:spcPct val="0"/>
              </a:spcBef>
            </a:pPr>
            <a:endParaRPr lang="en-US">
              <a:latin typeface="Calibri" charset="0"/>
            </a:endParaRPr>
          </a:p>
        </p:txBody>
      </p:sp>
      <p:sp>
        <p:nvSpPr>
          <p:cNvPr id="36868"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fld id="{13B89FBB-1427-A843-BA50-BF9182553A32}" type="slidenum">
              <a:rPr lang="el-GR"/>
              <a:pPr/>
              <a:t>9</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1506"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latin typeface="Calibri" charset="0"/>
            </a:endParaRPr>
          </a:p>
        </p:txBody>
      </p:sp>
      <p:sp>
        <p:nvSpPr>
          <p:cNvPr id="21507"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D4B716D-00D1-3244-B257-1F87A6EA827C}" type="slidenum">
              <a:rPr lang="el-GR" sz="1200">
                <a:latin typeface="Calibri" charset="0"/>
              </a:rPr>
              <a:pPr eaLnBrk="1" hangingPunct="1"/>
              <a:t>15</a:t>
            </a:fld>
            <a:endParaRPr lang="el-GR" sz="1200">
              <a:latin typeface="Calibri"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3554"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latin typeface="Calibri" charset="0"/>
            </a:endParaRPr>
          </a:p>
        </p:txBody>
      </p:sp>
      <p:sp>
        <p:nvSpPr>
          <p:cNvPr id="23555"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86AA102-F07E-B84D-B6FC-669DF99AA69C}" type="slidenum">
              <a:rPr lang="el-GR" sz="1200">
                <a:latin typeface="Calibri" charset="0"/>
              </a:rPr>
              <a:pPr eaLnBrk="1" hangingPunct="1"/>
              <a:t>16</a:t>
            </a:fld>
            <a:endParaRPr lang="el-GR"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lvl1pPr>
              <a:defRPr/>
            </a:lvl1pPr>
          </a:lstStyle>
          <a:p>
            <a:pPr>
              <a:defRPr/>
            </a:pPr>
            <a:fld id="{37148553-0AAB-3943-AA32-2D64DBE63B1F}" type="datetimeFigureOut">
              <a:rPr lang="el-GR"/>
              <a:pPr>
                <a:defRPr/>
              </a:pPr>
              <a:t>4/12/17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77B28C40-8F6C-3440-8B9F-AE1427676431}" type="slidenum">
              <a:rPr lang="el-GR"/>
              <a:pPr>
                <a:defRPr/>
              </a:pPr>
              <a:t>‹#›</a:t>
            </a:fld>
            <a:endParaRPr lang="el-GR"/>
          </a:p>
        </p:txBody>
      </p:sp>
    </p:spTree>
    <p:extLst>
      <p:ext uri="{BB962C8B-B14F-4D97-AF65-F5344CB8AC3E}">
        <p14:creationId xmlns:p14="http://schemas.microsoft.com/office/powerpoint/2010/main" val="1013027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BD09F937-4C1E-684A-9774-34F4CF40C114}" type="datetimeFigureOut">
              <a:rPr lang="el-GR"/>
              <a:pPr>
                <a:defRPr/>
              </a:pPr>
              <a:t>4/12/17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596E645E-3C4D-BF47-80E4-53EBC4CA2029}" type="slidenum">
              <a:rPr lang="el-GR"/>
              <a:pPr>
                <a:defRPr/>
              </a:pPr>
              <a:t>‹#›</a:t>
            </a:fld>
            <a:endParaRPr lang="el-GR"/>
          </a:p>
        </p:txBody>
      </p:sp>
    </p:spTree>
    <p:extLst>
      <p:ext uri="{BB962C8B-B14F-4D97-AF65-F5344CB8AC3E}">
        <p14:creationId xmlns:p14="http://schemas.microsoft.com/office/powerpoint/2010/main" val="4049947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8433C9C5-7094-BA48-A6FE-266E6566695B}" type="datetimeFigureOut">
              <a:rPr lang="el-GR"/>
              <a:pPr>
                <a:defRPr/>
              </a:pPr>
              <a:t>4/12/17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06448826-BE64-9B45-9D2C-AFDF077F539F}" type="slidenum">
              <a:rPr lang="el-GR"/>
              <a:pPr>
                <a:defRPr/>
              </a:pPr>
              <a:t>‹#›</a:t>
            </a:fld>
            <a:endParaRPr lang="el-GR"/>
          </a:p>
        </p:txBody>
      </p:sp>
    </p:spTree>
    <p:extLst>
      <p:ext uri="{BB962C8B-B14F-4D97-AF65-F5344CB8AC3E}">
        <p14:creationId xmlns:p14="http://schemas.microsoft.com/office/powerpoint/2010/main" val="3824045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B75D40FA-0C34-AE46-9589-DA9C36A60B1F}" type="datetimeFigureOut">
              <a:rPr lang="el-GR"/>
              <a:pPr>
                <a:defRPr/>
              </a:pPr>
              <a:t>4/12/17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84A8B7BC-CB76-DD45-9CA0-EB42034B8CC3}" type="slidenum">
              <a:rPr lang="el-GR"/>
              <a:pPr>
                <a:defRPr/>
              </a:pPr>
              <a:t>‹#›</a:t>
            </a:fld>
            <a:endParaRPr lang="el-GR"/>
          </a:p>
        </p:txBody>
      </p:sp>
    </p:spTree>
    <p:extLst>
      <p:ext uri="{BB962C8B-B14F-4D97-AF65-F5344CB8AC3E}">
        <p14:creationId xmlns:p14="http://schemas.microsoft.com/office/powerpoint/2010/main" val="1113095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F6246F36-3C51-9A4E-8A27-8BFEE31EE9F9}" type="datetimeFigureOut">
              <a:rPr lang="el-GR"/>
              <a:pPr>
                <a:defRPr/>
              </a:pPr>
              <a:t>4/12/17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DCDE2C67-E9AD-844D-89B7-042F3363F965}" type="slidenum">
              <a:rPr lang="el-GR"/>
              <a:pPr>
                <a:defRPr/>
              </a:pPr>
              <a:t>‹#›</a:t>
            </a:fld>
            <a:endParaRPr lang="el-GR"/>
          </a:p>
        </p:txBody>
      </p:sp>
    </p:spTree>
    <p:extLst>
      <p:ext uri="{BB962C8B-B14F-4D97-AF65-F5344CB8AC3E}">
        <p14:creationId xmlns:p14="http://schemas.microsoft.com/office/powerpoint/2010/main" val="1109628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3 - Θέση ημερομηνίας"/>
          <p:cNvSpPr>
            <a:spLocks noGrp="1"/>
          </p:cNvSpPr>
          <p:nvPr>
            <p:ph type="dt" sz="half" idx="10"/>
          </p:nvPr>
        </p:nvSpPr>
        <p:spPr/>
        <p:txBody>
          <a:bodyPr/>
          <a:lstStyle>
            <a:lvl1pPr>
              <a:defRPr/>
            </a:lvl1pPr>
          </a:lstStyle>
          <a:p>
            <a:pPr>
              <a:defRPr/>
            </a:pPr>
            <a:fld id="{F86E9337-70E2-884D-B1B9-867CB517439D}" type="datetimeFigureOut">
              <a:rPr lang="el-GR"/>
              <a:pPr>
                <a:defRPr/>
              </a:pPr>
              <a:t>4/12/17</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23FB0A38-D10F-394B-BBBE-55C7ACBEDD33}" type="slidenum">
              <a:rPr lang="el-GR"/>
              <a:pPr>
                <a:defRPr/>
              </a:pPr>
              <a:t>‹#›</a:t>
            </a:fld>
            <a:endParaRPr lang="el-GR"/>
          </a:p>
        </p:txBody>
      </p:sp>
    </p:spTree>
    <p:extLst>
      <p:ext uri="{BB962C8B-B14F-4D97-AF65-F5344CB8AC3E}">
        <p14:creationId xmlns:p14="http://schemas.microsoft.com/office/powerpoint/2010/main" val="3798382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3 - Θέση ημερομηνίας"/>
          <p:cNvSpPr>
            <a:spLocks noGrp="1"/>
          </p:cNvSpPr>
          <p:nvPr>
            <p:ph type="dt" sz="half" idx="10"/>
          </p:nvPr>
        </p:nvSpPr>
        <p:spPr/>
        <p:txBody>
          <a:bodyPr/>
          <a:lstStyle>
            <a:lvl1pPr>
              <a:defRPr/>
            </a:lvl1pPr>
          </a:lstStyle>
          <a:p>
            <a:pPr>
              <a:defRPr/>
            </a:pPr>
            <a:fld id="{4AAACBD7-74C6-5E44-ABA3-5FBC9EBD2DE2}" type="datetimeFigureOut">
              <a:rPr lang="el-GR"/>
              <a:pPr>
                <a:defRPr/>
              </a:pPr>
              <a:t>4/12/17</a:t>
            </a:fld>
            <a:endParaRPr lang="el-GR"/>
          </a:p>
        </p:txBody>
      </p:sp>
      <p:sp>
        <p:nvSpPr>
          <p:cNvPr id="8" name="4 - Θέση υποσέλιδου"/>
          <p:cNvSpPr>
            <a:spLocks noGrp="1"/>
          </p:cNvSpPr>
          <p:nvPr>
            <p:ph type="ftr" sz="quarter" idx="11"/>
          </p:nvPr>
        </p:nvSpPr>
        <p:spPr/>
        <p:txBody>
          <a:bodyPr/>
          <a:lstStyle>
            <a:lvl1pPr>
              <a:defRPr/>
            </a:lvl1pPr>
          </a:lstStyle>
          <a:p>
            <a:pPr>
              <a:defRPr/>
            </a:pPr>
            <a:endParaRPr lang="el-GR"/>
          </a:p>
        </p:txBody>
      </p:sp>
      <p:sp>
        <p:nvSpPr>
          <p:cNvPr id="9" name="5 - Θέση αριθμού διαφάνειας"/>
          <p:cNvSpPr>
            <a:spLocks noGrp="1"/>
          </p:cNvSpPr>
          <p:nvPr>
            <p:ph type="sldNum" sz="quarter" idx="12"/>
          </p:nvPr>
        </p:nvSpPr>
        <p:spPr/>
        <p:txBody>
          <a:bodyPr/>
          <a:lstStyle>
            <a:lvl1pPr>
              <a:defRPr/>
            </a:lvl1pPr>
          </a:lstStyle>
          <a:p>
            <a:pPr>
              <a:defRPr/>
            </a:pPr>
            <a:fld id="{722ADD20-BBBB-A143-8C08-CA9AF1399B27}" type="slidenum">
              <a:rPr lang="el-GR"/>
              <a:pPr>
                <a:defRPr/>
              </a:pPr>
              <a:t>‹#›</a:t>
            </a:fld>
            <a:endParaRPr lang="el-GR"/>
          </a:p>
        </p:txBody>
      </p:sp>
    </p:spTree>
    <p:extLst>
      <p:ext uri="{BB962C8B-B14F-4D97-AF65-F5344CB8AC3E}">
        <p14:creationId xmlns:p14="http://schemas.microsoft.com/office/powerpoint/2010/main" val="2996286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3 - Θέση ημερομηνίας"/>
          <p:cNvSpPr>
            <a:spLocks noGrp="1"/>
          </p:cNvSpPr>
          <p:nvPr>
            <p:ph type="dt" sz="half" idx="10"/>
          </p:nvPr>
        </p:nvSpPr>
        <p:spPr/>
        <p:txBody>
          <a:bodyPr/>
          <a:lstStyle>
            <a:lvl1pPr>
              <a:defRPr/>
            </a:lvl1pPr>
          </a:lstStyle>
          <a:p>
            <a:pPr>
              <a:defRPr/>
            </a:pPr>
            <a:fld id="{195770BB-3067-2D44-99C2-8779A102B7A0}" type="datetimeFigureOut">
              <a:rPr lang="el-GR"/>
              <a:pPr>
                <a:defRPr/>
              </a:pPr>
              <a:t>4/12/17</a:t>
            </a:fld>
            <a:endParaRPr lang="el-GR"/>
          </a:p>
        </p:txBody>
      </p:sp>
      <p:sp>
        <p:nvSpPr>
          <p:cNvPr id="4" name="4 - Θέση υποσέλιδου"/>
          <p:cNvSpPr>
            <a:spLocks noGrp="1"/>
          </p:cNvSpPr>
          <p:nvPr>
            <p:ph type="ftr" sz="quarter" idx="11"/>
          </p:nvPr>
        </p:nvSpPr>
        <p:spPr/>
        <p:txBody>
          <a:bodyPr/>
          <a:lstStyle>
            <a:lvl1pPr>
              <a:defRPr/>
            </a:lvl1pPr>
          </a:lstStyle>
          <a:p>
            <a:pPr>
              <a:defRPr/>
            </a:pPr>
            <a:endParaRPr lang="el-GR"/>
          </a:p>
        </p:txBody>
      </p:sp>
      <p:sp>
        <p:nvSpPr>
          <p:cNvPr id="5" name="5 - Θέση αριθμού διαφάνειας"/>
          <p:cNvSpPr>
            <a:spLocks noGrp="1"/>
          </p:cNvSpPr>
          <p:nvPr>
            <p:ph type="sldNum" sz="quarter" idx="12"/>
          </p:nvPr>
        </p:nvSpPr>
        <p:spPr/>
        <p:txBody>
          <a:bodyPr/>
          <a:lstStyle>
            <a:lvl1pPr>
              <a:defRPr/>
            </a:lvl1pPr>
          </a:lstStyle>
          <a:p>
            <a:pPr>
              <a:defRPr/>
            </a:pPr>
            <a:fld id="{83D6C39D-F876-AA41-B2AC-F9E374FF5F7D}" type="slidenum">
              <a:rPr lang="el-GR"/>
              <a:pPr>
                <a:defRPr/>
              </a:pPr>
              <a:t>‹#›</a:t>
            </a:fld>
            <a:endParaRPr lang="el-GR"/>
          </a:p>
        </p:txBody>
      </p:sp>
    </p:spTree>
    <p:extLst>
      <p:ext uri="{BB962C8B-B14F-4D97-AF65-F5344CB8AC3E}">
        <p14:creationId xmlns:p14="http://schemas.microsoft.com/office/powerpoint/2010/main" val="171133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3 - Θέση ημερομηνίας"/>
          <p:cNvSpPr>
            <a:spLocks noGrp="1"/>
          </p:cNvSpPr>
          <p:nvPr>
            <p:ph type="dt" sz="half" idx="10"/>
          </p:nvPr>
        </p:nvSpPr>
        <p:spPr/>
        <p:txBody>
          <a:bodyPr/>
          <a:lstStyle>
            <a:lvl1pPr>
              <a:defRPr/>
            </a:lvl1pPr>
          </a:lstStyle>
          <a:p>
            <a:pPr>
              <a:defRPr/>
            </a:pPr>
            <a:fld id="{D11985F5-B24A-FB48-926F-267A3C8A5BEC}" type="datetimeFigureOut">
              <a:rPr lang="el-GR"/>
              <a:pPr>
                <a:defRPr/>
              </a:pPr>
              <a:t>4/12/17</a:t>
            </a:fld>
            <a:endParaRPr lang="el-GR"/>
          </a:p>
        </p:txBody>
      </p:sp>
      <p:sp>
        <p:nvSpPr>
          <p:cNvPr id="3" name="4 - Θέση υποσέλιδου"/>
          <p:cNvSpPr>
            <a:spLocks noGrp="1"/>
          </p:cNvSpPr>
          <p:nvPr>
            <p:ph type="ftr" sz="quarter" idx="11"/>
          </p:nvPr>
        </p:nvSpPr>
        <p:spPr/>
        <p:txBody>
          <a:bodyPr/>
          <a:lstStyle>
            <a:lvl1pPr>
              <a:defRPr/>
            </a:lvl1pPr>
          </a:lstStyle>
          <a:p>
            <a:pPr>
              <a:defRPr/>
            </a:pPr>
            <a:endParaRPr lang="el-GR"/>
          </a:p>
        </p:txBody>
      </p:sp>
      <p:sp>
        <p:nvSpPr>
          <p:cNvPr id="4" name="5 - Θέση αριθμού διαφάνειας"/>
          <p:cNvSpPr>
            <a:spLocks noGrp="1"/>
          </p:cNvSpPr>
          <p:nvPr>
            <p:ph type="sldNum" sz="quarter" idx="12"/>
          </p:nvPr>
        </p:nvSpPr>
        <p:spPr/>
        <p:txBody>
          <a:bodyPr/>
          <a:lstStyle>
            <a:lvl1pPr>
              <a:defRPr/>
            </a:lvl1pPr>
          </a:lstStyle>
          <a:p>
            <a:pPr>
              <a:defRPr/>
            </a:pPr>
            <a:fld id="{D8263F2A-3E3F-D74D-9B52-59E12931C251}" type="slidenum">
              <a:rPr lang="el-GR"/>
              <a:pPr>
                <a:defRPr/>
              </a:pPr>
              <a:t>‹#›</a:t>
            </a:fld>
            <a:endParaRPr lang="el-GR"/>
          </a:p>
        </p:txBody>
      </p:sp>
    </p:spTree>
    <p:extLst>
      <p:ext uri="{BB962C8B-B14F-4D97-AF65-F5344CB8AC3E}">
        <p14:creationId xmlns:p14="http://schemas.microsoft.com/office/powerpoint/2010/main" val="518005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E00A5D84-E703-7249-8BA0-E562D534B6A2}" type="datetimeFigureOut">
              <a:rPr lang="el-GR"/>
              <a:pPr>
                <a:defRPr/>
              </a:pPr>
              <a:t>4/12/17</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9A724EDB-AE14-8841-B6A9-8D624068C3D4}" type="slidenum">
              <a:rPr lang="el-GR"/>
              <a:pPr>
                <a:defRPr/>
              </a:pPr>
              <a:t>‹#›</a:t>
            </a:fld>
            <a:endParaRPr lang="el-GR"/>
          </a:p>
        </p:txBody>
      </p:sp>
    </p:spTree>
    <p:extLst>
      <p:ext uri="{BB962C8B-B14F-4D97-AF65-F5344CB8AC3E}">
        <p14:creationId xmlns:p14="http://schemas.microsoft.com/office/powerpoint/2010/main" val="4283368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8313D77C-79CB-C043-8EB2-278A26C49DD9}" type="datetimeFigureOut">
              <a:rPr lang="el-GR"/>
              <a:pPr>
                <a:defRPr/>
              </a:pPr>
              <a:t>4/12/17</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152E8E25-497D-0C44-A0C8-89A16596701F}" type="slidenum">
              <a:rPr lang="el-GR"/>
              <a:pPr>
                <a:defRPr/>
              </a:pPr>
              <a:t>‹#›</a:t>
            </a:fld>
            <a:endParaRPr lang="el-GR"/>
          </a:p>
        </p:txBody>
      </p:sp>
    </p:spTree>
    <p:extLst>
      <p:ext uri="{BB962C8B-B14F-4D97-AF65-F5344CB8AC3E}">
        <p14:creationId xmlns:p14="http://schemas.microsoft.com/office/powerpoint/2010/main" val="78136943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1 - Θέση τίτλου"/>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l-GR"/>
              <a:t>Kλικ για επεξεργασία του τίτλου</a:t>
            </a:r>
          </a:p>
        </p:txBody>
      </p:sp>
      <p:sp>
        <p:nvSpPr>
          <p:cNvPr id="1027" name="2 - Θέση κειμένου"/>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FFFFFF"/>
                </a:solidFill>
                <a:latin typeface="Calibri" charset="0"/>
                <a:cs typeface="+mn-cs"/>
              </a:defRPr>
            </a:lvl1pPr>
          </a:lstStyle>
          <a:p>
            <a:pPr>
              <a:defRPr/>
            </a:pPr>
            <a:fld id="{20030183-6197-7648-B88B-92123BA03AF7}" type="datetimeFigureOut">
              <a:rPr lang="el-GR"/>
              <a:pPr>
                <a:defRPr/>
              </a:pPr>
              <a:t>4/12/17</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FFFFFF"/>
                </a:solidFill>
                <a:latin typeface="Calibri" charset="0"/>
                <a:cs typeface="+mn-cs"/>
              </a:defRPr>
            </a:lvl1pPr>
          </a:lstStyle>
          <a:p>
            <a:pPr>
              <a:defRPr/>
            </a:pPr>
            <a:fld id="{240D78C7-8625-E248-A9DF-EEE8F6200110}"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872" r:id="rId1"/>
    <p:sldLayoutId id="2147483873" r:id="rId2"/>
    <p:sldLayoutId id="2147483874" r:id="rId3"/>
    <p:sldLayoutId id="2147483875" r:id="rId4"/>
    <p:sldLayoutId id="2147483876" r:id="rId5"/>
    <p:sldLayoutId id="2147483877" r:id="rId6"/>
    <p:sldLayoutId id="2147483878" r:id="rId7"/>
    <p:sldLayoutId id="2147483879" r:id="rId8"/>
    <p:sldLayoutId id="2147483880" r:id="rId9"/>
    <p:sldLayoutId id="2147483881" r:id="rId10"/>
    <p:sldLayoutId id="2147483882" r:id="rId11"/>
  </p:sldLayoutIdLst>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l-GR" b="1" dirty="0" smtClean="0">
                <a:solidFill>
                  <a:srgbClr val="FF0000"/>
                </a:solidFill>
              </a:rPr>
              <a:t>Τι είναι η διαγλώσσα; </a:t>
            </a:r>
            <a:endParaRPr lang="en-US" b="1" dirty="0">
              <a:solidFill>
                <a:srgbClr val="FF0000"/>
              </a:solidFill>
            </a:endParaRPr>
          </a:p>
        </p:txBody>
      </p:sp>
      <p:sp>
        <p:nvSpPr>
          <p:cNvPr id="5" name="Subtitle 4"/>
          <p:cNvSpPr>
            <a:spLocks noGrp="1"/>
          </p:cNvSpPr>
          <p:nvPr>
            <p:ph type="subTitle" idx="1"/>
          </p:nvPr>
        </p:nvSpPr>
        <p:spPr/>
        <p:txBody>
          <a:bodyPr/>
          <a:lstStyle/>
          <a:p>
            <a:pPr marL="342900" indent="-342900">
              <a:buFont typeface="Arial"/>
              <a:buChar char="•"/>
            </a:pPr>
            <a:endParaRPr lang="el-GR" sz="2400" dirty="0" smtClean="0"/>
          </a:p>
          <a:p>
            <a:pPr marL="342900" indent="-342900">
              <a:buFont typeface="Arial"/>
              <a:buChar char="•"/>
            </a:pPr>
            <a:r>
              <a:rPr lang="el-GR" sz="2400" dirty="0" smtClean="0"/>
              <a:t> Ορισμός</a:t>
            </a:r>
          </a:p>
          <a:p>
            <a:pPr marL="342900" indent="-342900">
              <a:buFont typeface="Arial"/>
              <a:buChar char="•"/>
            </a:pPr>
            <a:r>
              <a:rPr lang="el-GR" sz="2400" dirty="0" smtClean="0"/>
              <a:t>Χαρακτηριστικά της διαγλώσσας</a:t>
            </a:r>
            <a:endParaRPr lang="en-US" sz="2400" dirty="0"/>
          </a:p>
        </p:txBody>
      </p:sp>
    </p:spTree>
    <p:extLst>
      <p:ext uri="{BB962C8B-B14F-4D97-AF65-F5344CB8AC3E}">
        <p14:creationId xmlns:p14="http://schemas.microsoft.com/office/powerpoint/2010/main" val="190582426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Paroysiasi6_lathos_diaglossa_apolithosi (μεταφερόμενο).pdf"/>
          <p:cNvPicPr>
            <a:picLocks noGrp="1" noChangeAspect="1"/>
          </p:cNvPicPr>
          <p:nvPr>
            <p:ph idx="4294967295"/>
          </p:nvPr>
        </p:nvPicPr>
        <p:blipFill>
          <a:blip r:embed="rId2">
            <a:extLst>
              <a:ext uri="{28A0092B-C50C-407E-A947-70E740481C1C}">
                <a14:useLocalDpi xmlns:a14="http://schemas.microsoft.com/office/drawing/2010/main" val="0"/>
              </a:ext>
            </a:extLst>
          </a:blip>
          <a:srcRect l="-21865" r="-21865"/>
          <a:stretch>
            <a:fillRect/>
          </a:stretch>
        </p:blipFill>
        <p:spPr>
          <a:xfrm rot="5400000">
            <a:off x="1763688" y="-1143002"/>
            <a:ext cx="5616623" cy="9144003"/>
          </a:xfrm>
        </p:spPr>
      </p:pic>
    </p:spTree>
    <p:extLst>
      <p:ext uri="{BB962C8B-B14F-4D97-AF65-F5344CB8AC3E}">
        <p14:creationId xmlns:p14="http://schemas.microsoft.com/office/powerpoint/2010/main" val="310015772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aroysiasi6_lathos_diaglossa_apolithosi (μεταφερόμενο).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2144267" y="-531441"/>
            <a:ext cx="5143500" cy="7920881"/>
          </a:xfrm>
          <a:prstGeom prst="rect">
            <a:avLst/>
          </a:prstGeom>
        </p:spPr>
      </p:pic>
    </p:spTree>
    <p:extLst>
      <p:ext uri="{BB962C8B-B14F-4D97-AF65-F5344CB8AC3E}">
        <p14:creationId xmlns:p14="http://schemas.microsoft.com/office/powerpoint/2010/main" val="220332747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p:txBody>
          <a:bodyPr/>
          <a:lstStyle/>
          <a:p>
            <a:r>
              <a:rPr lang="en-US" sz="3200" dirty="0">
                <a:latin typeface="Calibri" charset="0"/>
              </a:rPr>
              <a:t>     </a:t>
            </a:r>
            <a:r>
              <a:rPr lang="el-GR" sz="3200" dirty="0" smtClean="0">
                <a:latin typeface="Calibri" charset="0"/>
              </a:rPr>
              <a:t>Υπόθεση </a:t>
            </a:r>
            <a:r>
              <a:rPr lang="el-GR" sz="3200" dirty="0">
                <a:latin typeface="Calibri" charset="0"/>
              </a:rPr>
              <a:t>με κεντρικό στοιχείο την ΑΠΟΛΙΘΩΣΗ</a:t>
            </a:r>
            <a:endParaRPr lang="en-US" sz="3200" dirty="0">
              <a:latin typeface="Calibri" charset="0"/>
            </a:endParaRPr>
          </a:p>
        </p:txBody>
      </p:sp>
      <p:sp>
        <p:nvSpPr>
          <p:cNvPr id="47106" name="Content Placeholder 2"/>
          <p:cNvSpPr>
            <a:spLocks noGrp="1"/>
          </p:cNvSpPr>
          <p:nvPr>
            <p:ph idx="1"/>
          </p:nvPr>
        </p:nvSpPr>
        <p:spPr/>
        <p:txBody>
          <a:bodyPr>
            <a:normAutofit/>
          </a:bodyPr>
          <a:lstStyle/>
          <a:p>
            <a:r>
              <a:rPr lang="en-US" sz="2400" dirty="0" smtClean="0">
                <a:latin typeface="Calibri" charset="0"/>
              </a:rPr>
              <a:t>Fundamental </a:t>
            </a:r>
            <a:r>
              <a:rPr lang="en-US" sz="2400" dirty="0">
                <a:latin typeface="Calibri" charset="0"/>
              </a:rPr>
              <a:t>Difference Hypothesis (</a:t>
            </a:r>
            <a:r>
              <a:rPr lang="en-US" sz="2400" dirty="0" err="1">
                <a:latin typeface="Calibri" charset="0"/>
              </a:rPr>
              <a:t>Bley-Vroman</a:t>
            </a:r>
            <a:r>
              <a:rPr lang="en-US" sz="2400" dirty="0">
                <a:latin typeface="Calibri" charset="0"/>
              </a:rPr>
              <a:t> 1989</a:t>
            </a:r>
            <a:r>
              <a:rPr lang="en-US" sz="2400" dirty="0" smtClean="0">
                <a:latin typeface="Calibri" charset="0"/>
              </a:rPr>
              <a:t>)</a:t>
            </a:r>
          </a:p>
          <a:p>
            <a:r>
              <a:rPr lang="el-GR" sz="2400" b="1" dirty="0" smtClean="0">
                <a:latin typeface="Calibri" charset="0"/>
              </a:rPr>
              <a:t>Υπόθεση της Θεμελιώδους Διαφοράς</a:t>
            </a:r>
            <a:endParaRPr lang="en-US" sz="2400" b="1" dirty="0">
              <a:latin typeface="Calibri" charset="0"/>
            </a:endParaRPr>
          </a:p>
          <a:p>
            <a:pPr lvl="1"/>
            <a:r>
              <a:rPr lang="en-US" sz="2400" dirty="0">
                <a:latin typeface="Calibri" charset="0"/>
              </a:rPr>
              <a:t>It has long been noted that foreign language learners reach a certain stage of learning </a:t>
            </a:r>
            <a:r>
              <a:rPr lang="en-US" sz="2400" dirty="0">
                <a:solidFill>
                  <a:srgbClr val="FF0000"/>
                </a:solidFill>
                <a:latin typeface="Calibri" charset="0"/>
              </a:rPr>
              <a:t>–a stage short of success</a:t>
            </a:r>
            <a:r>
              <a:rPr lang="en-US" sz="2400" dirty="0">
                <a:latin typeface="Calibri" charset="0"/>
              </a:rPr>
              <a:t>- and that learners then permanently </a:t>
            </a:r>
            <a:r>
              <a:rPr lang="en-US" sz="2400" dirty="0" err="1">
                <a:latin typeface="Calibri" charset="0"/>
              </a:rPr>
              <a:t>stabilise</a:t>
            </a:r>
            <a:r>
              <a:rPr lang="en-US" sz="2400" dirty="0">
                <a:latin typeface="Calibri" charset="0"/>
              </a:rPr>
              <a:t> at this stage. Development ceases, and even serious conscious efforts to change are often fruitless. Brief changes are sometimes observed, but they do not ‘take’: </a:t>
            </a:r>
            <a:r>
              <a:rPr lang="en-US" sz="2400" dirty="0">
                <a:solidFill>
                  <a:srgbClr val="FF0000"/>
                </a:solidFill>
                <a:latin typeface="Calibri" charset="0"/>
              </a:rPr>
              <a:t>the learner backslides to the stable state </a:t>
            </a:r>
            <a:r>
              <a:rPr lang="en-US" sz="2400" dirty="0">
                <a:latin typeface="Calibri" charset="0"/>
              </a:rPr>
              <a:t>(1989: 46-47).</a:t>
            </a:r>
          </a:p>
          <a:p>
            <a:endParaRPr lang="en-US" sz="2400" dirty="0">
              <a:latin typeface="Calibri" charset="0"/>
            </a:endParaRPr>
          </a:p>
        </p:txBody>
      </p:sp>
    </p:spTree>
    <p:extLst>
      <p:ext uri="{BB962C8B-B14F-4D97-AF65-F5344CB8AC3E}">
        <p14:creationId xmlns:p14="http://schemas.microsoft.com/office/powerpoint/2010/main" val="145955110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200" b="1" dirty="0" smtClean="0"/>
              <a:t>Θεμελιώδη χαρακτηριστικά ενηλίκων στην ΚΓ2</a:t>
            </a:r>
            <a:endParaRPr lang="en-US" sz="3200" b="1" dirty="0"/>
          </a:p>
        </p:txBody>
      </p:sp>
      <p:sp>
        <p:nvSpPr>
          <p:cNvPr id="3" name="Content Placeholder 2"/>
          <p:cNvSpPr>
            <a:spLocks noGrp="1"/>
          </p:cNvSpPr>
          <p:nvPr>
            <p:ph idx="1"/>
          </p:nvPr>
        </p:nvSpPr>
        <p:spPr>
          <a:xfrm>
            <a:off x="467544" y="1268760"/>
            <a:ext cx="8229600" cy="5184576"/>
          </a:xfrm>
        </p:spPr>
        <p:txBody>
          <a:bodyPr/>
          <a:lstStyle/>
          <a:p>
            <a:r>
              <a:rPr lang="el-GR" sz="2800" dirty="0" smtClean="0"/>
              <a:t>Έλλειψη επιτυχίας</a:t>
            </a:r>
          </a:p>
          <a:p>
            <a:r>
              <a:rPr lang="el-GR" sz="2800" dirty="0" smtClean="0"/>
              <a:t>Γενική αποτυχία</a:t>
            </a:r>
          </a:p>
          <a:p>
            <a:r>
              <a:rPr lang="el-GR" sz="2800" dirty="0" smtClean="0"/>
              <a:t>Ποικιλία σε επιτυχία/ εκμάθηση/στρατηγική</a:t>
            </a:r>
          </a:p>
          <a:p>
            <a:r>
              <a:rPr lang="el-GR" sz="2800" dirty="0" smtClean="0"/>
              <a:t>Ποικίλοι στόχοι</a:t>
            </a:r>
          </a:p>
          <a:p>
            <a:r>
              <a:rPr lang="el-GR" sz="2800" dirty="0" smtClean="0"/>
              <a:t>Συσχέτιση ηλικίας και ικανότητας</a:t>
            </a:r>
          </a:p>
          <a:p>
            <a:r>
              <a:rPr lang="el-GR" sz="2800" b="1" dirty="0" smtClean="0">
                <a:solidFill>
                  <a:srgbClr val="FF0000"/>
                </a:solidFill>
              </a:rPr>
              <a:t>Απολίθωση</a:t>
            </a:r>
          </a:p>
          <a:p>
            <a:r>
              <a:rPr lang="el-GR" sz="2800" dirty="0" smtClean="0">
                <a:solidFill>
                  <a:srgbClr val="000000"/>
                </a:solidFill>
              </a:rPr>
              <a:t>Απροσδιόριστη αίσθηση γραμματικότητας</a:t>
            </a:r>
          </a:p>
          <a:p>
            <a:r>
              <a:rPr lang="el-GR" sz="2800" dirty="0" smtClean="0">
                <a:solidFill>
                  <a:srgbClr val="000000"/>
                </a:solidFill>
              </a:rPr>
              <a:t>Σημασία της καθοδήγησης</a:t>
            </a:r>
          </a:p>
          <a:p>
            <a:r>
              <a:rPr lang="el-GR" sz="2800" dirty="0" smtClean="0">
                <a:solidFill>
                  <a:srgbClr val="000000"/>
                </a:solidFill>
              </a:rPr>
              <a:t>Αρνητικές ενδείξεις</a:t>
            </a:r>
          </a:p>
          <a:p>
            <a:r>
              <a:rPr lang="el-GR" sz="2800" dirty="0" smtClean="0">
                <a:solidFill>
                  <a:srgbClr val="000000"/>
                </a:solidFill>
              </a:rPr>
              <a:t>Συναισθηματικοί παράγοντες (προσωπικότητα, κίνητρα, κοινωνικοποίηση, στάση)</a:t>
            </a:r>
          </a:p>
          <a:p>
            <a:endParaRPr lang="el-GR" sz="2800" dirty="0" smtClean="0">
              <a:solidFill>
                <a:srgbClr val="000000"/>
              </a:solidFill>
            </a:endParaRPr>
          </a:p>
          <a:p>
            <a:endParaRPr lang="el-GR" sz="2800" dirty="0" smtClean="0">
              <a:solidFill>
                <a:srgbClr val="000000"/>
              </a:solidFill>
            </a:endParaRPr>
          </a:p>
          <a:p>
            <a:pPr marL="0" indent="0">
              <a:buNone/>
            </a:pPr>
            <a:endParaRPr lang="en-US" sz="2800" b="1" dirty="0">
              <a:solidFill>
                <a:srgbClr val="000000"/>
              </a:solidFill>
            </a:endParaRPr>
          </a:p>
        </p:txBody>
      </p:sp>
    </p:spTree>
    <p:extLst>
      <p:ext uri="{BB962C8B-B14F-4D97-AF65-F5344CB8AC3E}">
        <p14:creationId xmlns:p14="http://schemas.microsoft.com/office/powerpoint/2010/main" val="102697337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r>
              <a:rPr lang="el-GR" sz="3200" b="1" dirty="0">
                <a:latin typeface="Calibri" charset="0"/>
              </a:rPr>
              <a:t>Λογικό πρόβλημα της γλωσσικής κατάκτησης </a:t>
            </a:r>
            <a:r>
              <a:rPr lang="en-US" sz="3200" b="1" dirty="0">
                <a:latin typeface="Calibri" charset="0"/>
              </a:rPr>
              <a:t>(</a:t>
            </a:r>
            <a:r>
              <a:rPr lang="en-US" sz="3200" b="1" dirty="0" err="1">
                <a:latin typeface="Calibri" charset="0"/>
              </a:rPr>
              <a:t>Hornstein</a:t>
            </a:r>
            <a:r>
              <a:rPr lang="en-US" sz="3200" b="1" dirty="0">
                <a:latin typeface="Calibri" charset="0"/>
              </a:rPr>
              <a:t> &amp; Lightfoot 1981)</a:t>
            </a:r>
          </a:p>
        </p:txBody>
      </p:sp>
      <p:sp>
        <p:nvSpPr>
          <p:cNvPr id="48130" name="Content Placeholder 2"/>
          <p:cNvSpPr>
            <a:spLocks noGrp="1"/>
          </p:cNvSpPr>
          <p:nvPr>
            <p:ph idx="1"/>
          </p:nvPr>
        </p:nvSpPr>
        <p:spPr>
          <a:xfrm>
            <a:off x="457200" y="1600200"/>
            <a:ext cx="8229600" cy="4781550"/>
          </a:xfrm>
        </p:spPr>
        <p:txBody>
          <a:bodyPr>
            <a:normAutofit lnSpcReduction="10000"/>
          </a:bodyPr>
          <a:lstStyle/>
          <a:p>
            <a:r>
              <a:rPr lang="el-GR" dirty="0">
                <a:latin typeface="Calibri" charset="0"/>
              </a:rPr>
              <a:t>Δεν είναι το ίδιο σε ΚΓ1 και ΚΓ2</a:t>
            </a:r>
          </a:p>
          <a:p>
            <a:pPr lvl="1"/>
            <a:r>
              <a:rPr lang="el-GR" sz="2400" dirty="0">
                <a:latin typeface="Calibri" charset="0"/>
              </a:rPr>
              <a:t>ΚΓ1: εκφυλισμένο ΓΕΙΣ, αλλά ομοιόμορφη γλωσσική ανάπτυξη παιδικής ηλικίας</a:t>
            </a:r>
          </a:p>
          <a:p>
            <a:pPr lvl="1"/>
            <a:r>
              <a:rPr lang="el-GR" sz="2400" dirty="0">
                <a:latin typeface="Calibri" charset="0"/>
              </a:rPr>
              <a:t>ΚΓ2: χάσμα ανάμεσα στη διαθέσιμη εμπειρία και την τελική επίτευξη + διαφοροποίηση επιτυχίας τόσο στον ίδιο τον μαθητή (ως προς διαφορετικά επίπεδα της γλώσσας) όσο και μεταξύ των μαθητών</a:t>
            </a:r>
            <a:r>
              <a:rPr lang="en-US" sz="2400" dirty="0">
                <a:latin typeface="Calibri" charset="0"/>
              </a:rPr>
              <a:t> (</a:t>
            </a:r>
            <a:r>
              <a:rPr lang="el-GR" sz="2400" dirty="0">
                <a:latin typeface="Calibri" charset="0"/>
              </a:rPr>
              <a:t>ως προς το διαφορετική τελική κατάληξη)</a:t>
            </a:r>
          </a:p>
          <a:p>
            <a:pPr lvl="1"/>
            <a:r>
              <a:rPr lang="en-US" sz="2400" dirty="0">
                <a:latin typeface="Calibri" charset="0"/>
              </a:rPr>
              <a:t>Why some learners </a:t>
            </a:r>
            <a:r>
              <a:rPr lang="en-US" sz="2400" b="1" dirty="0">
                <a:latin typeface="Calibri" charset="0"/>
              </a:rPr>
              <a:t>“</a:t>
            </a:r>
            <a:r>
              <a:rPr lang="en-US" altLang="ja-JP" sz="2400" b="1" dirty="0" smtClean="0">
                <a:latin typeface="Calibri" charset="0"/>
              </a:rPr>
              <a:t>fossili</a:t>
            </a:r>
            <a:r>
              <a:rPr lang="en-US" altLang="ja-JP" sz="2400" b="1" dirty="0">
                <a:latin typeface="Calibri" charset="0"/>
              </a:rPr>
              <a:t>z</a:t>
            </a:r>
            <a:r>
              <a:rPr lang="en-US" altLang="ja-JP" sz="2400" b="1" dirty="0" smtClean="0">
                <a:latin typeface="Calibri" charset="0"/>
              </a:rPr>
              <a:t>e</a:t>
            </a:r>
            <a:r>
              <a:rPr lang="en-US" sz="2400" b="1" dirty="0">
                <a:latin typeface="Calibri" charset="0"/>
              </a:rPr>
              <a:t>”</a:t>
            </a:r>
            <a:r>
              <a:rPr lang="en-US" altLang="ja-JP" sz="2400" b="1" dirty="0">
                <a:latin typeface="Calibri" charset="0"/>
              </a:rPr>
              <a:t> </a:t>
            </a:r>
            <a:r>
              <a:rPr lang="en-US" altLang="ja-JP" sz="2400" dirty="0">
                <a:latin typeface="Calibri" charset="0"/>
              </a:rPr>
              <a:t>with divergent ILGs whereas others successfully attain a native-like grammar, why some parameters are successfully reset whereas others are not, why positive input is </a:t>
            </a:r>
            <a:r>
              <a:rPr lang="en-US" altLang="ja-JP" sz="2400" b="1" dirty="0">
                <a:latin typeface="Calibri" charset="0"/>
              </a:rPr>
              <a:t>only sometimes successful </a:t>
            </a:r>
            <a:r>
              <a:rPr lang="en-US" altLang="ja-JP" sz="2400" dirty="0">
                <a:latin typeface="Calibri" charset="0"/>
              </a:rPr>
              <a:t>as a trigger for grammar change? (White 1996: 115)</a:t>
            </a:r>
            <a:endParaRPr lang="en-US" sz="2400" dirty="0">
              <a:latin typeface="Calibri" charset="0"/>
            </a:endParaRPr>
          </a:p>
        </p:txBody>
      </p:sp>
    </p:spTree>
    <p:extLst>
      <p:ext uri="{BB962C8B-B14F-4D97-AF65-F5344CB8AC3E}">
        <p14:creationId xmlns:p14="http://schemas.microsoft.com/office/powerpoint/2010/main" val="250216999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1 - Τίτλος"/>
          <p:cNvSpPr>
            <a:spLocks noGrp="1"/>
          </p:cNvSpPr>
          <p:nvPr>
            <p:ph type="title"/>
          </p:nvPr>
        </p:nvSpPr>
        <p:spPr>
          <a:xfrm>
            <a:off x="457200" y="274638"/>
            <a:ext cx="8686800" cy="1143000"/>
          </a:xfrm>
        </p:spPr>
        <p:txBody>
          <a:bodyPr/>
          <a:lstStyle/>
          <a:p>
            <a:pPr eaLnBrk="1" hangingPunct="1"/>
            <a:r>
              <a:rPr lang="el-GR" sz="2800" b="1">
                <a:solidFill>
                  <a:srgbClr val="FF0000"/>
                </a:solidFill>
                <a:latin typeface="Calibri" charset="0"/>
              </a:rPr>
              <a:t>Τι είναι η απολίθωση (</a:t>
            </a:r>
            <a:r>
              <a:rPr lang="en-US" sz="2800" b="1">
                <a:solidFill>
                  <a:srgbClr val="FF0000"/>
                </a:solidFill>
                <a:latin typeface="Calibri" charset="0"/>
              </a:rPr>
              <a:t>fossilization, Han 1998: 50)</a:t>
            </a:r>
            <a:r>
              <a:rPr lang="el-GR" sz="2800" b="1">
                <a:solidFill>
                  <a:srgbClr val="FF0000"/>
                </a:solidFill>
                <a:latin typeface="Calibri" charset="0"/>
              </a:rPr>
              <a:t>;</a:t>
            </a:r>
          </a:p>
        </p:txBody>
      </p:sp>
      <p:sp>
        <p:nvSpPr>
          <p:cNvPr id="28675" name="2 - Θέση περιεχομένου"/>
          <p:cNvSpPr>
            <a:spLocks noGrp="1"/>
          </p:cNvSpPr>
          <p:nvPr>
            <p:ph idx="1"/>
          </p:nvPr>
        </p:nvSpPr>
        <p:spPr>
          <a:xfrm>
            <a:off x="0" y="1600200"/>
            <a:ext cx="9144000" cy="4525963"/>
          </a:xfrm>
        </p:spPr>
        <p:txBody>
          <a:bodyPr>
            <a:normAutofit lnSpcReduction="10000"/>
          </a:bodyPr>
          <a:lstStyle/>
          <a:p>
            <a:pPr eaLnBrk="1" hangingPunct="1">
              <a:defRPr/>
            </a:pPr>
            <a:r>
              <a:rPr lang="el-GR" sz="2400" b="1" dirty="0" smtClean="0">
                <a:latin typeface="Calibri" charset="0"/>
                <a:cs typeface="+mn-cs"/>
              </a:rPr>
              <a:t>Γνωστικό επίπεδο</a:t>
            </a:r>
            <a:r>
              <a:rPr lang="el-GR" sz="2400" dirty="0" smtClean="0">
                <a:latin typeface="Calibri" charset="0"/>
                <a:cs typeface="+mn-cs"/>
              </a:rPr>
              <a:t>: προϋποθέτει εκείνες τις γνωστικές διεργασίες ή υποκείμενους μηχανισμούς οι οποίοι παράγουν διαρκώς παγιωμένους διαγλωσσικούς τύπους</a:t>
            </a:r>
          </a:p>
          <a:p>
            <a:pPr eaLnBrk="1" hangingPunct="1">
              <a:defRPr/>
            </a:pPr>
            <a:r>
              <a:rPr lang="el-GR" sz="2400" dirty="0">
                <a:latin typeface="Calibri" charset="0"/>
                <a:cs typeface="+mn-cs"/>
              </a:rPr>
              <a:t> </a:t>
            </a:r>
            <a:r>
              <a:rPr lang="el-GR" sz="2400" b="1" dirty="0" smtClean="0">
                <a:latin typeface="Calibri" charset="0"/>
                <a:cs typeface="+mn-cs"/>
              </a:rPr>
              <a:t>Εμπειρικό επίπεδο</a:t>
            </a:r>
            <a:r>
              <a:rPr lang="el-GR" sz="2400" dirty="0" smtClean="0">
                <a:latin typeface="Calibri" charset="0"/>
                <a:cs typeface="+mn-cs"/>
              </a:rPr>
              <a:t>: περιλαμβάνει εκείνους τους παγιωμένους διαγλωσσικούς τύπους οι οποίοι παραμένουν στον προφορικό και γραπτό λόγο του μαθητή ανεξαρτήτως του ΓΕΙΣ που δέχεται ή του ΤΙ ο ίδιος κάνει.</a:t>
            </a:r>
          </a:p>
          <a:p>
            <a:pPr lvl="1" eaLnBrk="1" hangingPunct="1">
              <a:defRPr/>
            </a:pPr>
            <a:r>
              <a:rPr lang="el-GR" sz="2000" dirty="0" smtClean="0">
                <a:latin typeface="Calibri" charset="0"/>
              </a:rPr>
              <a:t>Γνωστικό επίπεδο: η απολίθωση ως ΔΙΑΔΙΚΑΣΙΑ</a:t>
            </a:r>
          </a:p>
          <a:p>
            <a:pPr lvl="1" eaLnBrk="1" hangingPunct="1">
              <a:defRPr/>
            </a:pPr>
            <a:r>
              <a:rPr lang="el-GR" sz="2000" dirty="0">
                <a:latin typeface="Calibri" charset="0"/>
              </a:rPr>
              <a:t> </a:t>
            </a:r>
            <a:r>
              <a:rPr lang="el-GR" sz="2000" dirty="0" smtClean="0">
                <a:latin typeface="Calibri" charset="0"/>
              </a:rPr>
              <a:t>Εμπειρικό επίπεδο: η απολίθωση ως ΠΡΟΪΟΝ</a:t>
            </a:r>
          </a:p>
          <a:p>
            <a:pPr lvl="1" eaLnBrk="1" hangingPunct="1">
              <a:defRPr/>
            </a:pPr>
            <a:r>
              <a:rPr lang="el-GR" sz="2000" dirty="0">
                <a:latin typeface="Calibri" charset="0"/>
              </a:rPr>
              <a:t> </a:t>
            </a:r>
            <a:r>
              <a:rPr lang="el-GR" sz="2000" dirty="0" smtClean="0">
                <a:latin typeface="Calibri" charset="0"/>
              </a:rPr>
              <a:t>Σχέση ΑΙΤΙΟΥ-ΑΠΟΤΕΛΕΣΜΑΤΟΣ: η απολίθωση ως ΔΙΑΔΙΚΑΣΙΑ συνεπάγεται την απολίθωση ως ΠΡΟΪΟΝ</a:t>
            </a:r>
          </a:p>
          <a:p>
            <a:pPr lvl="1" eaLnBrk="1" hangingPunct="1">
              <a:defRPr/>
            </a:pPr>
            <a:r>
              <a:rPr lang="el-GR" sz="2000" dirty="0" smtClean="0">
                <a:latin typeface="Calibri" charset="0"/>
              </a:rPr>
              <a:t>ως γνωστικός μηχανισμός λειτουργεί ανεξαρτήτως μαθησιακών συνθηκών, ενώ ως διαγλωσσικό εξαγόμενο δεν υπόκειται στον έλεγχο των μαθητών</a:t>
            </a:r>
          </a:p>
          <a:p>
            <a:pPr marL="0" indent="0" eaLnBrk="1" hangingPunct="1">
              <a:buFont typeface="Arial" charset="0"/>
              <a:buNone/>
              <a:defRPr/>
            </a:pPr>
            <a:endParaRPr lang="el-GR" sz="2400" b="1" dirty="0">
              <a:latin typeface="Calibri" charset="0"/>
              <a:cs typeface="+mn-cs"/>
            </a:endParaRPr>
          </a:p>
        </p:txBody>
      </p:sp>
    </p:spTree>
    <p:extLst>
      <p:ext uri="{BB962C8B-B14F-4D97-AF65-F5344CB8AC3E}">
        <p14:creationId xmlns:p14="http://schemas.microsoft.com/office/powerpoint/2010/main" val="107210630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 calcmode="lin" valueType="num">
                                      <p:cBhvr additive="base">
                                        <p:cTn id="7" dur="500" fill="hold"/>
                                        <p:tgtEl>
                                          <p:spTgt spid="286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86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8675">
                                            <p:txEl>
                                              <p:pRg st="1" end="1"/>
                                            </p:txEl>
                                          </p:spTgt>
                                        </p:tgtEl>
                                        <p:attrNameLst>
                                          <p:attrName>style.visibility</p:attrName>
                                        </p:attrNameLst>
                                      </p:cBhvr>
                                      <p:to>
                                        <p:strVal val="visible"/>
                                      </p:to>
                                    </p:set>
                                    <p:anim calcmode="lin" valueType="num">
                                      <p:cBhvr additive="base">
                                        <p:cTn id="13" dur="500" fill="hold"/>
                                        <p:tgtEl>
                                          <p:spTgt spid="2867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86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8675">
                                            <p:txEl>
                                              <p:pRg st="2" end="2"/>
                                            </p:txEl>
                                          </p:spTgt>
                                        </p:tgtEl>
                                        <p:attrNameLst>
                                          <p:attrName>style.visibility</p:attrName>
                                        </p:attrNameLst>
                                      </p:cBhvr>
                                      <p:to>
                                        <p:strVal val="visible"/>
                                      </p:to>
                                    </p:set>
                                    <p:anim calcmode="lin" valueType="num">
                                      <p:cBhvr additive="base">
                                        <p:cTn id="19" dur="500" fill="hold"/>
                                        <p:tgtEl>
                                          <p:spTgt spid="2867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86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28675">
                                            <p:txEl>
                                              <p:pRg st="3" end="3"/>
                                            </p:txEl>
                                          </p:spTgt>
                                        </p:tgtEl>
                                        <p:attrNameLst>
                                          <p:attrName>style.visibility</p:attrName>
                                        </p:attrNameLst>
                                      </p:cBhvr>
                                      <p:to>
                                        <p:strVal val="visible"/>
                                      </p:to>
                                    </p:set>
                                    <p:anim calcmode="lin" valueType="num">
                                      <p:cBhvr additive="base">
                                        <p:cTn id="25" dur="500" fill="hold"/>
                                        <p:tgtEl>
                                          <p:spTgt spid="2867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867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28675">
                                            <p:txEl>
                                              <p:pRg st="4" end="4"/>
                                            </p:txEl>
                                          </p:spTgt>
                                        </p:tgtEl>
                                        <p:attrNameLst>
                                          <p:attrName>style.visibility</p:attrName>
                                        </p:attrNameLst>
                                      </p:cBhvr>
                                      <p:to>
                                        <p:strVal val="visible"/>
                                      </p:to>
                                    </p:set>
                                    <p:anim calcmode="lin" valueType="num">
                                      <p:cBhvr additive="base">
                                        <p:cTn id="31" dur="500" fill="hold"/>
                                        <p:tgtEl>
                                          <p:spTgt spid="2867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867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28675">
                                            <p:txEl>
                                              <p:pRg st="5" end="5"/>
                                            </p:txEl>
                                          </p:spTgt>
                                        </p:tgtEl>
                                        <p:attrNameLst>
                                          <p:attrName>style.visibility</p:attrName>
                                        </p:attrNameLst>
                                      </p:cBhvr>
                                      <p:to>
                                        <p:strVal val="visible"/>
                                      </p:to>
                                    </p:set>
                                    <p:anim calcmode="lin" valueType="num">
                                      <p:cBhvr additive="base">
                                        <p:cTn id="37" dur="500" fill="hold"/>
                                        <p:tgtEl>
                                          <p:spTgt spid="2867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867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1 - Τίτλος"/>
          <p:cNvSpPr>
            <a:spLocks noGrp="1"/>
          </p:cNvSpPr>
          <p:nvPr>
            <p:ph type="title"/>
          </p:nvPr>
        </p:nvSpPr>
        <p:spPr>
          <a:xfrm>
            <a:off x="468313" y="333375"/>
            <a:ext cx="8434387" cy="1143000"/>
          </a:xfrm>
        </p:spPr>
        <p:txBody>
          <a:bodyPr/>
          <a:lstStyle/>
          <a:p>
            <a:pPr eaLnBrk="1" hangingPunct="1"/>
            <a:r>
              <a:rPr lang="el-GR" sz="2800" b="1">
                <a:solidFill>
                  <a:srgbClr val="FF0000"/>
                </a:solidFill>
                <a:latin typeface="Calibri" charset="0"/>
              </a:rPr>
              <a:t>Απολίθωση </a:t>
            </a:r>
            <a:r>
              <a:rPr lang="en-US" sz="2800" b="1">
                <a:solidFill>
                  <a:srgbClr val="FF0000"/>
                </a:solidFill>
                <a:latin typeface="Calibri" charset="0"/>
              </a:rPr>
              <a:t>vs. </a:t>
            </a:r>
            <a:r>
              <a:rPr lang="el-GR" sz="2800" b="1">
                <a:solidFill>
                  <a:srgbClr val="FF0000"/>
                </a:solidFill>
                <a:latin typeface="Calibri" charset="0"/>
              </a:rPr>
              <a:t>Στατικοποίηση </a:t>
            </a:r>
            <a:r>
              <a:rPr lang="en-US" sz="2800" b="1">
                <a:solidFill>
                  <a:srgbClr val="FF0000"/>
                </a:solidFill>
                <a:latin typeface="Calibri" charset="0"/>
              </a:rPr>
              <a:t>(Selinker &amp; Han 2001)</a:t>
            </a:r>
            <a:r>
              <a:rPr lang="el-GR" sz="2800" b="1">
                <a:solidFill>
                  <a:srgbClr val="FF0000"/>
                </a:solidFill>
                <a:latin typeface="Calibri" charset="0"/>
              </a:rPr>
              <a:t/>
            </a:r>
            <a:br>
              <a:rPr lang="el-GR" sz="2800" b="1">
                <a:solidFill>
                  <a:srgbClr val="FF0000"/>
                </a:solidFill>
                <a:latin typeface="Calibri" charset="0"/>
              </a:rPr>
            </a:br>
            <a:r>
              <a:rPr lang="el-GR" sz="2000" b="1">
                <a:solidFill>
                  <a:srgbClr val="FF0000"/>
                </a:solidFill>
                <a:latin typeface="Calibri" charset="0"/>
              </a:rPr>
              <a:t>συνιστούν ένα ΣΥΝΕΧΕΣ με 3 πιθανές περιπτώσεις στατικοποίησης</a:t>
            </a:r>
            <a:r>
              <a:rPr lang="el-GR" sz="2800" b="1">
                <a:solidFill>
                  <a:srgbClr val="FF0000"/>
                </a:solidFill>
                <a:latin typeface="Calibri" charset="0"/>
              </a:rPr>
              <a:t> </a:t>
            </a:r>
          </a:p>
        </p:txBody>
      </p:sp>
      <p:sp>
        <p:nvSpPr>
          <p:cNvPr id="22530" name="2 - Θέση περιεχομένου"/>
          <p:cNvSpPr>
            <a:spLocks noGrp="1"/>
          </p:cNvSpPr>
          <p:nvPr>
            <p:ph idx="1"/>
          </p:nvPr>
        </p:nvSpPr>
        <p:spPr>
          <a:xfrm>
            <a:off x="457200" y="1600200"/>
            <a:ext cx="8686800" cy="4525963"/>
          </a:xfrm>
        </p:spPr>
        <p:txBody>
          <a:bodyPr>
            <a:normAutofit/>
          </a:bodyPr>
          <a:lstStyle/>
          <a:p>
            <a:pPr eaLnBrk="1" hangingPunct="1"/>
            <a:r>
              <a:rPr lang="el-GR" sz="2800" dirty="0">
                <a:latin typeface="Calibri" charset="0"/>
              </a:rPr>
              <a:t>Προσωρινό στάδιο «τελμάτωσης»/ «κολλήματος»: αναμενόμενο</a:t>
            </a:r>
          </a:p>
          <a:p>
            <a:pPr eaLnBrk="1" hangingPunct="1"/>
            <a:r>
              <a:rPr lang="el-GR" sz="2800" dirty="0">
                <a:latin typeface="Calibri" charset="0"/>
              </a:rPr>
              <a:t>Φάση αναδόμησης της διαγλώσσας: επιφανειακό</a:t>
            </a:r>
          </a:p>
          <a:p>
            <a:pPr eaLnBrk="1" hangingPunct="1"/>
            <a:r>
              <a:rPr lang="el-GR" sz="2800" dirty="0">
                <a:latin typeface="Calibri" charset="0"/>
              </a:rPr>
              <a:t>Μακροχρόνια παύση ανάπτυξης της διαγλώσσας: προάγγελος</a:t>
            </a:r>
            <a:endParaRPr lang="en-US" sz="2800" dirty="0">
              <a:latin typeface="Calibri" charset="0"/>
            </a:endParaRPr>
          </a:p>
          <a:p>
            <a:pPr lvl="1" eaLnBrk="1" hangingPunct="1"/>
            <a:r>
              <a:rPr lang="el-GR" dirty="0">
                <a:latin typeface="Calibri" charset="0"/>
              </a:rPr>
              <a:t>Εμφανίσεις χωρίς ποικιλία</a:t>
            </a:r>
          </a:p>
          <a:p>
            <a:pPr lvl="1" eaLnBrk="1" hangingPunct="1"/>
            <a:r>
              <a:rPr lang="el-GR" dirty="0" smtClean="0">
                <a:latin typeface="Calibri" charset="0"/>
              </a:rPr>
              <a:t>Παλινδρομήσεις</a:t>
            </a:r>
            <a:endParaRPr lang="el-GR" dirty="0">
              <a:latin typeface="Calibri" charset="0"/>
            </a:endParaRPr>
          </a:p>
        </p:txBody>
      </p:sp>
    </p:spTree>
    <p:extLst>
      <p:ext uri="{BB962C8B-B14F-4D97-AF65-F5344CB8AC3E}">
        <p14:creationId xmlns:p14="http://schemas.microsoft.com/office/powerpoint/2010/main" val="81940594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1 - Τίτλος"/>
          <p:cNvSpPr>
            <a:spLocks noGrp="1"/>
          </p:cNvSpPr>
          <p:nvPr>
            <p:ph type="title"/>
          </p:nvPr>
        </p:nvSpPr>
        <p:spPr/>
        <p:txBody>
          <a:bodyPr/>
          <a:lstStyle/>
          <a:p>
            <a:pPr eaLnBrk="1" hangingPunct="1"/>
            <a:r>
              <a:rPr lang="el-GR" sz="3200" b="1">
                <a:solidFill>
                  <a:srgbClr val="FF0000"/>
                </a:solidFill>
                <a:latin typeface="Calibri" charset="0"/>
              </a:rPr>
              <a:t>Πώς εμφανίζεται η στατικοποίηση; Πώς διαφοροποιείται από την απολίθωση;</a:t>
            </a:r>
          </a:p>
        </p:txBody>
      </p:sp>
      <p:sp>
        <p:nvSpPr>
          <p:cNvPr id="24578" name="2 - Θέση περιεχομένου"/>
          <p:cNvSpPr>
            <a:spLocks noGrp="1"/>
          </p:cNvSpPr>
          <p:nvPr>
            <p:ph idx="1"/>
          </p:nvPr>
        </p:nvSpPr>
        <p:spPr/>
        <p:txBody>
          <a:bodyPr/>
          <a:lstStyle/>
          <a:p>
            <a:pPr eaLnBrk="1" hangingPunct="1"/>
            <a:r>
              <a:rPr lang="el-GR">
                <a:latin typeface="Calibri" charset="0"/>
              </a:rPr>
              <a:t>Η κατανόηση των αιτίων στατικοποίησης και αποστατικοποίησης υπόσχεται ότι θα προσφέρει στη θεωρία για την ΚΓ2 όσο και η έρευνα για την απολίθωση </a:t>
            </a:r>
            <a:r>
              <a:rPr lang="en-US">
                <a:latin typeface="Calibri" charset="0"/>
              </a:rPr>
              <a:t>(Long 2003:5) </a:t>
            </a:r>
            <a:endParaRPr lang="el-GR">
              <a:latin typeface="Calibri" charset="0"/>
            </a:endParaRPr>
          </a:p>
          <a:p>
            <a:pPr eaLnBrk="1" hangingPunct="1"/>
            <a:r>
              <a:rPr lang="el-GR">
                <a:latin typeface="Calibri" charset="0"/>
              </a:rPr>
              <a:t>Ωστόσο, ακόμα και αν οι δύο διαδικασίες μοιράζονται τα ίδια επιφανειακά χαρακτηριστικά, διαφέρουν ως προς τα υποκείμενα αίτιά τους</a:t>
            </a:r>
          </a:p>
        </p:txBody>
      </p:sp>
    </p:spTree>
    <p:extLst>
      <p:ext uri="{BB962C8B-B14F-4D97-AF65-F5344CB8AC3E}">
        <p14:creationId xmlns:p14="http://schemas.microsoft.com/office/powerpoint/2010/main" val="256026537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1 - Τίτλος"/>
          <p:cNvSpPr>
            <a:spLocks noGrp="1"/>
          </p:cNvSpPr>
          <p:nvPr>
            <p:ph type="title"/>
          </p:nvPr>
        </p:nvSpPr>
        <p:spPr/>
        <p:txBody>
          <a:bodyPr/>
          <a:lstStyle/>
          <a:p>
            <a:pPr eaLnBrk="1" hangingPunct="1"/>
            <a:r>
              <a:rPr lang="el-GR" sz="3200" b="1">
                <a:solidFill>
                  <a:srgbClr val="FF0000"/>
                </a:solidFill>
                <a:latin typeface="Calibri" charset="0"/>
              </a:rPr>
              <a:t>Γιατί εμφανίζεται η απολίθωση;</a:t>
            </a:r>
          </a:p>
        </p:txBody>
      </p:sp>
      <p:sp>
        <p:nvSpPr>
          <p:cNvPr id="28674" name="2 - Θέση περιεχομένου"/>
          <p:cNvSpPr>
            <a:spLocks noGrp="1"/>
          </p:cNvSpPr>
          <p:nvPr>
            <p:ph idx="1"/>
          </p:nvPr>
        </p:nvSpPr>
        <p:spPr/>
        <p:txBody>
          <a:bodyPr/>
          <a:lstStyle/>
          <a:p>
            <a:pPr eaLnBrk="1" hangingPunct="1"/>
            <a:r>
              <a:rPr lang="el-GR">
                <a:latin typeface="Calibri" charset="0"/>
              </a:rPr>
              <a:t>Αν δοθεί με βεβαιότητα μια απάντηση στο ερώτημα αυτό, στην πραγματικότητα έχουμε απαντήσει με ασφάλεια </a:t>
            </a:r>
            <a:r>
              <a:rPr lang="el-GR" b="1">
                <a:latin typeface="Calibri" charset="0"/>
              </a:rPr>
              <a:t>πώς κατακτάται η Γ2 </a:t>
            </a:r>
            <a:r>
              <a:rPr lang="el-GR">
                <a:latin typeface="Calibri" charset="0"/>
              </a:rPr>
              <a:t>και επομένως, </a:t>
            </a:r>
            <a:r>
              <a:rPr lang="el-GR" b="1">
                <a:latin typeface="Calibri" charset="0"/>
              </a:rPr>
              <a:t>πώς μπορούμε ως διδάσκοντες να αντιμετωπίσουμε τις όποιες δυσκολίες</a:t>
            </a:r>
            <a:r>
              <a:rPr lang="el-GR">
                <a:latin typeface="Calibri" charset="0"/>
              </a:rPr>
              <a:t>.</a:t>
            </a:r>
          </a:p>
        </p:txBody>
      </p:sp>
    </p:spTree>
    <p:extLst>
      <p:ext uri="{BB962C8B-B14F-4D97-AF65-F5344CB8AC3E}">
        <p14:creationId xmlns:p14="http://schemas.microsoft.com/office/powerpoint/2010/main" val="309664633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1 - Τίτλος"/>
          <p:cNvSpPr>
            <a:spLocks noGrp="1"/>
          </p:cNvSpPr>
          <p:nvPr>
            <p:ph type="title"/>
          </p:nvPr>
        </p:nvSpPr>
        <p:spPr/>
        <p:txBody>
          <a:bodyPr/>
          <a:lstStyle/>
          <a:p>
            <a:pPr eaLnBrk="1" hangingPunct="1"/>
            <a:r>
              <a:rPr lang="el-GR" sz="3200" b="1">
                <a:solidFill>
                  <a:srgbClr val="FF0000"/>
                </a:solidFill>
                <a:latin typeface="Calibri" charset="0"/>
              </a:rPr>
              <a:t>Γιατί εμφανίζεται η απολίθωση;</a:t>
            </a:r>
          </a:p>
        </p:txBody>
      </p:sp>
      <p:sp>
        <p:nvSpPr>
          <p:cNvPr id="30722" name="2 - Θέση περιεχομένου"/>
          <p:cNvSpPr>
            <a:spLocks noGrp="1"/>
          </p:cNvSpPr>
          <p:nvPr>
            <p:ph idx="1"/>
          </p:nvPr>
        </p:nvSpPr>
        <p:spPr/>
        <p:txBody>
          <a:bodyPr/>
          <a:lstStyle/>
          <a:p>
            <a:pPr eaLnBrk="1" hangingPunct="1"/>
            <a:r>
              <a:rPr lang="el-GR" b="1" dirty="0">
                <a:latin typeface="Calibri" charset="0"/>
              </a:rPr>
              <a:t>Εξωτερικά του ατόμου</a:t>
            </a:r>
          </a:p>
          <a:p>
            <a:pPr lvl="1" eaLnBrk="1" hangingPunct="1"/>
            <a:r>
              <a:rPr lang="el-GR" dirty="0">
                <a:latin typeface="Calibri" charset="0"/>
              </a:rPr>
              <a:t>Περιβαλλοντικά αίτια</a:t>
            </a:r>
          </a:p>
          <a:p>
            <a:pPr lvl="2" eaLnBrk="1" hangingPunct="1"/>
            <a:r>
              <a:rPr lang="el-GR" dirty="0">
                <a:latin typeface="Calibri" charset="0"/>
              </a:rPr>
              <a:t>Έλλειψη γνωστικής και συναισθηματικής ανατροφοδότησης</a:t>
            </a:r>
          </a:p>
          <a:p>
            <a:pPr lvl="2" eaLnBrk="1" hangingPunct="1"/>
            <a:r>
              <a:rPr lang="el-GR" dirty="0">
                <a:latin typeface="Calibri" charset="0"/>
              </a:rPr>
              <a:t>Έλλειψη εισαγομένου</a:t>
            </a:r>
          </a:p>
          <a:p>
            <a:pPr lvl="2" eaLnBrk="1" hangingPunct="1"/>
            <a:r>
              <a:rPr lang="el-GR" dirty="0">
                <a:latin typeface="Calibri" charset="0"/>
              </a:rPr>
              <a:t>Έλλειψη διδασκαλίας</a:t>
            </a:r>
          </a:p>
          <a:p>
            <a:pPr lvl="2" eaLnBrk="1" hangingPunct="1"/>
            <a:r>
              <a:rPr lang="el-GR" dirty="0">
                <a:latin typeface="Calibri" charset="0"/>
              </a:rPr>
              <a:t>Έλλειψη γραπτού εισαγομένου</a:t>
            </a:r>
          </a:p>
          <a:p>
            <a:pPr lvl="2" eaLnBrk="1" hangingPunct="1"/>
            <a:r>
              <a:rPr lang="el-GR" dirty="0">
                <a:latin typeface="Calibri" charset="0"/>
              </a:rPr>
              <a:t>Ποιότητα εισαγομένου</a:t>
            </a:r>
          </a:p>
          <a:p>
            <a:pPr lvl="2" eaLnBrk="1" hangingPunct="1"/>
            <a:r>
              <a:rPr lang="el-GR" dirty="0">
                <a:latin typeface="Calibri" charset="0"/>
              </a:rPr>
              <a:t>Διδασκαλία</a:t>
            </a:r>
          </a:p>
          <a:p>
            <a:pPr lvl="2" eaLnBrk="1" hangingPunct="1">
              <a:buFont typeface="Arial" charset="0"/>
              <a:buNone/>
            </a:pPr>
            <a:endParaRPr lang="el-GR" dirty="0">
              <a:latin typeface="Calibri" charset="0"/>
            </a:endParaRPr>
          </a:p>
        </p:txBody>
      </p:sp>
    </p:spTree>
    <p:extLst>
      <p:ext uri="{BB962C8B-B14F-4D97-AF65-F5344CB8AC3E}">
        <p14:creationId xmlns:p14="http://schemas.microsoft.com/office/powerpoint/2010/main" val="404992680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533400" y="304800"/>
            <a:ext cx="8610600" cy="990600"/>
          </a:xfrm>
        </p:spPr>
        <p:txBody>
          <a:bodyPr/>
          <a:lstStyle/>
          <a:p>
            <a:pPr eaLnBrk="1" hangingPunct="1"/>
            <a:r>
              <a:rPr lang="en-US" sz="2800" b="1">
                <a:solidFill>
                  <a:srgbClr val="FF0000"/>
                </a:solidFill>
                <a:latin typeface="Calibri" charset="0"/>
              </a:rPr>
              <a:t>T</a:t>
            </a:r>
            <a:r>
              <a:rPr lang="el-GR" sz="2800" b="1">
                <a:solidFill>
                  <a:srgbClr val="FF0000"/>
                </a:solidFill>
                <a:latin typeface="Calibri" charset="0"/>
              </a:rPr>
              <a:t>ι είδους γνώσεις αναπτύσσει τελικά ένας μαθητής Γ2;</a:t>
            </a:r>
          </a:p>
        </p:txBody>
      </p:sp>
      <p:sp>
        <p:nvSpPr>
          <p:cNvPr id="3075" name="Rectangle 3"/>
          <p:cNvSpPr>
            <a:spLocks noGrp="1" noChangeArrowheads="1"/>
          </p:cNvSpPr>
          <p:nvPr>
            <p:ph type="body" idx="1"/>
          </p:nvPr>
        </p:nvSpPr>
        <p:spPr>
          <a:xfrm>
            <a:off x="228600" y="1676400"/>
            <a:ext cx="8915400" cy="4953000"/>
          </a:xfrm>
        </p:spPr>
        <p:txBody>
          <a:bodyPr/>
          <a:lstStyle/>
          <a:p>
            <a:pPr eaLnBrk="1" hangingPunct="1">
              <a:buFont typeface="Arial" charset="0"/>
              <a:buNone/>
            </a:pPr>
            <a:r>
              <a:rPr lang="el-GR" sz="1800">
                <a:latin typeface="Calibri" charset="0"/>
              </a:rPr>
              <a:t>Το θέμα της διαγνωστικής διαδικασίας για τις ΠΓΛ που ακολουθούν είναι</a:t>
            </a:r>
          </a:p>
          <a:p>
            <a:pPr eaLnBrk="1" hangingPunct="1"/>
            <a:endParaRPr lang="el-GR" sz="1800">
              <a:latin typeface="Calibri" charset="0"/>
            </a:endParaRPr>
          </a:p>
          <a:p>
            <a:pPr eaLnBrk="1" hangingPunct="1"/>
            <a:r>
              <a:rPr lang="el-GR" sz="1800">
                <a:latin typeface="Calibri" charset="0"/>
              </a:rPr>
              <a:t>«Τι θα κάνατε αν κερδίζατε 200.000€;»</a:t>
            </a:r>
          </a:p>
          <a:p>
            <a:pPr eaLnBrk="1" hangingPunct="1"/>
            <a:endParaRPr lang="el-GR" sz="1800">
              <a:latin typeface="Calibri" charset="0"/>
            </a:endParaRPr>
          </a:p>
          <a:p>
            <a:pPr eaLnBrk="1" hangingPunct="1">
              <a:buFont typeface="Arial" charset="0"/>
              <a:buNone/>
            </a:pPr>
            <a:r>
              <a:rPr lang="el-GR" sz="1800">
                <a:latin typeface="Calibri" charset="0"/>
              </a:rPr>
              <a:t>και όλοι οι συμμετέχοντες ήταν ενήλικοι μαθητές της Ελληνικής ως Γ2 που είχαν διδαχθεί συστηματικά και σε καθοδηγούμενο πλαίσιο (καθοδηγούμενη γλωσσική κατάκτηση) την Ελληνική ως Ξένη Γλώσσα στις χώρες καταγωγής τους, είχαν δε επιλεγεί να παρακολουθήσουν τα μαθήματα ΘΥΕΣΠΑ (Θερινές Υποτροφίες Ελληνικών Σπουδών του Πανεπιστημίου Αθηνών). Η συγκεκριμένη ΠΓΛ ήταν ένα μέρος μόνο του τεστ κατάταξης στο οποίο έπρεπε να λάβουν μέρος πριν την έναρξη των μαθημάτων.</a:t>
            </a:r>
            <a:endParaRPr lang="en-US" sz="1800">
              <a:latin typeface="Calibri" charset="0"/>
            </a:endParaRPr>
          </a:p>
          <a:p>
            <a:pPr eaLnBrk="1" hangingPunct="1">
              <a:buFont typeface="Arial" charset="0"/>
              <a:buNone/>
            </a:pPr>
            <a:r>
              <a:rPr lang="en-US" sz="1800">
                <a:latin typeface="Calibri" charset="0"/>
              </a:rPr>
              <a:t> </a:t>
            </a:r>
            <a:r>
              <a:rPr lang="el-GR" sz="1800">
                <a:latin typeface="Calibri" charset="0"/>
              </a:rPr>
              <a:t>Με βάση τις επιδόσεις των μαθητών στο συγκεκριμένο εγχείρημα προσπαθήστε να απομονώσετε το είδος των γνώσεων που είναι εμφανές ότι κατέχουν σχετικά με την Ελληνική ως Γ2 ανάλογα με το επίπεδο γλωσσομάθειας στο οποίο είχαν τοποθετηθεί.</a:t>
            </a:r>
          </a:p>
        </p:txBody>
      </p:sp>
    </p:spTree>
    <p:extLst>
      <p:ext uri="{BB962C8B-B14F-4D97-AF65-F5344CB8AC3E}">
        <p14:creationId xmlns:p14="http://schemas.microsoft.com/office/powerpoint/2010/main" val="3639208939"/>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2000"/>
                                        <p:tgtEl>
                                          <p:spTgt spid="30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5">
                                            <p:txEl>
                                              <p:pRg st="0" end="0"/>
                                            </p:txEl>
                                          </p:spTgt>
                                        </p:tgtEl>
                                        <p:attrNameLst>
                                          <p:attrName>style.visibility</p:attrName>
                                        </p:attrNameLst>
                                      </p:cBhvr>
                                      <p:to>
                                        <p:strVal val="visible"/>
                                      </p:to>
                                    </p:set>
                                    <p:animEffect transition="in" filter="fade">
                                      <p:cBhvr>
                                        <p:cTn id="12" dur="2000"/>
                                        <p:tgtEl>
                                          <p:spTgt spid="307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75">
                                            <p:txEl>
                                              <p:pRg st="2" end="2"/>
                                            </p:txEl>
                                          </p:spTgt>
                                        </p:tgtEl>
                                        <p:attrNameLst>
                                          <p:attrName>style.visibility</p:attrName>
                                        </p:attrNameLst>
                                      </p:cBhvr>
                                      <p:to>
                                        <p:strVal val="visible"/>
                                      </p:to>
                                    </p:set>
                                    <p:animEffect transition="in" filter="fade">
                                      <p:cBhvr>
                                        <p:cTn id="17" dur="2000"/>
                                        <p:tgtEl>
                                          <p:spTgt spid="307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75">
                                            <p:txEl>
                                              <p:pRg st="4" end="4"/>
                                            </p:txEl>
                                          </p:spTgt>
                                        </p:tgtEl>
                                        <p:attrNameLst>
                                          <p:attrName>style.visibility</p:attrName>
                                        </p:attrNameLst>
                                      </p:cBhvr>
                                      <p:to>
                                        <p:strVal val="visible"/>
                                      </p:to>
                                    </p:set>
                                    <p:animEffect transition="in" filter="fade">
                                      <p:cBhvr>
                                        <p:cTn id="22" dur="2000"/>
                                        <p:tgtEl>
                                          <p:spTgt spid="3075">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075">
                                            <p:txEl>
                                              <p:pRg st="5" end="5"/>
                                            </p:txEl>
                                          </p:spTgt>
                                        </p:tgtEl>
                                        <p:attrNameLst>
                                          <p:attrName>style.visibility</p:attrName>
                                        </p:attrNameLst>
                                      </p:cBhvr>
                                      <p:to>
                                        <p:strVal val="visible"/>
                                      </p:to>
                                    </p:set>
                                    <p:animEffect transition="in" filter="fade">
                                      <p:cBhvr>
                                        <p:cTn id="27" dur="2000"/>
                                        <p:tgtEl>
                                          <p:spTgt spid="307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5"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1 - Τίτλος"/>
          <p:cNvSpPr>
            <a:spLocks noGrp="1"/>
          </p:cNvSpPr>
          <p:nvPr>
            <p:ph type="title"/>
          </p:nvPr>
        </p:nvSpPr>
        <p:spPr/>
        <p:txBody>
          <a:bodyPr/>
          <a:lstStyle/>
          <a:p>
            <a:pPr eaLnBrk="1" hangingPunct="1"/>
            <a:r>
              <a:rPr lang="el-GR" sz="3200" b="1">
                <a:solidFill>
                  <a:srgbClr val="FF0000"/>
                </a:solidFill>
                <a:latin typeface="Calibri" charset="0"/>
              </a:rPr>
              <a:t>Γιατί εμφανίζεται η απολίθωση;</a:t>
            </a:r>
          </a:p>
        </p:txBody>
      </p:sp>
      <p:sp>
        <p:nvSpPr>
          <p:cNvPr id="32770" name="2 - Θέση περιεχομένου"/>
          <p:cNvSpPr>
            <a:spLocks noGrp="1"/>
          </p:cNvSpPr>
          <p:nvPr>
            <p:ph idx="1"/>
          </p:nvPr>
        </p:nvSpPr>
        <p:spPr>
          <a:xfrm>
            <a:off x="457200" y="1600200"/>
            <a:ext cx="8229600" cy="5068888"/>
          </a:xfrm>
        </p:spPr>
        <p:txBody>
          <a:bodyPr/>
          <a:lstStyle/>
          <a:p>
            <a:pPr eaLnBrk="1" hangingPunct="1"/>
            <a:r>
              <a:rPr lang="el-GR" b="1" dirty="0">
                <a:latin typeface="Calibri" charset="0"/>
              </a:rPr>
              <a:t>Εσωτερικά του ατόμου</a:t>
            </a:r>
          </a:p>
          <a:p>
            <a:pPr lvl="1" eaLnBrk="1" hangingPunct="1"/>
            <a:r>
              <a:rPr lang="el-GR" dirty="0">
                <a:latin typeface="Calibri" charset="0"/>
              </a:rPr>
              <a:t>Γνωστικά αίτια</a:t>
            </a:r>
          </a:p>
          <a:p>
            <a:pPr lvl="2" eaLnBrk="1" hangingPunct="1"/>
            <a:r>
              <a:rPr lang="el-GR" sz="1800" dirty="0">
                <a:latin typeface="Calibri" charset="0"/>
              </a:rPr>
              <a:t>Επίδραση Γ1</a:t>
            </a:r>
          </a:p>
          <a:p>
            <a:pPr lvl="2" eaLnBrk="1" hangingPunct="1"/>
            <a:r>
              <a:rPr lang="el-GR" sz="1800" dirty="0">
                <a:latin typeface="Calibri" charset="0"/>
              </a:rPr>
              <a:t>Ελλιπής πρόσβαση στην Καθολική Γραμματική</a:t>
            </a:r>
          </a:p>
          <a:p>
            <a:pPr lvl="2" eaLnBrk="1" hangingPunct="1"/>
            <a:r>
              <a:rPr lang="el-GR" sz="1800" dirty="0">
                <a:latin typeface="Calibri" charset="0"/>
              </a:rPr>
              <a:t>Αποτυχής επανατοποθέτηση γλωσσικών παραμέτρων</a:t>
            </a:r>
          </a:p>
          <a:p>
            <a:pPr lvl="2" eaLnBrk="1" hangingPunct="1"/>
            <a:r>
              <a:rPr lang="el-GR" sz="1800" dirty="0">
                <a:latin typeface="Calibri" charset="0"/>
              </a:rPr>
              <a:t>Έλλειψη προσοχής</a:t>
            </a:r>
          </a:p>
          <a:p>
            <a:pPr lvl="2" eaLnBrk="1" hangingPunct="1"/>
            <a:r>
              <a:rPr lang="el-GR" sz="1800" dirty="0">
                <a:latin typeface="Calibri" charset="0"/>
              </a:rPr>
              <a:t>Ανικανότητα εντοπισμού αποκλίσεων σε εισαγόμενο-εξαγόμενο</a:t>
            </a:r>
          </a:p>
          <a:p>
            <a:pPr lvl="2" eaLnBrk="1" hangingPunct="1"/>
            <a:r>
              <a:rPr lang="el-GR" sz="1800" dirty="0">
                <a:latin typeface="Calibri" charset="0"/>
              </a:rPr>
              <a:t>Εσφαλμένη αυτοματοποίηση</a:t>
            </a:r>
          </a:p>
          <a:p>
            <a:pPr lvl="2" eaLnBrk="1" hangingPunct="1"/>
            <a:r>
              <a:rPr lang="el-GR" sz="1800" dirty="0">
                <a:latin typeface="Calibri" charset="0"/>
              </a:rPr>
              <a:t>Χρήση </a:t>
            </a:r>
            <a:r>
              <a:rPr lang="en-US" sz="1800" dirty="0">
                <a:latin typeface="Calibri" charset="0"/>
              </a:rPr>
              <a:t>top-down </a:t>
            </a:r>
            <a:r>
              <a:rPr lang="el-GR" sz="1800" dirty="0">
                <a:latin typeface="Calibri" charset="0"/>
              </a:rPr>
              <a:t>διεργασιών στην κατανόηση</a:t>
            </a:r>
          </a:p>
          <a:p>
            <a:pPr lvl="2" eaLnBrk="1" hangingPunct="1"/>
            <a:r>
              <a:rPr lang="el-GR" sz="1800" dirty="0">
                <a:latin typeface="Calibri" charset="0"/>
              </a:rPr>
              <a:t>Έλλειψη ευκαιριών χρήσης της γλώσσας-στόχου</a:t>
            </a:r>
          </a:p>
          <a:p>
            <a:pPr lvl="2" eaLnBrk="1" hangingPunct="1"/>
            <a:r>
              <a:rPr lang="el-GR" sz="1800" dirty="0">
                <a:latin typeface="Calibri" charset="0"/>
              </a:rPr>
              <a:t>Μη κατάλληλες μαθησιακές στρατηγικές</a:t>
            </a:r>
          </a:p>
          <a:p>
            <a:pPr lvl="2" eaLnBrk="1" hangingPunct="1"/>
            <a:r>
              <a:rPr lang="el-GR" sz="1800" dirty="0">
                <a:latin typeface="Calibri" charset="0"/>
              </a:rPr>
              <a:t>Αποφυγή</a:t>
            </a:r>
          </a:p>
          <a:p>
            <a:pPr lvl="2" eaLnBrk="1" hangingPunct="1"/>
            <a:r>
              <a:rPr lang="el-GR" sz="1800" dirty="0">
                <a:latin typeface="Calibri" charset="0"/>
              </a:rPr>
              <a:t>Απλοποίηση</a:t>
            </a:r>
          </a:p>
          <a:p>
            <a:pPr lvl="2" eaLnBrk="1" hangingPunct="1"/>
            <a:r>
              <a:rPr lang="el-GR" sz="1800" dirty="0">
                <a:latin typeface="Calibri" charset="0"/>
              </a:rPr>
              <a:t>Τάση εστίασης στο περιεχόμενο, όχι στον τύπο</a:t>
            </a:r>
          </a:p>
          <a:p>
            <a:pPr lvl="2" eaLnBrk="1" hangingPunct="1"/>
            <a:endParaRPr lang="el-GR" dirty="0">
              <a:latin typeface="Calibri" charset="0"/>
            </a:endParaRPr>
          </a:p>
        </p:txBody>
      </p:sp>
    </p:spTree>
    <p:extLst>
      <p:ext uri="{BB962C8B-B14F-4D97-AF65-F5344CB8AC3E}">
        <p14:creationId xmlns:p14="http://schemas.microsoft.com/office/powerpoint/2010/main" val="3747654194"/>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1 - Τίτλος"/>
          <p:cNvSpPr>
            <a:spLocks noGrp="1"/>
          </p:cNvSpPr>
          <p:nvPr>
            <p:ph type="title"/>
          </p:nvPr>
        </p:nvSpPr>
        <p:spPr/>
        <p:txBody>
          <a:bodyPr/>
          <a:lstStyle/>
          <a:p>
            <a:pPr eaLnBrk="1" hangingPunct="1"/>
            <a:r>
              <a:rPr lang="el-GR" sz="3200" b="1">
                <a:solidFill>
                  <a:srgbClr val="FF0000"/>
                </a:solidFill>
                <a:latin typeface="Calibri" charset="0"/>
              </a:rPr>
              <a:t>Γιατί εμφανίζεται η απολίθωση;</a:t>
            </a:r>
          </a:p>
        </p:txBody>
      </p:sp>
      <p:sp>
        <p:nvSpPr>
          <p:cNvPr id="34818" name="2 - Θέση περιεχομένου"/>
          <p:cNvSpPr>
            <a:spLocks noGrp="1"/>
          </p:cNvSpPr>
          <p:nvPr>
            <p:ph idx="1"/>
          </p:nvPr>
        </p:nvSpPr>
        <p:spPr>
          <a:xfrm>
            <a:off x="457200" y="1600200"/>
            <a:ext cx="8229600" cy="5068888"/>
          </a:xfrm>
        </p:spPr>
        <p:txBody>
          <a:bodyPr/>
          <a:lstStyle/>
          <a:p>
            <a:pPr eaLnBrk="1" hangingPunct="1"/>
            <a:r>
              <a:rPr lang="el-GR" b="1" dirty="0">
                <a:latin typeface="Calibri" charset="0"/>
              </a:rPr>
              <a:t>Εσωτερικά του ατόμου</a:t>
            </a:r>
          </a:p>
          <a:p>
            <a:pPr lvl="1" eaLnBrk="1" hangingPunct="1"/>
            <a:r>
              <a:rPr lang="el-GR" dirty="0">
                <a:latin typeface="Calibri" charset="0"/>
              </a:rPr>
              <a:t>Νευρο-βιολογικά αίτια</a:t>
            </a:r>
          </a:p>
          <a:p>
            <a:pPr lvl="2" eaLnBrk="1" hangingPunct="1"/>
            <a:r>
              <a:rPr lang="el-GR" dirty="0">
                <a:latin typeface="Calibri" charset="0"/>
              </a:rPr>
              <a:t>Μεταβολές στη νευρική δομή του εγκεφάλου</a:t>
            </a:r>
          </a:p>
          <a:p>
            <a:pPr lvl="2" eaLnBrk="1" hangingPunct="1"/>
            <a:r>
              <a:rPr lang="el-GR" dirty="0">
                <a:latin typeface="Calibri" charset="0"/>
              </a:rPr>
              <a:t>Περιορισμοί ωρίμανσης</a:t>
            </a:r>
          </a:p>
          <a:p>
            <a:pPr lvl="2" eaLnBrk="1" hangingPunct="1"/>
            <a:r>
              <a:rPr lang="el-GR" dirty="0">
                <a:latin typeface="Calibri" charset="0"/>
              </a:rPr>
              <a:t>Ηλικία</a:t>
            </a:r>
          </a:p>
          <a:p>
            <a:pPr lvl="2" eaLnBrk="1" hangingPunct="1"/>
            <a:r>
              <a:rPr lang="el-GR" dirty="0">
                <a:latin typeface="Calibri" charset="0"/>
              </a:rPr>
              <a:t>Μείωση της εγκεφαλικής πλαστικότητας για μη ρητή κατάκτηση</a:t>
            </a:r>
          </a:p>
          <a:p>
            <a:pPr lvl="1" eaLnBrk="1" hangingPunct="1"/>
            <a:r>
              <a:rPr lang="el-GR" dirty="0">
                <a:latin typeface="Calibri" charset="0"/>
              </a:rPr>
              <a:t>Κοινωνιο-συναισθηματικά αίτια</a:t>
            </a:r>
          </a:p>
          <a:p>
            <a:pPr lvl="2" eaLnBrk="1" hangingPunct="1"/>
            <a:r>
              <a:rPr lang="el-GR" dirty="0">
                <a:latin typeface="Calibri" charset="0"/>
              </a:rPr>
              <a:t>Ικανοποίηση επικοινωνιακών αναγκών</a:t>
            </a:r>
          </a:p>
          <a:p>
            <a:pPr lvl="2" eaLnBrk="1" hangingPunct="1"/>
            <a:r>
              <a:rPr lang="el-GR" dirty="0">
                <a:latin typeface="Calibri" charset="0"/>
              </a:rPr>
              <a:t>Έλλειψη πολιτισμικής ενσωμάτωσης</a:t>
            </a:r>
          </a:p>
          <a:p>
            <a:pPr lvl="2" eaLnBrk="1" hangingPunct="1"/>
            <a:r>
              <a:rPr lang="el-GR" dirty="0">
                <a:latin typeface="Calibri" charset="0"/>
              </a:rPr>
              <a:t>Επιθυμία διατήρησης εθνικής ταυτότητας</a:t>
            </a:r>
          </a:p>
        </p:txBody>
      </p:sp>
    </p:spTree>
    <p:extLst>
      <p:ext uri="{BB962C8B-B14F-4D97-AF65-F5344CB8AC3E}">
        <p14:creationId xmlns:p14="http://schemas.microsoft.com/office/powerpoint/2010/main" val="30277447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3 - Τίτλος"/>
          <p:cNvSpPr>
            <a:spLocks noGrp="1"/>
          </p:cNvSpPr>
          <p:nvPr>
            <p:ph type="title"/>
          </p:nvPr>
        </p:nvSpPr>
        <p:spPr>
          <a:xfrm>
            <a:off x="251520" y="274638"/>
            <a:ext cx="8712968" cy="1354162"/>
          </a:xfrm>
        </p:spPr>
        <p:txBody>
          <a:bodyPr/>
          <a:lstStyle/>
          <a:p>
            <a:pPr eaLnBrk="1" hangingPunct="1"/>
            <a:r>
              <a:rPr lang="el-GR" sz="3200" b="1" dirty="0">
                <a:solidFill>
                  <a:srgbClr val="FF0000"/>
                </a:solidFill>
                <a:latin typeface="Calibri" charset="0"/>
              </a:rPr>
              <a:t>Κατάκτηση Γ2: διαδικασία εξαιρετικά σύνθετη και πολύπλοκη που καθορίζεται από σειρά παραμέτρων</a:t>
            </a:r>
          </a:p>
        </p:txBody>
      </p:sp>
      <p:sp>
        <p:nvSpPr>
          <p:cNvPr id="13315" name="4 - Θέση περιεχομένου"/>
          <p:cNvSpPr>
            <a:spLocks noGrp="1"/>
          </p:cNvSpPr>
          <p:nvPr>
            <p:ph idx="1"/>
          </p:nvPr>
        </p:nvSpPr>
        <p:spPr>
          <a:xfrm>
            <a:off x="0" y="1600200"/>
            <a:ext cx="9144000" cy="4709120"/>
          </a:xfrm>
        </p:spPr>
        <p:txBody>
          <a:bodyPr/>
          <a:lstStyle/>
          <a:p>
            <a:pPr eaLnBrk="1" hangingPunct="1"/>
            <a:r>
              <a:rPr lang="el-GR" b="1" dirty="0">
                <a:latin typeface="Calibri" charset="0"/>
              </a:rPr>
              <a:t>Ποιος</a:t>
            </a:r>
            <a:r>
              <a:rPr lang="el-GR" dirty="0">
                <a:latin typeface="Calibri" charset="0"/>
              </a:rPr>
              <a:t>: ταυτότητα του ομιλητή</a:t>
            </a:r>
          </a:p>
          <a:p>
            <a:pPr eaLnBrk="1" hangingPunct="1"/>
            <a:r>
              <a:rPr lang="el-GR" b="1" dirty="0">
                <a:latin typeface="Calibri" charset="0"/>
              </a:rPr>
              <a:t>Τι</a:t>
            </a:r>
            <a:r>
              <a:rPr lang="el-GR" dirty="0">
                <a:latin typeface="Calibri" charset="0"/>
              </a:rPr>
              <a:t>: φύση της γλώσσας (γνώση/ χρήση)</a:t>
            </a:r>
          </a:p>
          <a:p>
            <a:pPr eaLnBrk="1" hangingPunct="1"/>
            <a:r>
              <a:rPr lang="el-GR" b="1" dirty="0">
                <a:latin typeface="Calibri" charset="0"/>
              </a:rPr>
              <a:t>Πώς</a:t>
            </a:r>
            <a:r>
              <a:rPr lang="el-GR" dirty="0">
                <a:latin typeface="Calibri" charset="0"/>
              </a:rPr>
              <a:t>: έμφυτη προδιάθεση, γνωστικές διεργασίες, στρατηγικές</a:t>
            </a:r>
          </a:p>
          <a:p>
            <a:pPr eaLnBrk="1" hangingPunct="1"/>
            <a:r>
              <a:rPr lang="el-GR" b="1" dirty="0">
                <a:latin typeface="Calibri" charset="0"/>
              </a:rPr>
              <a:t>Πότε</a:t>
            </a:r>
            <a:r>
              <a:rPr lang="el-GR" dirty="0">
                <a:latin typeface="Calibri" charset="0"/>
              </a:rPr>
              <a:t>: ηλικία</a:t>
            </a:r>
          </a:p>
          <a:p>
            <a:pPr eaLnBrk="1" hangingPunct="1"/>
            <a:r>
              <a:rPr lang="el-GR" b="1" dirty="0">
                <a:latin typeface="Calibri" charset="0"/>
              </a:rPr>
              <a:t>Πού</a:t>
            </a:r>
            <a:r>
              <a:rPr lang="el-GR" dirty="0">
                <a:latin typeface="Calibri" charset="0"/>
              </a:rPr>
              <a:t>: μαθησιακό περιβάλλον</a:t>
            </a:r>
          </a:p>
          <a:p>
            <a:pPr eaLnBrk="1" hangingPunct="1"/>
            <a:r>
              <a:rPr lang="el-GR" b="1" dirty="0">
                <a:latin typeface="Calibri" charset="0"/>
              </a:rPr>
              <a:t>Γιατί</a:t>
            </a:r>
            <a:r>
              <a:rPr lang="el-GR" dirty="0">
                <a:latin typeface="Calibri" charset="0"/>
              </a:rPr>
              <a:t>: κίνητρα </a:t>
            </a:r>
          </a:p>
          <a:p>
            <a:pPr eaLnBrk="1" hangingPunct="1"/>
            <a:endParaRPr lang="el-GR" dirty="0">
              <a:latin typeface="Calibri"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 calcmode="lin" valueType="num">
                                      <p:cBhvr additive="base">
                                        <p:cTn id="7" dur="500" fill="hold"/>
                                        <p:tgtEl>
                                          <p:spTgt spid="133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3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3315">
                                            <p:txEl>
                                              <p:pRg st="1" end="1"/>
                                            </p:txEl>
                                          </p:spTgt>
                                        </p:tgtEl>
                                        <p:attrNameLst>
                                          <p:attrName>style.visibility</p:attrName>
                                        </p:attrNameLst>
                                      </p:cBhvr>
                                      <p:to>
                                        <p:strVal val="visible"/>
                                      </p:to>
                                    </p:set>
                                    <p:anim calcmode="lin" valueType="num">
                                      <p:cBhvr additive="base">
                                        <p:cTn id="13" dur="500" fill="hold"/>
                                        <p:tgtEl>
                                          <p:spTgt spid="1331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3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3315">
                                            <p:txEl>
                                              <p:pRg st="2" end="2"/>
                                            </p:txEl>
                                          </p:spTgt>
                                        </p:tgtEl>
                                        <p:attrNameLst>
                                          <p:attrName>style.visibility</p:attrName>
                                        </p:attrNameLst>
                                      </p:cBhvr>
                                      <p:to>
                                        <p:strVal val="visible"/>
                                      </p:to>
                                    </p:set>
                                    <p:anim calcmode="lin" valueType="num">
                                      <p:cBhvr additive="base">
                                        <p:cTn id="19" dur="500" fill="hold"/>
                                        <p:tgtEl>
                                          <p:spTgt spid="1331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3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3315">
                                            <p:txEl>
                                              <p:pRg st="3" end="3"/>
                                            </p:txEl>
                                          </p:spTgt>
                                        </p:tgtEl>
                                        <p:attrNameLst>
                                          <p:attrName>style.visibility</p:attrName>
                                        </p:attrNameLst>
                                      </p:cBhvr>
                                      <p:to>
                                        <p:strVal val="visible"/>
                                      </p:to>
                                    </p:set>
                                    <p:anim calcmode="lin" valueType="num">
                                      <p:cBhvr additive="base">
                                        <p:cTn id="25" dur="500" fill="hold"/>
                                        <p:tgtEl>
                                          <p:spTgt spid="1331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31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3315">
                                            <p:txEl>
                                              <p:pRg st="4" end="4"/>
                                            </p:txEl>
                                          </p:spTgt>
                                        </p:tgtEl>
                                        <p:attrNameLst>
                                          <p:attrName>style.visibility</p:attrName>
                                        </p:attrNameLst>
                                      </p:cBhvr>
                                      <p:to>
                                        <p:strVal val="visible"/>
                                      </p:to>
                                    </p:set>
                                    <p:anim calcmode="lin" valueType="num">
                                      <p:cBhvr additive="base">
                                        <p:cTn id="31" dur="500" fill="hold"/>
                                        <p:tgtEl>
                                          <p:spTgt spid="1331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331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13315">
                                            <p:txEl>
                                              <p:pRg st="5" end="5"/>
                                            </p:txEl>
                                          </p:spTgt>
                                        </p:tgtEl>
                                        <p:attrNameLst>
                                          <p:attrName>style.visibility</p:attrName>
                                        </p:attrNameLst>
                                      </p:cBhvr>
                                      <p:to>
                                        <p:strVal val="visible"/>
                                      </p:to>
                                    </p:set>
                                    <p:anim calcmode="lin" valueType="num">
                                      <p:cBhvr additive="base">
                                        <p:cTn id="37" dur="500" fill="hold"/>
                                        <p:tgtEl>
                                          <p:spTgt spid="1331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331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1 - Τίτλος"/>
          <p:cNvSpPr>
            <a:spLocks noGrp="1"/>
          </p:cNvSpPr>
          <p:nvPr>
            <p:ph type="title"/>
          </p:nvPr>
        </p:nvSpPr>
        <p:spPr>
          <a:xfrm>
            <a:off x="395288" y="260350"/>
            <a:ext cx="8229600" cy="1143000"/>
          </a:xfrm>
        </p:spPr>
        <p:txBody>
          <a:bodyPr/>
          <a:lstStyle/>
          <a:p>
            <a:pPr eaLnBrk="1" hangingPunct="1"/>
            <a:r>
              <a:rPr lang="el-GR" sz="3200" b="1" dirty="0">
                <a:solidFill>
                  <a:srgbClr val="FF0000"/>
                </a:solidFill>
                <a:latin typeface="Calibri" charset="0"/>
                <a:cs typeface="Arial Unicode MS" charset="0"/>
              </a:rPr>
              <a:t>Τι</a:t>
            </a:r>
            <a:r>
              <a:rPr lang="el-GR" sz="3200" dirty="0">
                <a:solidFill>
                  <a:srgbClr val="FF0000"/>
                </a:solidFill>
                <a:latin typeface="Calibri" charset="0"/>
                <a:cs typeface="Arial Unicode MS" charset="0"/>
              </a:rPr>
              <a:t> </a:t>
            </a:r>
            <a:r>
              <a:rPr lang="el-GR" sz="3200" b="1" dirty="0">
                <a:solidFill>
                  <a:srgbClr val="FF0000"/>
                </a:solidFill>
                <a:latin typeface="Calibri" charset="0"/>
                <a:cs typeface="Arial Unicode MS" charset="0"/>
              </a:rPr>
              <a:t>γνωρίζουμε εμπειρικά σχετικά με</a:t>
            </a:r>
            <a:r>
              <a:rPr lang="el-GR" sz="3200" dirty="0">
                <a:solidFill>
                  <a:srgbClr val="FF0000"/>
                </a:solidFill>
                <a:latin typeface="Calibri" charset="0"/>
                <a:cs typeface="Arial Unicode MS" charset="0"/>
              </a:rPr>
              <a:t> την ΚΓ2</a:t>
            </a:r>
          </a:p>
        </p:txBody>
      </p:sp>
      <p:sp>
        <p:nvSpPr>
          <p:cNvPr id="53251" name="2 - Θέση περιεχομένου"/>
          <p:cNvSpPr>
            <a:spLocks noGrp="1"/>
          </p:cNvSpPr>
          <p:nvPr>
            <p:ph idx="1"/>
          </p:nvPr>
        </p:nvSpPr>
        <p:spPr/>
        <p:txBody>
          <a:bodyPr/>
          <a:lstStyle/>
          <a:p>
            <a:pPr eaLnBrk="1" hangingPunct="1">
              <a:lnSpc>
                <a:spcPct val="90000"/>
              </a:lnSpc>
            </a:pPr>
            <a:r>
              <a:rPr lang="el-GR" sz="2400">
                <a:latin typeface="Calibri" charset="0"/>
                <a:cs typeface="Arial Unicode MS" charset="0"/>
              </a:rPr>
              <a:t>1. Ενήλικες και έφηβοι μπορούν να κατακτήσουν μια Γ2.</a:t>
            </a:r>
          </a:p>
          <a:p>
            <a:pPr eaLnBrk="1" hangingPunct="1">
              <a:lnSpc>
                <a:spcPct val="90000"/>
              </a:lnSpc>
            </a:pPr>
            <a:r>
              <a:rPr lang="el-GR" sz="2400">
                <a:latin typeface="Calibri" charset="0"/>
                <a:cs typeface="Arial Unicode MS" charset="0"/>
              </a:rPr>
              <a:t>2. Η διαγλώσσα έχει συστηματικότητα.</a:t>
            </a:r>
          </a:p>
          <a:p>
            <a:pPr eaLnBrk="1" hangingPunct="1">
              <a:lnSpc>
                <a:spcPct val="90000"/>
              </a:lnSpc>
            </a:pPr>
            <a:r>
              <a:rPr lang="el-GR" sz="2400">
                <a:latin typeface="Calibri" charset="0"/>
                <a:cs typeface="Arial Unicode MS" charset="0"/>
              </a:rPr>
              <a:t>3. Μπορεί  να υπάρξει σχετική πρόβλεψη στις αναπτυξιακές ακολουθίες της Γ2, στον βαθμό που κάποιες δομές κατακτώνται πριν ενσωματωθούν κάποιες άλλες.</a:t>
            </a:r>
          </a:p>
          <a:p>
            <a:pPr eaLnBrk="1" hangingPunct="1">
              <a:lnSpc>
                <a:spcPct val="90000"/>
              </a:lnSpc>
            </a:pPr>
            <a:r>
              <a:rPr lang="el-GR" sz="2400">
                <a:latin typeface="Calibri" charset="0"/>
                <a:cs typeface="Arial Unicode MS" charset="0"/>
              </a:rPr>
              <a:t>4. Η πρακτική δεν κάνει πάντα θαύματα.</a:t>
            </a:r>
          </a:p>
          <a:p>
            <a:pPr eaLnBrk="1" hangingPunct="1">
              <a:lnSpc>
                <a:spcPct val="90000"/>
              </a:lnSpc>
            </a:pPr>
            <a:r>
              <a:rPr lang="el-GR" sz="2400">
                <a:latin typeface="Calibri" charset="0"/>
                <a:cs typeface="Arial Unicode MS" charset="0"/>
              </a:rPr>
              <a:t>5. Το να γνωρίζει κανείς τους κανόνες μιας γλώσσας δεν σημαίνει ότι είναι ικανός να τους χρησιμοποιήσει στην επικοινωνία του.</a:t>
            </a:r>
          </a:p>
          <a:p>
            <a:pPr eaLnBrk="1" hangingPunct="1">
              <a:lnSpc>
                <a:spcPct val="90000"/>
              </a:lnSpc>
            </a:pPr>
            <a:r>
              <a:rPr lang="el-GR" sz="2400">
                <a:latin typeface="Calibri" charset="0"/>
                <a:cs typeface="Arial Unicode MS" charset="0"/>
              </a:rPr>
              <a:t>6. Μεμονωμένη ρητή διόρθωση λαθών είναι αναποτελεσματική  για την αλλαγή των γλωσσικών συμπεριφορών.</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 calcmode="lin" valueType="num">
                                      <p:cBhvr additive="base">
                                        <p:cTn id="7" dur="500" fill="hold"/>
                                        <p:tgtEl>
                                          <p:spTgt spid="5325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32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3251">
                                            <p:txEl>
                                              <p:pRg st="1" end="1"/>
                                            </p:txEl>
                                          </p:spTgt>
                                        </p:tgtEl>
                                        <p:attrNameLst>
                                          <p:attrName>style.visibility</p:attrName>
                                        </p:attrNameLst>
                                      </p:cBhvr>
                                      <p:to>
                                        <p:strVal val="visible"/>
                                      </p:to>
                                    </p:set>
                                    <p:anim calcmode="lin" valueType="num">
                                      <p:cBhvr additive="base">
                                        <p:cTn id="13" dur="500" fill="hold"/>
                                        <p:tgtEl>
                                          <p:spTgt spid="5325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325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3251">
                                            <p:txEl>
                                              <p:pRg st="2" end="2"/>
                                            </p:txEl>
                                          </p:spTgt>
                                        </p:tgtEl>
                                        <p:attrNameLst>
                                          <p:attrName>style.visibility</p:attrName>
                                        </p:attrNameLst>
                                      </p:cBhvr>
                                      <p:to>
                                        <p:strVal val="visible"/>
                                      </p:to>
                                    </p:set>
                                    <p:anim calcmode="lin" valueType="num">
                                      <p:cBhvr additive="base">
                                        <p:cTn id="19" dur="500" fill="hold"/>
                                        <p:tgtEl>
                                          <p:spTgt spid="5325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325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3251">
                                            <p:txEl>
                                              <p:pRg st="3" end="3"/>
                                            </p:txEl>
                                          </p:spTgt>
                                        </p:tgtEl>
                                        <p:attrNameLst>
                                          <p:attrName>style.visibility</p:attrName>
                                        </p:attrNameLst>
                                      </p:cBhvr>
                                      <p:to>
                                        <p:strVal val="visible"/>
                                      </p:to>
                                    </p:set>
                                    <p:anim calcmode="lin" valueType="num">
                                      <p:cBhvr additive="base">
                                        <p:cTn id="25" dur="500" fill="hold"/>
                                        <p:tgtEl>
                                          <p:spTgt spid="5325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325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3251">
                                            <p:txEl>
                                              <p:pRg st="4" end="4"/>
                                            </p:txEl>
                                          </p:spTgt>
                                        </p:tgtEl>
                                        <p:attrNameLst>
                                          <p:attrName>style.visibility</p:attrName>
                                        </p:attrNameLst>
                                      </p:cBhvr>
                                      <p:to>
                                        <p:strVal val="visible"/>
                                      </p:to>
                                    </p:set>
                                    <p:anim calcmode="lin" valueType="num">
                                      <p:cBhvr additive="base">
                                        <p:cTn id="31" dur="500" fill="hold"/>
                                        <p:tgtEl>
                                          <p:spTgt spid="5325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325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3251">
                                            <p:txEl>
                                              <p:pRg st="5" end="5"/>
                                            </p:txEl>
                                          </p:spTgt>
                                        </p:tgtEl>
                                        <p:attrNameLst>
                                          <p:attrName>style.visibility</p:attrName>
                                        </p:attrNameLst>
                                      </p:cBhvr>
                                      <p:to>
                                        <p:strVal val="visible"/>
                                      </p:to>
                                    </p:set>
                                    <p:anim calcmode="lin" valueType="num">
                                      <p:cBhvr additive="base">
                                        <p:cTn id="37" dur="500" fill="hold"/>
                                        <p:tgtEl>
                                          <p:spTgt spid="53251">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325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1 - Τίτλος"/>
          <p:cNvSpPr>
            <a:spLocks noGrp="1"/>
          </p:cNvSpPr>
          <p:nvPr>
            <p:ph type="title"/>
          </p:nvPr>
        </p:nvSpPr>
        <p:spPr/>
        <p:txBody>
          <a:bodyPr/>
          <a:lstStyle/>
          <a:p>
            <a:pPr eaLnBrk="1" hangingPunct="1"/>
            <a:r>
              <a:rPr lang="el-GR" sz="3200" b="1" dirty="0">
                <a:solidFill>
                  <a:srgbClr val="FF0000"/>
                </a:solidFill>
                <a:latin typeface="Calibri" charset="0"/>
                <a:cs typeface="Arial Unicode MS" charset="0"/>
              </a:rPr>
              <a:t>Τι</a:t>
            </a:r>
            <a:r>
              <a:rPr lang="el-GR" sz="3200" dirty="0">
                <a:solidFill>
                  <a:srgbClr val="FF0000"/>
                </a:solidFill>
                <a:latin typeface="Calibri" charset="0"/>
                <a:cs typeface="Arial Unicode MS" charset="0"/>
              </a:rPr>
              <a:t> </a:t>
            </a:r>
            <a:r>
              <a:rPr lang="el-GR" sz="3200" b="1" dirty="0">
                <a:solidFill>
                  <a:srgbClr val="FF0000"/>
                </a:solidFill>
                <a:latin typeface="Calibri" charset="0"/>
                <a:cs typeface="Arial Unicode MS" charset="0"/>
              </a:rPr>
              <a:t>γνωρίζουμε εμπειρικά σχετικά με</a:t>
            </a:r>
            <a:r>
              <a:rPr lang="el-GR" sz="3200" dirty="0">
                <a:solidFill>
                  <a:srgbClr val="FF0000"/>
                </a:solidFill>
                <a:latin typeface="Calibri" charset="0"/>
                <a:cs typeface="Arial Unicode MS" charset="0"/>
              </a:rPr>
              <a:t> την ΚΓ2</a:t>
            </a:r>
          </a:p>
        </p:txBody>
      </p:sp>
      <p:sp>
        <p:nvSpPr>
          <p:cNvPr id="54275" name="2 - Θέση περιεχομένου"/>
          <p:cNvSpPr>
            <a:spLocks noGrp="1"/>
          </p:cNvSpPr>
          <p:nvPr>
            <p:ph idx="1"/>
          </p:nvPr>
        </p:nvSpPr>
        <p:spPr/>
        <p:txBody>
          <a:bodyPr/>
          <a:lstStyle/>
          <a:p>
            <a:pPr eaLnBrk="1" hangingPunct="1">
              <a:lnSpc>
                <a:spcPct val="90000"/>
              </a:lnSpc>
            </a:pPr>
            <a:r>
              <a:rPr lang="el-GR" sz="2400" dirty="0">
                <a:latin typeface="Calibri" charset="0"/>
                <a:cs typeface="Arial Unicode MS" charset="0"/>
              </a:rPr>
              <a:t>7. Στους περισσότερους ενήλικες μαθητές είναι δυνατόν να παρατηρηθούν φαινόμενα «απολίθωσης».</a:t>
            </a:r>
          </a:p>
          <a:p>
            <a:pPr eaLnBrk="1" hangingPunct="1">
              <a:lnSpc>
                <a:spcPct val="90000"/>
              </a:lnSpc>
            </a:pPr>
            <a:r>
              <a:rPr lang="el-GR" sz="2400" dirty="0">
                <a:latin typeface="Calibri" charset="0"/>
                <a:cs typeface="Arial Unicode MS" charset="0"/>
              </a:rPr>
              <a:t>8.  Δεν είναι δυνατόν να φθάσει κανείς στα επίπεδα φυσικού ομιλητή με μία ώρα έκθεση τη μέρα στη γλώσσα-στόχο.</a:t>
            </a:r>
          </a:p>
          <a:p>
            <a:pPr eaLnBrk="1" hangingPunct="1">
              <a:lnSpc>
                <a:spcPct val="90000"/>
              </a:lnSpc>
            </a:pPr>
            <a:r>
              <a:rPr lang="el-GR" sz="2400" dirty="0">
                <a:latin typeface="Calibri" charset="0"/>
                <a:cs typeface="Arial Unicode MS" charset="0"/>
              </a:rPr>
              <a:t>9. Ο μαθητής έχει μια τεράστια αποστολή να φέρει εις πέρας αφού η ίδια η γλώσσα είναι ένα εξαιρετικά  πολύπλοκο σύστημα.</a:t>
            </a:r>
          </a:p>
          <a:p>
            <a:pPr eaLnBrk="1" hangingPunct="1">
              <a:lnSpc>
                <a:spcPct val="90000"/>
              </a:lnSpc>
            </a:pPr>
            <a:r>
              <a:rPr lang="el-GR" sz="2400" dirty="0">
                <a:latin typeface="Calibri" charset="0"/>
                <a:cs typeface="Arial Unicode MS" charset="0"/>
              </a:rPr>
              <a:t>10. Η ικανότητα του μαθητή να κατανοεί τη γλώσσα σε ένα σημασιολογικά πλήρες περιβάλλον ξεπερνά κατά πολύ την ικανότητά του να την κατανοεί εκτός περικειμένου ή να την παράγει με την ίδια πολυπλοκότητα και ακρίβεια όπως ακριβώς την προσλαμβάνει.</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anim calcmode="lin" valueType="num">
                                      <p:cBhvr additive="base">
                                        <p:cTn id="7" dur="500" fill="hold"/>
                                        <p:tgtEl>
                                          <p:spTgt spid="542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2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4275">
                                            <p:txEl>
                                              <p:pRg st="1" end="1"/>
                                            </p:txEl>
                                          </p:spTgt>
                                        </p:tgtEl>
                                        <p:attrNameLst>
                                          <p:attrName>style.visibility</p:attrName>
                                        </p:attrNameLst>
                                      </p:cBhvr>
                                      <p:to>
                                        <p:strVal val="visible"/>
                                      </p:to>
                                    </p:set>
                                    <p:anim calcmode="lin" valueType="num">
                                      <p:cBhvr additive="base">
                                        <p:cTn id="13" dur="500" fill="hold"/>
                                        <p:tgtEl>
                                          <p:spTgt spid="5427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2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4275">
                                            <p:txEl>
                                              <p:pRg st="2" end="2"/>
                                            </p:txEl>
                                          </p:spTgt>
                                        </p:tgtEl>
                                        <p:attrNameLst>
                                          <p:attrName>style.visibility</p:attrName>
                                        </p:attrNameLst>
                                      </p:cBhvr>
                                      <p:to>
                                        <p:strVal val="visible"/>
                                      </p:to>
                                    </p:set>
                                    <p:anim calcmode="lin" valueType="num">
                                      <p:cBhvr additive="base">
                                        <p:cTn id="19" dur="500" fill="hold"/>
                                        <p:tgtEl>
                                          <p:spTgt spid="5427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2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4275">
                                            <p:txEl>
                                              <p:pRg st="3" end="3"/>
                                            </p:txEl>
                                          </p:spTgt>
                                        </p:tgtEl>
                                        <p:attrNameLst>
                                          <p:attrName>style.visibility</p:attrName>
                                        </p:attrNameLst>
                                      </p:cBhvr>
                                      <p:to>
                                        <p:strVal val="visible"/>
                                      </p:to>
                                    </p:set>
                                    <p:anim calcmode="lin" valueType="num">
                                      <p:cBhvr additive="base">
                                        <p:cTn id="25" dur="500" fill="hold"/>
                                        <p:tgtEl>
                                          <p:spTgt spid="5427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27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3 - Τίτλος"/>
          <p:cNvSpPr>
            <a:spLocks noGrp="1"/>
          </p:cNvSpPr>
          <p:nvPr>
            <p:ph type="title"/>
          </p:nvPr>
        </p:nvSpPr>
        <p:spPr/>
        <p:txBody>
          <a:bodyPr/>
          <a:lstStyle/>
          <a:p>
            <a:pPr eaLnBrk="1" hangingPunct="1"/>
            <a:r>
              <a:rPr lang="el-GR" sz="2400" b="1">
                <a:solidFill>
                  <a:srgbClr val="FF0000"/>
                </a:solidFill>
                <a:latin typeface="Calibri" charset="0"/>
                <a:ea typeface="MS PGothic" charset="0"/>
                <a:cs typeface="MS PGothic" charset="0"/>
              </a:rPr>
              <a:t>Προτεραιότητες προσεγγίσεων στην Κατάκτηση της Γ2</a:t>
            </a:r>
          </a:p>
        </p:txBody>
      </p:sp>
      <p:graphicFrame>
        <p:nvGraphicFramePr>
          <p:cNvPr id="6" name="5 - Θέση περιεχομένου"/>
          <p:cNvGraphicFramePr>
            <a:graphicFrameLocks noGrp="1"/>
          </p:cNvGraphicFramePr>
          <p:nvPr>
            <p:ph idx="1"/>
          </p:nvPr>
        </p:nvGraphicFramePr>
        <p:xfrm>
          <a:off x="468313" y="2276475"/>
          <a:ext cx="8229600" cy="2476500"/>
        </p:xfrm>
        <a:graphic>
          <a:graphicData uri="http://schemas.openxmlformats.org/drawingml/2006/table">
            <a:tbl>
              <a:tblPr/>
              <a:tblGrid>
                <a:gridCol w="2057400"/>
                <a:gridCol w="2057400"/>
                <a:gridCol w="2057400"/>
                <a:gridCol w="2057400"/>
              </a:tblGrid>
              <a:tr h="61912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rgbClr val="FFFFFF"/>
                        </a:solidFill>
                        <a:effectLst/>
                        <a:latin typeface="Calibri" charset="0"/>
                        <a:ea typeface="MS PGothic" charset="0"/>
                        <a:cs typeface="MS PGothic"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FFFFFF"/>
                          </a:solidFill>
                          <a:effectLst/>
                          <a:latin typeface="Calibri" charset="0"/>
                          <a:ea typeface="MS PGothic" charset="0"/>
                          <a:cs typeface="MS PGothic" charset="0"/>
                        </a:rPr>
                        <a:t>Γλωσσολογικές</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FFFFFF"/>
                          </a:solidFill>
                          <a:effectLst/>
                          <a:latin typeface="Calibri" charset="0"/>
                          <a:ea typeface="MS PGothic" charset="0"/>
                          <a:cs typeface="MS PGothic" charset="0"/>
                        </a:rPr>
                        <a:t>Ψυχολογικές</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FFFFFF"/>
                          </a:solidFill>
                          <a:effectLst/>
                          <a:latin typeface="Calibri" charset="0"/>
                          <a:ea typeface="MS PGothic" charset="0"/>
                          <a:cs typeface="MS PGothic" charset="0"/>
                        </a:rPr>
                        <a:t>Κοινωνιολογικές</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r>
              <a:tr h="6191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a:ln>
                            <a:noFill/>
                          </a:ln>
                          <a:solidFill>
                            <a:srgbClr val="000000"/>
                          </a:solidFill>
                          <a:effectLst/>
                          <a:latin typeface="Calibri" charset="0"/>
                          <a:ea typeface="MS PGothic" charset="0"/>
                          <a:cs typeface="MS PGothic"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a:ln>
                            <a:noFill/>
                          </a:ln>
                          <a:solidFill>
                            <a:srgbClr val="000000"/>
                          </a:solidFill>
                          <a:effectLst/>
                          <a:latin typeface="Calibri" charset="0"/>
                          <a:ea typeface="MS PGothic" charset="0"/>
                          <a:cs typeface="MS PGothic" charset="0"/>
                        </a:rPr>
                        <a:t>Τι;</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a:ln>
                            <a:noFill/>
                          </a:ln>
                          <a:solidFill>
                            <a:srgbClr val="000000"/>
                          </a:solidFill>
                          <a:effectLst/>
                          <a:latin typeface="Calibri" charset="0"/>
                          <a:ea typeface="MS PGothic" charset="0"/>
                          <a:cs typeface="MS PGothic" charset="0"/>
                        </a:rPr>
                        <a:t>Πώς;</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a:ln>
                            <a:noFill/>
                          </a:ln>
                          <a:solidFill>
                            <a:srgbClr val="000000"/>
                          </a:solidFill>
                          <a:effectLst/>
                          <a:latin typeface="Calibri" charset="0"/>
                          <a:ea typeface="MS PGothic" charset="0"/>
                          <a:cs typeface="MS PGothic" charset="0"/>
                        </a:rPr>
                        <a:t>Γιατί;</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r>
              <a:tr h="6191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a:ln>
                            <a:noFill/>
                          </a:ln>
                          <a:solidFill>
                            <a:srgbClr val="000000"/>
                          </a:solidFill>
                          <a:effectLst/>
                          <a:latin typeface="Calibri" charset="0"/>
                          <a:ea typeface="MS PGothic" charset="0"/>
                          <a:cs typeface="MS PGothic"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a:ln>
                            <a:noFill/>
                          </a:ln>
                          <a:solidFill>
                            <a:srgbClr val="000000"/>
                          </a:solidFill>
                          <a:effectLst/>
                          <a:latin typeface="Calibri" charset="0"/>
                          <a:ea typeface="MS PGothic" charset="0"/>
                          <a:cs typeface="MS PGothic" charset="0"/>
                        </a:rPr>
                        <a:t>Πώς;</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a:ln>
                            <a:noFill/>
                          </a:ln>
                          <a:solidFill>
                            <a:srgbClr val="000000"/>
                          </a:solidFill>
                          <a:effectLst/>
                          <a:latin typeface="Calibri" charset="0"/>
                          <a:ea typeface="MS PGothic" charset="0"/>
                          <a:cs typeface="MS PGothic" charset="0"/>
                        </a:rPr>
                        <a:t>Γιατί;</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a:ln>
                            <a:noFill/>
                          </a:ln>
                          <a:solidFill>
                            <a:srgbClr val="000000"/>
                          </a:solidFill>
                          <a:effectLst/>
                          <a:latin typeface="Calibri" charset="0"/>
                          <a:ea typeface="MS PGothic" charset="0"/>
                          <a:cs typeface="MS PGothic" charset="0"/>
                        </a:rPr>
                        <a:t>Τι;</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r>
              <a:tr h="6191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a:ln>
                            <a:noFill/>
                          </a:ln>
                          <a:solidFill>
                            <a:srgbClr val="000000"/>
                          </a:solidFill>
                          <a:effectLst/>
                          <a:latin typeface="Calibri" charset="0"/>
                          <a:ea typeface="MS PGothic" charset="0"/>
                          <a:cs typeface="MS PGothic"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a:ln>
                            <a:noFill/>
                          </a:ln>
                          <a:solidFill>
                            <a:srgbClr val="000000"/>
                          </a:solidFill>
                          <a:effectLst/>
                          <a:latin typeface="Calibri" charset="0"/>
                          <a:ea typeface="MS PGothic" charset="0"/>
                          <a:cs typeface="MS PGothic" charset="0"/>
                        </a:rPr>
                        <a:t>Γιατί;</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a:ln>
                            <a:noFill/>
                          </a:ln>
                          <a:solidFill>
                            <a:srgbClr val="000000"/>
                          </a:solidFill>
                          <a:effectLst/>
                          <a:latin typeface="Calibri" charset="0"/>
                          <a:ea typeface="MS PGothic" charset="0"/>
                          <a:cs typeface="MS PGothic" charset="0"/>
                        </a:rPr>
                        <a:t>Πώς;</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dirty="0">
                          <a:ln>
                            <a:noFill/>
                          </a:ln>
                          <a:solidFill>
                            <a:srgbClr val="000000"/>
                          </a:solidFill>
                          <a:effectLst/>
                          <a:latin typeface="Calibri" charset="0"/>
                          <a:ea typeface="MS PGothic" charset="0"/>
                          <a:cs typeface="MS PGothic" charset="0"/>
                        </a:rPr>
                        <a:t>Πώς;</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ChangeArrowheads="1"/>
          </p:cNvSpPr>
          <p:nvPr/>
        </p:nvSpPr>
        <p:spPr bwMode="auto">
          <a:xfrm>
            <a:off x="0" y="269866"/>
            <a:ext cx="9144000" cy="5878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eaLnBrk="0" hangingPunct="0"/>
            <a:r>
              <a:rPr lang="el-GR" dirty="0"/>
              <a:t>ΧΩΡΑ         :  ΙΣΠΑΝΙΑ</a:t>
            </a:r>
          </a:p>
          <a:p>
            <a:pPr algn="just" eaLnBrk="0" hangingPunct="0"/>
            <a:r>
              <a:rPr lang="el-GR" b="1" dirty="0"/>
              <a:t>ΕΠΙΠΕΔΟ: Β2/ Γ1</a:t>
            </a:r>
            <a:endParaRPr lang="el-GR" dirty="0"/>
          </a:p>
          <a:p>
            <a:pPr algn="just" eaLnBrk="0" hangingPunct="0"/>
            <a:r>
              <a:rPr lang="el-GR" sz="2000" dirty="0"/>
              <a:t>Τι θα έκανα αν κέρδιζα πολλά χρήματα; Είναι γεγονός ότι τα κέρδη δεν παράγουν ευδαιμονία. Μου αρέσει το επάγγελμα μου. Γι αυτό γενικά έχω την εντύπωση ότι </a:t>
            </a:r>
            <a:r>
              <a:rPr lang="el-GR" sz="2000" b="1" dirty="0"/>
              <a:t>θα συνέχιζα </a:t>
            </a:r>
            <a:r>
              <a:rPr lang="el-GR" sz="2000" dirty="0"/>
              <a:t>να δουλεύω. Δεν έχω το δικό μου σπίτι. Τότε </a:t>
            </a:r>
            <a:r>
              <a:rPr lang="el-GR" sz="2000" b="1" dirty="0"/>
              <a:t>θα αγόραζα</a:t>
            </a:r>
            <a:r>
              <a:rPr lang="el-GR" sz="2000" dirty="0"/>
              <a:t> ένα Μεγάλο σπίτι με τα έπιπλα κτλ. </a:t>
            </a:r>
            <a:r>
              <a:rPr lang="el-GR" sz="2000" b="1" dirty="0"/>
              <a:t>Θα ταξίδευα </a:t>
            </a:r>
            <a:r>
              <a:rPr lang="el-GR" sz="2000" dirty="0"/>
              <a:t>αυτό είναι σίγουρο.</a:t>
            </a:r>
          </a:p>
          <a:p>
            <a:pPr algn="just" eaLnBrk="0" hangingPunct="0"/>
            <a:r>
              <a:rPr lang="el-GR" sz="2000" dirty="0"/>
              <a:t>200.000€! αυτό είναι όνειρο! Η οικογένεια μου είναι πολύ σημαντική. Δεν μπορώ να τη ξεχάσω . θα αγόραζα ένα διαμέρισμα για την μητέρα μου </a:t>
            </a:r>
            <a:r>
              <a:rPr lang="el-GR" sz="2000" dirty="0">
                <a:solidFill>
                  <a:srgbClr val="FF0000"/>
                </a:solidFill>
              </a:rPr>
              <a:t>και άλλη για την αδερφή μου.</a:t>
            </a:r>
          </a:p>
          <a:p>
            <a:pPr algn="just" eaLnBrk="0" hangingPunct="0"/>
            <a:r>
              <a:rPr lang="el-GR" sz="2000" dirty="0"/>
              <a:t>Η αλήθεια είναι ότι είναι δύσκολο για μένα να φανταστώ τι </a:t>
            </a:r>
            <a:r>
              <a:rPr lang="el-GR" sz="2000" b="1" dirty="0"/>
              <a:t>θα έκανα </a:t>
            </a:r>
            <a:r>
              <a:rPr lang="el-GR" sz="2000" dirty="0"/>
              <a:t>με τόσα πολλά χρήματα. Νομίζω ότι θα βοηθούσα τους άλλους.</a:t>
            </a:r>
          </a:p>
          <a:p>
            <a:pPr algn="just" eaLnBrk="0" hangingPunct="0"/>
            <a:r>
              <a:rPr lang="el-GR" sz="2000" dirty="0"/>
              <a:t>Στην υπερκαταναλωτική κοινωνία μας </a:t>
            </a:r>
            <a:r>
              <a:rPr lang="el-GR" sz="2000" b="1" dirty="0"/>
              <a:t>θα ήταν </a:t>
            </a:r>
            <a:r>
              <a:rPr lang="el-GR" sz="2000" dirty="0"/>
              <a:t>εύκολο να αγοράσω πολλά πράγματα που δεν χρειάζομαι . Αυτό </a:t>
            </a:r>
            <a:r>
              <a:rPr lang="el-GR" sz="2000" b="1" dirty="0"/>
              <a:t>θα ήταν </a:t>
            </a:r>
            <a:r>
              <a:rPr lang="el-GR" sz="2000" dirty="0"/>
              <a:t>λάθος.</a:t>
            </a:r>
          </a:p>
          <a:p>
            <a:pPr algn="just" eaLnBrk="0" hangingPunct="0"/>
            <a:r>
              <a:rPr lang="el-GR" sz="2000" dirty="0"/>
              <a:t>Μου αρέσουν πολύ οι ξένες γλώσσες γι</a:t>
            </a:r>
            <a:r>
              <a:rPr lang="ja-JP" altLang="el-GR" sz="2000" dirty="0"/>
              <a:t>’</a:t>
            </a:r>
            <a:r>
              <a:rPr lang="el-GR" altLang="ja-JP" sz="2000" dirty="0"/>
              <a:t> αυτό </a:t>
            </a:r>
            <a:r>
              <a:rPr lang="el-GR" altLang="ja-JP" sz="2000" b="1" dirty="0"/>
              <a:t>θα έκανα </a:t>
            </a:r>
            <a:r>
              <a:rPr lang="el-GR" altLang="ja-JP" sz="2000" dirty="0"/>
              <a:t>προγράμματα σε άλλες χώρες για να βελτιώσω το επίπεδο μου και για να γνωρίσω καλύτερα τον πολιτισμό τους και την λογοτεχνία τους.</a:t>
            </a:r>
          </a:p>
          <a:p>
            <a:pPr algn="just" eaLnBrk="0" hangingPunct="0"/>
            <a:r>
              <a:rPr lang="el-GR" sz="2000" dirty="0"/>
              <a:t>Πιστεύω ειλικρινά ότι η ζωή μου δεν </a:t>
            </a:r>
            <a:r>
              <a:rPr lang="el-GR" sz="2000" b="1" dirty="0"/>
              <a:t>θα ήταν </a:t>
            </a:r>
            <a:r>
              <a:rPr lang="el-GR" sz="2000" dirty="0"/>
              <a:t>τόσο διαφορετική. Με άλλα λόγια δεν χρειάζομαι μεγάλες ποσότητες χρημάτων. Προτιμώ να είμαι πλούσια σε πείρα, σε φίλους. </a:t>
            </a:r>
          </a:p>
        </p:txBody>
      </p:sp>
    </p:spTree>
    <p:extLst>
      <p:ext uri="{BB962C8B-B14F-4D97-AF65-F5344CB8AC3E}">
        <p14:creationId xmlns:p14="http://schemas.microsoft.com/office/powerpoint/2010/main" val="351326266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ChangeArrowheads="1"/>
          </p:cNvSpPr>
          <p:nvPr/>
        </p:nvSpPr>
        <p:spPr bwMode="auto">
          <a:xfrm>
            <a:off x="0" y="63074"/>
            <a:ext cx="9144000" cy="6555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eaLnBrk="0" hangingPunct="0"/>
            <a:r>
              <a:rPr lang="el-GR" b="1" dirty="0"/>
              <a:t>ΧΩΡΑ         : </a:t>
            </a:r>
            <a:r>
              <a:rPr lang="el-GR" dirty="0"/>
              <a:t>ΓΕΩΡΓΙΑ</a:t>
            </a:r>
          </a:p>
          <a:p>
            <a:pPr algn="just" eaLnBrk="0" hangingPunct="0"/>
            <a:r>
              <a:rPr lang="el-GR" b="1" dirty="0"/>
              <a:t>ΕΠΙΠΕΔΟ: Β1</a:t>
            </a:r>
            <a:endParaRPr lang="el-GR" dirty="0"/>
          </a:p>
          <a:p>
            <a:pPr algn="just" eaLnBrk="0" hangingPunct="0"/>
            <a:r>
              <a:rPr lang="el-GR" sz="2400" dirty="0"/>
              <a:t>Έχω ένα όνειρο,ότι θέλω να ανοίξω μαζί με τους φίλους μου,στη χώρα μου,μια ελλινική ταβέρνα,που μπορούμε να φτιάχνουμε ελλινικά φαγητά επείδη τα μ</a:t>
            </a:r>
            <a:r>
              <a:rPr lang="ja-JP" altLang="el-GR" sz="2400" dirty="0"/>
              <a:t>’</a:t>
            </a:r>
            <a:r>
              <a:rPr lang="el-GR" altLang="ja-JP" sz="2400" dirty="0"/>
              <a:t>αρέσουν πολύ και θέλω να τα φτιάξω,εγώ                             </a:t>
            </a:r>
          </a:p>
          <a:p>
            <a:pPr algn="just" eaLnBrk="0" hangingPunct="0"/>
            <a:r>
              <a:rPr lang="el-GR" sz="2400" dirty="0"/>
              <a:t>Πολλές φόρες μαζί με τους φίλους μου τα έχω ετοιμάσει και βγήκαν πολύ νόστιμα,συχνά καθόμαστε και </a:t>
            </a:r>
            <a:r>
              <a:rPr lang="el-GR" sz="2400" i="1" dirty="0"/>
              <a:t>σχεδιάσουμε</a:t>
            </a:r>
            <a:r>
              <a:rPr lang="el-GR" sz="2400" dirty="0"/>
              <a:t> πώς να το πραγματοποιηθούμε.Πρώτα πρώτα χρειάζονται λεφτά για να αγοράσουμε ένα μικρό κτίριο και να πάρουμε κάποια χαρτιά από το δημαρχείο ,μετά πρέπει να κάνουμε τη ρεκλάμ στη τηλεώραση για να μάθουν οι άνθρωποι που βρίσκεται αυτή τη ταβέρνα και τι φτιάχνουν,τι φαγητό έχουν μέσα σ</a:t>
            </a:r>
            <a:r>
              <a:rPr lang="ja-JP" altLang="el-GR" sz="2400" dirty="0"/>
              <a:t>’</a:t>
            </a:r>
            <a:r>
              <a:rPr lang="el-GR" altLang="ja-JP" sz="2400" dirty="0"/>
              <a:t>αυτή τη ταβέρνα πρέπει να έχουμε όλα ελληνικά,πιάτα,ποτήρια,πινακές,τραγούδια,χόροι και οι γκαρσόναι πρέπει να φοράνε τα παραδοσιακά ρούχα. επειδή ξέρων ελληνικα και πως φτιάχνονται ελληνικά φαγητά, όταν </a:t>
            </a:r>
            <a:r>
              <a:rPr lang="el-GR" altLang="ja-JP" sz="2400" b="1" dirty="0"/>
              <a:t>θα κερδίσω </a:t>
            </a:r>
            <a:r>
              <a:rPr lang="el-GR" altLang="ja-JP" sz="2400" dirty="0"/>
              <a:t>200000€ </a:t>
            </a:r>
            <a:r>
              <a:rPr lang="el-GR" altLang="ja-JP" sz="2400" b="1" dirty="0"/>
              <a:t>θα πραγματοποιθώ </a:t>
            </a:r>
            <a:r>
              <a:rPr lang="el-GR" altLang="ja-JP" sz="2400" dirty="0"/>
              <a:t>το ονείρο μου και </a:t>
            </a:r>
            <a:r>
              <a:rPr lang="el-GR" altLang="ja-JP" sz="2400" b="1" dirty="0"/>
              <a:t>θα ανοίξω</a:t>
            </a:r>
            <a:r>
              <a:rPr lang="el-GR" altLang="ja-JP" sz="2400" dirty="0"/>
              <a:t> μια ταβέρνα</a:t>
            </a:r>
            <a:endParaRPr lang="el-GR" sz="2400" dirty="0"/>
          </a:p>
        </p:txBody>
      </p:sp>
      <p:sp>
        <p:nvSpPr>
          <p:cNvPr id="4099" name="Rectangle 2"/>
          <p:cNvSpPr>
            <a:spLocks noChangeArrowheads="1"/>
          </p:cNvSpPr>
          <p:nvPr/>
        </p:nvSpPr>
        <p:spPr bwMode="auto">
          <a:xfrm>
            <a:off x="4460875" y="90488"/>
            <a:ext cx="2222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just"/>
            <a:r>
              <a:rPr lang="el-GR" sz="1200"/>
              <a:t>.</a:t>
            </a:r>
            <a:endParaRPr lang="el-GR"/>
          </a:p>
        </p:txBody>
      </p:sp>
    </p:spTree>
    <p:extLst>
      <p:ext uri="{BB962C8B-B14F-4D97-AF65-F5344CB8AC3E}">
        <p14:creationId xmlns:p14="http://schemas.microsoft.com/office/powerpoint/2010/main" val="320021958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
          <p:cNvSpPr>
            <a:spLocks noChangeArrowheads="1"/>
          </p:cNvSpPr>
          <p:nvPr/>
        </p:nvSpPr>
        <p:spPr bwMode="auto">
          <a:xfrm>
            <a:off x="0" y="-250437"/>
            <a:ext cx="9144000" cy="7109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indent="457200" algn="just" eaLnBrk="0" hangingPunct="0"/>
            <a:r>
              <a:rPr lang="el-GR" sz="2400" b="1" dirty="0"/>
              <a:t>ΧΩΡΑ         : </a:t>
            </a:r>
            <a:r>
              <a:rPr lang="el-GR" sz="2400" dirty="0"/>
              <a:t>ΠΟΛΩΝΙΑ</a:t>
            </a:r>
          </a:p>
          <a:p>
            <a:pPr indent="457200" algn="just" eaLnBrk="0" hangingPunct="0"/>
            <a:r>
              <a:rPr lang="el-GR" sz="2400" b="1" dirty="0"/>
              <a:t>ΕΠΙΠΕΔΟ: </a:t>
            </a:r>
            <a:r>
              <a:rPr lang="el-GR" sz="2400" b="1" dirty="0" smtClean="0"/>
              <a:t>Β1/Β2</a:t>
            </a:r>
            <a:endParaRPr lang="el-GR" sz="2400" dirty="0"/>
          </a:p>
          <a:p>
            <a:pPr indent="457200" algn="just" eaLnBrk="0" hangingPunct="0"/>
            <a:r>
              <a:rPr lang="el-GR" sz="2400" dirty="0"/>
              <a:t>Αν κέρδιζα ξαφνικά τόσο πολύ χρίματα </a:t>
            </a:r>
            <a:r>
              <a:rPr lang="el-GR" sz="2400" b="1" dirty="0"/>
              <a:t>θα αγώραζα </a:t>
            </a:r>
            <a:r>
              <a:rPr lang="el-GR" sz="2400" dirty="0"/>
              <a:t>μεγάλο διαμέρισμα στο κέντρο της Βαρσοβίας,που είναι η αγαπημένη μου πόλη.</a:t>
            </a:r>
            <a:r>
              <a:rPr lang="el-GR" sz="2400" b="1" dirty="0"/>
              <a:t>Θ έμενα </a:t>
            </a:r>
            <a:r>
              <a:rPr lang="el-GR" sz="2400" dirty="0" smtClean="0"/>
              <a:t>εκεί </a:t>
            </a:r>
            <a:r>
              <a:rPr lang="el-GR" sz="2400" dirty="0"/>
              <a:t>με το αγώρι </a:t>
            </a:r>
            <a:r>
              <a:rPr lang="el-GR" sz="2400" b="1" dirty="0"/>
              <a:t>μου.Θα αγωράζμε </a:t>
            </a:r>
            <a:r>
              <a:rPr lang="el-GR" sz="2400" dirty="0"/>
              <a:t>επίσης αυτα τα πραγματα που οι συνηθως χρισιμοποιουν στα σπίτια τους : τα έπιπλα,τη ηλεκτρική κουζίνα,το ψυγειο,τη μεγαλη καινούρια τηλεόραση και άλλα.</a:t>
            </a:r>
          </a:p>
          <a:p>
            <a:pPr indent="457200" algn="just" eaLnBrk="0" hangingPunct="0"/>
            <a:r>
              <a:rPr lang="el-GR" sz="2400" dirty="0"/>
              <a:t>   	</a:t>
            </a:r>
            <a:r>
              <a:rPr lang="el-GR" sz="2400" b="1" dirty="0"/>
              <a:t>Θα ήθελα </a:t>
            </a:r>
            <a:r>
              <a:rPr lang="el-GR" sz="2400" dirty="0"/>
              <a:t>και να βοηθήσω στην οικογένεια μου</a:t>
            </a:r>
            <a:r>
              <a:rPr lang="el-GR" sz="2400" dirty="0" smtClean="0"/>
              <a:t>. </a:t>
            </a:r>
            <a:r>
              <a:rPr lang="el-GR" sz="2400" b="1" dirty="0" smtClean="0"/>
              <a:t>Θα </a:t>
            </a:r>
            <a:r>
              <a:rPr lang="el-GR" sz="2400" b="1" dirty="0"/>
              <a:t>έδινα </a:t>
            </a:r>
            <a:r>
              <a:rPr lang="el-GR" sz="2400" dirty="0"/>
              <a:t>καποια χριματα στην γιαγιά μου που μένει μονή της μακριά από μένα.Μήπως </a:t>
            </a:r>
            <a:r>
              <a:rPr lang="el-GR" sz="2400" b="1" dirty="0"/>
              <a:t>θα αγώραζα </a:t>
            </a:r>
            <a:r>
              <a:rPr lang="el-GR" sz="2400" dirty="0"/>
              <a:t>και αυτοκίνητο και </a:t>
            </a:r>
            <a:r>
              <a:rPr lang="el-GR" sz="2400" b="1" dirty="0"/>
              <a:t>θα μπωρούσα </a:t>
            </a:r>
            <a:r>
              <a:rPr lang="el-GR" sz="2400" dirty="0"/>
              <a:t>να την βλέπω συχνότερα.</a:t>
            </a:r>
          </a:p>
          <a:p>
            <a:pPr indent="457200" algn="just" eaLnBrk="0" hangingPunct="0"/>
            <a:r>
              <a:rPr lang="el-GR" sz="2400" dirty="0"/>
              <a:t>   </a:t>
            </a:r>
            <a:r>
              <a:rPr lang="en-US" sz="2400" dirty="0"/>
              <a:t>	</a:t>
            </a:r>
            <a:r>
              <a:rPr lang="el-GR" sz="2400" dirty="0"/>
              <a:t>Μετά </a:t>
            </a:r>
            <a:r>
              <a:rPr lang="el-GR" sz="2400" b="1" dirty="0"/>
              <a:t>θα άρχιζα </a:t>
            </a:r>
            <a:r>
              <a:rPr lang="el-GR" sz="2400" dirty="0"/>
              <a:t>να ταξιδεύω με το αγόρι μου.Θέλουμε να πάμε στα πολλά εξωτικά χωριά και να δούμε όλα τα αξιοθέτα που υπάρχουν στο κόσμο.</a:t>
            </a:r>
          </a:p>
          <a:p>
            <a:pPr indent="457200" algn="just" eaLnBrk="0" hangingPunct="0"/>
            <a:r>
              <a:rPr lang="el-GR" sz="2400" dirty="0"/>
              <a:t>   </a:t>
            </a:r>
            <a:r>
              <a:rPr lang="en-US" sz="2400" dirty="0"/>
              <a:t>	</a:t>
            </a:r>
            <a:r>
              <a:rPr lang="el-GR" sz="2400" dirty="0"/>
              <a:t>Περί όλα αυτά </a:t>
            </a:r>
            <a:r>
              <a:rPr lang="el-GR" sz="2400" b="1" dirty="0"/>
              <a:t>θα ήθελα </a:t>
            </a:r>
            <a:r>
              <a:rPr lang="el-GR" sz="2400" dirty="0"/>
              <a:t>να τελειώσω τις σποδές μου και να ζήσω,κανονικά.Αλλά δεν είμαι σήγουρη αν αυτό είναι τόσο εύκολο.Τώρα νομίζω ότι μου αρέσει τη ζοή μου και δεν θέλω να κερδίσω αυτά τα χρίματα.</a:t>
            </a:r>
          </a:p>
        </p:txBody>
      </p:sp>
    </p:spTree>
    <p:extLst>
      <p:ext uri="{BB962C8B-B14F-4D97-AF65-F5344CB8AC3E}">
        <p14:creationId xmlns:p14="http://schemas.microsoft.com/office/powerpoint/2010/main" val="2691554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
          <p:cNvSpPr>
            <a:spLocks noChangeArrowheads="1"/>
          </p:cNvSpPr>
          <p:nvPr/>
        </p:nvSpPr>
        <p:spPr bwMode="auto">
          <a:xfrm>
            <a:off x="0" y="216665"/>
            <a:ext cx="9144000" cy="5324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l-GR" sz="2400" b="1" dirty="0"/>
              <a:t>ΧΩΡΑ: </a:t>
            </a:r>
            <a:r>
              <a:rPr lang="el-GR" sz="2400" dirty="0"/>
              <a:t>ΙΣΠΑΝΙΑ</a:t>
            </a:r>
          </a:p>
          <a:p>
            <a:pPr eaLnBrk="0" hangingPunct="0"/>
            <a:r>
              <a:rPr lang="el-GR" sz="2400" b="1" dirty="0"/>
              <a:t>ΕΠΙΠΕΔΟ: Α2</a:t>
            </a:r>
            <a:endParaRPr lang="el-GR" sz="2400" dirty="0"/>
          </a:p>
          <a:p>
            <a:pPr eaLnBrk="0" hangingPunct="0"/>
            <a:r>
              <a:rPr lang="el-GR" sz="2400" dirty="0"/>
              <a:t>  </a:t>
            </a:r>
            <a:r>
              <a:rPr lang="en-US" sz="2400" dirty="0"/>
              <a:t>	</a:t>
            </a:r>
            <a:r>
              <a:rPr lang="el-GR" sz="2400" dirty="0"/>
              <a:t> Βέβαιως,δε το ξέρω.Η ερωτίση είναι πολλη δίκολη και εγώ δεν είμαι σίγουρα τι απαντάω. Μηπως μπορώ να έχω κατι ιδεα.</a:t>
            </a:r>
          </a:p>
          <a:p>
            <a:pPr eaLnBrk="0" hangingPunct="0"/>
            <a:r>
              <a:rPr lang="el-GR" sz="2400" dirty="0"/>
              <a:t>   </a:t>
            </a:r>
            <a:r>
              <a:rPr lang="en-US" sz="2400" dirty="0"/>
              <a:t>	</a:t>
            </a:r>
            <a:r>
              <a:rPr lang="el-GR" sz="2400" dirty="0"/>
              <a:t>Με 200.000€ </a:t>
            </a:r>
            <a:r>
              <a:rPr lang="el-GR" sz="2400" b="1" dirty="0"/>
              <a:t>θα ταξίδεψα </a:t>
            </a:r>
            <a:r>
              <a:rPr lang="el-GR" sz="2400" dirty="0"/>
              <a:t>πολύ, </a:t>
            </a:r>
            <a:r>
              <a:rPr lang="el-GR" sz="2400" b="1" dirty="0">
                <a:solidFill>
                  <a:srgbClr val="000000"/>
                </a:solidFill>
              </a:rPr>
              <a:t>θα αγόρασα </a:t>
            </a:r>
            <a:r>
              <a:rPr lang="el-GR" sz="2400" dirty="0"/>
              <a:t>ενα μεγαλο σπίτι και ακριβά ρούχα.Αλλά πρεπει να ειμαι πιο σοβαρή: επίσης </a:t>
            </a:r>
            <a:r>
              <a:rPr lang="el-GR" sz="2400" b="1" dirty="0"/>
              <a:t>να έδωσα </a:t>
            </a:r>
            <a:r>
              <a:rPr lang="el-GR" sz="2400" dirty="0"/>
              <a:t>ενα μερη για να βοήθαω αλλοι ανθρωποι σαν αυτοι που δεν ειναι πλουσιμοι σαν εμενα.(Δυστυχώς,υπάρχουν πολλοι άνθρωποι που διψάνε και πινανε,μα δεν μπορούμε να κανουμε τίποτα!)</a:t>
            </a:r>
          </a:p>
          <a:p>
            <a:pPr eaLnBrk="0" hangingPunct="0"/>
            <a:r>
              <a:rPr lang="el-GR" sz="2400" dirty="0"/>
              <a:t>   Μήπως </a:t>
            </a:r>
            <a:r>
              <a:rPr lang="el-GR" sz="2400" b="1" dirty="0">
                <a:solidFill>
                  <a:srgbClr val="FF0000"/>
                </a:solidFill>
              </a:rPr>
              <a:t>θα μπορήσα </a:t>
            </a:r>
            <a:r>
              <a:rPr lang="el-GR" sz="2400" dirty="0"/>
              <a:t>να αγοράζω ενα μεγάλο δώρο για οι φίλοι μου; Ναι νομιζω αυτό είναι καλυτερα.Ποιός ξερεις; Υπαρχουν πολλά πράγματα σε 200.000€.Μια μερα </a:t>
            </a:r>
            <a:r>
              <a:rPr lang="el-GR" sz="2400" b="1" dirty="0"/>
              <a:t>θα</a:t>
            </a:r>
            <a:r>
              <a:rPr lang="el-GR" sz="2400" dirty="0"/>
              <a:t> τα </a:t>
            </a:r>
            <a:r>
              <a:rPr lang="el-GR" sz="2400" b="1" dirty="0"/>
              <a:t>έκανα</a:t>
            </a:r>
            <a:r>
              <a:rPr lang="el-GR" sz="2400" dirty="0"/>
              <a:t>!</a:t>
            </a:r>
          </a:p>
          <a:p>
            <a:pPr eaLnBrk="0" hangingPunct="0"/>
            <a:endParaRPr lang="el-GR" sz="2800" dirty="0"/>
          </a:p>
        </p:txBody>
      </p:sp>
    </p:spTree>
    <p:extLst>
      <p:ext uri="{BB962C8B-B14F-4D97-AF65-F5344CB8AC3E}">
        <p14:creationId xmlns:p14="http://schemas.microsoft.com/office/powerpoint/2010/main" val="378603753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1" name="1 - Τίτλος"/>
          <p:cNvSpPr>
            <a:spLocks noGrp="1"/>
          </p:cNvSpPr>
          <p:nvPr>
            <p:ph type="title"/>
          </p:nvPr>
        </p:nvSpPr>
        <p:spPr/>
        <p:txBody>
          <a:bodyPr/>
          <a:lstStyle/>
          <a:p>
            <a:pPr eaLnBrk="1" hangingPunct="1"/>
            <a:r>
              <a:rPr lang="el-GR" sz="4000" b="1" dirty="0">
                <a:solidFill>
                  <a:srgbClr val="FF0000"/>
                </a:solidFill>
                <a:latin typeface="+mn-lt"/>
                <a:cs typeface="Arial Unicode MS" charset="0"/>
              </a:rPr>
              <a:t>Χαρακτηριστικά διαγλώσσας</a:t>
            </a:r>
          </a:p>
        </p:txBody>
      </p:sp>
      <p:sp>
        <p:nvSpPr>
          <p:cNvPr id="174082" name="2 - Θέση περιεχομένου"/>
          <p:cNvSpPr>
            <a:spLocks noGrp="1"/>
          </p:cNvSpPr>
          <p:nvPr>
            <p:ph idx="1"/>
          </p:nvPr>
        </p:nvSpPr>
        <p:spPr/>
        <p:txBody>
          <a:bodyPr/>
          <a:lstStyle/>
          <a:p>
            <a:pPr eaLnBrk="1" hangingPunct="1"/>
            <a:r>
              <a:rPr lang="el-GR" dirty="0">
                <a:cs typeface="Arial Unicode MS" charset="0"/>
              </a:rPr>
              <a:t>Διαπερατότητα                 απολίθωση</a:t>
            </a:r>
          </a:p>
          <a:p>
            <a:pPr eaLnBrk="1" hangingPunct="1">
              <a:buFont typeface="Arial" charset="0"/>
              <a:buNone/>
            </a:pPr>
            <a:endParaRPr lang="el-GR" dirty="0">
              <a:cs typeface="Arial Unicode MS" charset="0"/>
            </a:endParaRPr>
          </a:p>
          <a:p>
            <a:pPr eaLnBrk="1" hangingPunct="1">
              <a:buFont typeface="Arial" charset="0"/>
              <a:buNone/>
            </a:pPr>
            <a:endParaRPr lang="el-GR" dirty="0">
              <a:cs typeface="Arial Unicode MS" charset="0"/>
            </a:endParaRPr>
          </a:p>
          <a:p>
            <a:pPr eaLnBrk="1" hangingPunct="1"/>
            <a:r>
              <a:rPr lang="el-GR" dirty="0">
                <a:cs typeface="Arial Unicode MS" charset="0"/>
              </a:rPr>
              <a:t>Δυναμικότητα</a:t>
            </a:r>
          </a:p>
          <a:p>
            <a:pPr eaLnBrk="1" hangingPunct="1">
              <a:buFont typeface="Arial" charset="0"/>
              <a:buNone/>
            </a:pPr>
            <a:endParaRPr lang="el-GR" dirty="0">
              <a:cs typeface="Arial Unicode MS" charset="0"/>
            </a:endParaRPr>
          </a:p>
          <a:p>
            <a:pPr eaLnBrk="1" hangingPunct="1"/>
            <a:r>
              <a:rPr lang="el-GR" dirty="0">
                <a:cs typeface="Arial Unicode MS" charset="0"/>
              </a:rPr>
              <a:t>Συστηματικότητα</a:t>
            </a:r>
          </a:p>
        </p:txBody>
      </p:sp>
      <p:sp>
        <p:nvSpPr>
          <p:cNvPr id="4" name="3 - Βέλος προς τα κάτω"/>
          <p:cNvSpPr/>
          <p:nvPr/>
        </p:nvSpPr>
        <p:spPr>
          <a:xfrm>
            <a:off x="1979613" y="2420938"/>
            <a:ext cx="792162" cy="863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sp>
        <p:nvSpPr>
          <p:cNvPr id="5" name="4 - Βέλος προς τα κάτω"/>
          <p:cNvSpPr/>
          <p:nvPr/>
        </p:nvSpPr>
        <p:spPr>
          <a:xfrm>
            <a:off x="2051050" y="3860800"/>
            <a:ext cx="792163" cy="863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sp>
        <p:nvSpPr>
          <p:cNvPr id="6" name="5 - Δεξιό βέλος"/>
          <p:cNvSpPr/>
          <p:nvPr/>
        </p:nvSpPr>
        <p:spPr>
          <a:xfrm>
            <a:off x="3563938" y="1916113"/>
            <a:ext cx="1295400" cy="460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spTree>
    <p:extLst>
      <p:ext uri="{BB962C8B-B14F-4D97-AF65-F5344CB8AC3E}">
        <p14:creationId xmlns:p14="http://schemas.microsoft.com/office/powerpoint/2010/main" val="235265828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l-GR" b="1" dirty="0" smtClean="0">
                <a:solidFill>
                  <a:srgbClr val="FF0000"/>
                </a:solidFill>
              </a:rPr>
              <a:t>Τι είναι η απολίθωση;</a:t>
            </a:r>
            <a:endParaRPr lang="en-US" b="1" dirty="0">
              <a:solidFill>
                <a:srgbClr val="FF0000"/>
              </a:solidFill>
            </a:endParaRPr>
          </a:p>
        </p:txBody>
      </p:sp>
      <p:sp>
        <p:nvSpPr>
          <p:cNvPr id="5" name="Subtitle 4"/>
          <p:cNvSpPr>
            <a:spLocks noGrp="1"/>
          </p:cNvSpPr>
          <p:nvPr>
            <p:ph type="subTitle" idx="1"/>
          </p:nvPr>
        </p:nvSpPr>
        <p:spPr/>
        <p:txBody>
          <a:bodyPr/>
          <a:lstStyle/>
          <a:p>
            <a:pPr marL="457200" indent="-457200">
              <a:buFontTx/>
              <a:buChar char="-"/>
            </a:pPr>
            <a:r>
              <a:rPr lang="el-GR" dirty="0" smtClean="0"/>
              <a:t>Ορισμός</a:t>
            </a:r>
          </a:p>
          <a:p>
            <a:pPr marL="457200" indent="-457200">
              <a:buFontTx/>
              <a:buChar char="-"/>
            </a:pPr>
            <a:r>
              <a:rPr lang="el-GR" dirty="0" smtClean="0"/>
              <a:t>Χαρακτηριστικά</a:t>
            </a:r>
          </a:p>
          <a:p>
            <a:pPr marL="457200" indent="-457200">
              <a:buFontTx/>
              <a:buChar char="-"/>
            </a:pPr>
            <a:r>
              <a:rPr lang="el-GR" dirty="0" smtClean="0"/>
              <a:t>Στατικοποίηση</a:t>
            </a:r>
          </a:p>
          <a:p>
            <a:pPr marL="457200" indent="-457200">
              <a:buFontTx/>
              <a:buChar char="-"/>
            </a:pPr>
            <a:endParaRPr lang="en-US" dirty="0"/>
          </a:p>
        </p:txBody>
      </p:sp>
    </p:spTree>
    <p:extLst>
      <p:ext uri="{BB962C8B-B14F-4D97-AF65-F5344CB8AC3E}">
        <p14:creationId xmlns:p14="http://schemas.microsoft.com/office/powerpoint/2010/main" val="2858462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 Τίτλος"/>
          <p:cNvSpPr>
            <a:spLocks noGrp="1"/>
          </p:cNvSpPr>
          <p:nvPr>
            <p:ph type="title"/>
          </p:nvPr>
        </p:nvSpPr>
        <p:spPr/>
        <p:txBody>
          <a:bodyPr/>
          <a:lstStyle/>
          <a:p>
            <a:r>
              <a:rPr lang="el-GR" sz="2800" b="1">
                <a:solidFill>
                  <a:srgbClr val="FF0000"/>
                </a:solidFill>
                <a:latin typeface="Calibri" charset="0"/>
              </a:rPr>
              <a:t>Τι είναι η απολίθωση (</a:t>
            </a:r>
            <a:r>
              <a:rPr lang="en-US" sz="2800" b="1">
                <a:solidFill>
                  <a:srgbClr val="FF0000"/>
                </a:solidFill>
                <a:latin typeface="Calibri" charset="0"/>
              </a:rPr>
              <a:t>fossilization, Selinker 1972)</a:t>
            </a:r>
            <a:r>
              <a:rPr lang="el-GR" sz="2800" b="1">
                <a:solidFill>
                  <a:srgbClr val="FF0000"/>
                </a:solidFill>
                <a:latin typeface="Calibri" charset="0"/>
              </a:rPr>
              <a:t>;</a:t>
            </a:r>
          </a:p>
        </p:txBody>
      </p:sp>
      <p:sp>
        <p:nvSpPr>
          <p:cNvPr id="28675" name="2 - Θέση περιεχομένου"/>
          <p:cNvSpPr>
            <a:spLocks noGrp="1"/>
          </p:cNvSpPr>
          <p:nvPr>
            <p:ph idx="1"/>
          </p:nvPr>
        </p:nvSpPr>
        <p:spPr>
          <a:xfrm>
            <a:off x="0" y="1600200"/>
            <a:ext cx="9144000" cy="4525963"/>
          </a:xfrm>
        </p:spPr>
        <p:txBody>
          <a:bodyPr/>
          <a:lstStyle/>
          <a:p>
            <a:r>
              <a:rPr lang="el-GR" b="1">
                <a:latin typeface="Calibri" charset="0"/>
              </a:rPr>
              <a:t>Μη εξελιξιμότητα της διαγλώσσας </a:t>
            </a:r>
            <a:r>
              <a:rPr lang="el-GR">
                <a:latin typeface="Calibri" charset="0"/>
              </a:rPr>
              <a:t>του μαθητή παρά τη συνεχιζόμενη έκθεση σε γλωσσικό εισαγόμενο και τις παρεχόμενες ευκαιρίες για πρακτική εξάσκηση και χρήση της Γ2</a:t>
            </a:r>
            <a:r>
              <a:rPr lang="en-US">
                <a:latin typeface="Calibri" charset="0"/>
              </a:rPr>
              <a:t>. </a:t>
            </a:r>
            <a:r>
              <a:rPr lang="en-US" sz="2400">
                <a:latin typeface="Calibri" charset="0"/>
              </a:rPr>
              <a:t>(Han 2003: 96)</a:t>
            </a:r>
          </a:p>
          <a:p>
            <a:pPr>
              <a:buFont typeface="Arial" charset="0"/>
              <a:buNone/>
            </a:pPr>
            <a:endParaRPr lang="en-US" sz="2400">
              <a:latin typeface="Calibri" charset="0"/>
            </a:endParaRPr>
          </a:p>
          <a:p>
            <a:pPr>
              <a:buFont typeface="Arial" charset="0"/>
              <a:buNone/>
            </a:pPr>
            <a:endParaRPr lang="en-US" sz="2400">
              <a:latin typeface="Calibri" charset="0"/>
            </a:endParaRPr>
          </a:p>
          <a:p>
            <a:pPr lvl="1"/>
            <a:r>
              <a:rPr lang="el-GR">
                <a:latin typeface="Calibri" charset="0"/>
              </a:rPr>
              <a:t>Γνωστικός μηχανισμός</a:t>
            </a:r>
          </a:p>
          <a:p>
            <a:pPr lvl="1"/>
            <a:r>
              <a:rPr lang="el-GR">
                <a:latin typeface="Calibri" charset="0"/>
              </a:rPr>
              <a:t>Φαινόμενο στη γλωσσική πραγμάτωση</a:t>
            </a:r>
          </a:p>
        </p:txBody>
      </p:sp>
      <p:sp>
        <p:nvSpPr>
          <p:cNvPr id="4" name="3 - Βέλος προς τα κάτω"/>
          <p:cNvSpPr/>
          <p:nvPr/>
        </p:nvSpPr>
        <p:spPr>
          <a:xfrm>
            <a:off x="3635375" y="3644900"/>
            <a:ext cx="1584325" cy="936625"/>
          </a:xfrm>
          <a:prstGeom prst="downArrow">
            <a:avLst>
              <a:gd name="adj1" fmla="val 5000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spTree>
    <p:extLst>
      <p:ext uri="{BB962C8B-B14F-4D97-AF65-F5344CB8AC3E}">
        <p14:creationId xmlns:p14="http://schemas.microsoft.com/office/powerpoint/2010/main" val="308413323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 calcmode="lin" valueType="num">
                                      <p:cBhvr additive="base">
                                        <p:cTn id="7" dur="500" fill="hold"/>
                                        <p:tgtEl>
                                          <p:spTgt spid="286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867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8675">
                                            <p:txEl>
                                              <p:pRg st="3" end="3"/>
                                            </p:txEl>
                                          </p:spTgt>
                                        </p:tgtEl>
                                        <p:attrNameLst>
                                          <p:attrName>style.visibility</p:attrName>
                                        </p:attrNameLst>
                                      </p:cBhvr>
                                      <p:to>
                                        <p:strVal val="visible"/>
                                      </p:to>
                                    </p:set>
                                    <p:anim calcmode="lin" valueType="num">
                                      <p:cBhvr additive="base">
                                        <p:cTn id="11" dur="500" fill="hold"/>
                                        <p:tgtEl>
                                          <p:spTgt spid="28675">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8675">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8675">
                                            <p:txEl>
                                              <p:pRg st="4" end="4"/>
                                            </p:txEl>
                                          </p:spTgt>
                                        </p:tgtEl>
                                        <p:attrNameLst>
                                          <p:attrName>style.visibility</p:attrName>
                                        </p:attrNameLst>
                                      </p:cBhvr>
                                      <p:to>
                                        <p:strVal val="visible"/>
                                      </p:to>
                                    </p:set>
                                    <p:anim calcmode="lin" valueType="num">
                                      <p:cBhvr additive="base">
                                        <p:cTn id="15" dur="500" fill="hold"/>
                                        <p:tgtEl>
                                          <p:spTgt spid="28675">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867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9363</TotalTime>
  <Words>1702</Words>
  <Application>Microsoft Macintosh PowerPoint</Application>
  <PresentationFormat>On-screen Show (4:3)</PresentationFormat>
  <Paragraphs>187</Paragraphs>
  <Slides>25</Slides>
  <Notes>18</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Θέμα του Office</vt:lpstr>
      <vt:lpstr>Τι είναι η διαγλώσσα; </vt:lpstr>
      <vt:lpstr>Tι είδους γνώσεις αναπτύσσει τελικά ένας μαθητής Γ2;</vt:lpstr>
      <vt:lpstr>PowerPoint Presentation</vt:lpstr>
      <vt:lpstr>PowerPoint Presentation</vt:lpstr>
      <vt:lpstr>PowerPoint Presentation</vt:lpstr>
      <vt:lpstr>PowerPoint Presentation</vt:lpstr>
      <vt:lpstr>Χαρακτηριστικά διαγλώσσας</vt:lpstr>
      <vt:lpstr>Τι είναι η απολίθωση;</vt:lpstr>
      <vt:lpstr>Τι είναι η απολίθωση (fossilization, Selinker 1972);</vt:lpstr>
      <vt:lpstr>PowerPoint Presentation</vt:lpstr>
      <vt:lpstr>PowerPoint Presentation</vt:lpstr>
      <vt:lpstr>     Υπόθεση με κεντρικό στοιχείο την ΑΠΟΛΙΘΩΣΗ</vt:lpstr>
      <vt:lpstr>Θεμελιώδη χαρακτηριστικά ενηλίκων στην ΚΓ2</vt:lpstr>
      <vt:lpstr>Λογικό πρόβλημα της γλωσσικής κατάκτησης (Hornstein &amp; Lightfoot 1981)</vt:lpstr>
      <vt:lpstr>Τι είναι η απολίθωση (fossilization, Han 1998: 50);</vt:lpstr>
      <vt:lpstr>Απολίθωση vs. Στατικοποίηση (Selinker &amp; Han 2001) συνιστούν ένα ΣΥΝΕΧΕΣ με 3 πιθανές περιπτώσεις στατικοποίησης </vt:lpstr>
      <vt:lpstr>Πώς εμφανίζεται η στατικοποίηση; Πώς διαφοροποιείται από την απολίθωση;</vt:lpstr>
      <vt:lpstr>Γιατί εμφανίζεται η απολίθωση;</vt:lpstr>
      <vt:lpstr>Γιατί εμφανίζεται η απολίθωση;</vt:lpstr>
      <vt:lpstr>Γιατί εμφανίζεται η απολίθωση;</vt:lpstr>
      <vt:lpstr>Γιατί εμφανίζεται η απολίθωση;</vt:lpstr>
      <vt:lpstr>Κατάκτηση Γ2: διαδικασία εξαιρετικά σύνθετη και πολύπλοκη που καθορίζεται από σειρά παραμέτρων</vt:lpstr>
      <vt:lpstr>Τι γνωρίζουμε εμπειρικά σχετικά με την ΚΓ2</vt:lpstr>
      <vt:lpstr>Τι γνωρίζουμε εμπειρικά σχετικά με την ΚΓ2</vt:lpstr>
      <vt:lpstr>Προτεραιότητες προσεγγίσεων στην Κατάκτηση της Γ2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Κατάκτηση-Διδασκαλία Δεύτερης Γλώσσας (ειδικές εφαρμογές στη Διδασκαλία της Ελληνικής ως Δεύτερης Γλώσσας)</dc:title>
  <dc:creator>MARIA IAKOVOU</dc:creator>
  <cp:lastModifiedBy>Dimitris Papadopoulos</cp:lastModifiedBy>
  <cp:revision>148</cp:revision>
  <dcterms:created xsi:type="dcterms:W3CDTF">2012-10-16T19:42:21Z</dcterms:created>
  <dcterms:modified xsi:type="dcterms:W3CDTF">2017-12-04T12:21:00Z</dcterms:modified>
</cp:coreProperties>
</file>