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666" r:id="rId2"/>
    <p:sldId id="580" r:id="rId3"/>
    <p:sldId id="587" r:id="rId4"/>
    <p:sldId id="588" r:id="rId5"/>
    <p:sldId id="589" r:id="rId6"/>
    <p:sldId id="570" r:id="rId7"/>
    <p:sldId id="628" r:id="rId8"/>
    <p:sldId id="658" r:id="rId9"/>
    <p:sldId id="629" r:id="rId10"/>
    <p:sldId id="630" r:id="rId11"/>
    <p:sldId id="631" r:id="rId12"/>
    <p:sldId id="632" r:id="rId13"/>
    <p:sldId id="633" r:id="rId14"/>
    <p:sldId id="634" r:id="rId15"/>
    <p:sldId id="635" r:id="rId16"/>
    <p:sldId id="636" r:id="rId17"/>
    <p:sldId id="637" r:id="rId18"/>
    <p:sldId id="638" r:id="rId19"/>
    <p:sldId id="639" r:id="rId20"/>
    <p:sldId id="690" r:id="rId21"/>
    <p:sldId id="640" r:id="rId22"/>
    <p:sldId id="641" r:id="rId23"/>
    <p:sldId id="642" r:id="rId24"/>
    <p:sldId id="643" r:id="rId25"/>
    <p:sldId id="644" r:id="rId26"/>
    <p:sldId id="645" r:id="rId27"/>
    <p:sldId id="652" r:id="rId28"/>
    <p:sldId id="650" r:id="rId29"/>
    <p:sldId id="651" r:id="rId30"/>
    <p:sldId id="646" r:id="rId31"/>
    <p:sldId id="664" r:id="rId32"/>
    <p:sldId id="657" r:id="rId33"/>
    <p:sldId id="607" r:id="rId34"/>
    <p:sldId id="608" r:id="rId35"/>
    <p:sldId id="609" r:id="rId36"/>
    <p:sldId id="610" r:id="rId37"/>
    <p:sldId id="611" r:id="rId38"/>
    <p:sldId id="612" r:id="rId39"/>
    <p:sldId id="578" r:id="rId40"/>
    <p:sldId id="613" r:id="rId41"/>
    <p:sldId id="614" r:id="rId42"/>
    <p:sldId id="615" r:id="rId43"/>
    <p:sldId id="616" r:id="rId44"/>
    <p:sldId id="618" r:id="rId45"/>
    <p:sldId id="667" r:id="rId46"/>
    <p:sldId id="617" r:id="rId47"/>
    <p:sldId id="619" r:id="rId48"/>
    <p:sldId id="620" r:id="rId49"/>
    <p:sldId id="621" r:id="rId50"/>
    <p:sldId id="622" r:id="rId51"/>
    <p:sldId id="669" r:id="rId52"/>
    <p:sldId id="670" r:id="rId53"/>
    <p:sldId id="623" r:id="rId54"/>
    <p:sldId id="665" r:id="rId55"/>
    <p:sldId id="624" r:id="rId56"/>
    <p:sldId id="671" r:id="rId57"/>
    <p:sldId id="672" r:id="rId58"/>
    <p:sldId id="673" r:id="rId59"/>
    <p:sldId id="674" r:id="rId60"/>
    <p:sldId id="675" r:id="rId61"/>
    <p:sldId id="676" r:id="rId62"/>
    <p:sldId id="677" r:id="rId63"/>
    <p:sldId id="678" r:id="rId64"/>
    <p:sldId id="679" r:id="rId65"/>
    <p:sldId id="680" r:id="rId66"/>
    <p:sldId id="681" r:id="rId67"/>
    <p:sldId id="682" r:id="rId68"/>
    <p:sldId id="687" r:id="rId6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3" d="100"/>
          <a:sy n="63" d="100"/>
        </p:scale>
        <p:origin x="-79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mn-cs"/>
              </a:defRPr>
            </a:lvl1pPr>
          </a:lstStyle>
          <a:p>
            <a:pPr>
              <a:defRPr/>
            </a:pPr>
            <a:fld id="{D1AAA26B-1C55-4E4D-838D-22F89CECBADD}" type="datetimeFigureOut">
              <a:rPr lang="el-GR"/>
              <a:pPr>
                <a:defRPr/>
              </a:pPr>
              <a:t>20/12/17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mn-cs"/>
              </a:defRPr>
            </a:lvl1pPr>
          </a:lstStyle>
          <a:p>
            <a:pPr>
              <a:defRPr/>
            </a:pPr>
            <a:fld id="{96EA4277-4054-284E-8C34-1D1B8977EED6}" type="slidenum">
              <a:rPr lang="el-GR"/>
              <a:pPr>
                <a:defRPr/>
              </a:pPr>
              <a:t>‹#›</a:t>
            </a:fld>
            <a:endParaRPr lang="el-GR"/>
          </a:p>
        </p:txBody>
      </p:sp>
    </p:spTree>
    <p:extLst>
      <p:ext uri="{BB962C8B-B14F-4D97-AF65-F5344CB8AC3E}">
        <p14:creationId xmlns:p14="http://schemas.microsoft.com/office/powerpoint/2010/main" val="39196214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cs typeface="ＭＳ Ｐゴシック" charset="0"/>
            </a:endParaRPr>
          </a:p>
        </p:txBody>
      </p:sp>
      <p:sp>
        <p:nvSpPr>
          <p:cNvPr id="57348"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FE6785D-C62E-544A-B34B-70F23710E2D5}" type="slidenum">
              <a:rPr lang="el-GR">
                <a:latin typeface="Calibri" charset="0"/>
              </a:rPr>
              <a:pPr eaLnBrk="1" hangingPunct="1"/>
              <a:t>2</a:t>
            </a:fld>
            <a:endParaRPr lang="el-GR">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1C0B64-8226-794F-9C37-89AB56BF8A03}" type="slidenum">
              <a:rPr lang="el-GR">
                <a:latin typeface="Calibri" charset="0"/>
              </a:rPr>
              <a:pPr eaLnBrk="1" hangingPunct="1"/>
              <a:t>14</a:t>
            </a:fld>
            <a:endParaRPr lang="el-GR">
              <a:latin typeface="Calibri" charset="0"/>
            </a:endParaRPr>
          </a:p>
        </p:txBody>
      </p:sp>
      <p:sp>
        <p:nvSpPr>
          <p:cNvPr id="11469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2"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4693" name="3 - Θέση κεφαλίδας"/>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sz="1200">
              <a:latin typeface="Calibri" charset="0"/>
            </a:endParaRPr>
          </a:p>
        </p:txBody>
      </p:sp>
      <p:sp>
        <p:nvSpPr>
          <p:cNvPr id="114694" name="4 - Θέση ημερομηνίας"/>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endParaRPr lang="en-US" sz="1200">
              <a:latin typeface="Calibri" charset="0"/>
            </a:endParaRPr>
          </a:p>
        </p:txBody>
      </p:sp>
      <p:sp>
        <p:nvSpPr>
          <p:cNvPr id="114695" name="5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4EA4DD0-4CE4-CC4D-AF61-1AC0E7AD5139}" type="slidenum">
              <a:rPr lang="el-GR" sz="1200">
                <a:latin typeface="Calibri" charset="0"/>
              </a:rPr>
              <a:pPr algn="r" eaLnBrk="1" hangingPunct="1"/>
              <a:t>14</a:t>
            </a:fld>
            <a:endParaRPr lang="el-GR"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83760C8-316A-0646-98FC-6C6691A3E793}" type="slidenum">
              <a:rPr lang="el-GR">
                <a:latin typeface="Calibri" charset="0"/>
              </a:rPr>
              <a:pPr eaLnBrk="1" hangingPunct="1"/>
              <a:t>15</a:t>
            </a:fld>
            <a:endParaRPr lang="el-GR">
              <a:latin typeface="Calibri" charset="0"/>
            </a:endParaRPr>
          </a:p>
        </p:txBody>
      </p:sp>
      <p:sp>
        <p:nvSpPr>
          <p:cNvPr id="11571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6"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5717" name="3 - Θέση κεφαλίδας"/>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sz="1200">
              <a:latin typeface="Calibri" charset="0"/>
            </a:endParaRPr>
          </a:p>
        </p:txBody>
      </p:sp>
      <p:sp>
        <p:nvSpPr>
          <p:cNvPr id="115718" name="4 - Θέση ημερομηνίας"/>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endParaRPr lang="en-US" sz="1200">
              <a:latin typeface="Calibri" charset="0"/>
            </a:endParaRPr>
          </a:p>
        </p:txBody>
      </p:sp>
      <p:sp>
        <p:nvSpPr>
          <p:cNvPr id="115719" name="5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874EEE0-54BE-4748-B3DA-FD3023150385}" type="slidenum">
              <a:rPr lang="el-GR" sz="1200">
                <a:latin typeface="Calibri" charset="0"/>
              </a:rPr>
              <a:pPr algn="r" eaLnBrk="1" hangingPunct="1"/>
              <a:t>15</a:t>
            </a:fld>
            <a:endParaRPr lang="el-GR"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6740"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41499BFC-0DD1-A744-B4AC-23F90240CDC0}" type="slidenum">
              <a:rPr lang="el-GR" sz="1200">
                <a:latin typeface="Calibri" charset="0"/>
              </a:rPr>
              <a:pPr algn="r" eaLnBrk="1" hangingPunct="1"/>
              <a:t>16</a:t>
            </a:fld>
            <a:endParaRPr lang="el-GR"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3"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7764"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9ABB348F-71AE-A64C-B4F0-8E9EFFA80922}" type="slidenum">
              <a:rPr lang="el-GR" sz="1200">
                <a:latin typeface="Calibri" charset="0"/>
              </a:rPr>
              <a:pPr algn="r" eaLnBrk="1" hangingPunct="1"/>
              <a:t>17</a:t>
            </a:fld>
            <a:endParaRPr lang="el-GR"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8788"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323B032C-AF00-024B-8D1D-045D4DEC825A}" type="slidenum">
              <a:rPr lang="el-GR" sz="1200">
                <a:latin typeface="Calibri" charset="0"/>
              </a:rPr>
              <a:pPr algn="r" eaLnBrk="1" hangingPunct="1"/>
              <a:t>18</a:t>
            </a:fld>
            <a:endParaRPr lang="el-GR"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9812"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0E9A6FD-4AFE-684D-A260-CCB0CCD67E97}" type="slidenum">
              <a:rPr lang="el-GR" sz="1200">
                <a:latin typeface="Calibri" charset="0"/>
              </a:rPr>
              <a:pPr algn="r" eaLnBrk="1" hangingPunct="1"/>
              <a:t>19</a:t>
            </a:fld>
            <a:endParaRPr lang="el-GR"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BA1F7D1-BE3B-6347-B719-1D8106ADEDBC}" type="slidenum">
              <a:rPr lang="el-GR">
                <a:latin typeface="Calibri" charset="0"/>
              </a:rPr>
              <a:pPr eaLnBrk="1" hangingPunct="1"/>
              <a:t>20</a:t>
            </a:fld>
            <a:endParaRPr lang="el-GR">
              <a:latin typeface="Calibri" charset="0"/>
            </a:endParaRPr>
          </a:p>
        </p:txBody>
      </p:sp>
      <p:sp>
        <p:nvSpPr>
          <p:cNvPr id="12800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4"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28005"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99F7F3DF-210E-C64D-B8EE-18419303B2E3}" type="slidenum">
              <a:rPr lang="el-GR" sz="1200">
                <a:latin typeface="Calibri" charset="0"/>
              </a:rPr>
              <a:pPr algn="r" eaLnBrk="1" hangingPunct="1"/>
              <a:t>20</a:t>
            </a:fld>
            <a:endParaRPr lang="el-GR"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7121C8-C62E-B042-8C65-9450947E35C7}" type="slidenum">
              <a:rPr lang="el-GR">
                <a:latin typeface="Calibri" charset="0"/>
              </a:rPr>
              <a:pPr eaLnBrk="1" hangingPunct="1"/>
              <a:t>21</a:t>
            </a:fld>
            <a:endParaRPr lang="el-GR">
              <a:latin typeface="Calibri" charset="0"/>
            </a:endParaRPr>
          </a:p>
        </p:txBody>
      </p:sp>
      <p:sp>
        <p:nvSpPr>
          <p:cNvPr id="12083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6"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20837"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1D49FCF-FF73-6D4D-ACD5-2851DB83426D}" type="slidenum">
              <a:rPr lang="el-GR" sz="1200">
                <a:latin typeface="Calibri" charset="0"/>
              </a:rPr>
              <a:pPr algn="r" eaLnBrk="1" hangingPunct="1"/>
              <a:t>21</a:t>
            </a:fld>
            <a:endParaRPr lang="el-GR"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271F69E-5D4A-8E42-B8D1-36BBDE7B8649}" type="slidenum">
              <a:rPr lang="el-GR">
                <a:latin typeface="Calibri" charset="0"/>
              </a:rPr>
              <a:pPr eaLnBrk="1" hangingPunct="1"/>
              <a:t>22</a:t>
            </a:fld>
            <a:endParaRPr lang="el-GR">
              <a:latin typeface="Calibri" charset="0"/>
            </a:endParaRPr>
          </a:p>
        </p:txBody>
      </p:sp>
      <p:sp>
        <p:nvSpPr>
          <p:cNvPr id="12185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60"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21861"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B55C7A8-A572-DF44-AD83-845198267FB8}" type="slidenum">
              <a:rPr lang="el-GR" sz="1200">
                <a:latin typeface="Calibri" charset="0"/>
              </a:rPr>
              <a:pPr algn="r" eaLnBrk="1" hangingPunct="1"/>
              <a:t>22</a:t>
            </a:fld>
            <a:endParaRPr lang="el-GR"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883"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0116"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4C02DC-5A0E-1D43-BA7E-4037D0FE3C7E}" type="slidenum">
              <a:rPr lang="el-GR">
                <a:latin typeface="Calibri" charset="0"/>
              </a:rPr>
              <a:pPr eaLnBrk="1" hangingPunct="1"/>
              <a:t>23</a:t>
            </a:fld>
            <a:endParaRPr lang="el-GR">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788829C-DA35-B247-870B-0D408404B67E}" type="slidenum">
              <a:rPr lang="el-GR">
                <a:latin typeface="Calibri" charset="0"/>
              </a:rPr>
              <a:pPr eaLnBrk="1" hangingPunct="1"/>
              <a:t>3</a:t>
            </a:fld>
            <a:endParaRPr lang="el-GR">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1140"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6C16A8D-D42C-7E46-8222-89C4F22C01E4}" type="slidenum">
              <a:rPr lang="el-GR">
                <a:latin typeface="Calibri" charset="0"/>
              </a:rPr>
              <a:pPr eaLnBrk="1" hangingPunct="1"/>
              <a:t>24</a:t>
            </a:fld>
            <a:endParaRPr lang="el-GR">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2164"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7D94AF5-25B6-D141-9CCB-3D5DABAF9FF1}" type="slidenum">
              <a:rPr lang="el-GR">
                <a:latin typeface="Calibri" charset="0"/>
              </a:rPr>
              <a:pPr eaLnBrk="1" hangingPunct="1"/>
              <a:t>25</a:t>
            </a:fld>
            <a:endParaRPr lang="el-GR">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3188" name="3 - Θέση κεφαλίδας"/>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l-GR" smtClean="0"/>
          </a:p>
        </p:txBody>
      </p:sp>
      <p:sp>
        <p:nvSpPr>
          <p:cNvPr id="93189" name="4 - Θέση ημερομηνίας"/>
          <p:cNvSpPr>
            <a:spLocks noGrp="1"/>
          </p:cNvSpPr>
          <p:nvPr>
            <p:ph type="dt" sz="quarter" idx="1"/>
          </p:nvPr>
        </p:nvSpPr>
        <p:spPr bwMode="auto">
          <a:ln>
            <a:miter lim="800000"/>
            <a:headEnd/>
            <a:tailEnd/>
          </a:ln>
        </p:spPr>
        <p:txBody>
          <a:bodyPr rtlCol="0"/>
          <a:lstStyle/>
          <a:p>
            <a:pPr>
              <a:defRPr/>
            </a:pPr>
            <a:endParaRPr lang="el-GR">
              <a:latin typeface="+mn-lt"/>
              <a:ea typeface="+mn-ea"/>
              <a:cs typeface="+mn-cs"/>
            </a:endParaRPr>
          </a:p>
        </p:txBody>
      </p:sp>
      <p:sp>
        <p:nvSpPr>
          <p:cNvPr id="93190" name="5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D7A6025-B686-8545-AA24-5770C1482E9F}" type="slidenum">
              <a:rPr lang="el-GR">
                <a:latin typeface="Calibri" charset="0"/>
              </a:rPr>
              <a:pPr eaLnBrk="1" hangingPunct="1"/>
              <a:t>26</a:t>
            </a:fld>
            <a:endParaRPr lang="el-GR">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9"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4212" name="3 - Θέση κεφαλίδας"/>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l-GR" smtClean="0"/>
          </a:p>
        </p:txBody>
      </p:sp>
      <p:sp>
        <p:nvSpPr>
          <p:cNvPr id="94213" name="4 - Θέση ημερομηνίας"/>
          <p:cNvSpPr>
            <a:spLocks noGrp="1"/>
          </p:cNvSpPr>
          <p:nvPr>
            <p:ph type="dt" sz="quarter" idx="1"/>
          </p:nvPr>
        </p:nvSpPr>
        <p:spPr bwMode="auto">
          <a:ln>
            <a:miter lim="800000"/>
            <a:headEnd/>
            <a:tailEnd/>
          </a:ln>
        </p:spPr>
        <p:txBody>
          <a:bodyPr rtlCol="0"/>
          <a:lstStyle/>
          <a:p>
            <a:pPr>
              <a:defRPr/>
            </a:pPr>
            <a:endParaRPr lang="el-GR">
              <a:latin typeface="+mn-lt"/>
              <a:ea typeface="+mn-ea"/>
              <a:cs typeface="+mn-cs"/>
            </a:endParaRPr>
          </a:p>
        </p:txBody>
      </p:sp>
      <p:sp>
        <p:nvSpPr>
          <p:cNvPr id="94214" name="5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486474-6D93-A64E-A6AF-92A6711C6E0F}" type="slidenum">
              <a:rPr lang="el-GR">
                <a:latin typeface="Calibri" charset="0"/>
              </a:rPr>
              <a:pPr eaLnBrk="1" hangingPunct="1"/>
              <a:t>30</a:t>
            </a:fld>
            <a:endParaRPr lang="el-GR">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D96357-63C3-A64A-879B-471533145328}" type="slidenum">
              <a:rPr lang="el-GR">
                <a:latin typeface="Calibri" charset="0"/>
              </a:rPr>
              <a:pPr eaLnBrk="1" hangingPunct="1"/>
              <a:t>33</a:t>
            </a:fld>
            <a:endParaRPr lang="el-GR">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8499B19-95F1-7D49-83FC-0428C1506B93}" type="slidenum">
              <a:rPr lang="el-GR">
                <a:latin typeface="Calibri" charset="0"/>
              </a:rPr>
              <a:pPr eaLnBrk="1" hangingPunct="1"/>
              <a:t>35</a:t>
            </a:fld>
            <a:endParaRPr lang="el-GR">
              <a:latin typeface="Calibri" charset="0"/>
            </a:endParaRPr>
          </a:p>
        </p:txBody>
      </p:sp>
      <p:sp>
        <p:nvSpPr>
          <p:cNvPr id="9625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60"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6261"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155233A-92BC-4846-B240-FC6E6E2D9102}" type="slidenum">
              <a:rPr lang="el-GR" sz="1200">
                <a:latin typeface="Calibri" charset="0"/>
              </a:rPr>
              <a:pPr algn="r" eaLnBrk="1" hangingPunct="1"/>
              <a:t>35</a:t>
            </a:fld>
            <a:endParaRPr lang="el-GR"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D9A2C5E-D54B-3D42-B3E2-625282E96E04}" type="slidenum">
              <a:rPr lang="el-GR">
                <a:latin typeface="Calibri" charset="0"/>
              </a:rPr>
              <a:pPr eaLnBrk="1" hangingPunct="1"/>
              <a:t>36</a:t>
            </a:fld>
            <a:endParaRPr lang="el-GR">
              <a:latin typeface="Calibri" charset="0"/>
            </a:endParaRPr>
          </a:p>
        </p:txBody>
      </p:sp>
      <p:sp>
        <p:nvSpPr>
          <p:cNvPr id="9728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4"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7285"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8207ECF-79F8-DE41-B7FB-77971E8C3261}" type="slidenum">
              <a:rPr lang="el-GR" sz="1200">
                <a:latin typeface="Calibri" charset="0"/>
              </a:rPr>
              <a:pPr algn="r" eaLnBrk="1" hangingPunct="1"/>
              <a:t>36</a:t>
            </a:fld>
            <a:endParaRPr lang="el-GR"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05EC0B8-B3A9-4C4B-82A4-F75397E8D726}" type="slidenum">
              <a:rPr lang="el-GR">
                <a:latin typeface="Calibri" charset="0"/>
              </a:rPr>
              <a:pPr eaLnBrk="1" hangingPunct="1"/>
              <a:t>37</a:t>
            </a:fld>
            <a:endParaRPr lang="el-GR">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0DC1F93-63E3-FD49-BD03-0C0293238C38}" type="slidenum">
              <a:rPr lang="el-GR">
                <a:latin typeface="Calibri" charset="0"/>
              </a:rPr>
              <a:pPr eaLnBrk="1" hangingPunct="1"/>
              <a:t>38</a:t>
            </a:fld>
            <a:endParaRPr lang="el-GR">
              <a:latin typeface="Calibri" charset="0"/>
            </a:endParaRPr>
          </a:p>
        </p:txBody>
      </p:sp>
      <p:sp>
        <p:nvSpPr>
          <p:cNvPr id="9933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2"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99333"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A4033D8-720E-B24A-A000-74E55EB16979}" type="slidenum">
              <a:rPr lang="el-GR" sz="1200">
                <a:latin typeface="Calibri" charset="0"/>
              </a:rPr>
              <a:pPr algn="r" eaLnBrk="1" hangingPunct="1"/>
              <a:t>38</a:t>
            </a:fld>
            <a:endParaRPr lang="el-GR"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0CB73C8-9E1F-3A4C-9EB3-ED1F2847D402}" type="slidenum">
              <a:rPr lang="el-GR">
                <a:latin typeface="Calibri" charset="0"/>
              </a:rPr>
              <a:pPr eaLnBrk="1" hangingPunct="1"/>
              <a:t>39</a:t>
            </a:fld>
            <a:endParaRPr lang="el-GR">
              <a:latin typeface="Calibri" charset="0"/>
            </a:endParaRPr>
          </a:p>
        </p:txBody>
      </p:sp>
      <p:sp>
        <p:nvSpPr>
          <p:cNvPr id="7065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60"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70661"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F44B230-9550-E84A-A918-33F558DD2FD3}" type="slidenum">
              <a:rPr lang="el-GR" sz="1200">
                <a:latin typeface="Calibri" charset="0"/>
              </a:rPr>
              <a:pPr algn="r" eaLnBrk="1" hangingPunct="1"/>
              <a:t>39</a:t>
            </a:fld>
            <a:endParaRPr lang="el-GR"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14BBB73-7713-DE42-BB66-9D74FB7390C4}" type="slidenum">
              <a:rPr lang="el-GR">
                <a:latin typeface="Calibri" charset="0"/>
              </a:rPr>
              <a:pPr eaLnBrk="1" hangingPunct="1"/>
              <a:t>5</a:t>
            </a:fld>
            <a:endParaRPr lang="el-GR">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28020C5-DB25-114F-BE42-A91E9352AA14}" type="slidenum">
              <a:rPr lang="el-GR">
                <a:latin typeface="Calibri" charset="0"/>
              </a:rPr>
              <a:pPr eaLnBrk="1" hangingPunct="1"/>
              <a:t>40</a:t>
            </a:fld>
            <a:endParaRPr lang="el-GR">
              <a:latin typeface="Calibri" charset="0"/>
            </a:endParaRPr>
          </a:p>
        </p:txBody>
      </p:sp>
      <p:sp>
        <p:nvSpPr>
          <p:cNvPr id="10035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6"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00357"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2FA784F-9E7C-DF4B-BCA0-A0860A3325C1}" type="slidenum">
              <a:rPr lang="el-GR" sz="1200">
                <a:latin typeface="Calibri" charset="0"/>
              </a:rPr>
              <a:pPr algn="r" eaLnBrk="1" hangingPunct="1"/>
              <a:t>40</a:t>
            </a:fld>
            <a:endParaRPr lang="el-GR"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92CB924-5C85-AC4A-8B89-C9594E7B6EAA}" type="slidenum">
              <a:rPr lang="el-GR">
                <a:latin typeface="Calibri" charset="0"/>
              </a:rPr>
              <a:pPr eaLnBrk="1" hangingPunct="1"/>
              <a:t>41</a:t>
            </a:fld>
            <a:endParaRPr lang="el-GR">
              <a:latin typeface="Calibri" charset="0"/>
            </a:endParaRPr>
          </a:p>
        </p:txBody>
      </p:sp>
      <p:sp>
        <p:nvSpPr>
          <p:cNvPr id="10137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80"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01381"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33A723DB-8D18-9E41-A55C-FA4CC55CE703}" type="slidenum">
              <a:rPr lang="el-GR" sz="1200">
                <a:latin typeface="Calibri" charset="0"/>
              </a:rPr>
              <a:pPr algn="r" eaLnBrk="1" hangingPunct="1"/>
              <a:t>41</a:t>
            </a:fld>
            <a:endParaRPr lang="el-GR"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B8CF66F-31F3-C547-9A0D-06D3488EABCD}" type="slidenum">
              <a:rPr lang="el-GR">
                <a:latin typeface="Calibri" charset="0"/>
              </a:rPr>
              <a:pPr eaLnBrk="1" hangingPunct="1"/>
              <a:t>42</a:t>
            </a:fld>
            <a:endParaRPr lang="el-GR">
              <a:latin typeface="Calibri" charset="0"/>
            </a:endParaRPr>
          </a:p>
        </p:txBody>
      </p:sp>
      <p:sp>
        <p:nvSpPr>
          <p:cNvPr id="10240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4"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02405"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3DD12E79-2083-214A-8C7D-B172B161F7E8}" type="slidenum">
              <a:rPr lang="el-GR" sz="1200">
                <a:latin typeface="Calibri" charset="0"/>
              </a:rPr>
              <a:pPr algn="r" eaLnBrk="1" hangingPunct="1"/>
              <a:t>42</a:t>
            </a:fld>
            <a:endParaRPr lang="el-GR"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7D93DC-D1DC-0E41-A670-C28C89C3BD9A}" type="slidenum">
              <a:rPr lang="el-GR">
                <a:latin typeface="Calibri" charset="0"/>
              </a:rPr>
              <a:pPr eaLnBrk="1" hangingPunct="1"/>
              <a:t>43</a:t>
            </a:fld>
            <a:endParaRPr lang="el-GR">
              <a:latin typeface="Calibri" charset="0"/>
            </a:endParaRPr>
          </a:p>
        </p:txBody>
      </p:sp>
      <p:sp>
        <p:nvSpPr>
          <p:cNvPr id="10342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8"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03429"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4CB7BB6B-F206-4543-9961-1CDAC17F7262}" type="slidenum">
              <a:rPr lang="el-GR" sz="1200">
                <a:latin typeface="Calibri" charset="0"/>
              </a:rPr>
              <a:pPr algn="r" eaLnBrk="1" hangingPunct="1"/>
              <a:t>43</a:t>
            </a:fld>
            <a:endParaRPr lang="el-GR"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4FDAB0B-D986-AD40-8826-204A6D0FDD16}" type="slidenum">
              <a:rPr lang="el-GR">
                <a:latin typeface="Calibri" charset="0"/>
              </a:rPr>
              <a:pPr eaLnBrk="1" hangingPunct="1"/>
              <a:t>44</a:t>
            </a:fld>
            <a:endParaRPr lang="el-GR">
              <a:latin typeface="Calibri" charset="0"/>
            </a:endParaRPr>
          </a:p>
        </p:txBody>
      </p:sp>
      <p:sp>
        <p:nvSpPr>
          <p:cNvPr id="10547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6"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05477"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B7DBD74F-F221-1D44-9B99-526A1AF604BC}" type="slidenum">
              <a:rPr lang="el-GR" sz="1200">
                <a:latin typeface="Calibri" charset="0"/>
              </a:rPr>
              <a:pPr algn="r" eaLnBrk="1" hangingPunct="1"/>
              <a:t>44</a:t>
            </a:fld>
            <a:endParaRPr lang="el-GR"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77B985-0B01-1D48-815F-EE2D61B3A098}" type="slidenum">
              <a:rPr lang="el-GR">
                <a:latin typeface="Calibri" charset="0"/>
              </a:rPr>
              <a:pPr eaLnBrk="1" hangingPunct="1"/>
              <a:t>46</a:t>
            </a:fld>
            <a:endParaRPr lang="el-GR">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9"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EF52C5B-B75D-104F-B71D-25D4C418BBFB}" type="slidenum">
              <a:rPr lang="el-GR">
                <a:latin typeface="Calibri" charset="0"/>
              </a:rPr>
              <a:pPr eaLnBrk="1" hangingPunct="1"/>
              <a:t>47</a:t>
            </a:fld>
            <a:endParaRPr lang="el-GR">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3"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09FFF1F-7271-7F48-9966-A8BF08344325}" type="slidenum">
              <a:rPr lang="el-GR">
                <a:latin typeface="Calibri" charset="0"/>
              </a:rPr>
              <a:pPr eaLnBrk="1" hangingPunct="1"/>
              <a:t>48</a:t>
            </a:fld>
            <a:endParaRPr lang="el-GR">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F519181-129D-294F-84E8-5A55EC703A2A}" type="slidenum">
              <a:rPr lang="el-GR">
                <a:latin typeface="Calibri" charset="0"/>
              </a:rPr>
              <a:pPr eaLnBrk="1" hangingPunct="1"/>
              <a:t>49</a:t>
            </a:fld>
            <a:endParaRPr lang="el-GR">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3 - Θέση αριθμού διαφάνειας"/>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FC7FB10-E930-D541-985C-77727E410A82}" type="slidenum">
              <a:rPr lang="el-GR">
                <a:latin typeface="Calibri" charset="0"/>
              </a:rPr>
              <a:pPr eaLnBrk="1" hangingPunct="1"/>
              <a:t>50</a:t>
            </a:fld>
            <a:endParaRPr lang="el-GR">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76804"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AE9AAC-9DCB-2949-91DE-FBC58CA3F87B}" type="slidenum">
              <a:rPr lang="el-GR">
                <a:latin typeface="Calibri" charset="0"/>
              </a:rPr>
              <a:pPr eaLnBrk="1" hangingPunct="1"/>
              <a:t>7</a:t>
            </a:fld>
            <a:endParaRPr lang="el-GR">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3D74F4-B282-8246-A590-A093FBEB5A80}" type="slidenum">
              <a:rPr lang="el-GR">
                <a:latin typeface="Calibri" charset="0"/>
              </a:rPr>
              <a:pPr eaLnBrk="1" hangingPunct="1"/>
              <a:t>53</a:t>
            </a:fld>
            <a:endParaRPr lang="el-GR">
              <a:latin typeface="Calibri" charset="0"/>
            </a:endParaRPr>
          </a:p>
        </p:txBody>
      </p:sp>
      <p:sp>
        <p:nvSpPr>
          <p:cNvPr id="11059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6"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0597"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26A5F0D-531E-BD4A-ADEA-8D59866870AA}" type="slidenum">
              <a:rPr lang="el-GR" sz="1200">
                <a:latin typeface="Calibri" charset="0"/>
              </a:rPr>
              <a:pPr algn="r" eaLnBrk="1" hangingPunct="1"/>
              <a:t>53</a:t>
            </a:fld>
            <a:endParaRPr lang="el-GR"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75780"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D42D492-D22F-284B-BDEC-69D0AF557CEB}" type="slidenum">
              <a:rPr lang="el-GR">
                <a:latin typeface="Calibri" charset="0"/>
              </a:rPr>
              <a:pPr eaLnBrk="1" hangingPunct="1"/>
              <a:t>9</a:t>
            </a:fld>
            <a:endParaRPr lang="el-GR">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DBFFFFC-DF3C-504E-9C60-8D5957219EB6}" type="slidenum">
              <a:rPr lang="el-GR">
                <a:latin typeface="Calibri" charset="0"/>
              </a:rPr>
              <a:pPr eaLnBrk="1" hangingPunct="1"/>
              <a:t>10</a:t>
            </a:fld>
            <a:endParaRPr lang="el-GR">
              <a:latin typeface="Calibri" charset="0"/>
            </a:endParaRPr>
          </a:p>
        </p:txBody>
      </p:sp>
      <p:sp>
        <p:nvSpPr>
          <p:cNvPr id="11059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6"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0597" name="3 - Θέση κεφαλίδας"/>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sz="1200">
              <a:latin typeface="Calibri" charset="0"/>
            </a:endParaRPr>
          </a:p>
        </p:txBody>
      </p:sp>
      <p:sp>
        <p:nvSpPr>
          <p:cNvPr id="110598" name="4 - Θέση ημερομηνίας"/>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endParaRPr lang="en-US" sz="1200">
              <a:latin typeface="Calibri" charset="0"/>
            </a:endParaRPr>
          </a:p>
        </p:txBody>
      </p:sp>
      <p:sp>
        <p:nvSpPr>
          <p:cNvPr id="110599" name="5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297116B-DB27-5146-A6F7-F686AD79C19F}" type="slidenum">
              <a:rPr lang="el-GR" sz="1200">
                <a:latin typeface="Calibri" charset="0"/>
              </a:rPr>
              <a:pPr algn="r" eaLnBrk="1" hangingPunct="1"/>
              <a:t>10</a:t>
            </a:fld>
            <a:endParaRPr lang="el-GR"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B07C029-0873-5C42-BAA9-F4D1B15AD65B}" type="slidenum">
              <a:rPr lang="el-GR">
                <a:latin typeface="Calibri" charset="0"/>
              </a:rPr>
              <a:pPr eaLnBrk="1" hangingPunct="1"/>
              <a:t>11</a:t>
            </a:fld>
            <a:endParaRPr lang="el-GR">
              <a:latin typeface="Calibri" charset="0"/>
            </a:endParaRPr>
          </a:p>
        </p:txBody>
      </p:sp>
      <p:sp>
        <p:nvSpPr>
          <p:cNvPr id="11161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20"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1621" name="3 - Θέση κεφαλίδας"/>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sz="1200">
              <a:latin typeface="Calibri" charset="0"/>
            </a:endParaRPr>
          </a:p>
        </p:txBody>
      </p:sp>
      <p:sp>
        <p:nvSpPr>
          <p:cNvPr id="111622" name="4 - Θέση ημερομηνίας"/>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endParaRPr lang="en-US" sz="1200">
              <a:latin typeface="Calibri" charset="0"/>
            </a:endParaRPr>
          </a:p>
        </p:txBody>
      </p:sp>
      <p:sp>
        <p:nvSpPr>
          <p:cNvPr id="111623" name="5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51A43F30-3093-A54E-88C0-605B0CC0E05F}" type="slidenum">
              <a:rPr lang="el-GR" sz="1200">
                <a:latin typeface="Calibri" charset="0"/>
              </a:rPr>
              <a:pPr algn="r" eaLnBrk="1" hangingPunct="1"/>
              <a:t>11</a:t>
            </a:fld>
            <a:endParaRPr lang="el-GR"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FC32BA8-6F6B-2F4C-87C3-9ACEB0097AD3}" type="slidenum">
              <a:rPr lang="el-GR">
                <a:latin typeface="Calibri" charset="0"/>
              </a:rPr>
              <a:pPr eaLnBrk="1" hangingPunct="1"/>
              <a:t>12</a:t>
            </a:fld>
            <a:endParaRPr lang="el-GR">
              <a:latin typeface="Calibri" charset="0"/>
            </a:endParaRPr>
          </a:p>
        </p:txBody>
      </p:sp>
      <p:sp>
        <p:nvSpPr>
          <p:cNvPr id="11264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4"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2645" name="3 - Θέση κεφαλίδας"/>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sz="1200">
              <a:latin typeface="Calibri" charset="0"/>
            </a:endParaRPr>
          </a:p>
        </p:txBody>
      </p:sp>
      <p:sp>
        <p:nvSpPr>
          <p:cNvPr id="112646" name="4 - Θέση ημερομηνίας"/>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endParaRPr lang="en-US" sz="1200">
              <a:latin typeface="Calibri" charset="0"/>
            </a:endParaRPr>
          </a:p>
        </p:txBody>
      </p:sp>
      <p:sp>
        <p:nvSpPr>
          <p:cNvPr id="112647" name="5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5BD24FD9-B5B3-7D46-9446-195C367A2000}" type="slidenum">
              <a:rPr lang="el-GR" sz="1200">
                <a:latin typeface="Calibri" charset="0"/>
              </a:rPr>
              <a:pPr algn="r" eaLnBrk="1" hangingPunct="1"/>
              <a:t>12</a:t>
            </a:fld>
            <a:endParaRPr lang="el-GR"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1483A0F-D621-F74C-B6DD-1ED20C403D13}" type="slidenum">
              <a:rPr lang="el-GR">
                <a:latin typeface="Calibri" charset="0"/>
              </a:rPr>
              <a:pPr eaLnBrk="1" hangingPunct="1"/>
              <a:t>13</a:t>
            </a:fld>
            <a:endParaRPr lang="el-GR">
              <a:latin typeface="Calibri" charset="0"/>
            </a:endParaRPr>
          </a:p>
        </p:txBody>
      </p:sp>
      <p:sp>
        <p:nvSpPr>
          <p:cNvPr id="11366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8"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13669" name="3 - Θέση κεφαλίδας"/>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sz="1200">
              <a:latin typeface="Calibri" charset="0"/>
            </a:endParaRPr>
          </a:p>
        </p:txBody>
      </p:sp>
      <p:sp>
        <p:nvSpPr>
          <p:cNvPr id="113670" name="4 - Θέση ημερομηνίας"/>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endParaRPr lang="en-US" sz="1200">
              <a:latin typeface="Calibri" charset="0"/>
            </a:endParaRPr>
          </a:p>
        </p:txBody>
      </p:sp>
      <p:sp>
        <p:nvSpPr>
          <p:cNvPr id="113671" name="5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B68CB591-DED0-9341-A1F3-09170108D37E}" type="slidenum">
              <a:rPr lang="el-GR" sz="1200">
                <a:latin typeface="Calibri" charset="0"/>
              </a:rPr>
              <a:pPr algn="r" eaLnBrk="1" hangingPunct="1"/>
              <a:t>13</a:t>
            </a:fld>
            <a:endParaRPr lang="el-GR"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37148553-0AAB-3943-AA32-2D64DBE63B1F}" type="datetimeFigureOut">
              <a:rPr lang="el-GR"/>
              <a:pPr>
                <a:defRPr/>
              </a:pPr>
              <a:t>20/12/17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7B28C40-8F6C-3440-8B9F-AE1427676431}" type="slidenum">
              <a:rPr lang="el-GR"/>
              <a:pPr>
                <a:defRPr/>
              </a:pPr>
              <a:t>‹#›</a:t>
            </a:fld>
            <a:endParaRPr lang="el-GR"/>
          </a:p>
        </p:txBody>
      </p:sp>
    </p:spTree>
    <p:extLst>
      <p:ext uri="{BB962C8B-B14F-4D97-AF65-F5344CB8AC3E}">
        <p14:creationId xmlns:p14="http://schemas.microsoft.com/office/powerpoint/2010/main" val="101302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D09F937-4C1E-684A-9774-34F4CF40C114}" type="datetimeFigureOut">
              <a:rPr lang="el-GR"/>
              <a:pPr>
                <a:defRPr/>
              </a:pPr>
              <a:t>20/12/17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96E645E-3C4D-BF47-80E4-53EBC4CA2029}" type="slidenum">
              <a:rPr lang="el-GR"/>
              <a:pPr>
                <a:defRPr/>
              </a:pPr>
              <a:t>‹#›</a:t>
            </a:fld>
            <a:endParaRPr lang="el-GR"/>
          </a:p>
        </p:txBody>
      </p:sp>
    </p:spTree>
    <p:extLst>
      <p:ext uri="{BB962C8B-B14F-4D97-AF65-F5344CB8AC3E}">
        <p14:creationId xmlns:p14="http://schemas.microsoft.com/office/powerpoint/2010/main" val="404994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8433C9C5-7094-BA48-A6FE-266E6566695B}" type="datetimeFigureOut">
              <a:rPr lang="el-GR"/>
              <a:pPr>
                <a:defRPr/>
              </a:pPr>
              <a:t>20/12/17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6448826-BE64-9B45-9D2C-AFDF077F539F}" type="slidenum">
              <a:rPr lang="el-GR"/>
              <a:pPr>
                <a:defRPr/>
              </a:pPr>
              <a:t>‹#›</a:t>
            </a:fld>
            <a:endParaRPr lang="el-GR"/>
          </a:p>
        </p:txBody>
      </p:sp>
    </p:spTree>
    <p:extLst>
      <p:ext uri="{BB962C8B-B14F-4D97-AF65-F5344CB8AC3E}">
        <p14:creationId xmlns:p14="http://schemas.microsoft.com/office/powerpoint/2010/main" val="3824045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458625"/>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Κείμενο τίτλου</a:t>
            </a:r>
          </a:p>
        </p:txBody>
      </p:sp>
      <p:sp>
        <p:nvSpPr>
          <p:cNvPr id="21" name="Shape 21"/>
          <p:cNvSpPr>
            <a:spLocks noGrp="1"/>
          </p:cNvSpPr>
          <p:nvPr>
            <p:ph type="body" idx="1"/>
          </p:nvPr>
        </p:nvSpPr>
        <p:spPr>
          <a:prstGeom prst="rect">
            <a:avLst/>
          </a:prstGeom>
        </p:spPr>
        <p:txBody>
          <a:body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469115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75D40FA-0C34-AE46-9589-DA9C36A60B1F}" type="datetimeFigureOut">
              <a:rPr lang="el-GR"/>
              <a:pPr>
                <a:defRPr/>
              </a:pPr>
              <a:t>20/12/17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84A8B7BC-CB76-DD45-9CA0-EB42034B8CC3}" type="slidenum">
              <a:rPr lang="el-GR"/>
              <a:pPr>
                <a:defRPr/>
              </a:pPr>
              <a:t>‹#›</a:t>
            </a:fld>
            <a:endParaRPr lang="el-GR"/>
          </a:p>
        </p:txBody>
      </p:sp>
    </p:spTree>
    <p:extLst>
      <p:ext uri="{BB962C8B-B14F-4D97-AF65-F5344CB8AC3E}">
        <p14:creationId xmlns:p14="http://schemas.microsoft.com/office/powerpoint/2010/main" val="111309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F6246F36-3C51-9A4E-8A27-8BFEE31EE9F9}" type="datetimeFigureOut">
              <a:rPr lang="el-GR"/>
              <a:pPr>
                <a:defRPr/>
              </a:pPr>
              <a:t>20/12/17</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CDE2C67-E9AD-844D-89B7-042F3363F965}" type="slidenum">
              <a:rPr lang="el-GR"/>
              <a:pPr>
                <a:defRPr/>
              </a:pPr>
              <a:t>‹#›</a:t>
            </a:fld>
            <a:endParaRPr lang="el-GR"/>
          </a:p>
        </p:txBody>
      </p:sp>
    </p:spTree>
    <p:extLst>
      <p:ext uri="{BB962C8B-B14F-4D97-AF65-F5344CB8AC3E}">
        <p14:creationId xmlns:p14="http://schemas.microsoft.com/office/powerpoint/2010/main" val="110962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F86E9337-70E2-884D-B1B9-867CB517439D}" type="datetimeFigureOut">
              <a:rPr lang="el-GR"/>
              <a:pPr>
                <a:defRPr/>
              </a:pPr>
              <a:t>20/12/17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23FB0A38-D10F-394B-BBBE-55C7ACBEDD33}" type="slidenum">
              <a:rPr lang="el-GR"/>
              <a:pPr>
                <a:defRPr/>
              </a:pPr>
              <a:t>‹#›</a:t>
            </a:fld>
            <a:endParaRPr lang="el-GR"/>
          </a:p>
        </p:txBody>
      </p:sp>
    </p:spTree>
    <p:extLst>
      <p:ext uri="{BB962C8B-B14F-4D97-AF65-F5344CB8AC3E}">
        <p14:creationId xmlns:p14="http://schemas.microsoft.com/office/powerpoint/2010/main" val="379838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4AAACBD7-74C6-5E44-ABA3-5FBC9EBD2DE2}" type="datetimeFigureOut">
              <a:rPr lang="el-GR"/>
              <a:pPr>
                <a:defRPr/>
              </a:pPr>
              <a:t>20/12/17</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722ADD20-BBBB-A143-8C08-CA9AF1399B27}" type="slidenum">
              <a:rPr lang="el-GR"/>
              <a:pPr>
                <a:defRPr/>
              </a:pPr>
              <a:t>‹#›</a:t>
            </a:fld>
            <a:endParaRPr lang="el-GR"/>
          </a:p>
        </p:txBody>
      </p:sp>
    </p:spTree>
    <p:extLst>
      <p:ext uri="{BB962C8B-B14F-4D97-AF65-F5344CB8AC3E}">
        <p14:creationId xmlns:p14="http://schemas.microsoft.com/office/powerpoint/2010/main" val="299628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195770BB-3067-2D44-99C2-8779A102B7A0}" type="datetimeFigureOut">
              <a:rPr lang="el-GR"/>
              <a:pPr>
                <a:defRPr/>
              </a:pPr>
              <a:t>20/12/17</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83D6C39D-F876-AA41-B2AC-F9E374FF5F7D}" type="slidenum">
              <a:rPr lang="el-GR"/>
              <a:pPr>
                <a:defRPr/>
              </a:pPr>
              <a:t>‹#›</a:t>
            </a:fld>
            <a:endParaRPr lang="el-GR"/>
          </a:p>
        </p:txBody>
      </p:sp>
    </p:spTree>
    <p:extLst>
      <p:ext uri="{BB962C8B-B14F-4D97-AF65-F5344CB8AC3E}">
        <p14:creationId xmlns:p14="http://schemas.microsoft.com/office/powerpoint/2010/main" val="17113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D11985F5-B24A-FB48-926F-267A3C8A5BEC}" type="datetimeFigureOut">
              <a:rPr lang="el-GR"/>
              <a:pPr>
                <a:defRPr/>
              </a:pPr>
              <a:t>20/12/17</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D8263F2A-3E3F-D74D-9B52-59E12931C251}" type="slidenum">
              <a:rPr lang="el-GR"/>
              <a:pPr>
                <a:defRPr/>
              </a:pPr>
              <a:t>‹#›</a:t>
            </a:fld>
            <a:endParaRPr lang="el-GR"/>
          </a:p>
        </p:txBody>
      </p:sp>
    </p:spTree>
    <p:extLst>
      <p:ext uri="{BB962C8B-B14F-4D97-AF65-F5344CB8AC3E}">
        <p14:creationId xmlns:p14="http://schemas.microsoft.com/office/powerpoint/2010/main" val="518005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E00A5D84-E703-7249-8BA0-E562D534B6A2}" type="datetimeFigureOut">
              <a:rPr lang="el-GR"/>
              <a:pPr>
                <a:defRPr/>
              </a:pPr>
              <a:t>20/12/17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9A724EDB-AE14-8841-B6A9-8D624068C3D4}" type="slidenum">
              <a:rPr lang="el-GR"/>
              <a:pPr>
                <a:defRPr/>
              </a:pPr>
              <a:t>‹#›</a:t>
            </a:fld>
            <a:endParaRPr lang="el-GR"/>
          </a:p>
        </p:txBody>
      </p:sp>
    </p:spTree>
    <p:extLst>
      <p:ext uri="{BB962C8B-B14F-4D97-AF65-F5344CB8AC3E}">
        <p14:creationId xmlns:p14="http://schemas.microsoft.com/office/powerpoint/2010/main" val="428336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8313D77C-79CB-C043-8EB2-278A26C49DD9}" type="datetimeFigureOut">
              <a:rPr lang="el-GR"/>
              <a:pPr>
                <a:defRPr/>
              </a:pPr>
              <a:t>20/12/17</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52E8E25-497D-0C44-A0C8-89A16596701F}" type="slidenum">
              <a:rPr lang="el-GR"/>
              <a:pPr>
                <a:defRPr/>
              </a:pPr>
              <a:t>‹#›</a:t>
            </a:fld>
            <a:endParaRPr lang="el-GR"/>
          </a:p>
        </p:txBody>
      </p:sp>
    </p:spTree>
    <p:extLst>
      <p:ext uri="{BB962C8B-B14F-4D97-AF65-F5344CB8AC3E}">
        <p14:creationId xmlns:p14="http://schemas.microsoft.com/office/powerpoint/2010/main" val="7813694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cs typeface="+mn-cs"/>
              </a:defRPr>
            </a:lvl1pPr>
          </a:lstStyle>
          <a:p>
            <a:pPr>
              <a:defRPr/>
            </a:pPr>
            <a:fld id="{20030183-6197-7648-B88B-92123BA03AF7}" type="datetimeFigureOut">
              <a:rPr lang="el-GR"/>
              <a:pPr>
                <a:defRPr/>
              </a:pPr>
              <a:t>20/12/17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charset="0"/>
                <a:cs typeface="+mn-cs"/>
              </a:defRPr>
            </a:lvl1pPr>
          </a:lstStyle>
          <a:p>
            <a:pPr>
              <a:defRPr/>
            </a:pPr>
            <a:fld id="{240D78C7-8625-E248-A9DF-EEE8F6200110}"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w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applied%20linguistics%5C6a00e54ee8552c883300e54f5c8feb8833-800wi.gif" TargetMode="External"/><Relationship Id="rId4" Type="http://schemas.openxmlformats.org/officeDocument/2006/relationships/image" Target="../media/image19.jpe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ctrTitle"/>
          </p:nvPr>
        </p:nvSpPr>
        <p:spPr>
          <a:xfrm>
            <a:off x="466888" y="2130425"/>
            <a:ext cx="8403984" cy="1470025"/>
          </a:xfrm>
          <a:prstGeom prst="rect">
            <a:avLst/>
          </a:prstGeom>
        </p:spPr>
        <p:txBody>
          <a:bodyPr/>
          <a:lstStyle/>
          <a:p>
            <a:pPr>
              <a:defRPr sz="3600" b="1">
                <a:solidFill>
                  <a:srgbClr val="FF0000"/>
                </a:solidFill>
              </a:defRPr>
            </a:pPr>
            <a:r>
              <a:t>Γλωσσικό εισαγόμενο και </a:t>
            </a:r>
            <a:br/>
            <a:r>
              <a:t>διεπίδραση στην κατάκτηση της Γ2</a:t>
            </a:r>
          </a:p>
        </p:txBody>
      </p:sp>
      <p:sp>
        <p:nvSpPr>
          <p:cNvPr id="174" name="Shape 174"/>
          <p:cNvSpPr>
            <a:spLocks noGrp="1"/>
          </p:cNvSpPr>
          <p:nvPr>
            <p:ph type="subTitle" sz="quarter" idx="1"/>
          </p:nvPr>
        </p:nvSpPr>
        <p:spPr>
          <a:prstGeom prst="rect">
            <a:avLst/>
          </a:prstGeom>
        </p:spPr>
        <p:txBody>
          <a:bodyPr/>
          <a:lstStyle>
            <a:lvl1pPr>
              <a:lnSpc>
                <a:spcPct val="90000"/>
              </a:lnSpc>
              <a:spcBef>
                <a:spcPts val="800"/>
              </a:spcBef>
              <a:defRPr sz="2100" b="1">
                <a:solidFill>
                  <a:srgbClr val="0070C0"/>
                </a:solidFill>
              </a:defRPr>
            </a:lvl1pPr>
          </a:lstStyle>
          <a:p>
            <a:r>
              <a:rPr dirty="0"/>
              <a:t>Οι έννοιες του γλωσσικού εισαγόμενου και εξαγόμενου και ο ρόλος τους στη Γ2 </a:t>
            </a:r>
            <a:endParaRPr lang="el-GR" dirty="0" smtClean="0"/>
          </a:p>
          <a:p>
            <a:r>
              <a:rPr lang="el-GR" dirty="0" smtClean="0"/>
              <a:t>Τύποι ΓΕΙΣ και η επίδρασή τους στη γλωσσική κατάκτηση (τροποποιημένο ΓΕΙΣ, δομημένο ΓΕΙΣ)</a:t>
            </a:r>
          </a:p>
          <a:p>
            <a:r>
              <a:rPr lang="el-GR" dirty="0" smtClean="0"/>
              <a:t>Διδασκαλία Γραμματικής στη Γ2</a:t>
            </a:r>
            <a:endParaRPr dirty="0"/>
          </a:p>
        </p:txBody>
      </p:sp>
    </p:spTree>
    <p:extLst>
      <p:ext uri="{BB962C8B-B14F-4D97-AF65-F5344CB8AC3E}">
        <p14:creationId xmlns:p14="http://schemas.microsoft.com/office/powerpoint/2010/main" val="165655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20688"/>
            <a:ext cx="8224837"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0" y="692150"/>
            <a:ext cx="1763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a:latin typeface="Calibri" charset="0"/>
              </a:rPr>
              <a:t>Γεια σας 2, ΚΕΔΑ</a:t>
            </a:r>
          </a:p>
        </p:txBody>
      </p:sp>
      <p:sp>
        <p:nvSpPr>
          <p:cNvPr id="22532" name="Rectangle 4"/>
          <p:cNvSpPr>
            <a:spLocks noChangeArrowheads="1"/>
          </p:cNvSpPr>
          <p:nvPr/>
        </p:nvSpPr>
        <p:spPr bwMode="auto">
          <a:xfrm>
            <a:off x="4356100" y="261938"/>
            <a:ext cx="2376488" cy="503237"/>
          </a:xfrm>
          <a:prstGeom prst="rect">
            <a:avLst/>
          </a:prstGeom>
          <a:solidFill>
            <a:schemeClr val="accent1"/>
          </a:solidFill>
          <a:ln w="9525">
            <a:solidFill>
              <a:schemeClr val="tx1"/>
            </a:solidFill>
            <a:miter lim="800000"/>
            <a:headEnd/>
            <a:tailEnd/>
          </a:ln>
        </p:spPr>
        <p:txBody>
          <a:bodyPr wrap="none" anchor="ctr"/>
          <a:lstStyle/>
          <a:p>
            <a:pPr algn="ctr"/>
            <a:r>
              <a:rPr lang="el-GR" b="1">
                <a:solidFill>
                  <a:srgbClr val="FF0000"/>
                </a:solidFill>
                <a:latin typeface="Calibri" charset="0"/>
              </a:rPr>
              <a:t>Δομημένο ΓΕΙΣ</a:t>
            </a:r>
          </a:p>
        </p:txBody>
      </p:sp>
    </p:spTree>
    <p:extLst>
      <p:ext uri="{BB962C8B-B14F-4D97-AF65-F5344CB8AC3E}">
        <p14:creationId xmlns:p14="http://schemas.microsoft.com/office/powerpoint/2010/main" val="13168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333375"/>
            <a:ext cx="432117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47663"/>
            <a:ext cx="403225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788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604838" y="1600200"/>
            <a:ext cx="7934325" cy="4525963"/>
          </a:xfrm>
        </p:spPr>
      </p:pic>
    </p:spTree>
    <p:extLst>
      <p:ext uri="{BB962C8B-B14F-4D97-AF65-F5344CB8AC3E}">
        <p14:creationId xmlns:p14="http://schemas.microsoft.com/office/powerpoint/2010/main" val="9893796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612775" y="1600200"/>
            <a:ext cx="7916863" cy="4525963"/>
          </a:xfrm>
        </p:spPr>
      </p:pic>
    </p:spTree>
    <p:extLst>
      <p:ext uri="{BB962C8B-B14F-4D97-AF65-F5344CB8AC3E}">
        <p14:creationId xmlns:p14="http://schemas.microsoft.com/office/powerpoint/2010/main" val="23241449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258888" y="549275"/>
            <a:ext cx="6985000" cy="5832475"/>
          </a:xfrm>
        </p:spPr>
      </p:pic>
    </p:spTree>
    <p:extLst>
      <p:ext uri="{BB962C8B-B14F-4D97-AF65-F5344CB8AC3E}">
        <p14:creationId xmlns:p14="http://schemas.microsoft.com/office/powerpoint/2010/main" val="39618255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187450" y="836613"/>
            <a:ext cx="6769100" cy="5289550"/>
          </a:xfrm>
        </p:spPr>
      </p:pic>
    </p:spTree>
    <p:extLst>
      <p:ext uri="{BB962C8B-B14F-4D97-AF65-F5344CB8AC3E}">
        <p14:creationId xmlns:p14="http://schemas.microsoft.com/office/powerpoint/2010/main" val="42447336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lstStyle/>
          <a:p>
            <a:pPr eaLnBrk="1" hangingPunct="1"/>
            <a:r>
              <a:rPr lang="el-GR" sz="3200" b="1">
                <a:solidFill>
                  <a:srgbClr val="FF0000"/>
                </a:solidFill>
                <a:latin typeface="Calibri" charset="0"/>
              </a:rPr>
              <a:t>Διεργαστική διδασκαλία </a:t>
            </a:r>
            <a:br>
              <a:rPr lang="el-GR" sz="3200" b="1">
                <a:solidFill>
                  <a:srgbClr val="FF0000"/>
                </a:solidFill>
                <a:latin typeface="Calibri" charset="0"/>
              </a:rPr>
            </a:br>
            <a:r>
              <a:rPr lang="el-GR" sz="3200" b="1">
                <a:solidFill>
                  <a:srgbClr val="FF0000"/>
                </a:solidFill>
                <a:latin typeface="Calibri" charset="0"/>
              </a:rPr>
              <a:t>(</a:t>
            </a:r>
            <a:r>
              <a:rPr lang="en-US" sz="3200" b="1">
                <a:solidFill>
                  <a:srgbClr val="FF0000"/>
                </a:solidFill>
                <a:latin typeface="Calibri" charset="0"/>
              </a:rPr>
              <a:t>Processing Instruction, Van Patten et al.)</a:t>
            </a:r>
            <a:endParaRPr lang="el-GR" sz="3200" b="1">
              <a:solidFill>
                <a:srgbClr val="FF0000"/>
              </a:solidFill>
              <a:latin typeface="Calibri" charset="0"/>
            </a:endParaRPr>
          </a:p>
        </p:txBody>
      </p:sp>
      <p:sp>
        <p:nvSpPr>
          <p:cNvPr id="11267" name="Rectangle 3"/>
          <p:cNvSpPr>
            <a:spLocks noGrp="1" noChangeArrowheads="1"/>
          </p:cNvSpPr>
          <p:nvPr>
            <p:ph type="body" idx="4294967295"/>
          </p:nvPr>
        </p:nvSpPr>
        <p:spPr/>
        <p:txBody>
          <a:bodyPr/>
          <a:lstStyle/>
          <a:p>
            <a:pPr marL="609600" indent="-609600" eaLnBrk="1" hangingPunct="1">
              <a:buFontTx/>
              <a:buAutoNum type="arabicPeriod"/>
            </a:pPr>
            <a:r>
              <a:rPr lang="el-GR" sz="2800">
                <a:latin typeface="Calibri" charset="0"/>
              </a:rPr>
              <a:t>Οι μαθητές επεξεργάζονται το γλωσσικό εισαγόμενο αποσκοπώντας στην κατανόηση της σημασίας πριν το επεξεργαστούν σε επίπεδο γραμματικής.</a:t>
            </a:r>
          </a:p>
          <a:p>
            <a:pPr marL="1371600" lvl="2" indent="-457200" eaLnBrk="1" hangingPunct="1">
              <a:buFontTx/>
              <a:buAutoNum type="arabicPeriod"/>
            </a:pPr>
            <a:r>
              <a:rPr lang="el-GR" sz="2000">
                <a:latin typeface="Calibri" charset="0"/>
              </a:rPr>
              <a:t>(α) Επεξεργάζονται πρώτα τις λέξεις περιεχομένου </a:t>
            </a:r>
          </a:p>
          <a:p>
            <a:pPr marL="1371600" lvl="2" indent="-457200" eaLnBrk="1" hangingPunct="1">
              <a:buFontTx/>
              <a:buAutoNum type="arabicPeriod"/>
            </a:pPr>
            <a:r>
              <a:rPr lang="el-GR" sz="2000">
                <a:latin typeface="Calibri" charset="0"/>
              </a:rPr>
              <a:t>(β) Όταν αναζητούν σημασιολογικές πληροφορίες προτιμούν να επεξεργάζονται λεξικά παρά γραμματικά στοιχεία</a:t>
            </a:r>
          </a:p>
          <a:p>
            <a:pPr marL="1371600" lvl="2" indent="-457200" eaLnBrk="1" hangingPunct="1">
              <a:buFontTx/>
              <a:buAutoNum type="arabicPeriod"/>
            </a:pPr>
            <a:r>
              <a:rPr lang="el-GR" sz="2000">
                <a:latin typeface="Calibri" charset="0"/>
              </a:rPr>
              <a:t>(γ) Προτιμούν να επεξεργάζονται πρώτα εκείνη τη γραμματική μορφολογία που έχει το μεγαλύτερο σημασιολογικό φορτίο (π.χ. </a:t>
            </a:r>
            <a:r>
              <a:rPr lang="en-US" sz="2000">
                <a:latin typeface="Calibri" charset="0"/>
              </a:rPr>
              <a:t>The first noun principle)</a:t>
            </a:r>
            <a:endParaRPr lang="el-GR" sz="2000">
              <a:latin typeface="Calibri" charset="0"/>
            </a:endParaRPr>
          </a:p>
        </p:txBody>
      </p:sp>
      <p:sp>
        <p:nvSpPr>
          <p:cNvPr id="4" name="3 - Ορθογώνιο"/>
          <p:cNvSpPr/>
          <p:nvPr/>
        </p:nvSpPr>
        <p:spPr>
          <a:xfrm>
            <a:off x="0" y="0"/>
            <a:ext cx="4356100" cy="6207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a:solidFill>
                  <a:srgbClr val="FFFFFF"/>
                </a:solidFill>
                <a:latin typeface="Calibri" charset="0"/>
                <a:ea typeface="ＭＳ Ｐゴシック" charset="0"/>
                <a:cs typeface="Arial" charset="0"/>
              </a:rPr>
              <a:t>Ποιες τροποποιήσεις της ΕΠ οδηγούν σε εστιασμένη γλωσσική διδασκαλία;;</a:t>
            </a:r>
          </a:p>
        </p:txBody>
      </p:sp>
    </p:spTree>
    <p:extLst>
      <p:ext uri="{BB962C8B-B14F-4D97-AF65-F5344CB8AC3E}">
        <p14:creationId xmlns:p14="http://schemas.microsoft.com/office/powerpoint/2010/main" val="156767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eaLnBrk="1" hangingPunct="1"/>
            <a:r>
              <a:rPr lang="el-GR" sz="3200" b="1">
                <a:solidFill>
                  <a:srgbClr val="FF0000"/>
                </a:solidFill>
                <a:latin typeface="Calibri" charset="0"/>
              </a:rPr>
              <a:t>Διεργαστική διδασκαλία </a:t>
            </a:r>
            <a:br>
              <a:rPr lang="el-GR" sz="3200" b="1">
                <a:solidFill>
                  <a:srgbClr val="FF0000"/>
                </a:solidFill>
                <a:latin typeface="Calibri" charset="0"/>
              </a:rPr>
            </a:br>
            <a:r>
              <a:rPr lang="el-GR" sz="3200" b="1">
                <a:solidFill>
                  <a:srgbClr val="FF0000"/>
                </a:solidFill>
                <a:latin typeface="Calibri" charset="0"/>
              </a:rPr>
              <a:t>(</a:t>
            </a:r>
            <a:r>
              <a:rPr lang="en-US" sz="3200" b="1">
                <a:solidFill>
                  <a:srgbClr val="FF0000"/>
                </a:solidFill>
                <a:latin typeface="Calibri" charset="0"/>
              </a:rPr>
              <a:t>Processing Instruction, Van Patten et al.)</a:t>
            </a:r>
            <a:endParaRPr lang="el-GR" sz="3200" b="1">
              <a:solidFill>
                <a:srgbClr val="FF0000"/>
              </a:solidFill>
              <a:latin typeface="Calibri" charset="0"/>
            </a:endParaRPr>
          </a:p>
        </p:txBody>
      </p:sp>
      <p:sp>
        <p:nvSpPr>
          <p:cNvPr id="12291" name="Rectangle 3"/>
          <p:cNvSpPr>
            <a:spLocks noGrp="1" noChangeArrowheads="1"/>
          </p:cNvSpPr>
          <p:nvPr>
            <p:ph type="body" idx="4294967295"/>
          </p:nvPr>
        </p:nvSpPr>
        <p:spPr/>
        <p:txBody>
          <a:bodyPr/>
          <a:lstStyle/>
          <a:p>
            <a:pPr marL="609600" indent="-609600" eaLnBrk="1" hangingPunct="1">
              <a:buFontTx/>
              <a:buNone/>
            </a:pPr>
            <a:r>
              <a:rPr lang="el-GR">
                <a:latin typeface="Calibri" charset="0"/>
              </a:rPr>
              <a:t>2. Προκειμένου οι μαθητές να φτάσουν στο σημείο να επεξεργαστούν γραμματικούς τύπους, θα πρέπει πρώτα να είναι σε θέση να επεξεργαστούν σημαντικές για την επικοινωνία γλωσσικές πληροφορίες χωρίς να επιβαρύνουν ιδιαίτερα την προσοχή και τη μνήμη τους, δηλαδή αυτόματα.</a:t>
            </a:r>
          </a:p>
        </p:txBody>
      </p:sp>
    </p:spTree>
    <p:extLst>
      <p:ext uri="{BB962C8B-B14F-4D97-AF65-F5344CB8AC3E}">
        <p14:creationId xmlns:p14="http://schemas.microsoft.com/office/powerpoint/2010/main" val="1407276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7"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68313" y="260350"/>
            <a:ext cx="8229600" cy="1143000"/>
          </a:xfrm>
        </p:spPr>
        <p:txBody>
          <a:bodyPr/>
          <a:lstStyle/>
          <a:p>
            <a:pPr eaLnBrk="1" hangingPunct="1"/>
            <a:r>
              <a:rPr lang="el-GR" b="1">
                <a:solidFill>
                  <a:srgbClr val="FF0000"/>
                </a:solidFill>
                <a:latin typeface="Calibri" charset="0"/>
              </a:rPr>
              <a:t>Βασικές αρχές εφαρμογής ΔΔ</a:t>
            </a:r>
          </a:p>
        </p:txBody>
      </p:sp>
      <p:sp>
        <p:nvSpPr>
          <p:cNvPr id="13315" name="Rectangle 3"/>
          <p:cNvSpPr>
            <a:spLocks noGrp="1" noChangeArrowheads="1"/>
          </p:cNvSpPr>
          <p:nvPr>
            <p:ph type="body" idx="4294967295"/>
          </p:nvPr>
        </p:nvSpPr>
        <p:spPr/>
        <p:txBody>
          <a:bodyPr/>
          <a:lstStyle/>
          <a:p>
            <a:pPr eaLnBrk="1" hangingPunct="1">
              <a:buFontTx/>
              <a:buNone/>
            </a:pPr>
            <a:r>
              <a:rPr lang="el-GR" sz="2800">
                <a:latin typeface="Calibri" charset="0"/>
              </a:rPr>
              <a:t>Στόχος: αποτελεσματικότερος τρόπος επεξεργασίας ΓΕΙΣ για αποτελεσματικότερες συνδέσεις μορφής-σημασίας</a:t>
            </a:r>
          </a:p>
          <a:p>
            <a:pPr eaLnBrk="1" hangingPunct="1">
              <a:buFontTx/>
              <a:buNone/>
            </a:pPr>
            <a:r>
              <a:rPr lang="el-GR" sz="2800">
                <a:latin typeface="Calibri" charset="0"/>
              </a:rPr>
              <a:t>ΠΩΣ;</a:t>
            </a:r>
          </a:p>
          <a:p>
            <a:pPr eaLnBrk="1" hangingPunct="1">
              <a:buFontTx/>
              <a:buNone/>
            </a:pPr>
            <a:r>
              <a:rPr lang="el-GR" sz="2800">
                <a:latin typeface="Calibri" charset="0"/>
              </a:rPr>
              <a:t>		1. ρητές εξηγήσεις</a:t>
            </a:r>
          </a:p>
          <a:p>
            <a:pPr eaLnBrk="1" hangingPunct="1">
              <a:buFontTx/>
              <a:buNone/>
            </a:pPr>
            <a:r>
              <a:rPr lang="el-GR" sz="2800">
                <a:latin typeface="Calibri" charset="0"/>
              </a:rPr>
              <a:t>		2. πληροφορίες για στρατηγικές επεξεργασίας</a:t>
            </a:r>
            <a:r>
              <a:rPr lang="en-US" sz="2800">
                <a:latin typeface="Calibri" charset="0"/>
              </a:rPr>
              <a:t>/ </a:t>
            </a:r>
            <a:r>
              <a:rPr lang="el-GR" sz="2800">
                <a:latin typeface="Calibri" charset="0"/>
              </a:rPr>
              <a:t>ανάπτυξης μεταγνωστικής γνώσης: μαθαίνω πώς να μαθαίνω</a:t>
            </a:r>
          </a:p>
          <a:p>
            <a:pPr eaLnBrk="1" hangingPunct="1">
              <a:buFontTx/>
              <a:buNone/>
            </a:pPr>
            <a:r>
              <a:rPr lang="el-GR" sz="2800">
                <a:latin typeface="Calibri" charset="0"/>
              </a:rPr>
              <a:t>		3. </a:t>
            </a:r>
            <a:r>
              <a:rPr lang="el-GR" sz="2800" b="1">
                <a:latin typeface="Calibri" charset="0"/>
              </a:rPr>
              <a:t>δομημένο ΓΕΙΣ </a:t>
            </a:r>
            <a:r>
              <a:rPr lang="en-US" sz="2800" b="1">
                <a:latin typeface="Calibri" charset="0"/>
              </a:rPr>
              <a:t>(structured input)</a:t>
            </a:r>
            <a:endParaRPr lang="el-GR" sz="2800" b="1">
              <a:latin typeface="Calibri" charset="0"/>
            </a:endParaRPr>
          </a:p>
        </p:txBody>
      </p:sp>
    </p:spTree>
    <p:extLst>
      <p:ext uri="{BB962C8B-B14F-4D97-AF65-F5344CB8AC3E}">
        <p14:creationId xmlns:p14="http://schemas.microsoft.com/office/powerpoint/2010/main" val="3845313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blinds(horizontal)">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blinds(horizontal)">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blinds(horizontal)">
                                      <p:cBhvr>
                                        <p:cTn id="27"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468313" y="260350"/>
            <a:ext cx="8229600" cy="1143000"/>
          </a:xfrm>
        </p:spPr>
        <p:txBody>
          <a:bodyPr/>
          <a:lstStyle/>
          <a:p>
            <a:pPr eaLnBrk="1" hangingPunct="1"/>
            <a:r>
              <a:rPr lang="el-GR" b="1">
                <a:solidFill>
                  <a:srgbClr val="FF0000"/>
                </a:solidFill>
                <a:latin typeface="Calibri" charset="0"/>
              </a:rPr>
              <a:t>Βασικές αρχές εφαρμογής ΔΔ</a:t>
            </a:r>
          </a:p>
        </p:txBody>
      </p:sp>
      <p:sp>
        <p:nvSpPr>
          <p:cNvPr id="13315" name="Rectangle 3"/>
          <p:cNvSpPr>
            <a:spLocks noGrp="1" noChangeArrowheads="1"/>
          </p:cNvSpPr>
          <p:nvPr>
            <p:ph type="body" idx="4294967295"/>
          </p:nvPr>
        </p:nvSpPr>
        <p:spPr>
          <a:xfrm>
            <a:off x="457200" y="1600200"/>
            <a:ext cx="8229600" cy="5257800"/>
          </a:xfrm>
        </p:spPr>
        <p:txBody>
          <a:bodyPr/>
          <a:lstStyle/>
          <a:p>
            <a:pPr eaLnBrk="1" hangingPunct="1">
              <a:buFontTx/>
              <a:buNone/>
            </a:pPr>
            <a:r>
              <a:rPr lang="el-GR" sz="2800" dirty="0">
                <a:latin typeface="Calibri" charset="0"/>
              </a:rPr>
              <a:t>Στόχος: αποτελεσματικότερος τρόπος επεξεργασίας ΓΕΙΣ για αποτελεσματικότερες συνδέσεις μορφής-σημασίας</a:t>
            </a:r>
          </a:p>
          <a:p>
            <a:pPr eaLnBrk="1" hangingPunct="1">
              <a:buFontTx/>
              <a:buNone/>
            </a:pPr>
            <a:r>
              <a:rPr lang="el-GR" sz="2800" dirty="0">
                <a:latin typeface="Calibri" charset="0"/>
              </a:rPr>
              <a:t>ΠΩΣ;</a:t>
            </a:r>
          </a:p>
          <a:p>
            <a:pPr eaLnBrk="1" hangingPunct="1">
              <a:buFontTx/>
              <a:buNone/>
            </a:pPr>
            <a:r>
              <a:rPr lang="el-GR" sz="2800" dirty="0">
                <a:latin typeface="Calibri" charset="0"/>
              </a:rPr>
              <a:t>		1. ρητές εξηγήσεις</a:t>
            </a:r>
          </a:p>
          <a:p>
            <a:pPr eaLnBrk="1" hangingPunct="1">
              <a:buFontTx/>
              <a:buNone/>
            </a:pPr>
            <a:r>
              <a:rPr lang="el-GR" sz="2800" dirty="0">
                <a:latin typeface="Calibri" charset="0"/>
              </a:rPr>
              <a:t>		2. πληροφορίες για στρατηγικές επεξεργασίας</a:t>
            </a:r>
            <a:r>
              <a:rPr lang="en-US" sz="2800" dirty="0">
                <a:latin typeface="Calibri" charset="0"/>
              </a:rPr>
              <a:t>/ </a:t>
            </a:r>
            <a:r>
              <a:rPr lang="el-GR" sz="2800" dirty="0">
                <a:latin typeface="Calibri" charset="0"/>
              </a:rPr>
              <a:t>ανάπτυξης μεταγνωστικής γνώσης: μαθαίνω πώς να μαθαίνω</a:t>
            </a:r>
          </a:p>
          <a:p>
            <a:pPr eaLnBrk="1" hangingPunct="1">
              <a:buFontTx/>
              <a:buNone/>
            </a:pPr>
            <a:r>
              <a:rPr lang="el-GR" sz="2800" dirty="0">
                <a:latin typeface="Calibri" charset="0"/>
              </a:rPr>
              <a:t>		3</a:t>
            </a:r>
            <a:r>
              <a:rPr lang="el-GR" sz="2800" dirty="0" smtClean="0">
                <a:latin typeface="Calibri" charset="0"/>
              </a:rPr>
              <a:t>. </a:t>
            </a:r>
            <a:r>
              <a:rPr lang="el-GR" sz="2800" dirty="0">
                <a:latin typeface="Calibri" charset="0"/>
              </a:rPr>
              <a:t>δομημένο ΓΕΙΣ </a:t>
            </a:r>
            <a:r>
              <a:rPr lang="en-US" sz="2800" dirty="0">
                <a:latin typeface="Calibri" charset="0"/>
              </a:rPr>
              <a:t>(</a:t>
            </a:r>
            <a:r>
              <a:rPr lang="en-US" sz="2800" dirty="0" smtClean="0">
                <a:latin typeface="Calibri" charset="0"/>
              </a:rPr>
              <a:t>structured </a:t>
            </a:r>
            <a:r>
              <a:rPr lang="en-US" sz="2800" dirty="0">
                <a:latin typeface="Calibri" charset="0"/>
              </a:rPr>
              <a:t>input</a:t>
            </a:r>
            <a:r>
              <a:rPr lang="en-US" sz="2800" dirty="0" smtClean="0">
                <a:latin typeface="Calibri" charset="0"/>
              </a:rPr>
              <a:t>)</a:t>
            </a:r>
            <a:endParaRPr lang="el-GR" sz="2800" dirty="0" smtClean="0">
              <a:latin typeface="Calibri" charset="0"/>
            </a:endParaRPr>
          </a:p>
          <a:p>
            <a:pPr eaLnBrk="1" hangingPunct="1">
              <a:buFontTx/>
              <a:buNone/>
            </a:pPr>
            <a:r>
              <a:rPr lang="el-GR" sz="2800" dirty="0">
                <a:latin typeface="Calibri" charset="0"/>
              </a:rPr>
              <a:t>	</a:t>
            </a:r>
            <a:r>
              <a:rPr lang="el-GR" sz="2800" dirty="0" smtClean="0">
                <a:latin typeface="Calibri" charset="0"/>
              </a:rPr>
              <a:t>	4. Εστ</a:t>
            </a:r>
            <a:r>
              <a:rPr lang="el-GR" sz="2800" dirty="0" smtClean="0">
                <a:latin typeface="Calibri" charset="0"/>
              </a:rPr>
              <a:t>ίαση στον τύπο (</a:t>
            </a:r>
            <a:r>
              <a:rPr lang="en-US" sz="2800" dirty="0" smtClean="0">
                <a:latin typeface="Calibri" charset="0"/>
              </a:rPr>
              <a:t>focus on form)</a:t>
            </a:r>
            <a:endParaRPr lang="el-GR" sz="2800" dirty="0" smtClean="0">
              <a:latin typeface="Calibri" charset="0"/>
            </a:endParaRPr>
          </a:p>
          <a:p>
            <a:pPr eaLnBrk="1" hangingPunct="1">
              <a:buFontTx/>
              <a:buNone/>
            </a:pPr>
            <a:endParaRPr lang="el-GR" sz="2800" dirty="0">
              <a:latin typeface="Calibri" charset="0"/>
            </a:endParaRPr>
          </a:p>
        </p:txBody>
      </p:sp>
      <p:sp>
        <p:nvSpPr>
          <p:cNvPr id="4" name="3 - Επεξήγηση με στρογγυλεμένο παραλληλόγραμμο"/>
          <p:cNvSpPr/>
          <p:nvPr/>
        </p:nvSpPr>
        <p:spPr>
          <a:xfrm>
            <a:off x="6058154" y="4221088"/>
            <a:ext cx="3059112" cy="1223963"/>
          </a:xfrm>
          <a:prstGeom prst="wedgeRoundRectCallout">
            <a:avLst>
              <a:gd name="adj1" fmla="val -88072"/>
              <a:gd name="adj2" fmla="val 77617"/>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400" b="1">
                <a:solidFill>
                  <a:schemeClr val="bg1"/>
                </a:solidFill>
                <a:latin typeface="Calibri" charset="0"/>
                <a:ea typeface="ＭＳ Ｐゴシック" charset="0"/>
                <a:cs typeface="Arial" charset="0"/>
              </a:rPr>
              <a:t>Το ΓΕΙΣ έχει τύχει επεξεργασίας προκειμένου να ενθαρρύνει τους μαθητές να δημιουργήσουν συνδέσεις γραμματικής και σημασίας </a:t>
            </a:r>
          </a:p>
        </p:txBody>
      </p:sp>
    </p:spTree>
    <p:extLst>
      <p:ext uri="{BB962C8B-B14F-4D97-AF65-F5344CB8AC3E}">
        <p14:creationId xmlns:p14="http://schemas.microsoft.com/office/powerpoint/2010/main" val="2641357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blinds(horizontal)">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blinds(horizontal)">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blinds(horizontal)">
                                      <p:cBhvr>
                                        <p:cTn id="27" dur="500"/>
                                        <p:tgtEl>
                                          <p:spTgt spid="133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blinds(horizontal)">
                                      <p:cBhvr>
                                        <p:cTn id="32" dur="500"/>
                                        <p:tgtEl>
                                          <p:spTgt spid="133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pPr eaLnBrk="1" hangingPunct="1"/>
            <a:r>
              <a:rPr lang="en-US" sz="3200" b="1">
                <a:solidFill>
                  <a:srgbClr val="FF0000"/>
                </a:solidFill>
                <a:latin typeface="Calibri" charset="0"/>
                <a:cs typeface="Arial Unicode MS" charset="0"/>
              </a:rPr>
              <a:t>3 </a:t>
            </a:r>
            <a:r>
              <a:rPr lang="el-GR" sz="3200" b="1">
                <a:solidFill>
                  <a:srgbClr val="FF0000"/>
                </a:solidFill>
                <a:latin typeface="Calibri" charset="0"/>
                <a:cs typeface="Arial Unicode MS" charset="0"/>
              </a:rPr>
              <a:t>βασικές υποθέσεις</a:t>
            </a:r>
          </a:p>
        </p:txBody>
      </p:sp>
      <p:sp>
        <p:nvSpPr>
          <p:cNvPr id="15363" name="2 - Θέση περιεχομένου"/>
          <p:cNvSpPr>
            <a:spLocks noGrp="1"/>
          </p:cNvSpPr>
          <p:nvPr>
            <p:ph idx="1"/>
          </p:nvPr>
        </p:nvSpPr>
        <p:spPr>
          <a:xfrm>
            <a:off x="457200" y="1639888"/>
            <a:ext cx="8229600" cy="4525962"/>
          </a:xfrm>
        </p:spPr>
        <p:txBody>
          <a:bodyPr/>
          <a:lstStyle/>
          <a:p>
            <a:pPr eaLnBrk="1" hangingPunct="1"/>
            <a:r>
              <a:rPr lang="el-GR">
                <a:latin typeface="Calibri" charset="0"/>
                <a:cs typeface="Arial Unicode MS" charset="0"/>
              </a:rPr>
              <a:t>Υπόθεση του Γλωσσικού Εισαγομένου-ΓΕΙΣ (</a:t>
            </a:r>
            <a:r>
              <a:rPr lang="en-US">
                <a:latin typeface="Calibri" charset="0"/>
                <a:cs typeface="Arial Unicode MS" charset="0"/>
              </a:rPr>
              <a:t>Input Hypothesis, Krashen)</a:t>
            </a:r>
          </a:p>
          <a:p>
            <a:pPr eaLnBrk="1" hangingPunct="1"/>
            <a:r>
              <a:rPr lang="el-GR">
                <a:latin typeface="Calibri" charset="0"/>
                <a:cs typeface="Arial Unicode MS" charset="0"/>
              </a:rPr>
              <a:t>Υπόθεση της Διεπίδρασης (</a:t>
            </a:r>
            <a:r>
              <a:rPr lang="en-US">
                <a:latin typeface="Calibri" charset="0"/>
                <a:cs typeface="Arial Unicode MS" charset="0"/>
              </a:rPr>
              <a:t>Interaction Hypothesis, Long)</a:t>
            </a:r>
          </a:p>
          <a:p>
            <a:pPr eaLnBrk="1" hangingPunct="1"/>
            <a:r>
              <a:rPr lang="el-GR">
                <a:latin typeface="Calibri" charset="0"/>
                <a:cs typeface="Arial Unicode MS" charset="0"/>
              </a:rPr>
              <a:t>Υπόθεση του Γλωσσικού Εξαγομένου (</a:t>
            </a:r>
            <a:r>
              <a:rPr lang="en-US">
                <a:latin typeface="Calibri" charset="0"/>
                <a:cs typeface="Arial Unicode MS" charset="0"/>
              </a:rPr>
              <a:t>Output Hypothesis, Swain)</a:t>
            </a:r>
            <a:endParaRPr lang="el-GR">
              <a:latin typeface="Calibri" charset="0"/>
              <a:cs typeface="Arial Unicode MS" charset="0"/>
            </a:endParaRPr>
          </a:p>
        </p:txBody>
      </p:sp>
      <p:sp>
        <p:nvSpPr>
          <p:cNvPr id="4" name="3 - Έλλειψη"/>
          <p:cNvSpPr/>
          <p:nvPr/>
        </p:nvSpPr>
        <p:spPr>
          <a:xfrm>
            <a:off x="3492500" y="4652963"/>
            <a:ext cx="5651500" cy="2205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a:solidFill>
                  <a:srgbClr val="FFFFFF"/>
                </a:solidFill>
                <a:latin typeface="Calibri" charset="0"/>
                <a:ea typeface="ＭＳ Ｐゴシック" charset="0"/>
                <a:cs typeface="Arial" charset="0"/>
              </a:rPr>
              <a:t>Μια υπόθεση (</a:t>
            </a:r>
            <a:r>
              <a:rPr lang="en-US">
                <a:solidFill>
                  <a:srgbClr val="FFFFFF"/>
                </a:solidFill>
                <a:latin typeface="Calibri" charset="0"/>
                <a:ea typeface="ＭＳ Ｐゴシック" charset="0"/>
                <a:cs typeface="Arial" charset="0"/>
              </a:rPr>
              <a:t>hypothesis)</a:t>
            </a:r>
            <a:r>
              <a:rPr lang="el-GR">
                <a:solidFill>
                  <a:srgbClr val="FFFFFF"/>
                </a:solidFill>
                <a:latin typeface="Calibri" charset="0"/>
                <a:ea typeface="ＭＳ Ｐゴシック" charset="0"/>
                <a:cs typeface="Arial" charset="0"/>
              </a:rPr>
              <a:t> είναι διαφορετική από μια θεωρία (</a:t>
            </a:r>
            <a:r>
              <a:rPr lang="en-US">
                <a:solidFill>
                  <a:srgbClr val="FFFFFF"/>
                </a:solidFill>
                <a:latin typeface="Calibri" charset="0"/>
                <a:ea typeface="ＭＳ Ｐゴシック" charset="0"/>
                <a:cs typeface="Arial" charset="0"/>
              </a:rPr>
              <a:t>theory)</a:t>
            </a:r>
            <a:r>
              <a:rPr lang="el-GR">
                <a:solidFill>
                  <a:srgbClr val="FFFFFF"/>
                </a:solidFill>
                <a:latin typeface="Calibri" charset="0"/>
                <a:ea typeface="ＭＳ Ｐゴシック" charset="0"/>
                <a:cs typeface="Arial" charset="0"/>
              </a:rPr>
              <a:t> ως προς το ότι κάνει μια πρόβλεψη σχετικά με ένα ξεχωριστό φαινόμενο το οποίο μπορεί να προκύπτει από μία  πιο γενική θεωρία. </a:t>
            </a:r>
          </a:p>
        </p:txBody>
      </p:sp>
    </p:spTree>
    <p:extLst>
      <p:ext uri="{BB962C8B-B14F-4D97-AF65-F5344CB8AC3E}">
        <p14:creationId xmlns:p14="http://schemas.microsoft.com/office/powerpoint/2010/main" val="8684368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pPr eaLnBrk="1" hangingPunct="1"/>
            <a:r>
              <a:rPr lang="el-GR" sz="3200" b="1">
                <a:solidFill>
                  <a:srgbClr val="FF0000"/>
                </a:solidFill>
                <a:latin typeface="Calibri" charset="0"/>
              </a:rPr>
              <a:t>Εστίαση στον Τύπο (</a:t>
            </a:r>
            <a:r>
              <a:rPr lang="en-US" sz="3200" b="1">
                <a:solidFill>
                  <a:srgbClr val="FF0000"/>
                </a:solidFill>
                <a:latin typeface="Calibri" charset="0"/>
              </a:rPr>
              <a:t>Focus on Form</a:t>
            </a:r>
            <a:r>
              <a:rPr lang="el-GR" sz="3200" b="1">
                <a:solidFill>
                  <a:srgbClr val="FF0000"/>
                </a:solidFill>
                <a:latin typeface="Calibri" charset="0"/>
              </a:rPr>
              <a:t>)</a:t>
            </a:r>
          </a:p>
        </p:txBody>
      </p:sp>
      <p:sp>
        <p:nvSpPr>
          <p:cNvPr id="15363" name="Rectangle 3"/>
          <p:cNvSpPr>
            <a:spLocks noGrp="1" noChangeArrowheads="1"/>
          </p:cNvSpPr>
          <p:nvPr>
            <p:ph type="body" idx="4294967295"/>
          </p:nvPr>
        </p:nvSpPr>
        <p:spPr/>
        <p:txBody>
          <a:bodyPr/>
          <a:lstStyle/>
          <a:p>
            <a:pPr marL="609600" indent="-609600" eaLnBrk="1" hangingPunct="1">
              <a:lnSpc>
                <a:spcPct val="90000"/>
              </a:lnSpc>
              <a:buFontTx/>
              <a:buAutoNum type="arabicPeriod"/>
            </a:pPr>
            <a:r>
              <a:rPr lang="el-GR" sz="2800">
                <a:latin typeface="Calibri" charset="0"/>
              </a:rPr>
              <a:t>Η προσοχή θα πρέπει να εστιάζει κατ</a:t>
            </a:r>
            <a:r>
              <a:rPr lang="ja-JP" altLang="el-GR" sz="2800">
                <a:latin typeface="Calibri" charset="0"/>
              </a:rPr>
              <a:t>’</a:t>
            </a:r>
            <a:r>
              <a:rPr lang="el-GR" sz="2800">
                <a:latin typeface="Calibri" charset="0"/>
              </a:rPr>
              <a:t>αρχάς στη σημασία, στο περιεχόμενο της γλωσσικής επικοινωνίας (βλ. διαπραγμάτευση της σημασίας)</a:t>
            </a:r>
          </a:p>
          <a:p>
            <a:pPr marL="609600" indent="-609600" eaLnBrk="1" hangingPunct="1">
              <a:lnSpc>
                <a:spcPct val="90000"/>
              </a:lnSpc>
              <a:buFontTx/>
              <a:buAutoNum type="arabicPeriod"/>
            </a:pPr>
            <a:r>
              <a:rPr lang="el-GR" sz="2800">
                <a:latin typeface="Calibri" charset="0"/>
              </a:rPr>
              <a:t>Οι γραμματικοί τύποι στους οποίους επικεντρώνεται η διδασκαλία πρέπει να προκύπτουν  είτε ευκαιριακά είτε προσχεδιασμένα υπό την προϋπόθεση ότι έχουν δημιουργηθεί και επιτευχθεί συγκεκριμένες επικοινωνιακές ανάγκες των μαθητών.</a:t>
            </a:r>
          </a:p>
        </p:txBody>
      </p:sp>
    </p:spTree>
    <p:extLst>
      <p:ext uri="{BB962C8B-B14F-4D97-AF65-F5344CB8AC3E}">
        <p14:creationId xmlns:p14="http://schemas.microsoft.com/office/powerpoint/2010/main" val="1132104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2" dur="5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eaLnBrk="1" hangingPunct="1"/>
            <a:r>
              <a:rPr lang="el-GR" sz="3200" b="1">
                <a:solidFill>
                  <a:srgbClr val="FF0000"/>
                </a:solidFill>
                <a:latin typeface="Calibri" charset="0"/>
              </a:rPr>
              <a:t>Πότε μπορεί να εφαρμοστεί </a:t>
            </a:r>
            <a:br>
              <a:rPr lang="el-GR" sz="3200" b="1">
                <a:solidFill>
                  <a:srgbClr val="FF0000"/>
                </a:solidFill>
                <a:latin typeface="Calibri" charset="0"/>
              </a:rPr>
            </a:br>
            <a:r>
              <a:rPr lang="el-GR" sz="3200" b="1">
                <a:solidFill>
                  <a:srgbClr val="FF0000"/>
                </a:solidFill>
                <a:latin typeface="Calibri" charset="0"/>
              </a:rPr>
              <a:t>η Εστίαση στον τύπο;</a:t>
            </a:r>
          </a:p>
        </p:txBody>
      </p:sp>
      <p:sp>
        <p:nvSpPr>
          <p:cNvPr id="17411" name="Rectangle 3"/>
          <p:cNvSpPr>
            <a:spLocks noGrp="1" noChangeArrowheads="1"/>
          </p:cNvSpPr>
          <p:nvPr>
            <p:ph type="body" idx="4294967295"/>
          </p:nvPr>
        </p:nvSpPr>
        <p:spPr/>
        <p:txBody>
          <a:bodyPr/>
          <a:lstStyle/>
          <a:p>
            <a:pPr eaLnBrk="1" hangingPunct="1">
              <a:lnSpc>
                <a:spcPct val="90000"/>
              </a:lnSpc>
            </a:pPr>
            <a:r>
              <a:rPr lang="el-GR" sz="2800">
                <a:latin typeface="Calibri" charset="0"/>
              </a:rPr>
              <a:t>Η σημασία και η χρήση είναι ήδη εμφανείς στον μαθητή τη στιγμή που η προσοχή του μετακινείται στον τύπο (γραμματικό, λεξικό, πραγματολογικό…)</a:t>
            </a:r>
          </a:p>
          <a:p>
            <a:pPr eaLnBrk="1" hangingPunct="1">
              <a:lnSpc>
                <a:spcPct val="90000"/>
              </a:lnSpc>
            </a:pPr>
            <a:r>
              <a:rPr lang="el-GR" sz="2800">
                <a:latin typeface="Calibri" charset="0"/>
              </a:rPr>
              <a:t>Υπάρχουν ασυμβατότητες ανάμεσα στο ΓΕΙΣ και το ΓΕΞ</a:t>
            </a:r>
          </a:p>
          <a:p>
            <a:pPr eaLnBrk="1" hangingPunct="1">
              <a:lnSpc>
                <a:spcPct val="90000"/>
              </a:lnSpc>
            </a:pPr>
            <a:r>
              <a:rPr lang="el-GR" sz="2800">
                <a:latin typeface="Calibri" charset="0"/>
              </a:rPr>
              <a:t>Η διεπίδραση γίνεται με πιο ικανούς ομιλητές ή συγκεκριμένους τύπους κειμένων</a:t>
            </a:r>
          </a:p>
          <a:p>
            <a:pPr eaLnBrk="1" hangingPunct="1">
              <a:lnSpc>
                <a:spcPct val="90000"/>
              </a:lnSpc>
            </a:pPr>
            <a:r>
              <a:rPr lang="el-GR" sz="2800">
                <a:latin typeface="Calibri" charset="0"/>
              </a:rPr>
              <a:t>Η επεξεργασία σημασίας, λειτουργίας και γραμματικής γίνονται ταυτόχρονα</a:t>
            </a:r>
          </a:p>
          <a:p>
            <a:pPr eaLnBrk="1" hangingPunct="1">
              <a:lnSpc>
                <a:spcPct val="90000"/>
              </a:lnSpc>
            </a:pPr>
            <a:endParaRPr lang="el-GR" sz="2800">
              <a:latin typeface="Calibri" charset="0"/>
            </a:endParaRPr>
          </a:p>
        </p:txBody>
      </p:sp>
    </p:spTree>
    <p:extLst>
      <p:ext uri="{BB962C8B-B14F-4D97-AF65-F5344CB8AC3E}">
        <p14:creationId xmlns:p14="http://schemas.microsoft.com/office/powerpoint/2010/main" val="1614516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linds(horizontal)">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blinds(horizontal)">
                                      <p:cBhvr>
                                        <p:cTn id="12" dur="5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blinds(horizontal)">
                                      <p:cBhvr>
                                        <p:cTn id="17" dur="5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blinds(horizontal)">
                                      <p:cBhvr>
                                        <p:cTn id="22" dur="5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pPr eaLnBrk="1" hangingPunct="1"/>
            <a:r>
              <a:rPr lang="el-GR" sz="3200" b="1">
                <a:solidFill>
                  <a:srgbClr val="FF0000"/>
                </a:solidFill>
                <a:latin typeface="Calibri" charset="0"/>
              </a:rPr>
              <a:t>Τι οφέλη προκύπτουν;</a:t>
            </a:r>
          </a:p>
        </p:txBody>
      </p:sp>
      <p:sp>
        <p:nvSpPr>
          <p:cNvPr id="49155" name="Rectangle 3"/>
          <p:cNvSpPr>
            <a:spLocks noGrp="1" noChangeArrowheads="1"/>
          </p:cNvSpPr>
          <p:nvPr>
            <p:ph type="body" idx="4294967295"/>
          </p:nvPr>
        </p:nvSpPr>
        <p:spPr/>
        <p:txBody>
          <a:bodyPr/>
          <a:lstStyle/>
          <a:p>
            <a:pPr eaLnBrk="1" hangingPunct="1"/>
            <a:r>
              <a:rPr lang="el-GR" sz="2800">
                <a:latin typeface="Calibri" charset="0"/>
              </a:rPr>
              <a:t>Στον σχεδιασμό και την εποπτεία του ΓΕΞ</a:t>
            </a:r>
          </a:p>
          <a:p>
            <a:pPr eaLnBrk="1" hangingPunct="1"/>
            <a:r>
              <a:rPr lang="el-GR" sz="2800">
                <a:latin typeface="Calibri" charset="0"/>
              </a:rPr>
              <a:t>Στον εντοπισμό στοιχείων στο ΓΕΙΣ</a:t>
            </a:r>
          </a:p>
          <a:p>
            <a:pPr eaLnBrk="1" hangingPunct="1"/>
            <a:r>
              <a:rPr lang="el-GR" sz="2800">
                <a:latin typeface="Calibri" charset="0"/>
              </a:rPr>
              <a:t>Στον εντοπισμό του κενού ανάμεσα στη γλώσσα-στόχο και την παραγωγή των μαθητών</a:t>
            </a:r>
          </a:p>
          <a:p>
            <a:pPr eaLnBrk="1" hangingPunct="1"/>
            <a:r>
              <a:rPr lang="el-GR" sz="2800">
                <a:latin typeface="Calibri" charset="0"/>
              </a:rPr>
              <a:t>Στην επίσπευση της διαδοχής των αναπτυξιακών σταδίων από τα οποία διέρχονται οι μαθητές</a:t>
            </a:r>
          </a:p>
          <a:p>
            <a:pPr eaLnBrk="1" hangingPunct="1"/>
            <a:r>
              <a:rPr lang="el-GR" sz="2800">
                <a:latin typeface="Calibri" charset="0"/>
              </a:rPr>
              <a:t>Στην αποστατικοποίηση απολιθωμένων τύπων</a:t>
            </a:r>
          </a:p>
        </p:txBody>
      </p:sp>
    </p:spTree>
    <p:extLst>
      <p:ext uri="{BB962C8B-B14F-4D97-AF65-F5344CB8AC3E}">
        <p14:creationId xmlns:p14="http://schemas.microsoft.com/office/powerpoint/2010/main" val="194014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Τίτλος"/>
          <p:cNvSpPr>
            <a:spLocks noGrp="1"/>
          </p:cNvSpPr>
          <p:nvPr>
            <p:ph type="title"/>
          </p:nvPr>
        </p:nvSpPr>
        <p:spPr>
          <a:xfrm>
            <a:off x="611188" y="1484313"/>
            <a:ext cx="8229600" cy="3960812"/>
          </a:xfrm>
        </p:spPr>
        <p:txBody>
          <a:bodyPr/>
          <a:lstStyle/>
          <a:p>
            <a:pPr eaLnBrk="1" hangingPunct="1"/>
            <a:r>
              <a:rPr lang="el-GR" dirty="0">
                <a:latin typeface="Calibri" charset="0"/>
              </a:rPr>
              <a:t>Διδάσκεται </a:t>
            </a:r>
            <a:r>
              <a:rPr lang="el-GR" b="1" dirty="0">
                <a:latin typeface="Calibri" charset="0"/>
              </a:rPr>
              <a:t>η γραμματική</a:t>
            </a:r>
            <a:r>
              <a:rPr lang="el-GR" dirty="0">
                <a:latin typeface="Calibri" charset="0"/>
              </a:rPr>
              <a:t> στη δεύτερη </a:t>
            </a:r>
            <a:r>
              <a:rPr lang="el-GR" dirty="0" smtClean="0">
                <a:latin typeface="Calibri" charset="0"/>
              </a:rPr>
              <a:t>γλώσσα</a:t>
            </a:r>
            <a:r>
              <a:rPr lang="en-US" dirty="0" smtClean="0">
                <a:latin typeface="Calibri" charset="0"/>
              </a:rPr>
              <a:t> (</a:t>
            </a:r>
            <a:r>
              <a:rPr lang="el-GR" dirty="0" smtClean="0">
                <a:latin typeface="Calibri" charset="0"/>
              </a:rPr>
              <a:t>ενίοτε και στην πρώτη); </a:t>
            </a:r>
            <a:r>
              <a:rPr lang="el-GR" dirty="0">
                <a:latin typeface="Calibri" charset="0"/>
              </a:rPr>
              <a:t>Τι είδους μεταγλώσσα μπορεί να δοθεί στους μαθητές Γ2; Ποιες μεταβλητές επηρεάζουν τις επιλογές μας;</a:t>
            </a:r>
          </a:p>
        </p:txBody>
      </p:sp>
    </p:spTree>
    <p:extLst>
      <p:ext uri="{BB962C8B-B14F-4D97-AF65-F5344CB8AC3E}">
        <p14:creationId xmlns:p14="http://schemas.microsoft.com/office/powerpoint/2010/main" val="163523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34925"/>
            <a:ext cx="9144000" cy="730250"/>
          </a:xfrm>
        </p:spPr>
        <p:txBody>
          <a:bodyPr anchor="b"/>
          <a:lstStyle/>
          <a:p>
            <a:pPr eaLnBrk="1" hangingPunct="1"/>
            <a:r>
              <a:rPr lang="el-GR" sz="3200" b="1">
                <a:solidFill>
                  <a:srgbClr val="0070C0"/>
                </a:solidFill>
                <a:latin typeface="Calibri" charset="0"/>
              </a:rPr>
              <a:t>Βασική μεταγλώσσα </a:t>
            </a:r>
            <a:r>
              <a:rPr lang="el-GR" sz="2400" b="1">
                <a:solidFill>
                  <a:srgbClr val="0070C0"/>
                </a:solidFill>
                <a:latin typeface="Calibri" charset="0"/>
              </a:rPr>
              <a:t>(Μαγγανά 2011)</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050"/>
            <a:ext cx="78486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p:nvCxnSpPr>
        <p:spPr bwMode="auto">
          <a:xfrm>
            <a:off x="755650" y="1773238"/>
            <a:ext cx="792163" cy="0"/>
          </a:xfrm>
          <a:prstGeom prst="line">
            <a:avLst/>
          </a:prstGeom>
          <a:noFill/>
          <a:ln w="38100">
            <a:solidFill>
              <a:schemeClr val="accent2"/>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a:off x="755650" y="2133600"/>
            <a:ext cx="792163" cy="0"/>
          </a:xfrm>
          <a:prstGeom prst="line">
            <a:avLst/>
          </a:prstGeom>
          <a:noFill/>
          <a:ln w="38100">
            <a:solidFill>
              <a:schemeClr val="accent2"/>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755650" y="2565400"/>
            <a:ext cx="792163" cy="0"/>
          </a:xfrm>
          <a:prstGeom prst="line">
            <a:avLst/>
          </a:prstGeom>
          <a:noFill/>
          <a:ln w="38100">
            <a:solidFill>
              <a:schemeClr val="accent2"/>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8" name="Multiply 7"/>
          <p:cNvSpPr/>
          <p:nvPr/>
        </p:nvSpPr>
        <p:spPr bwMode="auto">
          <a:xfrm>
            <a:off x="539750" y="836613"/>
            <a:ext cx="2519363" cy="720725"/>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9" name="Multiply 8"/>
          <p:cNvSpPr/>
          <p:nvPr/>
        </p:nvSpPr>
        <p:spPr bwMode="auto">
          <a:xfrm>
            <a:off x="4140200" y="1412875"/>
            <a:ext cx="576263"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0" name="Multiply 9"/>
          <p:cNvSpPr/>
          <p:nvPr/>
        </p:nvSpPr>
        <p:spPr bwMode="auto">
          <a:xfrm>
            <a:off x="3924300" y="1773238"/>
            <a:ext cx="576263"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1" name="Multiply 10"/>
          <p:cNvSpPr/>
          <p:nvPr/>
        </p:nvSpPr>
        <p:spPr bwMode="auto">
          <a:xfrm>
            <a:off x="4140200" y="2133600"/>
            <a:ext cx="576263"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2" name="Multiply 11"/>
          <p:cNvSpPr/>
          <p:nvPr/>
        </p:nvSpPr>
        <p:spPr bwMode="auto">
          <a:xfrm>
            <a:off x="4067175" y="981075"/>
            <a:ext cx="576263"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3" name="Multiply 12"/>
          <p:cNvSpPr/>
          <p:nvPr/>
        </p:nvSpPr>
        <p:spPr bwMode="auto">
          <a:xfrm>
            <a:off x="5148263" y="981075"/>
            <a:ext cx="576262"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4" name="Multiply 13"/>
          <p:cNvSpPr/>
          <p:nvPr/>
        </p:nvSpPr>
        <p:spPr bwMode="auto">
          <a:xfrm>
            <a:off x="6804025" y="1484313"/>
            <a:ext cx="1368425"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068638"/>
            <a:ext cx="6924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Multiply 15"/>
          <p:cNvSpPr/>
          <p:nvPr/>
        </p:nvSpPr>
        <p:spPr bwMode="auto">
          <a:xfrm>
            <a:off x="6084888" y="3716338"/>
            <a:ext cx="863600" cy="865187"/>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7" name="Multiply 16"/>
          <p:cNvSpPr/>
          <p:nvPr/>
        </p:nvSpPr>
        <p:spPr bwMode="auto">
          <a:xfrm>
            <a:off x="6156325" y="5445125"/>
            <a:ext cx="863600" cy="8636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8" name="Explosion 1 17"/>
          <p:cNvSpPr>
            <a:spLocks noChangeArrowheads="1"/>
          </p:cNvSpPr>
          <p:nvPr/>
        </p:nvSpPr>
        <p:spPr bwMode="auto">
          <a:xfrm>
            <a:off x="4140200" y="3429000"/>
            <a:ext cx="1152525" cy="792163"/>
          </a:xfrm>
          <a:prstGeom prst="irregularSeal1">
            <a:avLst/>
          </a:prstGeom>
          <a:solidFill>
            <a:schemeClr val="accent1"/>
          </a:solidFill>
          <a:ln w="9525">
            <a:solidFill>
              <a:schemeClr val="tx1"/>
            </a:solidFill>
            <a:miter lim="800000"/>
            <a:headEnd/>
            <a:tailEnd/>
          </a:ln>
        </p:spPr>
        <p:txBody>
          <a:bodyPr wrap="none"/>
          <a:lstStyle/>
          <a:p>
            <a:r>
              <a:rPr kumimoji="1" lang="el-GR" sz="2400">
                <a:latin typeface="Calibri" charset="0"/>
              </a:rPr>
              <a:t>  </a:t>
            </a:r>
            <a:r>
              <a:rPr kumimoji="1" lang="el-GR" sz="2400" b="1">
                <a:latin typeface="Calibri" charset="0"/>
              </a:rPr>
              <a:t>1</a:t>
            </a:r>
          </a:p>
        </p:txBody>
      </p:sp>
      <p:sp>
        <p:nvSpPr>
          <p:cNvPr id="19" name="Explosion 1 18"/>
          <p:cNvSpPr>
            <a:spLocks noChangeArrowheads="1"/>
          </p:cNvSpPr>
          <p:nvPr/>
        </p:nvSpPr>
        <p:spPr bwMode="auto">
          <a:xfrm>
            <a:off x="4067175" y="5157788"/>
            <a:ext cx="1152525" cy="792162"/>
          </a:xfrm>
          <a:prstGeom prst="irregularSeal1">
            <a:avLst/>
          </a:prstGeom>
          <a:solidFill>
            <a:schemeClr val="accent1"/>
          </a:solidFill>
          <a:ln w="9525">
            <a:solidFill>
              <a:schemeClr val="tx1"/>
            </a:solidFill>
            <a:miter lim="800000"/>
            <a:headEnd/>
            <a:tailEnd/>
          </a:ln>
        </p:spPr>
        <p:txBody>
          <a:bodyPr wrap="none"/>
          <a:lstStyle/>
          <a:p>
            <a:r>
              <a:rPr kumimoji="1" lang="el-GR" sz="2400">
                <a:latin typeface="Calibri" charset="0"/>
              </a:rPr>
              <a:t>  </a:t>
            </a:r>
            <a:r>
              <a:rPr kumimoji="1" lang="el-GR" sz="2400" b="1">
                <a:latin typeface="Calibri" charset="0"/>
              </a:rPr>
              <a:t>1</a:t>
            </a:r>
          </a:p>
        </p:txBody>
      </p:sp>
      <p:sp>
        <p:nvSpPr>
          <p:cNvPr id="20" name="Explosion 1 19"/>
          <p:cNvSpPr/>
          <p:nvPr/>
        </p:nvSpPr>
        <p:spPr bwMode="auto">
          <a:xfrm>
            <a:off x="4067175" y="4221163"/>
            <a:ext cx="1512888" cy="792162"/>
          </a:xfrm>
          <a:prstGeom prst="irregularSeal1">
            <a:avLst/>
          </a:prstGeom>
          <a:solidFill>
            <a:schemeClr val="accent6">
              <a:lumMod val="40000"/>
              <a:lumOff val="6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lstStyle/>
          <a:p>
            <a:r>
              <a:rPr kumimoji="1" lang="el-GR" sz="2400" b="1">
                <a:solidFill>
                  <a:schemeClr val="tx1"/>
                </a:solidFill>
                <a:latin typeface="Calibri" charset="0"/>
                <a:ea typeface="ＭＳ Ｐゴシック" charset="0"/>
                <a:cs typeface="Arial" charset="0"/>
              </a:rPr>
              <a:t>2, 3, 4 ….</a:t>
            </a:r>
          </a:p>
        </p:txBody>
      </p:sp>
      <p:sp>
        <p:nvSpPr>
          <p:cNvPr id="21" name="Explosion 1 20"/>
          <p:cNvSpPr/>
          <p:nvPr/>
        </p:nvSpPr>
        <p:spPr bwMode="auto">
          <a:xfrm>
            <a:off x="3995738" y="5949950"/>
            <a:ext cx="1512887" cy="792163"/>
          </a:xfrm>
          <a:prstGeom prst="irregularSeal1">
            <a:avLst/>
          </a:prstGeom>
          <a:solidFill>
            <a:schemeClr val="accent6">
              <a:lumMod val="40000"/>
              <a:lumOff val="60000"/>
            </a:schemeClr>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a:lstStyle/>
          <a:p>
            <a:r>
              <a:rPr kumimoji="1" lang="el-GR" sz="2400" b="1">
                <a:solidFill>
                  <a:schemeClr val="tx1"/>
                </a:solidFill>
                <a:latin typeface="Calibri" charset="0"/>
                <a:ea typeface="ＭＳ Ｐゴシック" charset="0"/>
                <a:cs typeface="Arial" charset="0"/>
              </a:rPr>
              <a:t>2, 3, 4 ….</a:t>
            </a:r>
          </a:p>
        </p:txBody>
      </p:sp>
    </p:spTree>
    <p:extLst>
      <p:ext uri="{BB962C8B-B14F-4D97-AF65-F5344CB8AC3E}">
        <p14:creationId xmlns:p14="http://schemas.microsoft.com/office/powerpoint/2010/main" val="20182278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linds(horizontal)">
                                      <p:cBhvr>
                                        <p:cTn id="7" dur="5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par>
                                <p:cTn id="18" presetID="3"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par>
                                <p:cTn id="31" presetID="3"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par>
                                <p:cTn id="42" presetID="3" presetClass="entr" presetSubtype="1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3"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2771"/>
                                        </p:tgtEl>
                                        <p:attrNameLst>
                                          <p:attrName>style.visibility</p:attrName>
                                        </p:attrNameLst>
                                      </p:cBhvr>
                                      <p:to>
                                        <p:strVal val="visible"/>
                                      </p:to>
                                    </p:set>
                                    <p:animEffect transition="in" filter="blinds(horizontal)">
                                      <p:cBhvr>
                                        <p:cTn id="52" dur="500"/>
                                        <p:tgtEl>
                                          <p:spTgt spid="327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par>
                                <p:cTn id="58" presetID="3" presetClass="entr" presetSubtype="1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linds(horizontal)">
                                      <p:cBhvr>
                                        <p:cTn id="65" dur="500"/>
                                        <p:tgtEl>
                                          <p:spTgt spid="18"/>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linds(horizontal)">
                                      <p:cBhvr>
                                        <p:cTn id="68" dur="500"/>
                                        <p:tgtEl>
                                          <p:spTgt spid="1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linds(horizontal)">
                                      <p:cBhvr>
                                        <p:cTn id="73" dur="500"/>
                                        <p:tgtEl>
                                          <p:spTgt spid="20"/>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6988"/>
            <a:ext cx="9144000" cy="730251"/>
          </a:xfrm>
        </p:spPr>
        <p:txBody>
          <a:bodyPr anchor="b"/>
          <a:lstStyle/>
          <a:p>
            <a:pPr eaLnBrk="1" hangingPunct="1"/>
            <a:r>
              <a:rPr lang="el-GR" sz="3200" b="1">
                <a:solidFill>
                  <a:srgbClr val="0070C0"/>
                </a:solidFill>
                <a:latin typeface="Calibri" charset="0"/>
              </a:rPr>
              <a:t>Βασική μεταγλώσσα (2)</a:t>
            </a: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836613"/>
            <a:ext cx="8280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ultiply 5"/>
          <p:cNvSpPr/>
          <p:nvPr/>
        </p:nvSpPr>
        <p:spPr bwMode="auto">
          <a:xfrm>
            <a:off x="1042988" y="1125538"/>
            <a:ext cx="1152525"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7" name="Multiply 6"/>
          <p:cNvSpPr/>
          <p:nvPr/>
        </p:nvSpPr>
        <p:spPr bwMode="auto">
          <a:xfrm>
            <a:off x="4500563" y="1125538"/>
            <a:ext cx="1150937" cy="431800"/>
          </a:xfrm>
          <a:prstGeom prst="mathMultiply">
            <a:avLst/>
          </a:prstGeom>
          <a:solidFill>
            <a:srgbClr val="FCCF94"/>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8" name="Multiply 7"/>
          <p:cNvSpPr/>
          <p:nvPr/>
        </p:nvSpPr>
        <p:spPr bwMode="auto">
          <a:xfrm>
            <a:off x="1042988" y="1484313"/>
            <a:ext cx="1152525"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9" name="Multiply 8"/>
          <p:cNvSpPr/>
          <p:nvPr/>
        </p:nvSpPr>
        <p:spPr bwMode="auto">
          <a:xfrm>
            <a:off x="1042988" y="2492375"/>
            <a:ext cx="1152525"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0" name="Multiply 9"/>
          <p:cNvSpPr/>
          <p:nvPr/>
        </p:nvSpPr>
        <p:spPr bwMode="auto">
          <a:xfrm>
            <a:off x="2627313" y="2565400"/>
            <a:ext cx="1152525" cy="431800"/>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1" name="Multiply 10"/>
          <p:cNvSpPr/>
          <p:nvPr/>
        </p:nvSpPr>
        <p:spPr bwMode="auto">
          <a:xfrm>
            <a:off x="3419475" y="2924175"/>
            <a:ext cx="1152525" cy="433388"/>
          </a:xfrm>
          <a:prstGeom prst="mathMultiply">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2" name="Multiply 11"/>
          <p:cNvSpPr/>
          <p:nvPr/>
        </p:nvSpPr>
        <p:spPr bwMode="auto">
          <a:xfrm>
            <a:off x="755650" y="2924175"/>
            <a:ext cx="1152525" cy="433388"/>
          </a:xfrm>
          <a:prstGeom prst="mathMultiply">
            <a:avLst/>
          </a:prstGeom>
          <a:solidFill>
            <a:srgbClr val="FCCF94"/>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sp>
        <p:nvSpPr>
          <p:cNvPr id="13" name="Multiply 12"/>
          <p:cNvSpPr/>
          <p:nvPr/>
        </p:nvSpPr>
        <p:spPr bwMode="auto">
          <a:xfrm>
            <a:off x="3779838" y="2492375"/>
            <a:ext cx="1223962" cy="576263"/>
          </a:xfrm>
          <a:prstGeom prst="mathMultiply">
            <a:avLst/>
          </a:prstGeom>
          <a:solidFill>
            <a:srgbClr val="F1F1F5"/>
          </a:solidFill>
          <a:ln w="9525" cap="flat" cmpd="sng" algn="ctr">
            <a:solidFill>
              <a:srgbClr val="FFFF00"/>
            </a:solidFill>
            <a:prstDash val="solid"/>
            <a:miter lim="800000"/>
            <a:headEnd type="none" w="med" len="med"/>
            <a:tailEnd type="none" w="med" len="med"/>
          </a:ln>
          <a:effectLst/>
        </p:spPr>
        <p:txBody>
          <a:bodyPr wrap="none"/>
          <a:lstStyle/>
          <a:p>
            <a:pPr fontAlgn="auto">
              <a:spcBef>
                <a:spcPts val="0"/>
              </a:spcBef>
              <a:spcAft>
                <a:spcPts val="0"/>
              </a:spcAft>
              <a:defRPr/>
            </a:pPr>
            <a:endParaRPr kumimoji="1" lang="el-GR" sz="2400">
              <a:latin typeface="+mn-lt"/>
              <a:ea typeface="+mn-ea"/>
              <a:cs typeface="+mn-cs"/>
            </a:endParaRPr>
          </a:p>
        </p:txBody>
      </p:sp>
      <p:grpSp>
        <p:nvGrpSpPr>
          <p:cNvPr id="2" name="Group 53"/>
          <p:cNvGrpSpPr>
            <a:grpSpLocks/>
          </p:cNvGrpSpPr>
          <p:nvPr/>
        </p:nvGrpSpPr>
        <p:grpSpPr bwMode="auto">
          <a:xfrm>
            <a:off x="900113" y="4724400"/>
            <a:ext cx="3095625" cy="1130300"/>
            <a:chOff x="899592" y="4725144"/>
            <a:chExt cx="3096344" cy="1130062"/>
          </a:xfrm>
        </p:grpSpPr>
        <p:sp>
          <p:nvSpPr>
            <p:cNvPr id="52254" name="Lightning Bolt 34"/>
            <p:cNvSpPr>
              <a:spLocks noChangeArrowheads="1"/>
            </p:cNvSpPr>
            <p:nvPr/>
          </p:nvSpPr>
          <p:spPr bwMode="auto">
            <a:xfrm flipH="1">
              <a:off x="2483768" y="4725144"/>
              <a:ext cx="432048" cy="432048"/>
            </a:xfrm>
            <a:prstGeom prst="lightningBolt">
              <a:avLst/>
            </a:prstGeom>
            <a:solidFill>
              <a:schemeClr val="accent1"/>
            </a:solidFill>
            <a:ln w="9525">
              <a:solidFill>
                <a:schemeClr val="tx1"/>
              </a:solidFill>
              <a:miter lim="800000"/>
              <a:headEnd/>
              <a:tailEnd/>
            </a:ln>
          </p:spPr>
          <p:txBody>
            <a:bodyPr wrap="none"/>
            <a:lstStyle/>
            <a:p>
              <a:endParaRPr kumimoji="1" lang="en-US" sz="2400">
                <a:latin typeface="Calibri" charset="0"/>
              </a:endParaRPr>
            </a:p>
          </p:txBody>
        </p:sp>
        <p:grpSp>
          <p:nvGrpSpPr>
            <p:cNvPr id="52255" name="Group 39"/>
            <p:cNvGrpSpPr>
              <a:grpSpLocks/>
            </p:cNvGrpSpPr>
            <p:nvPr/>
          </p:nvGrpSpPr>
          <p:grpSpPr bwMode="auto">
            <a:xfrm>
              <a:off x="899592" y="5013176"/>
              <a:ext cx="3096344" cy="842030"/>
              <a:chOff x="899592" y="5013176"/>
              <a:chExt cx="3096344" cy="842030"/>
            </a:xfrm>
          </p:grpSpPr>
          <p:grpSp>
            <p:nvGrpSpPr>
              <p:cNvPr id="52256" name="Group 25"/>
              <p:cNvGrpSpPr>
                <a:grpSpLocks/>
              </p:cNvGrpSpPr>
              <p:nvPr/>
            </p:nvGrpSpPr>
            <p:grpSpPr bwMode="auto">
              <a:xfrm>
                <a:off x="899592" y="5301208"/>
                <a:ext cx="3024336" cy="553998"/>
                <a:chOff x="3131840" y="5301208"/>
                <a:chExt cx="3024336" cy="553998"/>
              </a:xfrm>
            </p:grpSpPr>
            <p:cxnSp>
              <p:nvCxnSpPr>
                <p:cNvPr id="52260" name="Straight Connector 17"/>
                <p:cNvCxnSpPr>
                  <a:cxnSpLocks noChangeShapeType="1"/>
                </p:cNvCxnSpPr>
                <p:nvPr/>
              </p:nvCxnSpPr>
              <p:spPr bwMode="auto">
                <a:xfrm>
                  <a:off x="3131840" y="5445224"/>
                  <a:ext cx="864096"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2261" name="Straight Connector 18"/>
                <p:cNvCxnSpPr>
                  <a:cxnSpLocks noChangeShapeType="1"/>
                </p:cNvCxnSpPr>
                <p:nvPr/>
              </p:nvCxnSpPr>
              <p:spPr bwMode="auto">
                <a:xfrm>
                  <a:off x="4211960" y="5445224"/>
                  <a:ext cx="864096"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2262" name="Straight Connector 19"/>
                <p:cNvCxnSpPr>
                  <a:cxnSpLocks noChangeShapeType="1"/>
                </p:cNvCxnSpPr>
                <p:nvPr/>
              </p:nvCxnSpPr>
              <p:spPr bwMode="auto">
                <a:xfrm>
                  <a:off x="5292080" y="5445224"/>
                  <a:ext cx="864096"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3" name="Rectangle 22"/>
                <p:cNvSpPr/>
                <p:nvPr/>
              </p:nvSpPr>
              <p:spPr>
                <a:xfrm>
                  <a:off x="3282533" y="5301208"/>
                  <a:ext cx="569387" cy="553998"/>
                </a:xfrm>
                <a:prstGeom prst="rect">
                  <a:avLst/>
                </a:prstGeom>
                <a:noFill/>
              </p:spPr>
              <p:txBody>
                <a:bodyPr>
                  <a:spAutoFit/>
                </a:bodyPr>
                <a:lstStyle/>
                <a:p>
                  <a:pPr algn="ctr" fontAlgn="auto">
                    <a:spcBef>
                      <a:spcPts val="0"/>
                    </a:spcBef>
                    <a:spcAft>
                      <a:spcPts val="0"/>
                    </a:spcAft>
                    <a:defRPr/>
                  </a:pPr>
                  <a:r>
                    <a:rPr kumimoji="1" lang="el-GR"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3</a:t>
                  </a:r>
                  <a:endParaRPr kumimoji="1"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24" name="Rectangle 23"/>
                <p:cNvSpPr/>
                <p:nvPr/>
              </p:nvSpPr>
              <p:spPr>
                <a:xfrm>
                  <a:off x="4290645" y="5301208"/>
                  <a:ext cx="569387" cy="553998"/>
                </a:xfrm>
                <a:prstGeom prst="rect">
                  <a:avLst/>
                </a:prstGeom>
                <a:noFill/>
              </p:spPr>
              <p:txBody>
                <a:bodyPr>
                  <a:spAutoFit/>
                </a:bodyPr>
                <a:lstStyle/>
                <a:p>
                  <a:pPr algn="ctr" fontAlgn="auto">
                    <a:spcBef>
                      <a:spcPts val="0"/>
                    </a:spcBef>
                    <a:spcAft>
                      <a:spcPts val="0"/>
                    </a:spcAft>
                    <a:defRPr/>
                  </a:pPr>
                  <a:r>
                    <a:rPr kumimoji="1" lang="el-GR"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2</a:t>
                  </a:r>
                  <a:endParaRPr kumimoji="1"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25" name="Rectangle 24"/>
                <p:cNvSpPr/>
                <p:nvPr/>
              </p:nvSpPr>
              <p:spPr>
                <a:xfrm>
                  <a:off x="5442773" y="5301208"/>
                  <a:ext cx="569387" cy="553998"/>
                </a:xfrm>
                <a:prstGeom prst="rect">
                  <a:avLst/>
                </a:prstGeom>
                <a:noFill/>
              </p:spPr>
              <p:txBody>
                <a:bodyPr>
                  <a:spAutoFit/>
                </a:bodyPr>
                <a:lstStyle/>
                <a:p>
                  <a:pPr algn="ctr" fontAlgn="auto">
                    <a:spcBef>
                      <a:spcPts val="0"/>
                    </a:spcBef>
                    <a:spcAft>
                      <a:spcPts val="0"/>
                    </a:spcAft>
                    <a:defRPr/>
                  </a:pPr>
                  <a:r>
                    <a:rPr kumimoji="1" lang="el-GR"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1</a:t>
                  </a:r>
                  <a:endParaRPr kumimoji="1"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grpSp>
          <p:sp>
            <p:nvSpPr>
              <p:cNvPr id="52257" name="TextBox 36"/>
              <p:cNvSpPr txBox="1">
                <a:spLocks noChangeArrowheads="1"/>
              </p:cNvSpPr>
              <p:nvPr/>
            </p:nvSpPr>
            <p:spPr bwMode="auto">
              <a:xfrm>
                <a:off x="1043608" y="5013176"/>
                <a:ext cx="720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kumimoji="1" lang="el-GR" sz="2400">
                    <a:latin typeface="Segoe Script" charset="0"/>
                  </a:rPr>
                  <a:t>π ο</a:t>
                </a:r>
              </a:p>
            </p:txBody>
          </p:sp>
          <p:sp>
            <p:nvSpPr>
              <p:cNvPr id="52258" name="TextBox 37"/>
              <p:cNvSpPr txBox="1">
                <a:spLocks noChangeArrowheads="1"/>
              </p:cNvSpPr>
              <p:nvPr/>
            </p:nvSpPr>
            <p:spPr bwMode="auto">
              <a:xfrm>
                <a:off x="2123728" y="5055567"/>
                <a:ext cx="648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kumimoji="1" lang="el-GR" sz="2400">
                    <a:latin typeface="Segoe Script" charset="0"/>
                  </a:rPr>
                  <a:t>λ ι</a:t>
                </a:r>
              </a:p>
            </p:txBody>
          </p:sp>
          <p:sp>
            <p:nvSpPr>
              <p:cNvPr id="52259" name="TextBox 38"/>
              <p:cNvSpPr txBox="1">
                <a:spLocks noChangeArrowheads="1"/>
              </p:cNvSpPr>
              <p:nvPr/>
            </p:nvSpPr>
            <p:spPr bwMode="auto">
              <a:xfrm>
                <a:off x="2987824" y="5013176"/>
                <a:ext cx="1008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kumimoji="1" lang="el-GR" sz="2400">
                    <a:latin typeface="Segoe Script" charset="0"/>
                  </a:rPr>
                  <a:t>τ η ς</a:t>
                </a:r>
              </a:p>
            </p:txBody>
          </p:sp>
        </p:grpSp>
      </p:grpSp>
      <p:grpSp>
        <p:nvGrpSpPr>
          <p:cNvPr id="5" name="Group 52"/>
          <p:cNvGrpSpPr>
            <a:grpSpLocks/>
          </p:cNvGrpSpPr>
          <p:nvPr/>
        </p:nvGrpSpPr>
        <p:grpSpPr bwMode="auto">
          <a:xfrm>
            <a:off x="4716463" y="4724400"/>
            <a:ext cx="3240087" cy="1130300"/>
            <a:chOff x="4716016" y="4725144"/>
            <a:chExt cx="3240360" cy="1130062"/>
          </a:xfrm>
        </p:grpSpPr>
        <p:grpSp>
          <p:nvGrpSpPr>
            <p:cNvPr id="52242" name="Group 40"/>
            <p:cNvGrpSpPr>
              <a:grpSpLocks/>
            </p:cNvGrpSpPr>
            <p:nvPr/>
          </p:nvGrpSpPr>
          <p:grpSpPr bwMode="auto">
            <a:xfrm>
              <a:off x="4716016" y="5013176"/>
              <a:ext cx="3240360" cy="842030"/>
              <a:chOff x="899592" y="5013176"/>
              <a:chExt cx="3240360" cy="842030"/>
            </a:xfrm>
          </p:grpSpPr>
          <p:grpSp>
            <p:nvGrpSpPr>
              <p:cNvPr id="52244" name="Group 25"/>
              <p:cNvGrpSpPr>
                <a:grpSpLocks/>
              </p:cNvGrpSpPr>
              <p:nvPr/>
            </p:nvGrpSpPr>
            <p:grpSpPr bwMode="auto">
              <a:xfrm>
                <a:off x="899592" y="5301208"/>
                <a:ext cx="3024336" cy="553998"/>
                <a:chOff x="3131840" y="5301208"/>
                <a:chExt cx="3024336" cy="553998"/>
              </a:xfrm>
            </p:grpSpPr>
            <p:cxnSp>
              <p:nvCxnSpPr>
                <p:cNvPr id="52248" name="Straight Connector 45"/>
                <p:cNvCxnSpPr>
                  <a:cxnSpLocks noChangeShapeType="1"/>
                </p:cNvCxnSpPr>
                <p:nvPr/>
              </p:nvCxnSpPr>
              <p:spPr bwMode="auto">
                <a:xfrm>
                  <a:off x="3131840" y="5445224"/>
                  <a:ext cx="864096"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2249" name="Straight Connector 46"/>
                <p:cNvCxnSpPr>
                  <a:cxnSpLocks noChangeShapeType="1"/>
                </p:cNvCxnSpPr>
                <p:nvPr/>
              </p:nvCxnSpPr>
              <p:spPr bwMode="auto">
                <a:xfrm>
                  <a:off x="4211960" y="5445224"/>
                  <a:ext cx="864096"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2250" name="Straight Connector 47"/>
                <p:cNvCxnSpPr>
                  <a:cxnSpLocks noChangeShapeType="1"/>
                </p:cNvCxnSpPr>
                <p:nvPr/>
              </p:nvCxnSpPr>
              <p:spPr bwMode="auto">
                <a:xfrm>
                  <a:off x="5292080" y="5445224"/>
                  <a:ext cx="864096"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49" name="Rectangle 48"/>
                <p:cNvSpPr/>
                <p:nvPr/>
              </p:nvSpPr>
              <p:spPr>
                <a:xfrm>
                  <a:off x="3282533" y="5301208"/>
                  <a:ext cx="569387" cy="553998"/>
                </a:xfrm>
                <a:prstGeom prst="rect">
                  <a:avLst/>
                </a:prstGeom>
                <a:noFill/>
              </p:spPr>
              <p:txBody>
                <a:bodyPr>
                  <a:spAutoFit/>
                </a:bodyPr>
                <a:lstStyle/>
                <a:p>
                  <a:pPr algn="ctr" fontAlgn="auto">
                    <a:spcBef>
                      <a:spcPts val="0"/>
                    </a:spcBef>
                    <a:spcAft>
                      <a:spcPts val="0"/>
                    </a:spcAft>
                    <a:defRPr/>
                  </a:pPr>
                  <a:r>
                    <a:rPr kumimoji="1" lang="el-GR"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3</a:t>
                  </a:r>
                  <a:endParaRPr kumimoji="1"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50" name="Rectangle 49"/>
                <p:cNvSpPr/>
                <p:nvPr/>
              </p:nvSpPr>
              <p:spPr>
                <a:xfrm>
                  <a:off x="4290645" y="5301208"/>
                  <a:ext cx="569387" cy="553998"/>
                </a:xfrm>
                <a:prstGeom prst="rect">
                  <a:avLst/>
                </a:prstGeom>
                <a:noFill/>
              </p:spPr>
              <p:txBody>
                <a:bodyPr>
                  <a:spAutoFit/>
                </a:bodyPr>
                <a:lstStyle/>
                <a:p>
                  <a:pPr algn="ctr" fontAlgn="auto">
                    <a:spcBef>
                      <a:spcPts val="0"/>
                    </a:spcBef>
                    <a:spcAft>
                      <a:spcPts val="0"/>
                    </a:spcAft>
                    <a:defRPr/>
                  </a:pPr>
                  <a:r>
                    <a:rPr kumimoji="1" lang="el-GR"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2</a:t>
                  </a:r>
                  <a:endParaRPr kumimoji="1"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51" name="Rectangle 50"/>
                <p:cNvSpPr/>
                <p:nvPr/>
              </p:nvSpPr>
              <p:spPr>
                <a:xfrm>
                  <a:off x="5442773" y="5301208"/>
                  <a:ext cx="569387" cy="553998"/>
                </a:xfrm>
                <a:prstGeom prst="rect">
                  <a:avLst/>
                </a:prstGeom>
                <a:noFill/>
              </p:spPr>
              <p:txBody>
                <a:bodyPr>
                  <a:spAutoFit/>
                </a:bodyPr>
                <a:lstStyle/>
                <a:p>
                  <a:pPr algn="ctr" fontAlgn="auto">
                    <a:spcBef>
                      <a:spcPts val="0"/>
                    </a:spcBef>
                    <a:spcAft>
                      <a:spcPts val="0"/>
                    </a:spcAft>
                    <a:defRPr/>
                  </a:pPr>
                  <a:r>
                    <a:rPr kumimoji="1" lang="el-GR"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1</a:t>
                  </a:r>
                  <a:endParaRPr kumimoji="1" lang="en-US" sz="3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grpSp>
          <p:sp>
            <p:nvSpPr>
              <p:cNvPr id="52245" name="TextBox 42"/>
              <p:cNvSpPr txBox="1">
                <a:spLocks noChangeArrowheads="1"/>
              </p:cNvSpPr>
              <p:nvPr/>
            </p:nvSpPr>
            <p:spPr bwMode="auto">
              <a:xfrm>
                <a:off x="983601" y="5013176"/>
                <a:ext cx="9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kumimoji="1" lang="el-GR" sz="2400">
                    <a:latin typeface="Segoe Script" charset="0"/>
                  </a:rPr>
                  <a:t>π ο</a:t>
                </a:r>
              </a:p>
            </p:txBody>
          </p:sp>
          <p:sp>
            <p:nvSpPr>
              <p:cNvPr id="52246" name="TextBox 43"/>
              <p:cNvSpPr txBox="1">
                <a:spLocks noChangeArrowheads="1"/>
              </p:cNvSpPr>
              <p:nvPr/>
            </p:nvSpPr>
            <p:spPr bwMode="auto">
              <a:xfrm>
                <a:off x="2069722" y="5055567"/>
                <a:ext cx="8100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kumimoji="1" lang="el-GR" sz="2400">
                    <a:latin typeface="Segoe Script" charset="0"/>
                  </a:rPr>
                  <a:t>λ ι</a:t>
                </a:r>
              </a:p>
            </p:txBody>
          </p:sp>
          <p:sp>
            <p:nvSpPr>
              <p:cNvPr id="52247" name="TextBox 44"/>
              <p:cNvSpPr txBox="1">
                <a:spLocks noChangeArrowheads="1"/>
              </p:cNvSpPr>
              <p:nvPr/>
            </p:nvSpPr>
            <p:spPr bwMode="auto">
              <a:xfrm>
                <a:off x="3059832" y="5013176"/>
                <a:ext cx="1080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kumimoji="1" lang="el-GR" sz="2400">
                    <a:latin typeface="Segoe Script" charset="0"/>
                  </a:rPr>
                  <a:t>τ ω ν</a:t>
                </a:r>
              </a:p>
            </p:txBody>
          </p:sp>
        </p:grpSp>
        <p:sp>
          <p:nvSpPr>
            <p:cNvPr id="52243" name="Lightning Bolt 51"/>
            <p:cNvSpPr>
              <a:spLocks noChangeArrowheads="1"/>
            </p:cNvSpPr>
            <p:nvPr/>
          </p:nvSpPr>
          <p:spPr bwMode="auto">
            <a:xfrm flipH="1">
              <a:off x="7380312" y="4725144"/>
              <a:ext cx="432048" cy="432048"/>
            </a:xfrm>
            <a:prstGeom prst="lightningBolt">
              <a:avLst/>
            </a:prstGeom>
            <a:solidFill>
              <a:schemeClr val="accent1"/>
            </a:solidFill>
            <a:ln w="9525">
              <a:solidFill>
                <a:schemeClr val="tx1"/>
              </a:solidFill>
              <a:miter lim="800000"/>
              <a:headEnd/>
              <a:tailEnd/>
            </a:ln>
          </p:spPr>
          <p:txBody>
            <a:bodyPr wrap="none"/>
            <a:lstStyle/>
            <a:p>
              <a:endParaRPr kumimoji="1" lang="en-US" sz="2400">
                <a:latin typeface="Calibri" charset="0"/>
              </a:endParaRPr>
            </a:p>
          </p:txBody>
        </p:sp>
      </p:grpSp>
      <p:sp>
        <p:nvSpPr>
          <p:cNvPr id="55" name="Right Arrow 54"/>
          <p:cNvSpPr/>
          <p:nvPr/>
        </p:nvSpPr>
        <p:spPr bwMode="auto">
          <a:xfrm>
            <a:off x="4067944" y="5229200"/>
            <a:ext cx="576064" cy="36004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innerShdw blurRad="63500" dist="50800" dir="18900000">
              <a:prstClr val="black">
                <a:alpha val="50000"/>
              </a:prstClr>
            </a:innerShdw>
          </a:effectLst>
        </p:spPr>
        <p:txBody>
          <a:bodyPr wrap="none">
            <a:scene3d>
              <a:camera prst="isometricTopUp"/>
              <a:lightRig rig="threePt" dir="t"/>
            </a:scene3d>
          </a:bodyPr>
          <a:lstStyle/>
          <a:p>
            <a:pPr fontAlgn="auto">
              <a:spcBef>
                <a:spcPts val="0"/>
              </a:spcBef>
              <a:spcAft>
                <a:spcPts val="0"/>
              </a:spcAft>
              <a:defRPr/>
            </a:pPr>
            <a:endParaRPr kumimoji="1" lang="el-GR" sz="2400">
              <a:latin typeface="+mn-lt"/>
              <a:ea typeface="+mn-ea"/>
              <a:cs typeface="+mn-cs"/>
            </a:endParaRPr>
          </a:p>
        </p:txBody>
      </p:sp>
      <p:sp>
        <p:nvSpPr>
          <p:cNvPr id="56" name="TextBox 55"/>
          <p:cNvSpPr txBox="1"/>
          <p:nvPr/>
        </p:nvSpPr>
        <p:spPr>
          <a:xfrm>
            <a:off x="7380312" y="836712"/>
            <a:ext cx="1080120" cy="461665"/>
          </a:xfrm>
          <a:prstGeom prst="rect">
            <a:avLst/>
          </a:prstGeom>
          <a:noFill/>
          <a:ln>
            <a:solidFill>
              <a:schemeClr val="tx1"/>
            </a:solidFill>
            <a:prstDash val="sysDot"/>
          </a:ln>
        </p:spPr>
        <p:txBody>
          <a:bodyPr>
            <a:spAutoFit/>
          </a:bodyPr>
          <a:lstStyle/>
          <a:p>
            <a:pPr fontAlgn="auto">
              <a:spcBef>
                <a:spcPts val="0"/>
              </a:spcBef>
              <a:spcAft>
                <a:spcPts val="0"/>
              </a:spcAft>
              <a:defRPr/>
            </a:pPr>
            <a:r>
              <a:rPr kumimoji="1" lang="el-GR"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cs"/>
              </a:rPr>
              <a:t>τόνος</a:t>
            </a:r>
          </a:p>
        </p:txBody>
      </p:sp>
    </p:spTree>
    <p:extLst>
      <p:ext uri="{BB962C8B-B14F-4D97-AF65-F5344CB8AC3E}">
        <p14:creationId xmlns:p14="http://schemas.microsoft.com/office/powerpoint/2010/main" val="348994873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par>
                                <p:cTn id="37" presetID="3" presetClass="entr" presetSubtype="1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linds(horizontal)">
                                      <p:cBhvr>
                                        <p:cTn id="49" dur="500"/>
                                        <p:tgtEl>
                                          <p:spTgt spid="2"/>
                                        </p:tgtEl>
                                      </p:cBhvr>
                                    </p:animEffect>
                                  </p:childTnLst>
                                </p:cTn>
                              </p:par>
                              <p:par>
                                <p:cTn id="50" presetID="3" presetClass="entr" presetSubtype="1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linds(horizontal)">
                                      <p:cBhvr>
                                        <p:cTn id="52" dur="500"/>
                                        <p:tgtEl>
                                          <p:spTgt spid="55"/>
                                        </p:tgtEl>
                                      </p:cBhvr>
                                    </p:animEffect>
                                  </p:childTnLst>
                                </p:cTn>
                              </p:par>
                              <p:par>
                                <p:cTn id="53" presetID="3" presetClass="entr" presetSubtype="1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linds(horizont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76200"/>
            <a:ext cx="9144000" cy="615950"/>
          </a:xfrm>
        </p:spPr>
        <p:txBody>
          <a:bodyPr/>
          <a:lstStyle/>
          <a:p>
            <a:pPr eaLnBrk="1" hangingPunct="1"/>
            <a:r>
              <a:rPr lang="el-GR" sz="3400" b="1">
                <a:solidFill>
                  <a:srgbClr val="0070C0"/>
                </a:solidFill>
                <a:latin typeface="Calibri" charset="0"/>
              </a:rPr>
              <a:t>Η σημασία της γραμματικής</a:t>
            </a:r>
          </a:p>
        </p:txBody>
      </p:sp>
      <p:sp>
        <p:nvSpPr>
          <p:cNvPr id="53251" name="TextBox 5"/>
          <p:cNvSpPr txBox="1">
            <a:spLocks noChangeArrowheads="1"/>
          </p:cNvSpPr>
          <p:nvPr/>
        </p:nvSpPr>
        <p:spPr bwMode="auto">
          <a:xfrm>
            <a:off x="2916238" y="1125538"/>
            <a:ext cx="1368425" cy="7064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λιγότερο σημαντική</a:t>
            </a:r>
          </a:p>
        </p:txBody>
      </p:sp>
      <p:sp>
        <p:nvSpPr>
          <p:cNvPr id="53252" name="TextBox 6"/>
          <p:cNvSpPr txBox="1">
            <a:spLocks noChangeArrowheads="1"/>
          </p:cNvSpPr>
          <p:nvPr/>
        </p:nvSpPr>
        <p:spPr bwMode="auto">
          <a:xfrm>
            <a:off x="6875463" y="1125538"/>
            <a:ext cx="1728787" cy="706437"/>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περισσότερο σημαντική</a:t>
            </a:r>
          </a:p>
        </p:txBody>
      </p:sp>
      <p:sp>
        <p:nvSpPr>
          <p:cNvPr id="53253" name="TextBox 7"/>
          <p:cNvSpPr txBox="1">
            <a:spLocks noChangeArrowheads="1"/>
          </p:cNvSpPr>
          <p:nvPr/>
        </p:nvSpPr>
        <p:spPr bwMode="auto">
          <a:xfrm>
            <a:off x="4427538" y="11969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b="1">
                <a:solidFill>
                  <a:srgbClr val="002060"/>
                </a:solidFill>
                <a:latin typeface="Calibri" charset="0"/>
              </a:rPr>
              <a:t>εστίαση στον τύπο </a:t>
            </a:r>
          </a:p>
        </p:txBody>
      </p:sp>
      <p:cxnSp>
        <p:nvCxnSpPr>
          <p:cNvPr id="53254" name="Straight Arrow Connector 9"/>
          <p:cNvCxnSpPr>
            <a:cxnSpLocks noChangeShapeType="1"/>
          </p:cNvCxnSpPr>
          <p:nvPr/>
        </p:nvCxnSpPr>
        <p:spPr bwMode="auto">
          <a:xfrm rot="10800000" flipV="1">
            <a:off x="4284663" y="1484313"/>
            <a:ext cx="503237" cy="15875"/>
          </a:xfrm>
          <a:prstGeom prst="straightConnector1">
            <a:avLst/>
          </a:prstGeom>
          <a:noFill/>
          <a:ln w="9525">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3255" name="Straight Arrow Connector 11"/>
          <p:cNvCxnSpPr>
            <a:cxnSpLocks noChangeShapeType="1"/>
          </p:cNvCxnSpPr>
          <p:nvPr/>
        </p:nvCxnSpPr>
        <p:spPr bwMode="auto">
          <a:xfrm>
            <a:off x="6300788" y="1484313"/>
            <a:ext cx="574675" cy="15875"/>
          </a:xfrm>
          <a:prstGeom prst="straightConnector1">
            <a:avLst/>
          </a:prstGeom>
          <a:noFill/>
          <a:ln w="9525">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53256" name="TextBox 13"/>
          <p:cNvSpPr txBox="1">
            <a:spLocks noChangeArrowheads="1"/>
          </p:cNvSpPr>
          <p:nvPr/>
        </p:nvSpPr>
        <p:spPr bwMode="auto">
          <a:xfrm>
            <a:off x="323850" y="1889125"/>
            <a:ext cx="2663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u="sng">
                <a:solidFill>
                  <a:srgbClr val="002060"/>
                </a:solidFill>
                <a:latin typeface="Calibri" charset="0"/>
              </a:rPr>
              <a:t>Μεταβλητές μαθητών</a:t>
            </a:r>
          </a:p>
          <a:p>
            <a:pPr eaLnBrk="1" hangingPunct="1">
              <a:buFont typeface="Arial" charset="0"/>
              <a:buChar char="•"/>
            </a:pPr>
            <a:r>
              <a:rPr lang="el-GR" sz="2000">
                <a:solidFill>
                  <a:srgbClr val="002060"/>
                </a:solidFill>
                <a:latin typeface="Calibri" charset="0"/>
              </a:rPr>
              <a:t>Ηλικία</a:t>
            </a:r>
          </a:p>
          <a:p>
            <a:pPr eaLnBrk="1" hangingPunct="1">
              <a:buFont typeface="Arial" charset="0"/>
              <a:buChar char="•"/>
            </a:pPr>
            <a:r>
              <a:rPr lang="el-GR" sz="2000">
                <a:solidFill>
                  <a:srgbClr val="002060"/>
                </a:solidFill>
                <a:latin typeface="Calibri" charset="0"/>
              </a:rPr>
              <a:t>Επίπεδο στη Γ2</a:t>
            </a:r>
          </a:p>
          <a:p>
            <a:pPr eaLnBrk="1" hangingPunct="1">
              <a:buFont typeface="Arial" charset="0"/>
              <a:buChar char="•"/>
            </a:pPr>
            <a:r>
              <a:rPr lang="el-GR" sz="2000">
                <a:solidFill>
                  <a:srgbClr val="002060"/>
                </a:solidFill>
                <a:latin typeface="Calibri" charset="0"/>
              </a:rPr>
              <a:t>Εκπαίδευση</a:t>
            </a:r>
          </a:p>
        </p:txBody>
      </p:sp>
      <p:sp>
        <p:nvSpPr>
          <p:cNvPr id="53257" name="TextBox 14"/>
          <p:cNvSpPr txBox="1">
            <a:spLocks noChangeArrowheads="1"/>
          </p:cNvSpPr>
          <p:nvPr/>
        </p:nvSpPr>
        <p:spPr bwMode="auto">
          <a:xfrm>
            <a:off x="395288" y="4221163"/>
            <a:ext cx="21605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u="sng">
                <a:solidFill>
                  <a:srgbClr val="002060"/>
                </a:solidFill>
                <a:latin typeface="Calibri" charset="0"/>
              </a:rPr>
              <a:t>Μεταβλητές διδασκαλίας</a:t>
            </a:r>
          </a:p>
          <a:p>
            <a:pPr eaLnBrk="1" hangingPunct="1">
              <a:buFont typeface="Arial" charset="0"/>
              <a:buChar char="•"/>
            </a:pPr>
            <a:r>
              <a:rPr lang="el-GR" sz="2000">
                <a:solidFill>
                  <a:srgbClr val="002060"/>
                </a:solidFill>
                <a:latin typeface="Calibri" charset="0"/>
              </a:rPr>
              <a:t>Δεξιότητα</a:t>
            </a:r>
          </a:p>
          <a:p>
            <a:pPr eaLnBrk="1" hangingPunct="1">
              <a:buFont typeface="Arial" charset="0"/>
              <a:buChar char="•"/>
            </a:pPr>
            <a:r>
              <a:rPr lang="el-GR" sz="2000">
                <a:solidFill>
                  <a:srgbClr val="002060"/>
                </a:solidFill>
                <a:latin typeface="Calibri" charset="0"/>
              </a:rPr>
              <a:t>Ύφος</a:t>
            </a:r>
          </a:p>
          <a:p>
            <a:pPr eaLnBrk="1" hangingPunct="1">
              <a:buFont typeface="Arial" charset="0"/>
              <a:buChar char="•"/>
            </a:pPr>
            <a:r>
              <a:rPr lang="el-GR" sz="2000">
                <a:solidFill>
                  <a:srgbClr val="002060"/>
                </a:solidFill>
                <a:latin typeface="Calibri" charset="0"/>
              </a:rPr>
              <a:t>Επικοινωνιακή ανάγκη/ Χρήση</a:t>
            </a:r>
          </a:p>
        </p:txBody>
      </p:sp>
      <p:sp>
        <p:nvSpPr>
          <p:cNvPr id="53258" name="TextBox 15"/>
          <p:cNvSpPr txBox="1">
            <a:spLocks noChangeArrowheads="1"/>
          </p:cNvSpPr>
          <p:nvPr/>
        </p:nvSpPr>
        <p:spPr bwMode="auto">
          <a:xfrm>
            <a:off x="2916238" y="2133600"/>
            <a:ext cx="1727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παιδιά</a:t>
            </a:r>
          </a:p>
          <a:p>
            <a:pPr eaLnBrk="1" hangingPunct="1"/>
            <a:r>
              <a:rPr lang="el-GR" sz="2000">
                <a:solidFill>
                  <a:srgbClr val="002060"/>
                </a:solidFill>
                <a:latin typeface="Calibri" charset="0"/>
              </a:rPr>
              <a:t>Αρχάριοι</a:t>
            </a:r>
          </a:p>
          <a:p>
            <a:pPr eaLnBrk="1" hangingPunct="1"/>
            <a:r>
              <a:rPr lang="el-GR" sz="2000">
                <a:solidFill>
                  <a:srgbClr val="002060"/>
                </a:solidFill>
                <a:latin typeface="Calibri" charset="0"/>
              </a:rPr>
              <a:t>προ-  </a:t>
            </a:r>
          </a:p>
          <a:p>
            <a:pPr eaLnBrk="1" hangingPunct="1"/>
            <a:r>
              <a:rPr lang="el-GR" sz="2000">
                <a:solidFill>
                  <a:srgbClr val="002060"/>
                </a:solidFill>
                <a:latin typeface="Calibri" charset="0"/>
              </a:rPr>
              <a:t> εκπαιδευτικό </a:t>
            </a:r>
          </a:p>
          <a:p>
            <a:pPr eaLnBrk="1" hangingPunct="1"/>
            <a:r>
              <a:rPr lang="el-GR" sz="2000">
                <a:solidFill>
                  <a:srgbClr val="002060"/>
                </a:solidFill>
                <a:latin typeface="Calibri" charset="0"/>
              </a:rPr>
              <a:t> στάδιο </a:t>
            </a:r>
          </a:p>
          <a:p>
            <a:pPr eaLnBrk="1" hangingPunct="1"/>
            <a:r>
              <a:rPr lang="el-GR" sz="2000">
                <a:solidFill>
                  <a:srgbClr val="002060"/>
                </a:solidFill>
                <a:latin typeface="Calibri" charset="0"/>
              </a:rPr>
              <a:t>  χωρίς προηγούμενη</a:t>
            </a:r>
          </a:p>
          <a:p>
            <a:pPr eaLnBrk="1" hangingPunct="1"/>
            <a:r>
              <a:rPr lang="el-GR" sz="2000">
                <a:solidFill>
                  <a:srgbClr val="002060"/>
                </a:solidFill>
                <a:latin typeface="Calibri" charset="0"/>
              </a:rPr>
              <a:t>εκπαίδευση</a:t>
            </a:r>
          </a:p>
        </p:txBody>
      </p:sp>
      <p:sp>
        <p:nvSpPr>
          <p:cNvPr id="53259" name="TextBox 16"/>
          <p:cNvSpPr txBox="1">
            <a:spLocks noChangeArrowheads="1"/>
          </p:cNvSpPr>
          <p:nvPr/>
        </p:nvSpPr>
        <p:spPr bwMode="auto">
          <a:xfrm>
            <a:off x="4787900" y="2133600"/>
            <a:ext cx="1584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ενήλικοι </a:t>
            </a:r>
          </a:p>
          <a:p>
            <a:pPr eaLnBrk="1" hangingPunct="1"/>
            <a:r>
              <a:rPr lang="el-GR" sz="2000">
                <a:solidFill>
                  <a:srgbClr val="002060"/>
                </a:solidFill>
                <a:latin typeface="Calibri" charset="0"/>
              </a:rPr>
              <a:t>Μέσοι </a:t>
            </a:r>
          </a:p>
          <a:p>
            <a:pPr eaLnBrk="1" hangingPunct="1"/>
            <a:r>
              <a:rPr lang="el-GR" sz="2000">
                <a:solidFill>
                  <a:srgbClr val="002060"/>
                </a:solidFill>
                <a:latin typeface="Calibri" charset="0"/>
              </a:rPr>
              <a:t>τυπική     </a:t>
            </a:r>
          </a:p>
          <a:p>
            <a:pPr eaLnBrk="1" hangingPunct="1"/>
            <a:r>
              <a:rPr lang="el-GR" sz="2000">
                <a:solidFill>
                  <a:srgbClr val="002060"/>
                </a:solidFill>
                <a:latin typeface="Calibri" charset="0"/>
              </a:rPr>
              <a:t> εκπαίδευση</a:t>
            </a:r>
          </a:p>
        </p:txBody>
      </p:sp>
      <p:sp>
        <p:nvSpPr>
          <p:cNvPr id="53260" name="TextBox 17"/>
          <p:cNvSpPr txBox="1">
            <a:spLocks noChangeArrowheads="1"/>
          </p:cNvSpPr>
          <p:nvPr/>
        </p:nvSpPr>
        <p:spPr bwMode="auto">
          <a:xfrm>
            <a:off x="6659563" y="2159000"/>
            <a:ext cx="194468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ενήλικοι</a:t>
            </a:r>
          </a:p>
          <a:p>
            <a:pPr eaLnBrk="1" hangingPunct="1"/>
            <a:r>
              <a:rPr lang="el-GR" sz="2000">
                <a:solidFill>
                  <a:srgbClr val="002060"/>
                </a:solidFill>
                <a:latin typeface="Calibri" charset="0"/>
              </a:rPr>
              <a:t>Προχωρημένοι</a:t>
            </a:r>
          </a:p>
          <a:p>
            <a:pPr eaLnBrk="1" hangingPunct="1"/>
            <a:r>
              <a:rPr lang="el-GR" sz="2000">
                <a:solidFill>
                  <a:srgbClr val="002060"/>
                </a:solidFill>
                <a:latin typeface="Calibri" charset="0"/>
              </a:rPr>
              <a:t>εγγράμματοι</a:t>
            </a:r>
          </a:p>
          <a:p>
            <a:pPr eaLnBrk="1" hangingPunct="1"/>
            <a:r>
              <a:rPr lang="el-GR" sz="2000">
                <a:solidFill>
                  <a:srgbClr val="002060"/>
                </a:solidFill>
                <a:latin typeface="Calibri" charset="0"/>
              </a:rPr>
              <a:t>   </a:t>
            </a:r>
            <a:r>
              <a:rPr lang="ja-JP" altLang="el-GR" sz="2000">
                <a:solidFill>
                  <a:srgbClr val="002060"/>
                </a:solidFill>
                <a:latin typeface="Calibri" charset="0"/>
              </a:rPr>
              <a:t>‘</a:t>
            </a:r>
            <a:r>
              <a:rPr lang="el-GR" sz="2000">
                <a:solidFill>
                  <a:srgbClr val="002060"/>
                </a:solidFill>
                <a:latin typeface="Calibri" charset="0"/>
              </a:rPr>
              <a:t>μορφωμένοι</a:t>
            </a:r>
            <a:r>
              <a:rPr lang="ja-JP" altLang="el-GR" sz="2000">
                <a:solidFill>
                  <a:srgbClr val="002060"/>
                </a:solidFill>
                <a:latin typeface="Calibri" charset="0"/>
              </a:rPr>
              <a:t>’</a:t>
            </a:r>
            <a:r>
              <a:rPr lang="el-GR" sz="2000">
                <a:solidFill>
                  <a:srgbClr val="002060"/>
                </a:solidFill>
                <a:latin typeface="Calibri" charset="0"/>
              </a:rPr>
              <a:t> </a:t>
            </a:r>
          </a:p>
          <a:p>
            <a:pPr eaLnBrk="1" hangingPunct="1"/>
            <a:endParaRPr lang="el-GR" sz="2000">
              <a:solidFill>
                <a:srgbClr val="002060"/>
              </a:solidFill>
              <a:latin typeface="Calibri" charset="0"/>
            </a:endParaRPr>
          </a:p>
        </p:txBody>
      </p:sp>
      <p:sp>
        <p:nvSpPr>
          <p:cNvPr id="53261" name="TextBox 20"/>
          <p:cNvSpPr txBox="1">
            <a:spLocks noChangeArrowheads="1"/>
          </p:cNvSpPr>
          <p:nvPr/>
        </p:nvSpPr>
        <p:spPr bwMode="auto">
          <a:xfrm>
            <a:off x="2700338" y="4933950"/>
            <a:ext cx="2376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ΚΠΛ </a:t>
            </a:r>
            <a:r>
              <a:rPr lang="el-GR" sz="1600">
                <a:solidFill>
                  <a:srgbClr val="002060"/>
                </a:solidFill>
                <a:latin typeface="Calibri" charset="0"/>
              </a:rPr>
              <a:t>ΚΓΛ</a:t>
            </a:r>
          </a:p>
          <a:p>
            <a:pPr eaLnBrk="1" hangingPunct="1"/>
            <a:r>
              <a:rPr lang="el-GR" sz="2000">
                <a:solidFill>
                  <a:srgbClr val="002060"/>
                </a:solidFill>
                <a:latin typeface="Calibri" charset="0"/>
              </a:rPr>
              <a:t>ανεπίσημο</a:t>
            </a:r>
          </a:p>
          <a:p>
            <a:pPr eaLnBrk="1" hangingPunct="1"/>
            <a:r>
              <a:rPr lang="el-GR" sz="2000">
                <a:solidFill>
                  <a:srgbClr val="002060"/>
                </a:solidFill>
                <a:latin typeface="Calibri" charset="0"/>
              </a:rPr>
              <a:t>επιβίωση</a:t>
            </a:r>
          </a:p>
        </p:txBody>
      </p:sp>
      <p:sp>
        <p:nvSpPr>
          <p:cNvPr id="53262" name="TextBox 21"/>
          <p:cNvSpPr txBox="1">
            <a:spLocks noChangeArrowheads="1"/>
          </p:cNvSpPr>
          <p:nvPr/>
        </p:nvSpPr>
        <p:spPr bwMode="auto">
          <a:xfrm>
            <a:off x="4932363" y="4868863"/>
            <a:ext cx="18716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ΠΠΛ</a:t>
            </a:r>
          </a:p>
          <a:p>
            <a:pPr eaLnBrk="1" hangingPunct="1"/>
            <a:r>
              <a:rPr lang="el-GR" sz="2000">
                <a:solidFill>
                  <a:srgbClr val="002060"/>
                </a:solidFill>
                <a:latin typeface="Calibri" charset="0"/>
              </a:rPr>
              <a:t>καθημερινό</a:t>
            </a:r>
          </a:p>
          <a:p>
            <a:pPr eaLnBrk="1" hangingPunct="1"/>
            <a:r>
              <a:rPr lang="el-GR" sz="2000">
                <a:solidFill>
                  <a:srgbClr val="002060"/>
                </a:solidFill>
                <a:latin typeface="Calibri" charset="0"/>
              </a:rPr>
              <a:t>καθημερινή εξυπηρέτηση</a:t>
            </a:r>
          </a:p>
        </p:txBody>
      </p:sp>
      <p:sp>
        <p:nvSpPr>
          <p:cNvPr id="53263" name="TextBox 22"/>
          <p:cNvSpPr txBox="1">
            <a:spLocks noChangeArrowheads="1"/>
          </p:cNvSpPr>
          <p:nvPr/>
        </p:nvSpPr>
        <p:spPr bwMode="auto">
          <a:xfrm>
            <a:off x="6948488" y="4868863"/>
            <a:ext cx="1944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2000">
                <a:solidFill>
                  <a:srgbClr val="002060"/>
                </a:solidFill>
                <a:latin typeface="Calibri" charset="0"/>
              </a:rPr>
              <a:t>ΠΓΛ</a:t>
            </a:r>
          </a:p>
          <a:p>
            <a:pPr eaLnBrk="1" hangingPunct="1"/>
            <a:r>
              <a:rPr lang="el-GR" sz="2000">
                <a:solidFill>
                  <a:srgbClr val="002060"/>
                </a:solidFill>
                <a:latin typeface="Calibri" charset="0"/>
              </a:rPr>
              <a:t>επίσημο</a:t>
            </a:r>
          </a:p>
          <a:p>
            <a:pPr eaLnBrk="1" hangingPunct="1"/>
            <a:r>
              <a:rPr lang="el-GR" sz="2000">
                <a:solidFill>
                  <a:srgbClr val="002060"/>
                </a:solidFill>
                <a:latin typeface="Calibri" charset="0"/>
              </a:rPr>
              <a:t>επαγγελματική</a:t>
            </a:r>
          </a:p>
        </p:txBody>
      </p:sp>
      <p:sp>
        <p:nvSpPr>
          <p:cNvPr id="53264" name="TextBox 23"/>
          <p:cNvSpPr txBox="1">
            <a:spLocks noChangeArrowheads="1"/>
          </p:cNvSpPr>
          <p:nvPr/>
        </p:nvSpPr>
        <p:spPr bwMode="auto">
          <a:xfrm>
            <a:off x="4572000" y="6340475"/>
            <a:ext cx="4537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a:latin typeface="Calibri" charset="0"/>
              </a:rPr>
              <a:t>Celce- Murcia 1991</a:t>
            </a:r>
            <a:r>
              <a:rPr lang="el-GR" sz="1600">
                <a:latin typeface="Calibri" charset="0"/>
              </a:rPr>
              <a:t> </a:t>
            </a:r>
            <a:r>
              <a:rPr lang="en-US" sz="1600">
                <a:latin typeface="Calibri" charset="0"/>
              </a:rPr>
              <a:t>(</a:t>
            </a:r>
            <a:r>
              <a:rPr lang="el-GR" sz="1600">
                <a:latin typeface="Calibri" charset="0"/>
              </a:rPr>
              <a:t>προσαρμοσμένο) &amp; Μήτσης (2004: 297)</a:t>
            </a:r>
          </a:p>
        </p:txBody>
      </p:sp>
    </p:spTree>
    <p:extLst>
      <p:ext uri="{BB962C8B-B14F-4D97-AF65-F5344CB8AC3E}">
        <p14:creationId xmlns:p14="http://schemas.microsoft.com/office/powerpoint/2010/main" val="5592484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Γραμματική_Ιακώβου_Μαγγανά (μεταφερόμενο).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15616" y="-495436"/>
            <a:ext cx="7128792" cy="7848872"/>
          </a:xfrm>
          <a:prstGeom prst="rect">
            <a:avLst/>
          </a:prstGeom>
        </p:spPr>
      </p:pic>
    </p:spTree>
    <p:extLst>
      <p:ext uri="{BB962C8B-B14F-4D97-AF65-F5344CB8AC3E}">
        <p14:creationId xmlns:p14="http://schemas.microsoft.com/office/powerpoint/2010/main" val="941688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Γραμματική_Ιακώβου_Μαγγανά (μεταφερόμενο).pdf"/>
          <p:cNvPicPr>
            <a:picLocks noGrp="1" noChangeAspect="1"/>
          </p:cNvPicPr>
          <p:nvPr>
            <p:ph idx="4294967295"/>
          </p:nvPr>
        </p:nvPicPr>
        <p:blipFill>
          <a:blip r:embed="rId2">
            <a:extLst>
              <a:ext uri="{28A0092B-C50C-407E-A947-70E740481C1C}">
                <a14:useLocalDpi xmlns:a14="http://schemas.microsoft.com/office/drawing/2010/main" val="0"/>
              </a:ext>
            </a:extLst>
          </a:blip>
          <a:srcRect l="-27750" r="-27750"/>
          <a:stretch>
            <a:fillRect/>
          </a:stretch>
        </p:blipFill>
        <p:spPr>
          <a:xfrm rot="5400000">
            <a:off x="493204" y="-349286"/>
            <a:ext cx="8229600" cy="8424936"/>
          </a:xfrm>
        </p:spPr>
      </p:pic>
    </p:spTree>
    <p:extLst>
      <p:ext uri="{BB962C8B-B14F-4D97-AF65-F5344CB8AC3E}">
        <p14:creationId xmlns:p14="http://schemas.microsoft.com/office/powerpoint/2010/main" val="760478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Γραμματική_Ιακώβου_Μαγγανά (μεταφερόμενο).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62522" y="-1006338"/>
            <a:ext cx="6034980" cy="8712968"/>
          </a:xfrm>
          <a:prstGeom prst="rect">
            <a:avLst/>
          </a:prstGeom>
        </p:spPr>
      </p:pic>
    </p:spTree>
    <p:extLst>
      <p:ext uri="{BB962C8B-B14F-4D97-AF65-F5344CB8AC3E}">
        <p14:creationId xmlns:p14="http://schemas.microsoft.com/office/powerpoint/2010/main" val="280235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p:txBody>
          <a:bodyPr/>
          <a:lstStyle/>
          <a:p>
            <a:pPr eaLnBrk="1" hangingPunct="1"/>
            <a:r>
              <a:rPr lang="el-GR" sz="2800" b="1">
                <a:solidFill>
                  <a:srgbClr val="FF0000"/>
                </a:solidFill>
                <a:latin typeface="Calibri" charset="0"/>
              </a:rPr>
              <a:t>Σχηματική αναπαράσταση του μοντέλου του </a:t>
            </a:r>
            <a:r>
              <a:rPr lang="en-US" sz="2800" b="1">
                <a:solidFill>
                  <a:srgbClr val="FF0000"/>
                </a:solidFill>
                <a:latin typeface="Calibri" charset="0"/>
              </a:rPr>
              <a:t>Krashen</a:t>
            </a:r>
            <a:endParaRPr lang="el-GR" sz="2800" b="1">
              <a:solidFill>
                <a:srgbClr val="FF0000"/>
              </a:solidFill>
              <a:latin typeface="Calibri" charset="0"/>
            </a:endParaRPr>
          </a:p>
        </p:txBody>
      </p:sp>
      <p:pic>
        <p:nvPicPr>
          <p:cNvPr id="22531" name="5 - Θέση περιεχομένου" descr="KrashenFI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00113" y="1700213"/>
            <a:ext cx="7343775" cy="4392612"/>
          </a:xfrm>
        </p:spPr>
      </p:pic>
    </p:spTree>
    <p:extLst>
      <p:ext uri="{BB962C8B-B14F-4D97-AF65-F5344CB8AC3E}">
        <p14:creationId xmlns:p14="http://schemas.microsoft.com/office/powerpoint/2010/main" val="3695830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Τίτλος"/>
          <p:cNvSpPr>
            <a:spLocks noGrp="1"/>
          </p:cNvSpPr>
          <p:nvPr>
            <p:ph type="title"/>
          </p:nvPr>
        </p:nvSpPr>
        <p:spPr/>
        <p:txBody>
          <a:bodyPr/>
          <a:lstStyle/>
          <a:p>
            <a:pPr eaLnBrk="1" hangingPunct="1"/>
            <a:r>
              <a:rPr lang="el-GR" sz="3600" b="1">
                <a:solidFill>
                  <a:srgbClr val="FF0000"/>
                </a:solidFill>
                <a:latin typeface="Calibri" charset="0"/>
              </a:rPr>
              <a:t>Ρητή διδασκαλία της Γραμματικής</a:t>
            </a:r>
          </a:p>
        </p:txBody>
      </p:sp>
      <p:sp>
        <p:nvSpPr>
          <p:cNvPr id="3" name="2 - Θέση περιεχομένου"/>
          <p:cNvSpPr>
            <a:spLocks noGrp="1"/>
          </p:cNvSpPr>
          <p:nvPr>
            <p:ph idx="1"/>
          </p:nvPr>
        </p:nvSpPr>
        <p:spPr/>
        <p:txBody>
          <a:bodyPr>
            <a:normAutofit/>
          </a:bodyPr>
          <a:lstStyle/>
          <a:p>
            <a:pPr eaLnBrk="1" hangingPunct="1">
              <a:lnSpc>
                <a:spcPct val="80000"/>
              </a:lnSpc>
            </a:pPr>
            <a:r>
              <a:rPr lang="el-GR" sz="2700">
                <a:latin typeface="Calibri" charset="0"/>
              </a:rPr>
              <a:t>Τελευταίες έρευνες (</a:t>
            </a:r>
            <a:r>
              <a:rPr lang="en-US" sz="2700">
                <a:latin typeface="Calibri" charset="0"/>
              </a:rPr>
              <a:t>Norris &amp; Ortega 2000)</a:t>
            </a:r>
            <a:r>
              <a:rPr lang="el-GR" sz="2700">
                <a:latin typeface="Calibri" charset="0"/>
              </a:rPr>
              <a:t> στον χώρο της γλωσσικής κατάκτησης και διδασκαλίας της Γ2 υποστηρίζουν σθεναρά τη διδασκαλία της Γραμματικής προκειμένου οι μαθητές να αποκτήσουν υψηλά επίπεδα επάρκειας στη γλώσσα-στόχο.</a:t>
            </a:r>
            <a:r>
              <a:rPr lang="en-US" sz="2700">
                <a:latin typeface="Calibri" charset="0"/>
              </a:rPr>
              <a:t> </a:t>
            </a:r>
            <a:endParaRPr lang="el-GR" sz="2700">
              <a:latin typeface="Calibri" charset="0"/>
            </a:endParaRPr>
          </a:p>
          <a:p>
            <a:pPr eaLnBrk="1" hangingPunct="1">
              <a:lnSpc>
                <a:spcPct val="80000"/>
              </a:lnSpc>
            </a:pPr>
            <a:r>
              <a:rPr lang="el-GR" sz="2700">
                <a:latin typeface="Calibri" charset="0"/>
              </a:rPr>
              <a:t>Ειδικότερα, υποστηρίζεται ότι η ρητή διδασκαλία της γραμματικής μπορεί να υλοποιηθεί είτε (α) με τη σταθερή και προκαθορισμένη δομή ενός γραμματικοκεντρικού μαθήματος ή ΑΠ </a:t>
            </a:r>
            <a:r>
              <a:rPr lang="el-GR" sz="2700" b="1">
                <a:latin typeface="Calibri" charset="0"/>
              </a:rPr>
              <a:t>(εστίαση στους Τύπους)</a:t>
            </a:r>
            <a:r>
              <a:rPr lang="el-GR" sz="2700">
                <a:latin typeface="Calibri" charset="0"/>
              </a:rPr>
              <a:t>, είτε (β) με την «ευκαιριακή» ανάλυση γραμματικών στοιχείων τα οποία προκύπτουν στο πλαίσιο ενός επικοινωνιακά προσανατολισμένου μαθήματος </a:t>
            </a:r>
            <a:r>
              <a:rPr lang="el-GR" sz="2700" b="1">
                <a:latin typeface="Calibri" charset="0"/>
              </a:rPr>
              <a:t>(εστίαση στον Τύπο). </a:t>
            </a:r>
          </a:p>
        </p:txBody>
      </p:sp>
    </p:spTree>
    <p:extLst>
      <p:ext uri="{BB962C8B-B14F-4D97-AF65-F5344CB8AC3E}">
        <p14:creationId xmlns:p14="http://schemas.microsoft.com/office/powerpoint/2010/main" val="35340157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αποτελεσματικότητα της διδακτικής προσέγγισης εξαρτάται από</a:t>
            </a:r>
            <a:endParaRPr lang="en-US" dirty="0"/>
          </a:p>
        </p:txBody>
      </p:sp>
      <p:sp>
        <p:nvSpPr>
          <p:cNvPr id="3" name="Content Placeholder 2"/>
          <p:cNvSpPr>
            <a:spLocks noGrp="1"/>
          </p:cNvSpPr>
          <p:nvPr>
            <p:ph idx="1"/>
          </p:nvPr>
        </p:nvSpPr>
        <p:spPr/>
        <p:txBody>
          <a:bodyPr/>
          <a:lstStyle/>
          <a:p>
            <a:r>
              <a:rPr lang="el-GR" dirty="0" smtClean="0"/>
              <a:t>Τον γλωσσικό τύπο που αποτελεί τον στόχο της διδακτικής παρέμβασης</a:t>
            </a:r>
          </a:p>
          <a:p>
            <a:r>
              <a:rPr lang="el-GR" dirty="0" smtClean="0"/>
              <a:t>Το διδακτικό περιβάλλον</a:t>
            </a:r>
          </a:p>
          <a:p>
            <a:r>
              <a:rPr lang="el-GR" dirty="0" smtClean="0"/>
              <a:t>Τον κάθε μαθητή ως ατομική περίπτωση</a:t>
            </a:r>
          </a:p>
          <a:p>
            <a:endParaRPr lang="en-US" dirty="0"/>
          </a:p>
        </p:txBody>
      </p:sp>
    </p:spTree>
    <p:extLst>
      <p:ext uri="{BB962C8B-B14F-4D97-AF65-F5344CB8AC3E}">
        <p14:creationId xmlns:p14="http://schemas.microsoft.com/office/powerpoint/2010/main" val="1713839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Γραμματική_Ιακώβου_Μαγγανά (μεταφερόμενο).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28800" y="-1853515"/>
            <a:ext cx="6165304" cy="9865096"/>
          </a:xfrm>
          <a:prstGeom prst="rect">
            <a:avLst/>
          </a:prstGeom>
        </p:spPr>
      </p:pic>
    </p:spTree>
    <p:extLst>
      <p:ext uri="{BB962C8B-B14F-4D97-AF65-F5344CB8AC3E}">
        <p14:creationId xmlns:p14="http://schemas.microsoft.com/office/powerpoint/2010/main" val="24094420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pPr eaLnBrk="1" hangingPunct="1"/>
            <a:r>
              <a:rPr lang="el-GR" sz="2000" cap="none" dirty="0">
                <a:latin typeface="Calibri" charset="0"/>
              </a:rPr>
              <a:t>ΥΠΟΘΕΣΗ ΤΗΣ ΔΙΕΠΙΔΡΑΣΗΣ </a:t>
            </a:r>
            <a:r>
              <a:rPr lang="en-US" sz="2000" cap="none" dirty="0">
                <a:latin typeface="Calibri" charset="0"/>
              </a:rPr>
              <a:t>(INTERACTION HYPOTHESIS)</a:t>
            </a:r>
            <a:r>
              <a:rPr lang="el-GR" sz="2000" cap="none" dirty="0">
                <a:latin typeface="Calibri" charset="0"/>
              </a:rPr>
              <a:t>: Η </a:t>
            </a:r>
            <a:r>
              <a:rPr lang="el-GR" sz="2000" cap="none" dirty="0" smtClean="0">
                <a:latin typeface="Calibri" charset="0"/>
              </a:rPr>
              <a:t>ΔΙΕΠΙΔΡΑΣΗ ΤΟΥ </a:t>
            </a:r>
            <a:r>
              <a:rPr lang="el-GR" sz="2000" cap="none" dirty="0">
                <a:latin typeface="Calibri" charset="0"/>
              </a:rPr>
              <a:t>ΜΑΘΗΤΗ ΜΕ ΤΟ ΓΕΙΣ ΣΤΗ Γ2</a:t>
            </a:r>
          </a:p>
        </p:txBody>
      </p:sp>
      <p:sp>
        <p:nvSpPr>
          <p:cNvPr id="43011" name="4 - Θέση κειμένου"/>
          <p:cNvSpPr>
            <a:spLocks noGrp="1"/>
          </p:cNvSpPr>
          <p:nvPr>
            <p:ph type="body" idx="1"/>
          </p:nvPr>
        </p:nvSpPr>
        <p:spPr/>
        <p:txBody>
          <a:bodyPr/>
          <a:lstStyle/>
          <a:p>
            <a:pPr eaLnBrk="1" hangingPunct="1"/>
            <a:r>
              <a:rPr lang="el-GR" b="1">
                <a:solidFill>
                  <a:srgbClr val="FF0000"/>
                </a:solidFill>
                <a:latin typeface="Calibri" charset="0"/>
              </a:rPr>
              <a:t>ΥΠΟΘΕΣΕΙΣ ΠΟΥ ΠΡΟΫΠΟΘΕΤΟΥΝ ΕΠΕΞΕΡΓΑΣΙΑ</a:t>
            </a:r>
            <a:r>
              <a:rPr lang="en-US" b="1">
                <a:solidFill>
                  <a:srgbClr val="FF0000"/>
                </a:solidFill>
                <a:latin typeface="Calibri" charset="0"/>
              </a:rPr>
              <a:t> </a:t>
            </a:r>
            <a:r>
              <a:rPr lang="el-GR" b="1">
                <a:solidFill>
                  <a:srgbClr val="FF0000"/>
                </a:solidFill>
                <a:latin typeface="Calibri" charset="0"/>
              </a:rPr>
              <a:t>Γλωσσικού εισαγομένου (</a:t>
            </a:r>
            <a:r>
              <a:rPr lang="en-US" b="1">
                <a:solidFill>
                  <a:srgbClr val="FF0000"/>
                </a:solidFill>
                <a:latin typeface="Calibri" charset="0"/>
              </a:rPr>
              <a:t>PROCESSING-RELATED HYPOTHESES)</a:t>
            </a:r>
            <a:endParaRPr lang="el-GR" b="1">
              <a:solidFill>
                <a:srgbClr val="FF0000"/>
              </a:solidFill>
              <a:latin typeface="Calibri" charset="0"/>
            </a:endParaRPr>
          </a:p>
        </p:txBody>
      </p:sp>
    </p:spTree>
    <p:extLst>
      <p:ext uri="{BB962C8B-B14F-4D97-AF65-F5344CB8AC3E}">
        <p14:creationId xmlns:p14="http://schemas.microsoft.com/office/powerpoint/2010/main" val="3735398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3 - Τίτλος"/>
          <p:cNvSpPr>
            <a:spLocks noGrp="1"/>
          </p:cNvSpPr>
          <p:nvPr>
            <p:ph type="title"/>
          </p:nvPr>
        </p:nvSpPr>
        <p:spPr/>
        <p:txBody>
          <a:bodyPr/>
          <a:lstStyle/>
          <a:p>
            <a:r>
              <a:rPr lang="el-GR" sz="3200">
                <a:latin typeface="Calibri" charset="0"/>
              </a:rPr>
              <a:t>Η υπόθεση του ΓΕΙΣ υπό αναθεώρηση</a:t>
            </a:r>
          </a:p>
        </p:txBody>
      </p:sp>
      <p:sp>
        <p:nvSpPr>
          <p:cNvPr id="44035" name="4 - Θέση περιεχομένου"/>
          <p:cNvSpPr>
            <a:spLocks noGrp="1"/>
          </p:cNvSpPr>
          <p:nvPr>
            <p:ph idx="1"/>
          </p:nvPr>
        </p:nvSpPr>
        <p:spPr/>
        <p:txBody>
          <a:bodyPr/>
          <a:lstStyle/>
          <a:p>
            <a:r>
              <a:rPr lang="el-GR" sz="2400" dirty="0">
                <a:latin typeface="Calibri" charset="0"/>
              </a:rPr>
              <a:t>Όσο περισσότερο το ΓΕΙΣ </a:t>
            </a:r>
            <a:r>
              <a:rPr lang="ja-JP" altLang="el-GR" sz="2400" dirty="0">
                <a:latin typeface="Calibri" charset="0"/>
              </a:rPr>
              <a:t>‘</a:t>
            </a:r>
            <a:r>
              <a:rPr lang="el-GR" sz="2400" dirty="0">
                <a:latin typeface="Calibri" charset="0"/>
              </a:rPr>
              <a:t>δουλεύεται</a:t>
            </a:r>
            <a:r>
              <a:rPr lang="ja-JP" altLang="el-GR" sz="2400" dirty="0">
                <a:latin typeface="Calibri" charset="0"/>
              </a:rPr>
              <a:t>’</a:t>
            </a:r>
            <a:r>
              <a:rPr lang="el-GR" sz="2400" dirty="0">
                <a:latin typeface="Calibri" charset="0"/>
              </a:rPr>
              <a:t>, ανακυκλώνεται, παραφράζεται, για να αυξηθεί ο βαθμός κατανοησιμότητάς του, τόσο πιο χρήσιμο γίνεται για τις συγκεκριμένες αναπτυξιακές ανάγκες του συγκεκριμένου χρήστη (Υπόθεση της Διεπίδρασης)</a:t>
            </a:r>
          </a:p>
          <a:p>
            <a:r>
              <a:rPr lang="el-GR" sz="2400" dirty="0">
                <a:latin typeface="Calibri" charset="0"/>
              </a:rPr>
              <a:t>Είναι το κατανοητό ΓΕΙΣ επαρκές για τη συνολική ανάπτυξη της διαγλώσσας; Μαθητές επιτυχείς στην κατανόηση πόσο πετυχημένοι γίνονται στην παραγωγή; Μόνο η παραγωγή στη Γ2 μπορεί πραγματικά να εξαναγκάσει τους μαθητές να προβούν σε πλήρη γραμματική επεξεργασία </a:t>
            </a:r>
            <a:r>
              <a:rPr lang="el-GR" sz="2400" dirty="0" smtClean="0">
                <a:latin typeface="Calibri" charset="0"/>
              </a:rPr>
              <a:t>και</a:t>
            </a:r>
            <a:r>
              <a:rPr lang="en-US" sz="2400" dirty="0" smtClean="0">
                <a:latin typeface="Calibri" charset="0"/>
              </a:rPr>
              <a:t>,</a:t>
            </a:r>
            <a:r>
              <a:rPr lang="el-GR" sz="2400" dirty="0" smtClean="0">
                <a:latin typeface="Calibri" charset="0"/>
              </a:rPr>
              <a:t> </a:t>
            </a:r>
            <a:r>
              <a:rPr lang="el-GR" sz="2400" dirty="0">
                <a:latin typeface="Calibri" charset="0"/>
              </a:rPr>
              <a:t>επομένως, να τους οδηγήσει σε περισσότερο αποτελεσματική ανάπτυξη σύνταξης και μορφολογίας στη Γ2 (Υπόθεση του Εξαγόμενου)</a:t>
            </a:r>
          </a:p>
        </p:txBody>
      </p:sp>
    </p:spTree>
    <p:extLst>
      <p:ext uri="{BB962C8B-B14F-4D97-AF65-F5344CB8AC3E}">
        <p14:creationId xmlns:p14="http://schemas.microsoft.com/office/powerpoint/2010/main" val="11150746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p:txBody>
          <a:bodyPr/>
          <a:lstStyle/>
          <a:p>
            <a:pPr eaLnBrk="1" hangingPunct="1"/>
            <a:r>
              <a:rPr lang="el-GR">
                <a:latin typeface="Calibri" charset="0"/>
              </a:rPr>
              <a:t>00000000000000000000000</a:t>
            </a:r>
            <a:endParaRPr lang="es-ES_tradnl">
              <a:latin typeface="Calibri" charset="0"/>
            </a:endParaRPr>
          </a:p>
        </p:txBody>
      </p:sp>
      <p:sp>
        <p:nvSpPr>
          <p:cNvPr id="45059" name="Rectangle 3"/>
          <p:cNvSpPr>
            <a:spLocks noGrp="1"/>
          </p:cNvSpPr>
          <p:nvPr>
            <p:ph type="body" idx="4294967295"/>
          </p:nvPr>
        </p:nvSpPr>
        <p:spPr/>
        <p:txBody>
          <a:bodyPr/>
          <a:lstStyle/>
          <a:p>
            <a:pPr eaLnBrk="1" hangingPunct="1"/>
            <a:endParaRPr lang="es-ES_tradnl">
              <a:latin typeface="Calibri" charset="0"/>
            </a:endParaRPr>
          </a:p>
        </p:txBody>
      </p:sp>
      <p:pic>
        <p:nvPicPr>
          <p:cNvPr id="45060" name="Picture 4"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611188" y="765175"/>
            <a:ext cx="2447925" cy="473075"/>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2500" b="1">
                <a:solidFill>
                  <a:srgbClr val="000066"/>
                </a:solidFill>
                <a:latin typeface="Calibri" charset="0"/>
              </a:rPr>
              <a:t>Michael Long</a:t>
            </a:r>
          </a:p>
        </p:txBody>
      </p:sp>
      <p:sp>
        <p:nvSpPr>
          <p:cNvPr id="40966" name="Line 6"/>
          <p:cNvSpPr>
            <a:spLocks noChangeShapeType="1"/>
          </p:cNvSpPr>
          <p:nvPr/>
        </p:nvSpPr>
        <p:spPr bwMode="auto">
          <a:xfrm>
            <a:off x="3348038" y="1052513"/>
            <a:ext cx="936625"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09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549275"/>
            <a:ext cx="25923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Line 8"/>
          <p:cNvSpPr>
            <a:spLocks noChangeShapeType="1"/>
          </p:cNvSpPr>
          <p:nvPr/>
        </p:nvSpPr>
        <p:spPr bwMode="auto">
          <a:xfrm flipH="1">
            <a:off x="2339975" y="1989138"/>
            <a:ext cx="2160588" cy="17272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9" name="Text Box 9"/>
          <p:cNvSpPr txBox="1">
            <a:spLocks noChangeArrowheads="1"/>
          </p:cNvSpPr>
          <p:nvPr/>
        </p:nvSpPr>
        <p:spPr bwMode="auto">
          <a:xfrm>
            <a:off x="539750" y="3860800"/>
            <a:ext cx="2736850" cy="862013"/>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rgbClr val="000066"/>
                </a:solidFill>
                <a:latin typeface="Calibri" charset="0"/>
              </a:rPr>
              <a:t>ΚΑΤΑΝΟΗΤΟ ΓΕΙΣ</a:t>
            </a:r>
            <a:endParaRPr lang="en-US" sz="2500" b="1">
              <a:solidFill>
                <a:srgbClr val="000066"/>
              </a:solidFill>
              <a:latin typeface="Calibri" charset="0"/>
            </a:endParaRPr>
          </a:p>
        </p:txBody>
      </p:sp>
      <p:sp>
        <p:nvSpPr>
          <p:cNvPr id="40970" name="Text Box 10"/>
          <p:cNvSpPr txBox="1">
            <a:spLocks noChangeArrowheads="1"/>
          </p:cNvSpPr>
          <p:nvPr/>
        </p:nvSpPr>
        <p:spPr bwMode="auto">
          <a:xfrm>
            <a:off x="5435600" y="3860800"/>
            <a:ext cx="2808288" cy="862013"/>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ΓΛΩΣΣΙΚΗ ΚΑΤΑΚΤΗΣΗ</a:t>
            </a:r>
            <a:endParaRPr lang="en-US" sz="2500" b="1">
              <a:solidFill>
                <a:srgbClr val="000066"/>
              </a:solidFill>
              <a:latin typeface="Calibri" charset="0"/>
            </a:endParaRPr>
          </a:p>
        </p:txBody>
      </p:sp>
      <p:sp>
        <p:nvSpPr>
          <p:cNvPr id="40971" name="Line 11"/>
          <p:cNvSpPr>
            <a:spLocks noChangeShapeType="1"/>
          </p:cNvSpPr>
          <p:nvPr/>
        </p:nvSpPr>
        <p:spPr bwMode="auto">
          <a:xfrm>
            <a:off x="3635375" y="4292600"/>
            <a:ext cx="1512888"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2" name="Text Box 12"/>
          <p:cNvSpPr txBox="1">
            <a:spLocks noChangeArrowheads="1"/>
          </p:cNvSpPr>
          <p:nvPr/>
        </p:nvSpPr>
        <p:spPr bwMode="auto">
          <a:xfrm>
            <a:off x="3419475" y="3716338"/>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b="1">
                <a:solidFill>
                  <a:srgbClr val="000066"/>
                </a:solidFill>
                <a:latin typeface="Calibri" charset="0"/>
              </a:rPr>
              <a:t>απαραίτητο</a:t>
            </a:r>
            <a:endParaRPr lang="es-ES_tradnl" b="1">
              <a:solidFill>
                <a:srgbClr val="000066"/>
              </a:solidFill>
              <a:latin typeface="Calibri" charset="0"/>
            </a:endParaRPr>
          </a:p>
        </p:txBody>
      </p:sp>
    </p:spTree>
    <p:extLst>
      <p:ext uri="{BB962C8B-B14F-4D97-AF65-F5344CB8AC3E}">
        <p14:creationId xmlns:p14="http://schemas.microsoft.com/office/powerpoint/2010/main" val="39414651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Effect transition="in" filter="fade">
                                      <p:cBhvr>
                                        <p:cTn id="9" dur="1000"/>
                                        <p:tgtEl>
                                          <p:spTgt spid="40965"/>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p:cTn id="13" dur="1000" fill="hold"/>
                                        <p:tgtEl>
                                          <p:spTgt spid="40966"/>
                                        </p:tgtEl>
                                        <p:attrNameLst>
                                          <p:attrName>ppt_w</p:attrName>
                                        </p:attrNameLst>
                                      </p:cBhvr>
                                      <p:tavLst>
                                        <p:tav tm="0">
                                          <p:val>
                                            <p:fltVal val="0"/>
                                          </p:val>
                                        </p:tav>
                                        <p:tav tm="100000">
                                          <p:val>
                                            <p:strVal val="#ppt_w"/>
                                          </p:val>
                                        </p:tav>
                                      </p:tavLst>
                                    </p:anim>
                                    <p:anim calcmode="lin" valueType="num">
                                      <p:cBhvr>
                                        <p:cTn id="14" dur="1000" fill="hold"/>
                                        <p:tgtEl>
                                          <p:spTgt spid="40966"/>
                                        </p:tgtEl>
                                        <p:attrNameLst>
                                          <p:attrName>ppt_h</p:attrName>
                                        </p:attrNameLst>
                                      </p:cBhvr>
                                      <p:tavLst>
                                        <p:tav tm="0">
                                          <p:val>
                                            <p:fltVal val="0"/>
                                          </p:val>
                                        </p:tav>
                                        <p:tav tm="100000">
                                          <p:val>
                                            <p:strVal val="#ppt_h"/>
                                          </p:val>
                                        </p:tav>
                                      </p:tavLst>
                                    </p:anim>
                                    <p:animEffect transition="in" filter="fade">
                                      <p:cBhvr>
                                        <p:cTn id="15" dur="1000"/>
                                        <p:tgtEl>
                                          <p:spTgt spid="40966"/>
                                        </p:tgtEl>
                                      </p:cBhvr>
                                    </p:animEffect>
                                  </p:childTnLst>
                                </p:cTn>
                              </p:par>
                            </p:childTnLst>
                          </p:cTn>
                        </p:par>
                        <p:par>
                          <p:cTn id="16" fill="hold" nodeType="afterGroup">
                            <p:stCondLst>
                              <p:cond delay="2000"/>
                            </p:stCondLst>
                            <p:childTnLst>
                              <p:par>
                                <p:cTn id="17" presetID="47" presetClass="entr" presetSubtype="0" fill="hold" nodeType="afterEffect">
                                  <p:stCondLst>
                                    <p:cond delay="0"/>
                                  </p:stCondLst>
                                  <p:childTnLst>
                                    <p:set>
                                      <p:cBhvr>
                                        <p:cTn id="18" dur="1" fill="hold">
                                          <p:stCondLst>
                                            <p:cond delay="0"/>
                                          </p:stCondLst>
                                        </p:cTn>
                                        <p:tgtEl>
                                          <p:spTgt spid="40967"/>
                                        </p:tgtEl>
                                        <p:attrNameLst>
                                          <p:attrName>style.visibility</p:attrName>
                                        </p:attrNameLst>
                                      </p:cBhvr>
                                      <p:to>
                                        <p:strVal val="visible"/>
                                      </p:to>
                                    </p:set>
                                    <p:animEffect transition="in" filter="fade">
                                      <p:cBhvr>
                                        <p:cTn id="19" dur="1000"/>
                                        <p:tgtEl>
                                          <p:spTgt spid="40967"/>
                                        </p:tgtEl>
                                      </p:cBhvr>
                                    </p:animEffect>
                                    <p:anim calcmode="lin" valueType="num">
                                      <p:cBhvr>
                                        <p:cTn id="20" dur="1000" fill="hold"/>
                                        <p:tgtEl>
                                          <p:spTgt spid="40967"/>
                                        </p:tgtEl>
                                        <p:attrNameLst>
                                          <p:attrName>ppt_x</p:attrName>
                                        </p:attrNameLst>
                                      </p:cBhvr>
                                      <p:tavLst>
                                        <p:tav tm="0">
                                          <p:val>
                                            <p:strVal val="#ppt_x"/>
                                          </p:val>
                                        </p:tav>
                                        <p:tav tm="100000">
                                          <p:val>
                                            <p:strVal val="#ppt_x"/>
                                          </p:val>
                                        </p:tav>
                                      </p:tavLst>
                                    </p:anim>
                                    <p:anim calcmode="lin" valueType="num">
                                      <p:cBhvr>
                                        <p:cTn id="21" dur="1000" fill="hold"/>
                                        <p:tgtEl>
                                          <p:spTgt spid="40967"/>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25" presetClass="entr" presetSubtype="0" fill="hold" grpId="0" nodeType="afterEffect">
                                  <p:stCondLst>
                                    <p:cond delay="0"/>
                                  </p:stCondLst>
                                  <p:childTnLst>
                                    <p:set>
                                      <p:cBhvr>
                                        <p:cTn id="24" dur="1" fill="hold">
                                          <p:stCondLst>
                                            <p:cond delay="0"/>
                                          </p:stCondLst>
                                        </p:cTn>
                                        <p:tgtEl>
                                          <p:spTgt spid="40968"/>
                                        </p:tgtEl>
                                        <p:attrNameLst>
                                          <p:attrName>style.visibility</p:attrName>
                                        </p:attrNameLst>
                                      </p:cBhvr>
                                      <p:to>
                                        <p:strVal val="visible"/>
                                      </p:to>
                                    </p:set>
                                    <p:anim calcmode="lin" valueType="num">
                                      <p:cBhvr>
                                        <p:cTn id="25" dur="500" decel="50000" fill="hold">
                                          <p:stCondLst>
                                            <p:cond delay="0"/>
                                          </p:stCondLst>
                                        </p:cTn>
                                        <p:tgtEl>
                                          <p:spTgt spid="4096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096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0968"/>
                                        </p:tgtEl>
                                        <p:attrNameLst>
                                          <p:attrName>ppt_w</p:attrName>
                                        </p:attrNameLst>
                                      </p:cBhvr>
                                      <p:tavLst>
                                        <p:tav tm="0">
                                          <p:val>
                                            <p:strVal val="#ppt_w*.05"/>
                                          </p:val>
                                        </p:tav>
                                        <p:tav tm="100000">
                                          <p:val>
                                            <p:strVal val="#ppt_w"/>
                                          </p:val>
                                        </p:tav>
                                      </p:tavLst>
                                    </p:anim>
                                    <p:anim calcmode="lin" valueType="num">
                                      <p:cBhvr>
                                        <p:cTn id="28" dur="1000" fill="hold"/>
                                        <p:tgtEl>
                                          <p:spTgt spid="4096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096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096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096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0968"/>
                                        </p:tgtEl>
                                      </p:cBhvr>
                                    </p:animEffect>
                                  </p:childTnLst>
                                </p:cTn>
                              </p:par>
                            </p:childTnLst>
                          </p:cTn>
                        </p:par>
                        <p:par>
                          <p:cTn id="33" fill="hold" nodeType="afterGroup">
                            <p:stCondLst>
                              <p:cond delay="4000"/>
                            </p:stCondLst>
                            <p:childTnLst>
                              <p:par>
                                <p:cTn id="34" presetID="25" presetClass="entr" presetSubtype="0" fill="hold" grpId="0" nodeType="afterEffect">
                                  <p:stCondLst>
                                    <p:cond delay="0"/>
                                  </p:stCondLst>
                                  <p:childTnLst>
                                    <p:set>
                                      <p:cBhvr>
                                        <p:cTn id="35" dur="1" fill="hold">
                                          <p:stCondLst>
                                            <p:cond delay="0"/>
                                          </p:stCondLst>
                                        </p:cTn>
                                        <p:tgtEl>
                                          <p:spTgt spid="40969"/>
                                        </p:tgtEl>
                                        <p:attrNameLst>
                                          <p:attrName>style.visibility</p:attrName>
                                        </p:attrNameLst>
                                      </p:cBhvr>
                                      <p:to>
                                        <p:strVal val="visible"/>
                                      </p:to>
                                    </p:set>
                                    <p:anim calcmode="lin" valueType="num">
                                      <p:cBhvr>
                                        <p:cTn id="36" dur="500" decel="50000" fill="hold">
                                          <p:stCondLst>
                                            <p:cond delay="0"/>
                                          </p:stCondLst>
                                        </p:cTn>
                                        <p:tgtEl>
                                          <p:spTgt spid="40969"/>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40969"/>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40969"/>
                                        </p:tgtEl>
                                        <p:attrNameLst>
                                          <p:attrName>ppt_w</p:attrName>
                                        </p:attrNameLst>
                                      </p:cBhvr>
                                      <p:tavLst>
                                        <p:tav tm="0">
                                          <p:val>
                                            <p:strVal val="#ppt_w*.05"/>
                                          </p:val>
                                        </p:tav>
                                        <p:tav tm="100000">
                                          <p:val>
                                            <p:strVal val="#ppt_w"/>
                                          </p:val>
                                        </p:tav>
                                      </p:tavLst>
                                    </p:anim>
                                    <p:anim calcmode="lin" valueType="num">
                                      <p:cBhvr>
                                        <p:cTn id="39" dur="1000" fill="hold"/>
                                        <p:tgtEl>
                                          <p:spTgt spid="40969"/>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40969"/>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40969"/>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40969"/>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40969"/>
                                        </p:tgtEl>
                                      </p:cBhvr>
                                    </p:animEffect>
                                  </p:childTnLst>
                                </p:cTn>
                              </p:par>
                            </p:childTnLst>
                          </p:cTn>
                        </p:par>
                        <p:par>
                          <p:cTn id="44" fill="hold" nodeType="afterGroup">
                            <p:stCondLst>
                              <p:cond delay="5000"/>
                            </p:stCondLst>
                            <p:childTnLst>
                              <p:par>
                                <p:cTn id="45" presetID="37" presetClass="entr" presetSubtype="0" fill="hold" grpId="0" nodeType="afterEffect">
                                  <p:stCondLst>
                                    <p:cond delay="0"/>
                                  </p:stCondLst>
                                  <p:childTnLst>
                                    <p:set>
                                      <p:cBhvr>
                                        <p:cTn id="46" dur="1" fill="hold">
                                          <p:stCondLst>
                                            <p:cond delay="0"/>
                                          </p:stCondLst>
                                        </p:cTn>
                                        <p:tgtEl>
                                          <p:spTgt spid="40972"/>
                                        </p:tgtEl>
                                        <p:attrNameLst>
                                          <p:attrName>style.visibility</p:attrName>
                                        </p:attrNameLst>
                                      </p:cBhvr>
                                      <p:to>
                                        <p:strVal val="visible"/>
                                      </p:to>
                                    </p:set>
                                    <p:animEffect transition="in" filter="fade">
                                      <p:cBhvr>
                                        <p:cTn id="47" dur="1000"/>
                                        <p:tgtEl>
                                          <p:spTgt spid="40972"/>
                                        </p:tgtEl>
                                      </p:cBhvr>
                                    </p:animEffect>
                                    <p:anim calcmode="lin" valueType="num">
                                      <p:cBhvr>
                                        <p:cTn id="48" dur="1000" fill="hold"/>
                                        <p:tgtEl>
                                          <p:spTgt spid="40972"/>
                                        </p:tgtEl>
                                        <p:attrNameLst>
                                          <p:attrName>ppt_x</p:attrName>
                                        </p:attrNameLst>
                                      </p:cBhvr>
                                      <p:tavLst>
                                        <p:tav tm="0">
                                          <p:val>
                                            <p:strVal val="#ppt_x"/>
                                          </p:val>
                                        </p:tav>
                                        <p:tav tm="100000">
                                          <p:val>
                                            <p:strVal val="#ppt_x"/>
                                          </p:val>
                                        </p:tav>
                                      </p:tavLst>
                                    </p:anim>
                                    <p:anim calcmode="lin" valueType="num">
                                      <p:cBhvr>
                                        <p:cTn id="49" dur="900" decel="100000" fill="hold"/>
                                        <p:tgtEl>
                                          <p:spTgt spid="4097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40972"/>
                                        </p:tgtEl>
                                        <p:attrNameLst>
                                          <p:attrName>ppt_y</p:attrName>
                                        </p:attrNameLst>
                                      </p:cBhvr>
                                      <p:tavLst>
                                        <p:tav tm="0">
                                          <p:val>
                                            <p:strVal val="#ppt_y-.03"/>
                                          </p:val>
                                        </p:tav>
                                        <p:tav tm="100000">
                                          <p:val>
                                            <p:strVal val="#ppt_y"/>
                                          </p:val>
                                        </p:tav>
                                      </p:tavLst>
                                    </p:anim>
                                  </p:childTnLst>
                                </p:cTn>
                              </p:par>
                            </p:childTnLst>
                          </p:cTn>
                        </p:par>
                        <p:par>
                          <p:cTn id="51" fill="hold" nodeType="afterGroup">
                            <p:stCondLst>
                              <p:cond delay="6000"/>
                            </p:stCondLst>
                            <p:childTnLst>
                              <p:par>
                                <p:cTn id="52" presetID="37" presetClass="entr" presetSubtype="0" fill="hold" grpId="0" nodeType="afterEffect">
                                  <p:stCondLst>
                                    <p:cond delay="0"/>
                                  </p:stCondLst>
                                  <p:childTnLst>
                                    <p:set>
                                      <p:cBhvr>
                                        <p:cTn id="53" dur="1" fill="hold">
                                          <p:stCondLst>
                                            <p:cond delay="0"/>
                                          </p:stCondLst>
                                        </p:cTn>
                                        <p:tgtEl>
                                          <p:spTgt spid="40971"/>
                                        </p:tgtEl>
                                        <p:attrNameLst>
                                          <p:attrName>style.visibility</p:attrName>
                                        </p:attrNameLst>
                                      </p:cBhvr>
                                      <p:to>
                                        <p:strVal val="visible"/>
                                      </p:to>
                                    </p:set>
                                    <p:animEffect transition="in" filter="fade">
                                      <p:cBhvr>
                                        <p:cTn id="54" dur="1000"/>
                                        <p:tgtEl>
                                          <p:spTgt spid="40971"/>
                                        </p:tgtEl>
                                      </p:cBhvr>
                                    </p:animEffect>
                                    <p:anim calcmode="lin" valueType="num">
                                      <p:cBhvr>
                                        <p:cTn id="55" dur="1000" fill="hold"/>
                                        <p:tgtEl>
                                          <p:spTgt spid="40971"/>
                                        </p:tgtEl>
                                        <p:attrNameLst>
                                          <p:attrName>ppt_x</p:attrName>
                                        </p:attrNameLst>
                                      </p:cBhvr>
                                      <p:tavLst>
                                        <p:tav tm="0">
                                          <p:val>
                                            <p:strVal val="#ppt_x"/>
                                          </p:val>
                                        </p:tav>
                                        <p:tav tm="100000">
                                          <p:val>
                                            <p:strVal val="#ppt_x"/>
                                          </p:val>
                                        </p:tav>
                                      </p:tavLst>
                                    </p:anim>
                                    <p:anim calcmode="lin" valueType="num">
                                      <p:cBhvr>
                                        <p:cTn id="56" dur="900" decel="100000" fill="hold"/>
                                        <p:tgtEl>
                                          <p:spTgt spid="40971"/>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40971"/>
                                        </p:tgtEl>
                                        <p:attrNameLst>
                                          <p:attrName>ppt_y</p:attrName>
                                        </p:attrNameLst>
                                      </p:cBhvr>
                                      <p:tavLst>
                                        <p:tav tm="0">
                                          <p:val>
                                            <p:strVal val="#ppt_y-.03"/>
                                          </p:val>
                                        </p:tav>
                                        <p:tav tm="100000">
                                          <p:val>
                                            <p:strVal val="#ppt_y"/>
                                          </p:val>
                                        </p:tav>
                                      </p:tavLst>
                                    </p:anim>
                                  </p:childTnLst>
                                </p:cTn>
                              </p:par>
                            </p:childTnLst>
                          </p:cTn>
                        </p:par>
                        <p:par>
                          <p:cTn id="58" fill="hold" nodeType="afterGroup">
                            <p:stCondLst>
                              <p:cond delay="7000"/>
                            </p:stCondLst>
                            <p:childTnLst>
                              <p:par>
                                <p:cTn id="59" presetID="37" presetClass="entr" presetSubtype="0" fill="hold" grpId="0" nodeType="afterEffect">
                                  <p:stCondLst>
                                    <p:cond delay="0"/>
                                  </p:stCondLst>
                                  <p:childTnLst>
                                    <p:set>
                                      <p:cBhvr>
                                        <p:cTn id="60" dur="1" fill="hold">
                                          <p:stCondLst>
                                            <p:cond delay="0"/>
                                          </p:stCondLst>
                                        </p:cTn>
                                        <p:tgtEl>
                                          <p:spTgt spid="40970"/>
                                        </p:tgtEl>
                                        <p:attrNameLst>
                                          <p:attrName>style.visibility</p:attrName>
                                        </p:attrNameLst>
                                      </p:cBhvr>
                                      <p:to>
                                        <p:strVal val="visible"/>
                                      </p:to>
                                    </p:set>
                                    <p:animEffect transition="in" filter="fade">
                                      <p:cBhvr>
                                        <p:cTn id="61" dur="1000"/>
                                        <p:tgtEl>
                                          <p:spTgt spid="40970"/>
                                        </p:tgtEl>
                                      </p:cBhvr>
                                    </p:animEffect>
                                    <p:anim calcmode="lin" valueType="num">
                                      <p:cBhvr>
                                        <p:cTn id="62" dur="1000" fill="hold"/>
                                        <p:tgtEl>
                                          <p:spTgt spid="40970"/>
                                        </p:tgtEl>
                                        <p:attrNameLst>
                                          <p:attrName>ppt_x</p:attrName>
                                        </p:attrNameLst>
                                      </p:cBhvr>
                                      <p:tavLst>
                                        <p:tav tm="0">
                                          <p:val>
                                            <p:strVal val="#ppt_x"/>
                                          </p:val>
                                        </p:tav>
                                        <p:tav tm="100000">
                                          <p:val>
                                            <p:strVal val="#ppt_x"/>
                                          </p:val>
                                        </p:tav>
                                      </p:tavLst>
                                    </p:anim>
                                    <p:anim calcmode="lin" valueType="num">
                                      <p:cBhvr>
                                        <p:cTn id="63" dur="900" decel="100000" fill="hold"/>
                                        <p:tgtEl>
                                          <p:spTgt spid="40970"/>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409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8" grpId="0" animBg="1"/>
      <p:bldP spid="40969" grpId="0" animBg="1"/>
      <p:bldP spid="40970" grpId="0" animBg="1"/>
      <p:bldP spid="40971" grpId="0" animBg="1"/>
      <p:bldP spid="409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p:txBody>
          <a:bodyPr/>
          <a:lstStyle/>
          <a:p>
            <a:pPr eaLnBrk="1" hangingPunct="1"/>
            <a:endParaRPr lang="es-ES_tradnl">
              <a:latin typeface="Calibri" charset="0"/>
            </a:endParaRPr>
          </a:p>
        </p:txBody>
      </p:sp>
      <p:sp>
        <p:nvSpPr>
          <p:cNvPr id="46083" name="Rectangle 3"/>
          <p:cNvSpPr>
            <a:spLocks noGrp="1"/>
          </p:cNvSpPr>
          <p:nvPr>
            <p:ph type="body" idx="4294967295"/>
          </p:nvPr>
        </p:nvSpPr>
        <p:spPr/>
        <p:txBody>
          <a:bodyPr/>
          <a:lstStyle/>
          <a:p>
            <a:pPr eaLnBrk="1" hangingPunct="1"/>
            <a:endParaRPr lang="es-ES_tradnl">
              <a:latin typeface="Calibri" charset="0"/>
            </a:endParaRPr>
          </a:p>
        </p:txBody>
      </p:sp>
      <p:pic>
        <p:nvPicPr>
          <p:cNvPr id="46084" name="Picture 4" desc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p:cNvSpPr txBox="1">
            <a:spLocks noChangeArrowheads="1"/>
          </p:cNvSpPr>
          <p:nvPr/>
        </p:nvSpPr>
        <p:spPr bwMode="auto">
          <a:xfrm>
            <a:off x="611188" y="549275"/>
            <a:ext cx="2160587" cy="4730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9AC7F0"/>
                </a:solidFill>
                <a:latin typeface="Calibri" charset="0"/>
              </a:rPr>
              <a:t>αφορά</a:t>
            </a:r>
            <a:endParaRPr lang="en-US" sz="2500" b="1">
              <a:solidFill>
                <a:srgbClr val="9AC7F0"/>
              </a:solidFill>
              <a:latin typeface="Calibri" charset="0"/>
            </a:endParaRPr>
          </a:p>
        </p:txBody>
      </p:sp>
      <p:sp>
        <p:nvSpPr>
          <p:cNvPr id="41990" name="Text Box 6"/>
          <p:cNvSpPr txBox="1">
            <a:spLocks noChangeArrowheads="1"/>
          </p:cNvSpPr>
          <p:nvPr/>
        </p:nvSpPr>
        <p:spPr bwMode="auto">
          <a:xfrm>
            <a:off x="4284663" y="476250"/>
            <a:ext cx="2735262" cy="124618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rgbClr val="9AC7F0"/>
                </a:solidFill>
                <a:latin typeface="Calibri" charset="0"/>
              </a:rPr>
              <a:t>Πώς το ΓΕΙΣ μπορεί να γίνει κατανοητό</a:t>
            </a:r>
            <a:endParaRPr lang="en-US" sz="2500" b="1">
              <a:solidFill>
                <a:srgbClr val="9AC7F0"/>
              </a:solidFill>
              <a:latin typeface="Calibri" charset="0"/>
            </a:endParaRPr>
          </a:p>
        </p:txBody>
      </p:sp>
      <p:sp>
        <p:nvSpPr>
          <p:cNvPr id="41991" name="Line 7"/>
          <p:cNvSpPr>
            <a:spLocks noChangeShapeType="1"/>
          </p:cNvSpPr>
          <p:nvPr/>
        </p:nvSpPr>
        <p:spPr bwMode="auto">
          <a:xfrm>
            <a:off x="2843213" y="836613"/>
            <a:ext cx="1152525"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2" name="Line 8"/>
          <p:cNvSpPr>
            <a:spLocks noChangeShapeType="1"/>
          </p:cNvSpPr>
          <p:nvPr/>
        </p:nvSpPr>
        <p:spPr bwMode="auto">
          <a:xfrm>
            <a:off x="1331913" y="2997200"/>
            <a:ext cx="1512887"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3" name="Text Box 9"/>
          <p:cNvSpPr txBox="1">
            <a:spLocks noChangeArrowheads="1"/>
          </p:cNvSpPr>
          <p:nvPr/>
        </p:nvSpPr>
        <p:spPr bwMode="auto">
          <a:xfrm>
            <a:off x="684213" y="1700213"/>
            <a:ext cx="2160587" cy="4730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9AC7F0"/>
                </a:solidFill>
                <a:latin typeface="Calibri" charset="0"/>
              </a:rPr>
              <a:t>εστιάζει</a:t>
            </a:r>
            <a:endParaRPr lang="en-US" sz="2500" b="1">
              <a:solidFill>
                <a:srgbClr val="9AC7F0"/>
              </a:solidFill>
              <a:latin typeface="Calibri" charset="0"/>
            </a:endParaRPr>
          </a:p>
        </p:txBody>
      </p:sp>
      <p:sp>
        <p:nvSpPr>
          <p:cNvPr id="41994" name="Line 10"/>
          <p:cNvSpPr>
            <a:spLocks noChangeShapeType="1"/>
          </p:cNvSpPr>
          <p:nvPr/>
        </p:nvSpPr>
        <p:spPr bwMode="auto">
          <a:xfrm>
            <a:off x="1331913" y="2349500"/>
            <a:ext cx="0" cy="6477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Text Box 11"/>
          <p:cNvSpPr txBox="1">
            <a:spLocks noChangeArrowheads="1"/>
          </p:cNvSpPr>
          <p:nvPr/>
        </p:nvSpPr>
        <p:spPr bwMode="auto">
          <a:xfrm>
            <a:off x="3276600" y="2492375"/>
            <a:ext cx="2735263" cy="862013"/>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rgbClr val="9AC7F0"/>
                </a:solidFill>
                <a:latin typeface="Calibri" charset="0"/>
              </a:rPr>
              <a:t>Τροποποιημένο ΓΕΙΣ</a:t>
            </a:r>
            <a:endParaRPr lang="en-US" sz="2500" b="1">
              <a:solidFill>
                <a:srgbClr val="9AC7F0"/>
              </a:solidFill>
              <a:latin typeface="Calibri" charset="0"/>
            </a:endParaRPr>
          </a:p>
        </p:txBody>
      </p:sp>
      <p:sp>
        <p:nvSpPr>
          <p:cNvPr id="41996" name="Text Box 12"/>
          <p:cNvSpPr txBox="1">
            <a:spLocks noChangeArrowheads="1"/>
          </p:cNvSpPr>
          <p:nvPr/>
        </p:nvSpPr>
        <p:spPr bwMode="auto">
          <a:xfrm>
            <a:off x="0" y="4221163"/>
            <a:ext cx="3563938" cy="1754187"/>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b="1">
                <a:solidFill>
                  <a:srgbClr val="9AC7F0"/>
                </a:solidFill>
                <a:latin typeface="Calibri" charset="0"/>
              </a:rPr>
              <a:t>Πώς επηρεάζει την κατάκτηση και την παραγωγή της Γ2, πώς επηρεάζεται από το περικείμενο, τις δραστηριότητες και τους επικοινωνούντες</a:t>
            </a:r>
            <a:endParaRPr lang="en-US" b="1">
              <a:solidFill>
                <a:srgbClr val="9AC7F0"/>
              </a:solidFill>
              <a:latin typeface="Calibri" charset="0"/>
            </a:endParaRPr>
          </a:p>
        </p:txBody>
      </p:sp>
      <p:sp>
        <p:nvSpPr>
          <p:cNvPr id="41997" name="Line 13"/>
          <p:cNvSpPr>
            <a:spLocks noChangeShapeType="1"/>
          </p:cNvSpPr>
          <p:nvPr/>
        </p:nvSpPr>
        <p:spPr bwMode="auto">
          <a:xfrm flipH="1">
            <a:off x="2700338" y="3284538"/>
            <a:ext cx="1727200" cy="720725"/>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8" name="Line 14"/>
          <p:cNvSpPr>
            <a:spLocks noChangeShapeType="1"/>
          </p:cNvSpPr>
          <p:nvPr/>
        </p:nvSpPr>
        <p:spPr bwMode="auto">
          <a:xfrm>
            <a:off x="3635375" y="5157788"/>
            <a:ext cx="1152525"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0" name="Text Box 16"/>
          <p:cNvSpPr txBox="1">
            <a:spLocks noChangeArrowheads="1"/>
          </p:cNvSpPr>
          <p:nvPr/>
        </p:nvSpPr>
        <p:spPr bwMode="auto">
          <a:xfrm>
            <a:off x="5076825" y="4868863"/>
            <a:ext cx="2735263" cy="862012"/>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rgbClr val="9AC7F0"/>
                </a:solidFill>
                <a:latin typeface="Calibri" charset="0"/>
              </a:rPr>
              <a:t>ΥΠΟΘΕΣΗ ΤΗΣ ΔΙΕΠΙΔΡΑΣΗΣ</a:t>
            </a:r>
            <a:endParaRPr lang="en-US" sz="2500" b="1">
              <a:solidFill>
                <a:srgbClr val="9AC7F0"/>
              </a:solidFill>
              <a:latin typeface="Calibri" charset="0"/>
            </a:endParaRPr>
          </a:p>
        </p:txBody>
      </p:sp>
      <p:pic>
        <p:nvPicPr>
          <p:cNvPr id="4200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844675"/>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0406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p:cTn id="7" dur="500" decel="50000" fill="hold">
                                          <p:stCondLst>
                                            <p:cond delay="0"/>
                                          </p:stCondLst>
                                        </p:cTn>
                                        <p:tgtEl>
                                          <p:spTgt spid="4198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98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89"/>
                                        </p:tgtEl>
                                        <p:attrNameLst>
                                          <p:attrName>ppt_w</p:attrName>
                                        </p:attrNameLst>
                                      </p:cBhvr>
                                      <p:tavLst>
                                        <p:tav tm="0">
                                          <p:val>
                                            <p:strVal val="#ppt_w*.05"/>
                                          </p:val>
                                        </p:tav>
                                        <p:tav tm="100000">
                                          <p:val>
                                            <p:strVal val="#ppt_w"/>
                                          </p:val>
                                        </p:tav>
                                      </p:tavLst>
                                    </p:anim>
                                    <p:anim calcmode="lin" valueType="num">
                                      <p:cBhvr>
                                        <p:cTn id="10" dur="1000" fill="hold"/>
                                        <p:tgtEl>
                                          <p:spTgt spid="4198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8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8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8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89"/>
                                        </p:tgtEl>
                                      </p:cBhvr>
                                    </p:animEffect>
                                  </p:childTnLst>
                                </p:cTn>
                              </p:par>
                            </p:childTnLst>
                          </p:cTn>
                        </p:par>
                        <p:par>
                          <p:cTn id="15" fill="hold" nodeType="afterGroup">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41991"/>
                                        </p:tgtEl>
                                        <p:attrNameLst>
                                          <p:attrName>style.visibility</p:attrName>
                                        </p:attrNameLst>
                                      </p:cBhvr>
                                      <p:to>
                                        <p:strVal val="visible"/>
                                      </p:to>
                                    </p:set>
                                    <p:anim calcmode="lin" valueType="num">
                                      <p:cBhvr>
                                        <p:cTn id="18" dur="500" decel="50000" fill="hold">
                                          <p:stCondLst>
                                            <p:cond delay="0"/>
                                          </p:stCondLst>
                                        </p:cTn>
                                        <p:tgtEl>
                                          <p:spTgt spid="41991"/>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1991"/>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1991"/>
                                        </p:tgtEl>
                                        <p:attrNameLst>
                                          <p:attrName>ppt_w</p:attrName>
                                        </p:attrNameLst>
                                      </p:cBhvr>
                                      <p:tavLst>
                                        <p:tav tm="0">
                                          <p:val>
                                            <p:strVal val="#ppt_w*.05"/>
                                          </p:val>
                                        </p:tav>
                                        <p:tav tm="100000">
                                          <p:val>
                                            <p:strVal val="#ppt_w"/>
                                          </p:val>
                                        </p:tav>
                                      </p:tavLst>
                                    </p:anim>
                                    <p:anim calcmode="lin" valueType="num">
                                      <p:cBhvr>
                                        <p:cTn id="21" dur="1000" fill="hold"/>
                                        <p:tgtEl>
                                          <p:spTgt spid="41991"/>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1991"/>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1991"/>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1991"/>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1991"/>
                                        </p:tgtEl>
                                      </p:cBhvr>
                                    </p:animEffect>
                                  </p:childTnLst>
                                </p:cTn>
                              </p:par>
                            </p:childTnLst>
                          </p:cTn>
                        </p:par>
                        <p:par>
                          <p:cTn id="26" fill="hold" nodeType="afterGroup">
                            <p:stCondLst>
                              <p:cond delay="2000"/>
                            </p:stCondLst>
                            <p:childTnLst>
                              <p:par>
                                <p:cTn id="27" presetID="26" presetClass="entr" presetSubtype="0" fill="hold" grpId="0" nodeType="afterEffect">
                                  <p:stCondLst>
                                    <p:cond delay="0"/>
                                  </p:stCondLst>
                                  <p:childTnLst>
                                    <p:set>
                                      <p:cBhvr>
                                        <p:cTn id="28" dur="1" fill="hold">
                                          <p:stCondLst>
                                            <p:cond delay="0"/>
                                          </p:stCondLst>
                                        </p:cTn>
                                        <p:tgtEl>
                                          <p:spTgt spid="41990"/>
                                        </p:tgtEl>
                                        <p:attrNameLst>
                                          <p:attrName>style.visibility</p:attrName>
                                        </p:attrNameLst>
                                      </p:cBhvr>
                                      <p:to>
                                        <p:strVal val="visible"/>
                                      </p:to>
                                    </p:set>
                                    <p:animEffect transition="in" filter="wipe(down)">
                                      <p:cBhvr>
                                        <p:cTn id="29" dur="580">
                                          <p:stCondLst>
                                            <p:cond delay="0"/>
                                          </p:stCondLst>
                                        </p:cTn>
                                        <p:tgtEl>
                                          <p:spTgt spid="41990"/>
                                        </p:tgtEl>
                                      </p:cBhvr>
                                    </p:animEffect>
                                    <p:anim calcmode="lin" valueType="num">
                                      <p:cBhvr>
                                        <p:cTn id="30" dur="1822" tmFilter="0,0; 0.14,0.36; 0.43,0.73; 0.71,0.91; 1.0,1.0">
                                          <p:stCondLst>
                                            <p:cond delay="0"/>
                                          </p:stCondLst>
                                        </p:cTn>
                                        <p:tgtEl>
                                          <p:spTgt spid="4199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199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199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199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1990"/>
                                        </p:tgtEl>
                                        <p:attrNameLst>
                                          <p:attrName>ppt_y</p:attrName>
                                        </p:attrNameLst>
                                      </p:cBhvr>
                                      <p:tavLst>
                                        <p:tav tm="0" fmla="#ppt_y-sin(pi*$)/81">
                                          <p:val>
                                            <p:fltVal val="0"/>
                                          </p:val>
                                        </p:tav>
                                        <p:tav tm="100000">
                                          <p:val>
                                            <p:fltVal val="1"/>
                                          </p:val>
                                        </p:tav>
                                      </p:tavLst>
                                    </p:anim>
                                    <p:animScale>
                                      <p:cBhvr>
                                        <p:cTn id="35" dur="26">
                                          <p:stCondLst>
                                            <p:cond delay="650"/>
                                          </p:stCondLst>
                                        </p:cTn>
                                        <p:tgtEl>
                                          <p:spTgt spid="41990"/>
                                        </p:tgtEl>
                                      </p:cBhvr>
                                      <p:to x="100000" y="60000"/>
                                    </p:animScale>
                                    <p:animScale>
                                      <p:cBhvr>
                                        <p:cTn id="36" dur="166" decel="50000">
                                          <p:stCondLst>
                                            <p:cond delay="676"/>
                                          </p:stCondLst>
                                        </p:cTn>
                                        <p:tgtEl>
                                          <p:spTgt spid="41990"/>
                                        </p:tgtEl>
                                      </p:cBhvr>
                                      <p:to x="100000" y="100000"/>
                                    </p:animScale>
                                    <p:animScale>
                                      <p:cBhvr>
                                        <p:cTn id="37" dur="26">
                                          <p:stCondLst>
                                            <p:cond delay="1312"/>
                                          </p:stCondLst>
                                        </p:cTn>
                                        <p:tgtEl>
                                          <p:spTgt spid="41990"/>
                                        </p:tgtEl>
                                      </p:cBhvr>
                                      <p:to x="100000" y="80000"/>
                                    </p:animScale>
                                    <p:animScale>
                                      <p:cBhvr>
                                        <p:cTn id="38" dur="166" decel="50000">
                                          <p:stCondLst>
                                            <p:cond delay="1338"/>
                                          </p:stCondLst>
                                        </p:cTn>
                                        <p:tgtEl>
                                          <p:spTgt spid="41990"/>
                                        </p:tgtEl>
                                      </p:cBhvr>
                                      <p:to x="100000" y="100000"/>
                                    </p:animScale>
                                    <p:animScale>
                                      <p:cBhvr>
                                        <p:cTn id="39" dur="26">
                                          <p:stCondLst>
                                            <p:cond delay="1642"/>
                                          </p:stCondLst>
                                        </p:cTn>
                                        <p:tgtEl>
                                          <p:spTgt spid="41990"/>
                                        </p:tgtEl>
                                      </p:cBhvr>
                                      <p:to x="100000" y="90000"/>
                                    </p:animScale>
                                    <p:animScale>
                                      <p:cBhvr>
                                        <p:cTn id="40" dur="166" decel="50000">
                                          <p:stCondLst>
                                            <p:cond delay="1668"/>
                                          </p:stCondLst>
                                        </p:cTn>
                                        <p:tgtEl>
                                          <p:spTgt spid="41990"/>
                                        </p:tgtEl>
                                      </p:cBhvr>
                                      <p:to x="100000" y="100000"/>
                                    </p:animScale>
                                    <p:animScale>
                                      <p:cBhvr>
                                        <p:cTn id="41" dur="26">
                                          <p:stCondLst>
                                            <p:cond delay="1808"/>
                                          </p:stCondLst>
                                        </p:cTn>
                                        <p:tgtEl>
                                          <p:spTgt spid="41990"/>
                                        </p:tgtEl>
                                      </p:cBhvr>
                                      <p:to x="100000" y="95000"/>
                                    </p:animScale>
                                    <p:animScale>
                                      <p:cBhvr>
                                        <p:cTn id="42" dur="166" decel="50000">
                                          <p:stCondLst>
                                            <p:cond delay="1834"/>
                                          </p:stCondLst>
                                        </p:cTn>
                                        <p:tgtEl>
                                          <p:spTgt spid="41990"/>
                                        </p:tgtEl>
                                      </p:cBhvr>
                                      <p:to x="100000" y="100000"/>
                                    </p:animScale>
                                  </p:childTnLst>
                                </p:cTn>
                              </p:par>
                            </p:childTnLst>
                          </p:cTn>
                        </p:par>
                        <p:par>
                          <p:cTn id="43" fill="hold" nodeType="afterGroup">
                            <p:stCondLst>
                              <p:cond delay="5000"/>
                            </p:stCondLst>
                            <p:childTnLst>
                              <p:par>
                                <p:cTn id="44" presetID="35" presetClass="entr" presetSubtype="0" fill="hold" grpId="0" nodeType="afterEffect">
                                  <p:stCondLst>
                                    <p:cond delay="0"/>
                                  </p:stCondLst>
                                  <p:childTnLst>
                                    <p:set>
                                      <p:cBhvr>
                                        <p:cTn id="45" dur="1" fill="hold">
                                          <p:stCondLst>
                                            <p:cond delay="0"/>
                                          </p:stCondLst>
                                        </p:cTn>
                                        <p:tgtEl>
                                          <p:spTgt spid="41993"/>
                                        </p:tgtEl>
                                        <p:attrNameLst>
                                          <p:attrName>style.visibility</p:attrName>
                                        </p:attrNameLst>
                                      </p:cBhvr>
                                      <p:to>
                                        <p:strVal val="visible"/>
                                      </p:to>
                                    </p:set>
                                    <p:animEffect transition="in" filter="fade">
                                      <p:cBhvr>
                                        <p:cTn id="46" dur="2000"/>
                                        <p:tgtEl>
                                          <p:spTgt spid="41993"/>
                                        </p:tgtEl>
                                      </p:cBhvr>
                                    </p:animEffect>
                                    <p:anim calcmode="lin" valueType="num">
                                      <p:cBhvr>
                                        <p:cTn id="47" dur="2000" fill="hold"/>
                                        <p:tgtEl>
                                          <p:spTgt spid="41993"/>
                                        </p:tgtEl>
                                        <p:attrNameLst>
                                          <p:attrName>style.rotation</p:attrName>
                                        </p:attrNameLst>
                                      </p:cBhvr>
                                      <p:tavLst>
                                        <p:tav tm="0">
                                          <p:val>
                                            <p:fltVal val="720"/>
                                          </p:val>
                                        </p:tav>
                                        <p:tav tm="100000">
                                          <p:val>
                                            <p:fltVal val="0"/>
                                          </p:val>
                                        </p:tav>
                                      </p:tavLst>
                                    </p:anim>
                                    <p:anim calcmode="lin" valueType="num">
                                      <p:cBhvr>
                                        <p:cTn id="48" dur="2000" fill="hold"/>
                                        <p:tgtEl>
                                          <p:spTgt spid="41993"/>
                                        </p:tgtEl>
                                        <p:attrNameLst>
                                          <p:attrName>ppt_h</p:attrName>
                                        </p:attrNameLst>
                                      </p:cBhvr>
                                      <p:tavLst>
                                        <p:tav tm="0">
                                          <p:val>
                                            <p:fltVal val="0"/>
                                          </p:val>
                                        </p:tav>
                                        <p:tav tm="100000">
                                          <p:val>
                                            <p:strVal val="#ppt_h"/>
                                          </p:val>
                                        </p:tav>
                                      </p:tavLst>
                                    </p:anim>
                                    <p:anim calcmode="lin" valueType="num">
                                      <p:cBhvr>
                                        <p:cTn id="49" dur="2000" fill="hold"/>
                                        <p:tgtEl>
                                          <p:spTgt spid="41993"/>
                                        </p:tgtEl>
                                        <p:attrNameLst>
                                          <p:attrName>ppt_w</p:attrName>
                                        </p:attrNameLst>
                                      </p:cBhvr>
                                      <p:tavLst>
                                        <p:tav tm="0">
                                          <p:val>
                                            <p:fltVal val="0"/>
                                          </p:val>
                                        </p:tav>
                                        <p:tav tm="100000">
                                          <p:val>
                                            <p:strVal val="#ppt_w"/>
                                          </p:val>
                                        </p:tav>
                                      </p:tavLst>
                                    </p:anim>
                                  </p:childTnLst>
                                </p:cTn>
                              </p:par>
                              <p:par>
                                <p:cTn id="50" presetID="35" presetClass="entr" presetSubtype="0" fill="hold" grpId="0" nodeType="withEffect">
                                  <p:stCondLst>
                                    <p:cond delay="0"/>
                                  </p:stCondLst>
                                  <p:childTnLst>
                                    <p:set>
                                      <p:cBhvr>
                                        <p:cTn id="51" dur="1" fill="hold">
                                          <p:stCondLst>
                                            <p:cond delay="0"/>
                                          </p:stCondLst>
                                        </p:cTn>
                                        <p:tgtEl>
                                          <p:spTgt spid="41994"/>
                                        </p:tgtEl>
                                        <p:attrNameLst>
                                          <p:attrName>style.visibility</p:attrName>
                                        </p:attrNameLst>
                                      </p:cBhvr>
                                      <p:to>
                                        <p:strVal val="visible"/>
                                      </p:to>
                                    </p:set>
                                    <p:animEffect transition="in" filter="fade">
                                      <p:cBhvr>
                                        <p:cTn id="52" dur="2000"/>
                                        <p:tgtEl>
                                          <p:spTgt spid="41994"/>
                                        </p:tgtEl>
                                      </p:cBhvr>
                                    </p:animEffect>
                                    <p:anim calcmode="lin" valueType="num">
                                      <p:cBhvr>
                                        <p:cTn id="53" dur="2000" fill="hold"/>
                                        <p:tgtEl>
                                          <p:spTgt spid="41994"/>
                                        </p:tgtEl>
                                        <p:attrNameLst>
                                          <p:attrName>style.rotation</p:attrName>
                                        </p:attrNameLst>
                                      </p:cBhvr>
                                      <p:tavLst>
                                        <p:tav tm="0">
                                          <p:val>
                                            <p:fltVal val="720"/>
                                          </p:val>
                                        </p:tav>
                                        <p:tav tm="100000">
                                          <p:val>
                                            <p:fltVal val="0"/>
                                          </p:val>
                                        </p:tav>
                                      </p:tavLst>
                                    </p:anim>
                                    <p:anim calcmode="lin" valueType="num">
                                      <p:cBhvr>
                                        <p:cTn id="54" dur="2000" fill="hold"/>
                                        <p:tgtEl>
                                          <p:spTgt spid="41994"/>
                                        </p:tgtEl>
                                        <p:attrNameLst>
                                          <p:attrName>ppt_h</p:attrName>
                                        </p:attrNameLst>
                                      </p:cBhvr>
                                      <p:tavLst>
                                        <p:tav tm="0">
                                          <p:val>
                                            <p:fltVal val="0"/>
                                          </p:val>
                                        </p:tav>
                                        <p:tav tm="100000">
                                          <p:val>
                                            <p:strVal val="#ppt_h"/>
                                          </p:val>
                                        </p:tav>
                                      </p:tavLst>
                                    </p:anim>
                                    <p:anim calcmode="lin" valueType="num">
                                      <p:cBhvr>
                                        <p:cTn id="55" dur="2000" fill="hold"/>
                                        <p:tgtEl>
                                          <p:spTgt spid="41994"/>
                                        </p:tgtEl>
                                        <p:attrNameLst>
                                          <p:attrName>ppt_w</p:attrName>
                                        </p:attrNameLst>
                                      </p:cBhvr>
                                      <p:tavLst>
                                        <p:tav tm="0">
                                          <p:val>
                                            <p:fltVal val="0"/>
                                          </p:val>
                                        </p:tav>
                                        <p:tav tm="100000">
                                          <p:val>
                                            <p:strVal val="#ppt_w"/>
                                          </p:val>
                                        </p:tav>
                                      </p:tavLst>
                                    </p:anim>
                                  </p:childTnLst>
                                </p:cTn>
                              </p:par>
                              <p:par>
                                <p:cTn id="56" presetID="35" presetClass="entr" presetSubtype="0" fill="hold" grpId="0" nodeType="withEffect">
                                  <p:stCondLst>
                                    <p:cond delay="0"/>
                                  </p:stCondLst>
                                  <p:childTnLst>
                                    <p:set>
                                      <p:cBhvr>
                                        <p:cTn id="57" dur="1" fill="hold">
                                          <p:stCondLst>
                                            <p:cond delay="0"/>
                                          </p:stCondLst>
                                        </p:cTn>
                                        <p:tgtEl>
                                          <p:spTgt spid="41992"/>
                                        </p:tgtEl>
                                        <p:attrNameLst>
                                          <p:attrName>style.visibility</p:attrName>
                                        </p:attrNameLst>
                                      </p:cBhvr>
                                      <p:to>
                                        <p:strVal val="visible"/>
                                      </p:to>
                                    </p:set>
                                    <p:animEffect transition="in" filter="fade">
                                      <p:cBhvr>
                                        <p:cTn id="58" dur="2000"/>
                                        <p:tgtEl>
                                          <p:spTgt spid="41992"/>
                                        </p:tgtEl>
                                      </p:cBhvr>
                                    </p:animEffect>
                                    <p:anim calcmode="lin" valueType="num">
                                      <p:cBhvr>
                                        <p:cTn id="59" dur="2000" fill="hold"/>
                                        <p:tgtEl>
                                          <p:spTgt spid="41992"/>
                                        </p:tgtEl>
                                        <p:attrNameLst>
                                          <p:attrName>style.rotation</p:attrName>
                                        </p:attrNameLst>
                                      </p:cBhvr>
                                      <p:tavLst>
                                        <p:tav tm="0">
                                          <p:val>
                                            <p:fltVal val="720"/>
                                          </p:val>
                                        </p:tav>
                                        <p:tav tm="100000">
                                          <p:val>
                                            <p:fltVal val="0"/>
                                          </p:val>
                                        </p:tav>
                                      </p:tavLst>
                                    </p:anim>
                                    <p:anim calcmode="lin" valueType="num">
                                      <p:cBhvr>
                                        <p:cTn id="60" dur="2000" fill="hold"/>
                                        <p:tgtEl>
                                          <p:spTgt spid="41992"/>
                                        </p:tgtEl>
                                        <p:attrNameLst>
                                          <p:attrName>ppt_h</p:attrName>
                                        </p:attrNameLst>
                                      </p:cBhvr>
                                      <p:tavLst>
                                        <p:tav tm="0">
                                          <p:val>
                                            <p:fltVal val="0"/>
                                          </p:val>
                                        </p:tav>
                                        <p:tav tm="100000">
                                          <p:val>
                                            <p:strVal val="#ppt_h"/>
                                          </p:val>
                                        </p:tav>
                                      </p:tavLst>
                                    </p:anim>
                                    <p:anim calcmode="lin" valueType="num">
                                      <p:cBhvr>
                                        <p:cTn id="61" dur="2000" fill="hold"/>
                                        <p:tgtEl>
                                          <p:spTgt spid="41992"/>
                                        </p:tgtEl>
                                        <p:attrNameLst>
                                          <p:attrName>ppt_w</p:attrName>
                                        </p:attrNameLst>
                                      </p:cBhvr>
                                      <p:tavLst>
                                        <p:tav tm="0">
                                          <p:val>
                                            <p:fltVal val="0"/>
                                          </p:val>
                                        </p:tav>
                                        <p:tav tm="100000">
                                          <p:val>
                                            <p:strVal val="#ppt_w"/>
                                          </p:val>
                                        </p:tav>
                                      </p:tavLst>
                                    </p:anim>
                                  </p:childTnLst>
                                </p:cTn>
                              </p:par>
                            </p:childTnLst>
                          </p:cTn>
                        </p:par>
                        <p:par>
                          <p:cTn id="62" fill="hold" nodeType="afterGroup">
                            <p:stCondLst>
                              <p:cond delay="7000"/>
                            </p:stCondLst>
                            <p:childTnLst>
                              <p:par>
                                <p:cTn id="63" presetID="43" presetClass="entr" presetSubtype="0" fill="hold" grpId="0" nodeType="afterEffect">
                                  <p:stCondLst>
                                    <p:cond delay="0"/>
                                  </p:stCondLst>
                                  <p:childTnLst>
                                    <p:set>
                                      <p:cBhvr>
                                        <p:cTn id="64" dur="1" fill="hold">
                                          <p:stCondLst>
                                            <p:cond delay="0"/>
                                          </p:stCondLst>
                                        </p:cTn>
                                        <p:tgtEl>
                                          <p:spTgt spid="41995"/>
                                        </p:tgtEl>
                                        <p:attrNameLst>
                                          <p:attrName>style.visibility</p:attrName>
                                        </p:attrNameLst>
                                      </p:cBhvr>
                                      <p:to>
                                        <p:strVal val="visible"/>
                                      </p:to>
                                    </p:set>
                                    <p:animEffect transition="in" filter="fade">
                                      <p:cBhvr>
                                        <p:cTn id="65" dur="100"/>
                                        <p:tgtEl>
                                          <p:spTgt spid="41995"/>
                                        </p:tgtEl>
                                      </p:cBhvr>
                                    </p:animEffect>
                                    <p:anim calcmode="lin" valueType="num">
                                      <p:cBhvr>
                                        <p:cTn id="66" dur="400" fill="hold"/>
                                        <p:tgtEl>
                                          <p:spTgt spid="41995"/>
                                        </p:tgtEl>
                                        <p:attrNameLst>
                                          <p:attrName>ppt_x</p:attrName>
                                        </p:attrNameLst>
                                      </p:cBhvr>
                                      <p:tavLst>
                                        <p:tav tm="0">
                                          <p:val>
                                            <p:strVal val="#ppt_x"/>
                                          </p:val>
                                        </p:tav>
                                        <p:tav tm="100000">
                                          <p:val>
                                            <p:strVal val="#ppt_x"/>
                                          </p:val>
                                        </p:tav>
                                      </p:tavLst>
                                    </p:anim>
                                    <p:anim calcmode="lin" valueType="num">
                                      <p:cBhvr>
                                        <p:cTn id="67" dur="400" fill="hold"/>
                                        <p:tgtEl>
                                          <p:spTgt spid="41995"/>
                                        </p:tgtEl>
                                        <p:attrNameLst>
                                          <p:attrName>ppt_y</p:attrName>
                                        </p:attrNameLst>
                                      </p:cBhvr>
                                      <p:tavLst>
                                        <p:tav tm="0">
                                          <p:val>
                                            <p:strVal val="#ppt_y+0.31"/>
                                          </p:val>
                                        </p:tav>
                                        <p:tav tm="100000">
                                          <p:val>
                                            <p:strVal val="#ppt_y+0.31"/>
                                          </p:val>
                                        </p:tav>
                                      </p:tavLst>
                                    </p:anim>
                                    <p:anim calcmode="lin" valueType="num">
                                      <p:cBhvr>
                                        <p:cTn id="68" dur="600" decel="50000" fill="hold">
                                          <p:stCondLst>
                                            <p:cond delay="400"/>
                                          </p:stCondLst>
                                        </p:cTn>
                                        <p:tgtEl>
                                          <p:spTgt spid="4199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9" dur="600" decel="50000" fill="hold">
                                          <p:stCondLst>
                                            <p:cond delay="400"/>
                                          </p:stCondLst>
                                        </p:cTn>
                                        <p:tgtEl>
                                          <p:spTgt spid="4199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0" fill="hold" nodeType="afterGroup">
                            <p:stCondLst>
                              <p:cond delay="8000"/>
                            </p:stCondLst>
                            <p:childTnLst>
                              <p:par>
                                <p:cTn id="71" presetID="43" presetClass="entr" presetSubtype="0" fill="hold" grpId="0" nodeType="afterEffect">
                                  <p:stCondLst>
                                    <p:cond delay="0"/>
                                  </p:stCondLst>
                                  <p:childTnLst>
                                    <p:set>
                                      <p:cBhvr>
                                        <p:cTn id="72" dur="1" fill="hold">
                                          <p:stCondLst>
                                            <p:cond delay="0"/>
                                          </p:stCondLst>
                                        </p:cTn>
                                        <p:tgtEl>
                                          <p:spTgt spid="41997"/>
                                        </p:tgtEl>
                                        <p:attrNameLst>
                                          <p:attrName>style.visibility</p:attrName>
                                        </p:attrNameLst>
                                      </p:cBhvr>
                                      <p:to>
                                        <p:strVal val="visible"/>
                                      </p:to>
                                    </p:set>
                                    <p:animEffect transition="in" filter="fade">
                                      <p:cBhvr>
                                        <p:cTn id="73" dur="100"/>
                                        <p:tgtEl>
                                          <p:spTgt spid="41997"/>
                                        </p:tgtEl>
                                      </p:cBhvr>
                                    </p:animEffect>
                                    <p:anim calcmode="lin" valueType="num">
                                      <p:cBhvr>
                                        <p:cTn id="74" dur="400" fill="hold"/>
                                        <p:tgtEl>
                                          <p:spTgt spid="41997"/>
                                        </p:tgtEl>
                                        <p:attrNameLst>
                                          <p:attrName>ppt_x</p:attrName>
                                        </p:attrNameLst>
                                      </p:cBhvr>
                                      <p:tavLst>
                                        <p:tav tm="0">
                                          <p:val>
                                            <p:strVal val="#ppt_x"/>
                                          </p:val>
                                        </p:tav>
                                        <p:tav tm="100000">
                                          <p:val>
                                            <p:strVal val="#ppt_x"/>
                                          </p:val>
                                        </p:tav>
                                      </p:tavLst>
                                    </p:anim>
                                    <p:anim calcmode="lin" valueType="num">
                                      <p:cBhvr>
                                        <p:cTn id="75" dur="400" fill="hold"/>
                                        <p:tgtEl>
                                          <p:spTgt spid="41997"/>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4199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4199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8" fill="hold" nodeType="afterGroup">
                            <p:stCondLst>
                              <p:cond delay="9000"/>
                            </p:stCondLst>
                            <p:childTnLst>
                              <p:par>
                                <p:cTn id="79" presetID="32" presetClass="emph" presetSubtype="0" fill="hold" nodeType="afterEffect">
                                  <p:stCondLst>
                                    <p:cond delay="0"/>
                                  </p:stCondLst>
                                  <p:childTnLst>
                                    <p:animClr clrSpc="rgb" dir="cw">
                                      <p:cBhvr override="childStyle">
                                        <p:cTn id="80" dur="100" fill="hold"/>
                                        <p:tgtEl>
                                          <p:spTgt spid="42002"/>
                                        </p:tgtEl>
                                        <p:attrNameLst>
                                          <p:attrName>style.color</p:attrName>
                                        </p:attrNameLst>
                                      </p:cBhvr>
                                      <p:to>
                                        <a:schemeClr val="accent2"/>
                                      </p:to>
                                    </p:animClr>
                                    <p:animClr clrSpc="rgb" dir="cw">
                                      <p:cBhvr>
                                        <p:cTn id="81" dur="100" fill="hold"/>
                                        <p:tgtEl>
                                          <p:spTgt spid="42002"/>
                                        </p:tgtEl>
                                        <p:attrNameLst>
                                          <p:attrName>fillcolor</p:attrName>
                                        </p:attrNameLst>
                                      </p:cBhvr>
                                      <p:to>
                                        <a:schemeClr val="accent2"/>
                                      </p:to>
                                    </p:animClr>
                                    <p:set>
                                      <p:cBhvr>
                                        <p:cTn id="82" dur="100" fill="hold"/>
                                        <p:tgtEl>
                                          <p:spTgt spid="42002"/>
                                        </p:tgtEl>
                                        <p:attrNameLst>
                                          <p:attrName>fill.type</p:attrName>
                                        </p:attrNameLst>
                                      </p:cBhvr>
                                      <p:to>
                                        <p:strVal val="solid"/>
                                      </p:to>
                                    </p:set>
                                    <p:set>
                                      <p:cBhvr>
                                        <p:cTn id="83" dur="100" fill="hold"/>
                                        <p:tgtEl>
                                          <p:spTgt spid="42002"/>
                                        </p:tgtEl>
                                        <p:attrNameLst>
                                          <p:attrName>fill.on</p:attrName>
                                        </p:attrNameLst>
                                      </p:cBhvr>
                                      <p:to>
                                        <p:strVal val="true"/>
                                      </p:to>
                                    </p:set>
                                    <p:animRot by="120000">
                                      <p:cBhvr>
                                        <p:cTn id="84" dur="100" fill="hold">
                                          <p:stCondLst>
                                            <p:cond delay="0"/>
                                          </p:stCondLst>
                                        </p:cTn>
                                        <p:tgtEl>
                                          <p:spTgt spid="42002"/>
                                        </p:tgtEl>
                                        <p:attrNameLst>
                                          <p:attrName>r</p:attrName>
                                        </p:attrNameLst>
                                      </p:cBhvr>
                                    </p:animRot>
                                    <p:animRot by="-240000">
                                      <p:cBhvr>
                                        <p:cTn id="85" dur="200" fill="hold">
                                          <p:stCondLst>
                                            <p:cond delay="200"/>
                                          </p:stCondLst>
                                        </p:cTn>
                                        <p:tgtEl>
                                          <p:spTgt spid="42002"/>
                                        </p:tgtEl>
                                        <p:attrNameLst>
                                          <p:attrName>r</p:attrName>
                                        </p:attrNameLst>
                                      </p:cBhvr>
                                    </p:animRot>
                                    <p:animRot by="240000">
                                      <p:cBhvr>
                                        <p:cTn id="86" dur="200" fill="hold">
                                          <p:stCondLst>
                                            <p:cond delay="400"/>
                                          </p:stCondLst>
                                        </p:cTn>
                                        <p:tgtEl>
                                          <p:spTgt spid="42002"/>
                                        </p:tgtEl>
                                        <p:attrNameLst>
                                          <p:attrName>r</p:attrName>
                                        </p:attrNameLst>
                                      </p:cBhvr>
                                    </p:animRot>
                                    <p:animRot by="-240000">
                                      <p:cBhvr>
                                        <p:cTn id="87" dur="200" fill="hold">
                                          <p:stCondLst>
                                            <p:cond delay="600"/>
                                          </p:stCondLst>
                                        </p:cTn>
                                        <p:tgtEl>
                                          <p:spTgt spid="42002"/>
                                        </p:tgtEl>
                                        <p:attrNameLst>
                                          <p:attrName>r</p:attrName>
                                        </p:attrNameLst>
                                      </p:cBhvr>
                                    </p:animRot>
                                    <p:animRot by="120000">
                                      <p:cBhvr>
                                        <p:cTn id="88" dur="200" fill="hold">
                                          <p:stCondLst>
                                            <p:cond delay="800"/>
                                          </p:stCondLst>
                                        </p:cTn>
                                        <p:tgtEl>
                                          <p:spTgt spid="42002"/>
                                        </p:tgtEl>
                                        <p:attrNameLst>
                                          <p:attrName>r</p:attrName>
                                        </p:attrNameLst>
                                      </p:cBhvr>
                                    </p:animRot>
                                  </p:childTnLst>
                                </p:cTn>
                              </p:par>
                            </p:childTnLst>
                          </p:cTn>
                        </p:par>
                        <p:par>
                          <p:cTn id="89" fill="hold" nodeType="afterGroup">
                            <p:stCondLst>
                              <p:cond delay="10000"/>
                            </p:stCondLst>
                            <p:childTnLst>
                              <p:par>
                                <p:cTn id="90" presetID="30" presetClass="entr" presetSubtype="0" fill="hold" grpId="0" nodeType="afterEffect">
                                  <p:stCondLst>
                                    <p:cond delay="0"/>
                                  </p:stCondLst>
                                  <p:childTnLst>
                                    <p:set>
                                      <p:cBhvr>
                                        <p:cTn id="91" dur="1" fill="hold">
                                          <p:stCondLst>
                                            <p:cond delay="0"/>
                                          </p:stCondLst>
                                        </p:cTn>
                                        <p:tgtEl>
                                          <p:spTgt spid="41996"/>
                                        </p:tgtEl>
                                        <p:attrNameLst>
                                          <p:attrName>style.visibility</p:attrName>
                                        </p:attrNameLst>
                                      </p:cBhvr>
                                      <p:to>
                                        <p:strVal val="visible"/>
                                      </p:to>
                                    </p:set>
                                    <p:animEffect transition="in" filter="fade">
                                      <p:cBhvr>
                                        <p:cTn id="92" dur="800" decel="100000"/>
                                        <p:tgtEl>
                                          <p:spTgt spid="41996"/>
                                        </p:tgtEl>
                                      </p:cBhvr>
                                    </p:animEffect>
                                    <p:anim calcmode="lin" valueType="num">
                                      <p:cBhvr>
                                        <p:cTn id="93" dur="800" decel="100000" fill="hold"/>
                                        <p:tgtEl>
                                          <p:spTgt spid="41996"/>
                                        </p:tgtEl>
                                        <p:attrNameLst>
                                          <p:attrName>style.rotation</p:attrName>
                                        </p:attrNameLst>
                                      </p:cBhvr>
                                      <p:tavLst>
                                        <p:tav tm="0">
                                          <p:val>
                                            <p:fltVal val="-90"/>
                                          </p:val>
                                        </p:tav>
                                        <p:tav tm="100000">
                                          <p:val>
                                            <p:fltVal val="0"/>
                                          </p:val>
                                        </p:tav>
                                      </p:tavLst>
                                    </p:anim>
                                    <p:anim calcmode="lin" valueType="num">
                                      <p:cBhvr>
                                        <p:cTn id="94" dur="800" decel="100000" fill="hold"/>
                                        <p:tgtEl>
                                          <p:spTgt spid="41996"/>
                                        </p:tgtEl>
                                        <p:attrNameLst>
                                          <p:attrName>ppt_x</p:attrName>
                                        </p:attrNameLst>
                                      </p:cBhvr>
                                      <p:tavLst>
                                        <p:tav tm="0">
                                          <p:val>
                                            <p:strVal val="#ppt_x+0.4"/>
                                          </p:val>
                                        </p:tav>
                                        <p:tav tm="100000">
                                          <p:val>
                                            <p:strVal val="#ppt_x-0.05"/>
                                          </p:val>
                                        </p:tav>
                                      </p:tavLst>
                                    </p:anim>
                                    <p:anim calcmode="lin" valueType="num">
                                      <p:cBhvr>
                                        <p:cTn id="95" dur="800" decel="100000" fill="hold"/>
                                        <p:tgtEl>
                                          <p:spTgt spid="41996"/>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41996"/>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41996"/>
                                        </p:tgtEl>
                                        <p:attrNameLst>
                                          <p:attrName>ppt_y</p:attrName>
                                        </p:attrNameLst>
                                      </p:cBhvr>
                                      <p:tavLst>
                                        <p:tav tm="0">
                                          <p:val>
                                            <p:strVal val="#ppt_y+0.1"/>
                                          </p:val>
                                        </p:tav>
                                        <p:tav tm="100000">
                                          <p:val>
                                            <p:strVal val="#ppt_y"/>
                                          </p:val>
                                        </p:tav>
                                      </p:tavLst>
                                    </p:anim>
                                  </p:childTnLst>
                                </p:cTn>
                              </p:par>
                            </p:childTnLst>
                          </p:cTn>
                        </p:par>
                        <p:par>
                          <p:cTn id="98" fill="hold" nodeType="afterGroup">
                            <p:stCondLst>
                              <p:cond delay="11000"/>
                            </p:stCondLst>
                            <p:childTnLst>
                              <p:par>
                                <p:cTn id="99" presetID="30" presetClass="entr" presetSubtype="0" fill="hold" grpId="0" nodeType="afterEffect">
                                  <p:stCondLst>
                                    <p:cond delay="0"/>
                                  </p:stCondLst>
                                  <p:childTnLst>
                                    <p:set>
                                      <p:cBhvr>
                                        <p:cTn id="100" dur="1" fill="hold">
                                          <p:stCondLst>
                                            <p:cond delay="0"/>
                                          </p:stCondLst>
                                        </p:cTn>
                                        <p:tgtEl>
                                          <p:spTgt spid="41998"/>
                                        </p:tgtEl>
                                        <p:attrNameLst>
                                          <p:attrName>style.visibility</p:attrName>
                                        </p:attrNameLst>
                                      </p:cBhvr>
                                      <p:to>
                                        <p:strVal val="visible"/>
                                      </p:to>
                                    </p:set>
                                    <p:animEffect transition="in" filter="fade">
                                      <p:cBhvr>
                                        <p:cTn id="101" dur="800" decel="100000"/>
                                        <p:tgtEl>
                                          <p:spTgt spid="41998"/>
                                        </p:tgtEl>
                                      </p:cBhvr>
                                    </p:animEffect>
                                    <p:anim calcmode="lin" valueType="num">
                                      <p:cBhvr>
                                        <p:cTn id="102" dur="800" decel="100000" fill="hold"/>
                                        <p:tgtEl>
                                          <p:spTgt spid="41998"/>
                                        </p:tgtEl>
                                        <p:attrNameLst>
                                          <p:attrName>style.rotation</p:attrName>
                                        </p:attrNameLst>
                                      </p:cBhvr>
                                      <p:tavLst>
                                        <p:tav tm="0">
                                          <p:val>
                                            <p:fltVal val="-90"/>
                                          </p:val>
                                        </p:tav>
                                        <p:tav tm="100000">
                                          <p:val>
                                            <p:fltVal val="0"/>
                                          </p:val>
                                        </p:tav>
                                      </p:tavLst>
                                    </p:anim>
                                    <p:anim calcmode="lin" valueType="num">
                                      <p:cBhvr>
                                        <p:cTn id="103" dur="800" decel="100000" fill="hold"/>
                                        <p:tgtEl>
                                          <p:spTgt spid="41998"/>
                                        </p:tgtEl>
                                        <p:attrNameLst>
                                          <p:attrName>ppt_x</p:attrName>
                                        </p:attrNameLst>
                                      </p:cBhvr>
                                      <p:tavLst>
                                        <p:tav tm="0">
                                          <p:val>
                                            <p:strVal val="#ppt_x+0.4"/>
                                          </p:val>
                                        </p:tav>
                                        <p:tav tm="100000">
                                          <p:val>
                                            <p:strVal val="#ppt_x-0.05"/>
                                          </p:val>
                                        </p:tav>
                                      </p:tavLst>
                                    </p:anim>
                                    <p:anim calcmode="lin" valueType="num">
                                      <p:cBhvr>
                                        <p:cTn id="104" dur="800" decel="100000" fill="hold"/>
                                        <p:tgtEl>
                                          <p:spTgt spid="41998"/>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41998"/>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41998"/>
                                        </p:tgtEl>
                                        <p:attrNameLst>
                                          <p:attrName>ppt_y</p:attrName>
                                        </p:attrNameLst>
                                      </p:cBhvr>
                                      <p:tavLst>
                                        <p:tav tm="0">
                                          <p:val>
                                            <p:strVal val="#ppt_y+0.1"/>
                                          </p:val>
                                        </p:tav>
                                        <p:tav tm="100000">
                                          <p:val>
                                            <p:strVal val="#ppt_y"/>
                                          </p:val>
                                        </p:tav>
                                      </p:tavLst>
                                    </p:anim>
                                  </p:childTnLst>
                                </p:cTn>
                              </p:par>
                            </p:childTnLst>
                          </p:cTn>
                        </p:par>
                        <p:par>
                          <p:cTn id="107" fill="hold" nodeType="afterGroup">
                            <p:stCondLst>
                              <p:cond delay="12000"/>
                            </p:stCondLst>
                            <p:childTnLst>
                              <p:par>
                                <p:cTn id="108" presetID="35" presetClass="entr" presetSubtype="0" fill="hold" grpId="0" nodeType="afterEffect">
                                  <p:stCondLst>
                                    <p:cond delay="0"/>
                                  </p:stCondLst>
                                  <p:childTnLst>
                                    <p:set>
                                      <p:cBhvr>
                                        <p:cTn id="109" dur="1" fill="hold">
                                          <p:stCondLst>
                                            <p:cond delay="0"/>
                                          </p:stCondLst>
                                        </p:cTn>
                                        <p:tgtEl>
                                          <p:spTgt spid="42000"/>
                                        </p:tgtEl>
                                        <p:attrNameLst>
                                          <p:attrName>style.visibility</p:attrName>
                                        </p:attrNameLst>
                                      </p:cBhvr>
                                      <p:to>
                                        <p:strVal val="visible"/>
                                      </p:to>
                                    </p:set>
                                    <p:animEffect transition="in" filter="fade">
                                      <p:cBhvr>
                                        <p:cTn id="110" dur="2000"/>
                                        <p:tgtEl>
                                          <p:spTgt spid="42000"/>
                                        </p:tgtEl>
                                      </p:cBhvr>
                                    </p:animEffect>
                                    <p:anim calcmode="lin" valueType="num">
                                      <p:cBhvr>
                                        <p:cTn id="111" dur="2000" fill="hold"/>
                                        <p:tgtEl>
                                          <p:spTgt spid="42000"/>
                                        </p:tgtEl>
                                        <p:attrNameLst>
                                          <p:attrName>style.rotation</p:attrName>
                                        </p:attrNameLst>
                                      </p:cBhvr>
                                      <p:tavLst>
                                        <p:tav tm="0">
                                          <p:val>
                                            <p:fltVal val="720"/>
                                          </p:val>
                                        </p:tav>
                                        <p:tav tm="100000">
                                          <p:val>
                                            <p:fltVal val="0"/>
                                          </p:val>
                                        </p:tav>
                                      </p:tavLst>
                                    </p:anim>
                                    <p:anim calcmode="lin" valueType="num">
                                      <p:cBhvr>
                                        <p:cTn id="112" dur="2000" fill="hold"/>
                                        <p:tgtEl>
                                          <p:spTgt spid="42000"/>
                                        </p:tgtEl>
                                        <p:attrNameLst>
                                          <p:attrName>ppt_h</p:attrName>
                                        </p:attrNameLst>
                                      </p:cBhvr>
                                      <p:tavLst>
                                        <p:tav tm="0">
                                          <p:val>
                                            <p:fltVal val="0"/>
                                          </p:val>
                                        </p:tav>
                                        <p:tav tm="100000">
                                          <p:val>
                                            <p:strVal val="#ppt_h"/>
                                          </p:val>
                                        </p:tav>
                                      </p:tavLst>
                                    </p:anim>
                                    <p:anim calcmode="lin" valueType="num">
                                      <p:cBhvr>
                                        <p:cTn id="113" dur="2000" fill="hold"/>
                                        <p:tgtEl>
                                          <p:spTgt spid="4200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P spid="41990" grpId="0" animBg="1"/>
      <p:bldP spid="41991" grpId="0" animBg="1"/>
      <p:bldP spid="41992" grpId="0" animBg="1"/>
      <p:bldP spid="41993" grpId="0" animBg="1"/>
      <p:bldP spid="41994" grpId="0" animBg="1"/>
      <p:bldP spid="41995" grpId="0" animBg="1"/>
      <p:bldP spid="41996" grpId="0" animBg="1"/>
      <p:bldP spid="41997" grpId="0" animBg="1"/>
      <p:bldP spid="41998" grpId="0" animBg="1"/>
      <p:bldP spid="4200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pPr eaLnBrk="1" hangingPunct="1"/>
            <a:r>
              <a:rPr lang="el-GR">
                <a:latin typeface="Calibri" charset="0"/>
              </a:rPr>
              <a:t>Υπόθεση της Διεπίδρασης</a:t>
            </a:r>
          </a:p>
        </p:txBody>
      </p:sp>
      <p:sp>
        <p:nvSpPr>
          <p:cNvPr id="47107" name="2 - Θέση περιεχομένου"/>
          <p:cNvSpPr>
            <a:spLocks noGrp="1"/>
          </p:cNvSpPr>
          <p:nvPr>
            <p:ph idx="1"/>
          </p:nvPr>
        </p:nvSpPr>
        <p:spPr>
          <a:xfrm>
            <a:off x="457200" y="1600200"/>
            <a:ext cx="8229600" cy="4852988"/>
          </a:xfrm>
        </p:spPr>
        <p:txBody>
          <a:bodyPr/>
          <a:lstStyle/>
          <a:p>
            <a:pPr eaLnBrk="1" hangingPunct="1"/>
            <a:r>
              <a:rPr lang="el-GR">
                <a:latin typeface="Calibri" charset="0"/>
              </a:rPr>
              <a:t>Η κατάκτηση της γλώσσας επιτυγχάνεται μέσα από την επικοινωνία</a:t>
            </a:r>
          </a:p>
        </p:txBody>
      </p:sp>
      <p:sp>
        <p:nvSpPr>
          <p:cNvPr id="4" name="3 - Βέλος προς τα κάτω"/>
          <p:cNvSpPr/>
          <p:nvPr/>
        </p:nvSpPr>
        <p:spPr>
          <a:xfrm>
            <a:off x="4572000" y="2420938"/>
            <a:ext cx="1368425" cy="2016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5" name="4 - Ορθογώνιο"/>
          <p:cNvSpPr/>
          <p:nvPr/>
        </p:nvSpPr>
        <p:spPr>
          <a:xfrm>
            <a:off x="755650" y="4724400"/>
            <a:ext cx="8208963" cy="1657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2000" b="1">
                <a:solidFill>
                  <a:srgbClr val="FF0000"/>
                </a:solidFill>
                <a:latin typeface="Calibri" charset="0"/>
                <a:ea typeface="ＭＳ Ｐゴシック" charset="0"/>
                <a:cs typeface="Arial" charset="0"/>
              </a:rPr>
              <a:t>Διαπραγμάτευση της σημασίας</a:t>
            </a:r>
          </a:p>
          <a:p>
            <a:pPr algn="ctr"/>
            <a:r>
              <a:rPr lang="el-GR" sz="2000" b="1">
                <a:solidFill>
                  <a:srgbClr val="FF0000"/>
                </a:solidFill>
                <a:latin typeface="Calibri" charset="0"/>
                <a:ea typeface="ＭＳ Ｐゴシック" charset="0"/>
                <a:cs typeface="Arial" charset="0"/>
              </a:rPr>
              <a:t>(</a:t>
            </a:r>
            <a:r>
              <a:rPr lang="en-US" sz="2000" b="1">
                <a:solidFill>
                  <a:srgbClr val="FF0000"/>
                </a:solidFill>
                <a:latin typeface="Calibri" charset="0"/>
                <a:ea typeface="ＭＳ Ｐゴシック" charset="0"/>
                <a:cs typeface="Arial" charset="0"/>
              </a:rPr>
              <a:t>negotiation of meaning)</a:t>
            </a:r>
            <a:r>
              <a:rPr lang="el-GR" sz="2000" b="1">
                <a:solidFill>
                  <a:srgbClr val="FFFFFF"/>
                </a:solidFill>
                <a:latin typeface="Calibri" charset="0"/>
                <a:ea typeface="ＭＳ Ｐゴシック" charset="0"/>
                <a:cs typeface="Arial" charset="0"/>
              </a:rPr>
              <a:t>: διαδικασία κατά την οποία μαθητές και ικανότεροι γλωσσικά ομιλητές αλληλεπιδρούν με ποικίλους τρόπους , προσαρμόζοντας τον λόγο τους κατά τέτοιο τρόπο ούτως ώστε να επιτευχθεί η αμοιβαία κατανόησή τους</a:t>
            </a:r>
          </a:p>
        </p:txBody>
      </p:sp>
    </p:spTree>
    <p:extLst>
      <p:ext uri="{BB962C8B-B14F-4D97-AF65-F5344CB8AC3E}">
        <p14:creationId xmlns:p14="http://schemas.microsoft.com/office/powerpoint/2010/main" val="222566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p:txBody>
          <a:bodyPr/>
          <a:lstStyle/>
          <a:p>
            <a:pPr eaLnBrk="1" hangingPunct="1"/>
            <a:endParaRPr lang="es-ES_tradnl">
              <a:latin typeface="Calibri" charset="0"/>
            </a:endParaRPr>
          </a:p>
        </p:txBody>
      </p:sp>
      <p:sp>
        <p:nvSpPr>
          <p:cNvPr id="48131" name="Rectangle 3"/>
          <p:cNvSpPr>
            <a:spLocks noGrp="1"/>
          </p:cNvSpPr>
          <p:nvPr>
            <p:ph type="body" idx="4294967295"/>
          </p:nvPr>
        </p:nvSpPr>
        <p:spPr/>
        <p:txBody>
          <a:bodyPr/>
          <a:lstStyle/>
          <a:p>
            <a:pPr eaLnBrk="1" hangingPunct="1"/>
            <a:endParaRPr lang="es-ES_tradnl">
              <a:latin typeface="Calibri" charset="0"/>
            </a:endParaRPr>
          </a:p>
        </p:txBody>
      </p:sp>
      <p:pic>
        <p:nvPicPr>
          <p:cNvPr id="48132" name="Picture 4"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p:cNvSpPr txBox="1">
            <a:spLocks noChangeArrowheads="1"/>
          </p:cNvSpPr>
          <p:nvPr/>
        </p:nvSpPr>
        <p:spPr bwMode="auto">
          <a:xfrm>
            <a:off x="395288" y="620713"/>
            <a:ext cx="2449512" cy="708025"/>
          </a:xfrm>
          <a:prstGeom prst="rect">
            <a:avLst/>
          </a:prstGeom>
          <a:solidFill>
            <a:srgbClr val="9AC7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000" b="1">
                <a:solidFill>
                  <a:srgbClr val="000066"/>
                </a:solidFill>
                <a:latin typeface="Calibri" charset="0"/>
              </a:rPr>
              <a:t>Τροποποιημένη Διεπίδραση</a:t>
            </a:r>
            <a:endParaRPr lang="en-US" sz="2000" b="1">
              <a:solidFill>
                <a:srgbClr val="000066"/>
              </a:solidFill>
              <a:latin typeface="Calibri" charset="0"/>
            </a:endParaRPr>
          </a:p>
        </p:txBody>
      </p:sp>
      <p:sp>
        <p:nvSpPr>
          <p:cNvPr id="43014" name="Line 6"/>
          <p:cNvSpPr>
            <a:spLocks noChangeShapeType="1"/>
          </p:cNvSpPr>
          <p:nvPr/>
        </p:nvSpPr>
        <p:spPr bwMode="auto">
          <a:xfrm>
            <a:off x="3059113" y="981075"/>
            <a:ext cx="1152525"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5" name="Text Box 7"/>
          <p:cNvSpPr txBox="1">
            <a:spLocks noChangeArrowheads="1"/>
          </p:cNvSpPr>
          <p:nvPr/>
        </p:nvSpPr>
        <p:spPr bwMode="auto">
          <a:xfrm>
            <a:off x="4356100" y="620713"/>
            <a:ext cx="2160588" cy="862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chemeClr val="bg1"/>
                </a:solidFill>
                <a:latin typeface="Calibri" charset="0"/>
              </a:rPr>
              <a:t>Γλωσσική κατάκτηση</a:t>
            </a:r>
            <a:endParaRPr lang="en-US" sz="2500" b="1">
              <a:solidFill>
                <a:schemeClr val="bg1"/>
              </a:solidFill>
              <a:latin typeface="Calibri" charset="0"/>
            </a:endParaRPr>
          </a:p>
        </p:txBody>
      </p:sp>
      <p:sp>
        <p:nvSpPr>
          <p:cNvPr id="43016" name="Text Box 8"/>
          <p:cNvSpPr txBox="1">
            <a:spLocks noChangeArrowheads="1"/>
          </p:cNvSpPr>
          <p:nvPr/>
        </p:nvSpPr>
        <p:spPr bwMode="auto">
          <a:xfrm>
            <a:off x="2987675" y="404813"/>
            <a:ext cx="960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b="1">
                <a:latin typeface="Calibri" charset="0"/>
              </a:rPr>
              <a:t>βασική</a:t>
            </a:r>
            <a:endParaRPr lang="es-ES_tradnl" b="1">
              <a:latin typeface="Calibri" charset="0"/>
            </a:endParaRPr>
          </a:p>
        </p:txBody>
      </p:sp>
      <p:sp>
        <p:nvSpPr>
          <p:cNvPr id="43017" name="Text Box 9"/>
          <p:cNvSpPr txBox="1">
            <a:spLocks noChangeArrowheads="1"/>
          </p:cNvSpPr>
          <p:nvPr/>
        </p:nvSpPr>
        <p:spPr bwMode="auto">
          <a:xfrm>
            <a:off x="1763713" y="2133600"/>
            <a:ext cx="6553200" cy="862013"/>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Οι συνομιλιακές τροποποιήσεις κάνουν το ΓΕΙΣ κατανοητό</a:t>
            </a:r>
            <a:r>
              <a:rPr lang="en-US" sz="2500" b="1">
                <a:solidFill>
                  <a:srgbClr val="000066"/>
                </a:solidFill>
                <a:latin typeface="Calibri" charset="0"/>
              </a:rPr>
              <a:t>.</a:t>
            </a:r>
          </a:p>
        </p:txBody>
      </p:sp>
      <p:sp>
        <p:nvSpPr>
          <p:cNvPr id="43018" name="Text Box 10"/>
          <p:cNvSpPr txBox="1">
            <a:spLocks noChangeArrowheads="1"/>
          </p:cNvSpPr>
          <p:nvPr/>
        </p:nvSpPr>
        <p:spPr bwMode="auto">
          <a:xfrm>
            <a:off x="1763713" y="3573463"/>
            <a:ext cx="6553200" cy="862012"/>
          </a:xfrm>
          <a:prstGeom prst="rect">
            <a:avLst/>
          </a:prstGeom>
          <a:solidFill>
            <a:srgbClr val="9AC7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Το κατανοητό ΓΕΙΣ προωθεί τη γλωσσική κατάκτηση</a:t>
            </a:r>
            <a:endParaRPr lang="en-US" sz="2500" b="1">
              <a:solidFill>
                <a:srgbClr val="000066"/>
              </a:solidFill>
              <a:latin typeface="Calibri" charset="0"/>
            </a:endParaRPr>
          </a:p>
        </p:txBody>
      </p:sp>
      <p:sp>
        <p:nvSpPr>
          <p:cNvPr id="43019" name="Text Box 11"/>
          <p:cNvSpPr txBox="1">
            <a:spLocks noChangeArrowheads="1"/>
          </p:cNvSpPr>
          <p:nvPr/>
        </p:nvSpPr>
        <p:spPr bwMode="auto">
          <a:xfrm>
            <a:off x="1763713" y="4941888"/>
            <a:ext cx="6553200" cy="862012"/>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Οι συνομιλιακές τροποποιήσεις προωθούν την κατάκτηση.</a:t>
            </a:r>
            <a:endParaRPr lang="en-US" sz="2500" b="1">
              <a:solidFill>
                <a:srgbClr val="000066"/>
              </a:solidFill>
              <a:latin typeface="Calibri" charset="0"/>
            </a:endParaRPr>
          </a:p>
        </p:txBody>
      </p:sp>
      <p:sp>
        <p:nvSpPr>
          <p:cNvPr id="43020" name="Line 12"/>
          <p:cNvSpPr>
            <a:spLocks noChangeShapeType="1"/>
          </p:cNvSpPr>
          <p:nvPr/>
        </p:nvSpPr>
        <p:spPr bwMode="auto">
          <a:xfrm>
            <a:off x="827088" y="2565400"/>
            <a:ext cx="865187"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1" name="Line 13"/>
          <p:cNvSpPr>
            <a:spLocks noChangeShapeType="1"/>
          </p:cNvSpPr>
          <p:nvPr/>
        </p:nvSpPr>
        <p:spPr bwMode="auto">
          <a:xfrm>
            <a:off x="827088" y="4005263"/>
            <a:ext cx="865187"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2" name="Line 14"/>
          <p:cNvSpPr>
            <a:spLocks noChangeShapeType="1"/>
          </p:cNvSpPr>
          <p:nvPr/>
        </p:nvSpPr>
        <p:spPr bwMode="auto">
          <a:xfrm>
            <a:off x="900113" y="5300663"/>
            <a:ext cx="792162"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3" name="Text Box 15"/>
          <p:cNvSpPr txBox="1">
            <a:spLocks noChangeArrowheads="1"/>
          </p:cNvSpPr>
          <p:nvPr/>
        </p:nvSpPr>
        <p:spPr bwMode="auto">
          <a:xfrm>
            <a:off x="250825" y="1557338"/>
            <a:ext cx="1862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b="1">
                <a:latin typeface="Calibri" charset="0"/>
              </a:rPr>
              <a:t>Συνοψίζεται ως</a:t>
            </a:r>
            <a:endParaRPr lang="es-ES_tradnl" b="1">
              <a:latin typeface="Calibri" charset="0"/>
            </a:endParaRPr>
          </a:p>
        </p:txBody>
      </p:sp>
      <p:sp>
        <p:nvSpPr>
          <p:cNvPr id="43024" name="Line 16"/>
          <p:cNvSpPr>
            <a:spLocks noChangeShapeType="1"/>
          </p:cNvSpPr>
          <p:nvPr/>
        </p:nvSpPr>
        <p:spPr bwMode="auto">
          <a:xfrm>
            <a:off x="827088" y="1989138"/>
            <a:ext cx="73025" cy="331152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30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2123">
            <a:off x="6840538" y="188913"/>
            <a:ext cx="2303462"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8138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43016"/>
                                        </p:tgtEl>
                                        <p:attrNameLst>
                                          <p:attrName>style.visibility</p:attrName>
                                        </p:attrNameLst>
                                      </p:cBhvr>
                                      <p:to>
                                        <p:strVal val="visible"/>
                                      </p:to>
                                    </p:set>
                                    <p:anim from="(-#ppt_w/2)" to="(#ppt_x)" calcmode="lin" valueType="num">
                                      <p:cBhvr>
                                        <p:cTn id="7" dur="600" fill="hold">
                                          <p:stCondLst>
                                            <p:cond delay="0"/>
                                          </p:stCondLst>
                                        </p:cTn>
                                        <p:tgtEl>
                                          <p:spTgt spid="43016"/>
                                        </p:tgtEl>
                                        <p:attrNameLst>
                                          <p:attrName>ppt_x</p:attrName>
                                        </p:attrNameLst>
                                      </p:cBhvr>
                                    </p:anim>
                                    <p:anim from="0" to="-1.0" calcmode="lin" valueType="num">
                                      <p:cBhvr>
                                        <p:cTn id="8" dur="200" decel="50000" autoRev="1" fill="hold">
                                          <p:stCondLst>
                                            <p:cond delay="600"/>
                                          </p:stCondLst>
                                        </p:cTn>
                                        <p:tgtEl>
                                          <p:spTgt spid="43016"/>
                                        </p:tgtEl>
                                        <p:attrNameLst>
                                          <p:attrName>xshear</p:attrName>
                                        </p:attrNameLst>
                                      </p:cBhvr>
                                    </p:anim>
                                    <p:animScale>
                                      <p:cBhvr>
                                        <p:cTn id="9" dur="200" decel="100000" autoRev="1" fill="hold">
                                          <p:stCondLst>
                                            <p:cond delay="600"/>
                                          </p:stCondLst>
                                        </p:cTn>
                                        <p:tgtEl>
                                          <p:spTgt spid="43016"/>
                                        </p:tgtEl>
                                      </p:cBhvr>
                                      <p:from x="100000" y="100000"/>
                                      <p:to x="80000" y="100000"/>
                                    </p:animScale>
                                    <p:anim by="(#ppt_h/3+#ppt_w*0.1)" calcmode="lin" valueType="num">
                                      <p:cBhvr additive="sum">
                                        <p:cTn id="10" dur="200" decel="100000" autoRev="1" fill="hold">
                                          <p:stCondLst>
                                            <p:cond delay="600"/>
                                          </p:stCondLst>
                                        </p:cTn>
                                        <p:tgtEl>
                                          <p:spTgt spid="43016"/>
                                        </p:tgtEl>
                                        <p:attrNameLst>
                                          <p:attrName>ppt_x</p:attrName>
                                        </p:attrNameLst>
                                      </p:cBhvr>
                                    </p:anim>
                                  </p:childTnLst>
                                </p:cTn>
                              </p:par>
                            </p:childTnLst>
                          </p:cTn>
                        </p:par>
                        <p:par>
                          <p:cTn id="11" fill="hold" nodeType="afterGroup">
                            <p:stCondLst>
                              <p:cond delay="1000"/>
                            </p:stCondLst>
                            <p:childTnLst>
                              <p:par>
                                <p:cTn id="12" presetID="34" presetClass="entr" presetSubtype="0" fill="hold" grpId="0" nodeType="afterEffect">
                                  <p:stCondLst>
                                    <p:cond delay="0"/>
                                  </p:stCondLst>
                                  <p:childTnLst>
                                    <p:set>
                                      <p:cBhvr>
                                        <p:cTn id="13" dur="1" fill="hold">
                                          <p:stCondLst>
                                            <p:cond delay="0"/>
                                          </p:stCondLst>
                                        </p:cTn>
                                        <p:tgtEl>
                                          <p:spTgt spid="43014"/>
                                        </p:tgtEl>
                                        <p:attrNameLst>
                                          <p:attrName>style.visibility</p:attrName>
                                        </p:attrNameLst>
                                      </p:cBhvr>
                                      <p:to>
                                        <p:strVal val="visible"/>
                                      </p:to>
                                    </p:set>
                                    <p:anim from="(-#ppt_w/2)" to="(#ppt_x)" calcmode="lin" valueType="num">
                                      <p:cBhvr>
                                        <p:cTn id="14" dur="600" fill="hold">
                                          <p:stCondLst>
                                            <p:cond delay="0"/>
                                          </p:stCondLst>
                                        </p:cTn>
                                        <p:tgtEl>
                                          <p:spTgt spid="43014"/>
                                        </p:tgtEl>
                                        <p:attrNameLst>
                                          <p:attrName>ppt_x</p:attrName>
                                        </p:attrNameLst>
                                      </p:cBhvr>
                                    </p:anim>
                                    <p:anim from="0" to="-1.0" calcmode="lin" valueType="num">
                                      <p:cBhvr>
                                        <p:cTn id="15" dur="200" decel="50000" autoRev="1" fill="hold">
                                          <p:stCondLst>
                                            <p:cond delay="600"/>
                                          </p:stCondLst>
                                        </p:cTn>
                                        <p:tgtEl>
                                          <p:spTgt spid="43014"/>
                                        </p:tgtEl>
                                        <p:attrNameLst>
                                          <p:attrName>xshear</p:attrName>
                                        </p:attrNameLst>
                                      </p:cBhvr>
                                    </p:anim>
                                    <p:animScale>
                                      <p:cBhvr>
                                        <p:cTn id="16" dur="200" decel="100000" autoRev="1" fill="hold">
                                          <p:stCondLst>
                                            <p:cond delay="600"/>
                                          </p:stCondLst>
                                        </p:cTn>
                                        <p:tgtEl>
                                          <p:spTgt spid="43014"/>
                                        </p:tgtEl>
                                      </p:cBhvr>
                                      <p:from x="100000" y="100000"/>
                                      <p:to x="80000" y="100000"/>
                                    </p:animScale>
                                    <p:anim by="(#ppt_h/3+#ppt_w*0.1)" calcmode="lin" valueType="num">
                                      <p:cBhvr additive="sum">
                                        <p:cTn id="17" dur="200" decel="100000" autoRev="1" fill="hold">
                                          <p:stCondLst>
                                            <p:cond delay="600"/>
                                          </p:stCondLst>
                                        </p:cTn>
                                        <p:tgtEl>
                                          <p:spTgt spid="43014"/>
                                        </p:tgtEl>
                                        <p:attrNameLst>
                                          <p:attrName>ppt_x</p:attrName>
                                        </p:attrNameLst>
                                      </p:cBhvr>
                                    </p:anim>
                                  </p:childTnLst>
                                </p:cTn>
                              </p:par>
                            </p:childTnLst>
                          </p:cTn>
                        </p:par>
                        <p:par>
                          <p:cTn id="18" fill="hold" nodeType="afterGroup">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43015"/>
                                        </p:tgtEl>
                                        <p:attrNameLst>
                                          <p:attrName>style.visibility</p:attrName>
                                        </p:attrNameLst>
                                      </p:cBhvr>
                                      <p:to>
                                        <p:strVal val="visible"/>
                                      </p:to>
                                    </p:set>
                                    <p:animEffect transition="in" filter="wipe(down)">
                                      <p:cBhvr>
                                        <p:cTn id="21" dur="580">
                                          <p:stCondLst>
                                            <p:cond delay="0"/>
                                          </p:stCondLst>
                                        </p:cTn>
                                        <p:tgtEl>
                                          <p:spTgt spid="43015"/>
                                        </p:tgtEl>
                                      </p:cBhvr>
                                    </p:animEffect>
                                    <p:anim calcmode="lin" valueType="num">
                                      <p:cBhvr>
                                        <p:cTn id="22" dur="1822" tmFilter="0,0; 0.14,0.36; 0.43,0.73; 0.71,0.91; 1.0,1.0">
                                          <p:stCondLst>
                                            <p:cond delay="0"/>
                                          </p:stCondLst>
                                        </p:cTn>
                                        <p:tgtEl>
                                          <p:spTgt spid="430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30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30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30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3015"/>
                                        </p:tgtEl>
                                        <p:attrNameLst>
                                          <p:attrName>ppt_y</p:attrName>
                                        </p:attrNameLst>
                                      </p:cBhvr>
                                      <p:tavLst>
                                        <p:tav tm="0" fmla="#ppt_y-sin(pi*$)/81">
                                          <p:val>
                                            <p:fltVal val="0"/>
                                          </p:val>
                                        </p:tav>
                                        <p:tav tm="100000">
                                          <p:val>
                                            <p:fltVal val="1"/>
                                          </p:val>
                                        </p:tav>
                                      </p:tavLst>
                                    </p:anim>
                                    <p:animScale>
                                      <p:cBhvr>
                                        <p:cTn id="27" dur="26">
                                          <p:stCondLst>
                                            <p:cond delay="650"/>
                                          </p:stCondLst>
                                        </p:cTn>
                                        <p:tgtEl>
                                          <p:spTgt spid="43015"/>
                                        </p:tgtEl>
                                      </p:cBhvr>
                                      <p:to x="100000" y="60000"/>
                                    </p:animScale>
                                    <p:animScale>
                                      <p:cBhvr>
                                        <p:cTn id="28" dur="166" decel="50000">
                                          <p:stCondLst>
                                            <p:cond delay="676"/>
                                          </p:stCondLst>
                                        </p:cTn>
                                        <p:tgtEl>
                                          <p:spTgt spid="43015"/>
                                        </p:tgtEl>
                                      </p:cBhvr>
                                      <p:to x="100000" y="100000"/>
                                    </p:animScale>
                                    <p:animScale>
                                      <p:cBhvr>
                                        <p:cTn id="29" dur="26">
                                          <p:stCondLst>
                                            <p:cond delay="1312"/>
                                          </p:stCondLst>
                                        </p:cTn>
                                        <p:tgtEl>
                                          <p:spTgt spid="43015"/>
                                        </p:tgtEl>
                                      </p:cBhvr>
                                      <p:to x="100000" y="80000"/>
                                    </p:animScale>
                                    <p:animScale>
                                      <p:cBhvr>
                                        <p:cTn id="30" dur="166" decel="50000">
                                          <p:stCondLst>
                                            <p:cond delay="1338"/>
                                          </p:stCondLst>
                                        </p:cTn>
                                        <p:tgtEl>
                                          <p:spTgt spid="43015"/>
                                        </p:tgtEl>
                                      </p:cBhvr>
                                      <p:to x="100000" y="100000"/>
                                    </p:animScale>
                                    <p:animScale>
                                      <p:cBhvr>
                                        <p:cTn id="31" dur="26">
                                          <p:stCondLst>
                                            <p:cond delay="1642"/>
                                          </p:stCondLst>
                                        </p:cTn>
                                        <p:tgtEl>
                                          <p:spTgt spid="43015"/>
                                        </p:tgtEl>
                                      </p:cBhvr>
                                      <p:to x="100000" y="90000"/>
                                    </p:animScale>
                                    <p:animScale>
                                      <p:cBhvr>
                                        <p:cTn id="32" dur="166" decel="50000">
                                          <p:stCondLst>
                                            <p:cond delay="1668"/>
                                          </p:stCondLst>
                                        </p:cTn>
                                        <p:tgtEl>
                                          <p:spTgt spid="43015"/>
                                        </p:tgtEl>
                                      </p:cBhvr>
                                      <p:to x="100000" y="100000"/>
                                    </p:animScale>
                                    <p:animScale>
                                      <p:cBhvr>
                                        <p:cTn id="33" dur="26">
                                          <p:stCondLst>
                                            <p:cond delay="1808"/>
                                          </p:stCondLst>
                                        </p:cTn>
                                        <p:tgtEl>
                                          <p:spTgt spid="43015"/>
                                        </p:tgtEl>
                                      </p:cBhvr>
                                      <p:to x="100000" y="95000"/>
                                    </p:animScale>
                                    <p:animScale>
                                      <p:cBhvr>
                                        <p:cTn id="34" dur="166" decel="50000">
                                          <p:stCondLst>
                                            <p:cond delay="1834"/>
                                          </p:stCondLst>
                                        </p:cTn>
                                        <p:tgtEl>
                                          <p:spTgt spid="43015"/>
                                        </p:tgtEl>
                                      </p:cBhvr>
                                      <p:to x="100000" y="100000"/>
                                    </p:animScale>
                                  </p:childTnLst>
                                </p:cTn>
                              </p:par>
                            </p:childTnLst>
                          </p:cTn>
                        </p:par>
                        <p:par>
                          <p:cTn id="35" fill="hold" nodeType="afterGroup">
                            <p:stCondLst>
                              <p:cond delay="4000"/>
                            </p:stCondLst>
                            <p:childTnLst>
                              <p:par>
                                <p:cTn id="36" presetID="53" presetClass="entr" presetSubtype="0" fill="hold" nodeType="afterEffect">
                                  <p:stCondLst>
                                    <p:cond delay="0"/>
                                  </p:stCondLst>
                                  <p:childTnLst>
                                    <p:set>
                                      <p:cBhvr>
                                        <p:cTn id="37" dur="1" fill="hold">
                                          <p:stCondLst>
                                            <p:cond delay="0"/>
                                          </p:stCondLst>
                                        </p:cTn>
                                        <p:tgtEl>
                                          <p:spTgt spid="43026"/>
                                        </p:tgtEl>
                                        <p:attrNameLst>
                                          <p:attrName>style.visibility</p:attrName>
                                        </p:attrNameLst>
                                      </p:cBhvr>
                                      <p:to>
                                        <p:strVal val="visible"/>
                                      </p:to>
                                    </p:set>
                                    <p:anim calcmode="lin" valueType="num">
                                      <p:cBhvr>
                                        <p:cTn id="38" dur="500" fill="hold"/>
                                        <p:tgtEl>
                                          <p:spTgt spid="43026"/>
                                        </p:tgtEl>
                                        <p:attrNameLst>
                                          <p:attrName>ppt_w</p:attrName>
                                        </p:attrNameLst>
                                      </p:cBhvr>
                                      <p:tavLst>
                                        <p:tav tm="0">
                                          <p:val>
                                            <p:fltVal val="0"/>
                                          </p:val>
                                        </p:tav>
                                        <p:tav tm="100000">
                                          <p:val>
                                            <p:strVal val="#ppt_w"/>
                                          </p:val>
                                        </p:tav>
                                      </p:tavLst>
                                    </p:anim>
                                    <p:anim calcmode="lin" valueType="num">
                                      <p:cBhvr>
                                        <p:cTn id="39" dur="500" fill="hold"/>
                                        <p:tgtEl>
                                          <p:spTgt spid="43026"/>
                                        </p:tgtEl>
                                        <p:attrNameLst>
                                          <p:attrName>ppt_h</p:attrName>
                                        </p:attrNameLst>
                                      </p:cBhvr>
                                      <p:tavLst>
                                        <p:tav tm="0">
                                          <p:val>
                                            <p:fltVal val="0"/>
                                          </p:val>
                                        </p:tav>
                                        <p:tav tm="100000">
                                          <p:val>
                                            <p:strVal val="#ppt_h"/>
                                          </p:val>
                                        </p:tav>
                                      </p:tavLst>
                                    </p:anim>
                                    <p:animEffect transition="in" filter="fade">
                                      <p:cBhvr>
                                        <p:cTn id="40" dur="500"/>
                                        <p:tgtEl>
                                          <p:spTgt spid="43026"/>
                                        </p:tgtEl>
                                      </p:cBhvr>
                                    </p:animEffect>
                                  </p:childTnLst>
                                </p:cTn>
                              </p:par>
                            </p:childTnLst>
                          </p:cTn>
                        </p:par>
                        <p:par>
                          <p:cTn id="41" fill="hold" nodeType="afterGroup">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43023"/>
                                        </p:tgtEl>
                                        <p:attrNameLst>
                                          <p:attrName>style.visibility</p:attrName>
                                        </p:attrNameLst>
                                      </p:cBhvr>
                                      <p:to>
                                        <p:strVal val="visible"/>
                                      </p:to>
                                    </p:set>
                                    <p:animEffect transition="in" filter="fade">
                                      <p:cBhvr>
                                        <p:cTn id="44" dur="100"/>
                                        <p:tgtEl>
                                          <p:spTgt spid="43023"/>
                                        </p:tgtEl>
                                      </p:cBhvr>
                                    </p:animEffect>
                                    <p:anim calcmode="lin" valueType="num">
                                      <p:cBhvr>
                                        <p:cTn id="45" dur="400" fill="hold"/>
                                        <p:tgtEl>
                                          <p:spTgt spid="43023"/>
                                        </p:tgtEl>
                                        <p:attrNameLst>
                                          <p:attrName>ppt_x</p:attrName>
                                        </p:attrNameLst>
                                      </p:cBhvr>
                                      <p:tavLst>
                                        <p:tav tm="0">
                                          <p:val>
                                            <p:strVal val="#ppt_x"/>
                                          </p:val>
                                        </p:tav>
                                        <p:tav tm="100000">
                                          <p:val>
                                            <p:strVal val="#ppt_x"/>
                                          </p:val>
                                        </p:tav>
                                      </p:tavLst>
                                    </p:anim>
                                    <p:anim calcmode="lin" valueType="num">
                                      <p:cBhvr>
                                        <p:cTn id="46" dur="400" fill="hold"/>
                                        <p:tgtEl>
                                          <p:spTgt spid="4302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430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430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9" fill="hold" nodeType="afterGroup">
                            <p:stCondLst>
                              <p:cond delay="5500"/>
                            </p:stCondLst>
                            <p:childTnLst>
                              <p:par>
                                <p:cTn id="50" presetID="43" presetClass="entr" presetSubtype="0" fill="hold" grpId="0" nodeType="afterEffect">
                                  <p:stCondLst>
                                    <p:cond delay="0"/>
                                  </p:stCondLst>
                                  <p:childTnLst>
                                    <p:set>
                                      <p:cBhvr>
                                        <p:cTn id="51" dur="1" fill="hold">
                                          <p:stCondLst>
                                            <p:cond delay="0"/>
                                          </p:stCondLst>
                                        </p:cTn>
                                        <p:tgtEl>
                                          <p:spTgt spid="43020"/>
                                        </p:tgtEl>
                                        <p:attrNameLst>
                                          <p:attrName>style.visibility</p:attrName>
                                        </p:attrNameLst>
                                      </p:cBhvr>
                                      <p:to>
                                        <p:strVal val="visible"/>
                                      </p:to>
                                    </p:set>
                                    <p:animEffect transition="in" filter="fade">
                                      <p:cBhvr>
                                        <p:cTn id="52" dur="100"/>
                                        <p:tgtEl>
                                          <p:spTgt spid="43020"/>
                                        </p:tgtEl>
                                      </p:cBhvr>
                                    </p:animEffect>
                                    <p:anim calcmode="lin" valueType="num">
                                      <p:cBhvr>
                                        <p:cTn id="53" dur="400" fill="hold"/>
                                        <p:tgtEl>
                                          <p:spTgt spid="43020"/>
                                        </p:tgtEl>
                                        <p:attrNameLst>
                                          <p:attrName>ppt_x</p:attrName>
                                        </p:attrNameLst>
                                      </p:cBhvr>
                                      <p:tavLst>
                                        <p:tav tm="0">
                                          <p:val>
                                            <p:strVal val="#ppt_x"/>
                                          </p:val>
                                        </p:tav>
                                        <p:tav tm="100000">
                                          <p:val>
                                            <p:strVal val="#ppt_x"/>
                                          </p:val>
                                        </p:tav>
                                      </p:tavLst>
                                    </p:anim>
                                    <p:anim calcmode="lin" valueType="num">
                                      <p:cBhvr>
                                        <p:cTn id="54" dur="400" fill="hold"/>
                                        <p:tgtEl>
                                          <p:spTgt spid="43020"/>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430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430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7" fill="hold" nodeType="afterGroup">
                            <p:stCondLst>
                              <p:cond delay="6500"/>
                            </p:stCondLst>
                            <p:childTnLst>
                              <p:par>
                                <p:cTn id="58" presetID="43" presetClass="entr" presetSubtype="0" fill="hold" grpId="0" nodeType="afterEffect">
                                  <p:stCondLst>
                                    <p:cond delay="0"/>
                                  </p:stCondLst>
                                  <p:childTnLst>
                                    <p:set>
                                      <p:cBhvr>
                                        <p:cTn id="59" dur="1" fill="hold">
                                          <p:stCondLst>
                                            <p:cond delay="0"/>
                                          </p:stCondLst>
                                        </p:cTn>
                                        <p:tgtEl>
                                          <p:spTgt spid="43024"/>
                                        </p:tgtEl>
                                        <p:attrNameLst>
                                          <p:attrName>style.visibility</p:attrName>
                                        </p:attrNameLst>
                                      </p:cBhvr>
                                      <p:to>
                                        <p:strVal val="visible"/>
                                      </p:to>
                                    </p:set>
                                    <p:animEffect transition="in" filter="fade">
                                      <p:cBhvr>
                                        <p:cTn id="60" dur="100"/>
                                        <p:tgtEl>
                                          <p:spTgt spid="43024"/>
                                        </p:tgtEl>
                                      </p:cBhvr>
                                    </p:animEffect>
                                    <p:anim calcmode="lin" valueType="num">
                                      <p:cBhvr>
                                        <p:cTn id="61" dur="400" fill="hold"/>
                                        <p:tgtEl>
                                          <p:spTgt spid="43024"/>
                                        </p:tgtEl>
                                        <p:attrNameLst>
                                          <p:attrName>ppt_x</p:attrName>
                                        </p:attrNameLst>
                                      </p:cBhvr>
                                      <p:tavLst>
                                        <p:tav tm="0">
                                          <p:val>
                                            <p:strVal val="#ppt_x"/>
                                          </p:val>
                                        </p:tav>
                                        <p:tav tm="100000">
                                          <p:val>
                                            <p:strVal val="#ppt_x"/>
                                          </p:val>
                                        </p:tav>
                                      </p:tavLst>
                                    </p:anim>
                                    <p:anim calcmode="lin" valueType="num">
                                      <p:cBhvr>
                                        <p:cTn id="62" dur="400" fill="hold"/>
                                        <p:tgtEl>
                                          <p:spTgt spid="43024"/>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430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430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5" fill="hold" nodeType="afterGroup">
                            <p:stCondLst>
                              <p:cond delay="7500"/>
                            </p:stCondLst>
                            <p:childTnLst>
                              <p:par>
                                <p:cTn id="66" presetID="43" presetClass="entr" presetSubtype="0" fill="hold" grpId="0" nodeType="afterEffect">
                                  <p:stCondLst>
                                    <p:cond delay="0"/>
                                  </p:stCondLst>
                                  <p:childTnLst>
                                    <p:set>
                                      <p:cBhvr>
                                        <p:cTn id="67" dur="1" fill="hold">
                                          <p:stCondLst>
                                            <p:cond delay="0"/>
                                          </p:stCondLst>
                                        </p:cTn>
                                        <p:tgtEl>
                                          <p:spTgt spid="43021"/>
                                        </p:tgtEl>
                                        <p:attrNameLst>
                                          <p:attrName>style.visibility</p:attrName>
                                        </p:attrNameLst>
                                      </p:cBhvr>
                                      <p:to>
                                        <p:strVal val="visible"/>
                                      </p:to>
                                    </p:set>
                                    <p:animEffect transition="in" filter="fade">
                                      <p:cBhvr>
                                        <p:cTn id="68" dur="100"/>
                                        <p:tgtEl>
                                          <p:spTgt spid="43021"/>
                                        </p:tgtEl>
                                      </p:cBhvr>
                                    </p:animEffect>
                                    <p:anim calcmode="lin" valueType="num">
                                      <p:cBhvr>
                                        <p:cTn id="69" dur="400" fill="hold"/>
                                        <p:tgtEl>
                                          <p:spTgt spid="43021"/>
                                        </p:tgtEl>
                                        <p:attrNameLst>
                                          <p:attrName>ppt_x</p:attrName>
                                        </p:attrNameLst>
                                      </p:cBhvr>
                                      <p:tavLst>
                                        <p:tav tm="0">
                                          <p:val>
                                            <p:strVal val="#ppt_x"/>
                                          </p:val>
                                        </p:tav>
                                        <p:tav tm="100000">
                                          <p:val>
                                            <p:strVal val="#ppt_x"/>
                                          </p:val>
                                        </p:tav>
                                      </p:tavLst>
                                    </p:anim>
                                    <p:anim calcmode="lin" valueType="num">
                                      <p:cBhvr>
                                        <p:cTn id="70" dur="400" fill="hold"/>
                                        <p:tgtEl>
                                          <p:spTgt spid="43021"/>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430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430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3" fill="hold" nodeType="afterGroup">
                            <p:stCondLst>
                              <p:cond delay="8500"/>
                            </p:stCondLst>
                            <p:childTnLst>
                              <p:par>
                                <p:cTn id="74" presetID="43" presetClass="entr" presetSubtype="0" fill="hold" grpId="0" nodeType="afterEffect">
                                  <p:stCondLst>
                                    <p:cond delay="0"/>
                                  </p:stCondLst>
                                  <p:childTnLst>
                                    <p:set>
                                      <p:cBhvr>
                                        <p:cTn id="75" dur="1" fill="hold">
                                          <p:stCondLst>
                                            <p:cond delay="0"/>
                                          </p:stCondLst>
                                        </p:cTn>
                                        <p:tgtEl>
                                          <p:spTgt spid="43022"/>
                                        </p:tgtEl>
                                        <p:attrNameLst>
                                          <p:attrName>style.visibility</p:attrName>
                                        </p:attrNameLst>
                                      </p:cBhvr>
                                      <p:to>
                                        <p:strVal val="visible"/>
                                      </p:to>
                                    </p:set>
                                    <p:animEffect transition="in" filter="fade">
                                      <p:cBhvr>
                                        <p:cTn id="76" dur="100"/>
                                        <p:tgtEl>
                                          <p:spTgt spid="43022"/>
                                        </p:tgtEl>
                                      </p:cBhvr>
                                    </p:animEffect>
                                    <p:anim calcmode="lin" valueType="num">
                                      <p:cBhvr>
                                        <p:cTn id="77" dur="400" fill="hold"/>
                                        <p:tgtEl>
                                          <p:spTgt spid="43022"/>
                                        </p:tgtEl>
                                        <p:attrNameLst>
                                          <p:attrName>ppt_x</p:attrName>
                                        </p:attrNameLst>
                                      </p:cBhvr>
                                      <p:tavLst>
                                        <p:tav tm="0">
                                          <p:val>
                                            <p:strVal val="#ppt_x"/>
                                          </p:val>
                                        </p:tav>
                                        <p:tav tm="100000">
                                          <p:val>
                                            <p:strVal val="#ppt_x"/>
                                          </p:val>
                                        </p:tav>
                                      </p:tavLst>
                                    </p:anim>
                                    <p:anim calcmode="lin" valueType="num">
                                      <p:cBhvr>
                                        <p:cTn id="78" dur="400" fill="hold"/>
                                        <p:tgtEl>
                                          <p:spTgt spid="43022"/>
                                        </p:tgtEl>
                                        <p:attrNameLst>
                                          <p:attrName>ppt_y</p:attrName>
                                        </p:attrNameLst>
                                      </p:cBhvr>
                                      <p:tavLst>
                                        <p:tav tm="0">
                                          <p:val>
                                            <p:strVal val="#ppt_y+0.31"/>
                                          </p:val>
                                        </p:tav>
                                        <p:tav tm="100000">
                                          <p:val>
                                            <p:strVal val="#ppt_y+0.31"/>
                                          </p:val>
                                        </p:tav>
                                      </p:tavLst>
                                    </p:anim>
                                    <p:anim calcmode="lin" valueType="num">
                                      <p:cBhvr>
                                        <p:cTn id="79" dur="600" decel="50000" fill="hold">
                                          <p:stCondLst>
                                            <p:cond delay="400"/>
                                          </p:stCondLst>
                                        </p:cTn>
                                        <p:tgtEl>
                                          <p:spTgt spid="430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0" dur="600" decel="50000" fill="hold">
                                          <p:stCondLst>
                                            <p:cond delay="400"/>
                                          </p:stCondLst>
                                        </p:cTn>
                                        <p:tgtEl>
                                          <p:spTgt spid="430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1" presetID="37" presetClass="entr" presetSubtype="0" fill="hold" grpId="0" nodeType="withEffect">
                                  <p:stCondLst>
                                    <p:cond delay="0"/>
                                  </p:stCondLst>
                                  <p:childTnLst>
                                    <p:set>
                                      <p:cBhvr>
                                        <p:cTn id="82" dur="1" fill="hold">
                                          <p:stCondLst>
                                            <p:cond delay="0"/>
                                          </p:stCondLst>
                                        </p:cTn>
                                        <p:tgtEl>
                                          <p:spTgt spid="43018"/>
                                        </p:tgtEl>
                                        <p:attrNameLst>
                                          <p:attrName>style.visibility</p:attrName>
                                        </p:attrNameLst>
                                      </p:cBhvr>
                                      <p:to>
                                        <p:strVal val="visible"/>
                                      </p:to>
                                    </p:set>
                                    <p:animEffect transition="in" filter="fade">
                                      <p:cBhvr>
                                        <p:cTn id="83" dur="1000"/>
                                        <p:tgtEl>
                                          <p:spTgt spid="43018"/>
                                        </p:tgtEl>
                                      </p:cBhvr>
                                    </p:animEffect>
                                    <p:anim calcmode="lin" valueType="num">
                                      <p:cBhvr>
                                        <p:cTn id="84" dur="1000" fill="hold"/>
                                        <p:tgtEl>
                                          <p:spTgt spid="43018"/>
                                        </p:tgtEl>
                                        <p:attrNameLst>
                                          <p:attrName>ppt_x</p:attrName>
                                        </p:attrNameLst>
                                      </p:cBhvr>
                                      <p:tavLst>
                                        <p:tav tm="0">
                                          <p:val>
                                            <p:strVal val="#ppt_x"/>
                                          </p:val>
                                        </p:tav>
                                        <p:tav tm="100000">
                                          <p:val>
                                            <p:strVal val="#ppt_x"/>
                                          </p:val>
                                        </p:tav>
                                      </p:tavLst>
                                    </p:anim>
                                    <p:anim calcmode="lin" valueType="num">
                                      <p:cBhvr>
                                        <p:cTn id="85" dur="900" decel="100000" fill="hold"/>
                                        <p:tgtEl>
                                          <p:spTgt spid="43018"/>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43018"/>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43017"/>
                                        </p:tgtEl>
                                        <p:attrNameLst>
                                          <p:attrName>style.visibility</p:attrName>
                                        </p:attrNameLst>
                                      </p:cBhvr>
                                      <p:to>
                                        <p:strVal val="visible"/>
                                      </p:to>
                                    </p:set>
                                    <p:animEffect transition="in" filter="fade">
                                      <p:cBhvr>
                                        <p:cTn id="89" dur="1000"/>
                                        <p:tgtEl>
                                          <p:spTgt spid="43017"/>
                                        </p:tgtEl>
                                      </p:cBhvr>
                                    </p:animEffect>
                                    <p:anim calcmode="lin" valueType="num">
                                      <p:cBhvr>
                                        <p:cTn id="90" dur="1000" fill="hold"/>
                                        <p:tgtEl>
                                          <p:spTgt spid="43017"/>
                                        </p:tgtEl>
                                        <p:attrNameLst>
                                          <p:attrName>ppt_x</p:attrName>
                                        </p:attrNameLst>
                                      </p:cBhvr>
                                      <p:tavLst>
                                        <p:tav tm="0">
                                          <p:val>
                                            <p:strVal val="#ppt_x"/>
                                          </p:val>
                                        </p:tav>
                                        <p:tav tm="100000">
                                          <p:val>
                                            <p:strVal val="#ppt_x"/>
                                          </p:val>
                                        </p:tav>
                                      </p:tavLst>
                                    </p:anim>
                                    <p:anim calcmode="lin" valueType="num">
                                      <p:cBhvr>
                                        <p:cTn id="91" dur="900" decel="100000" fill="hold"/>
                                        <p:tgtEl>
                                          <p:spTgt spid="43017"/>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43017"/>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43019"/>
                                        </p:tgtEl>
                                        <p:attrNameLst>
                                          <p:attrName>style.visibility</p:attrName>
                                        </p:attrNameLst>
                                      </p:cBhvr>
                                      <p:to>
                                        <p:strVal val="visible"/>
                                      </p:to>
                                    </p:set>
                                    <p:animEffect transition="in" filter="fade">
                                      <p:cBhvr>
                                        <p:cTn id="95" dur="1000"/>
                                        <p:tgtEl>
                                          <p:spTgt spid="43019"/>
                                        </p:tgtEl>
                                      </p:cBhvr>
                                    </p:animEffect>
                                    <p:anim calcmode="lin" valueType="num">
                                      <p:cBhvr>
                                        <p:cTn id="96" dur="1000" fill="hold"/>
                                        <p:tgtEl>
                                          <p:spTgt spid="43019"/>
                                        </p:tgtEl>
                                        <p:attrNameLst>
                                          <p:attrName>ppt_x</p:attrName>
                                        </p:attrNameLst>
                                      </p:cBhvr>
                                      <p:tavLst>
                                        <p:tav tm="0">
                                          <p:val>
                                            <p:strVal val="#ppt_x"/>
                                          </p:val>
                                        </p:tav>
                                        <p:tav tm="100000">
                                          <p:val>
                                            <p:strVal val="#ppt_x"/>
                                          </p:val>
                                        </p:tav>
                                      </p:tavLst>
                                    </p:anim>
                                    <p:anim calcmode="lin" valueType="num">
                                      <p:cBhvr>
                                        <p:cTn id="97" dur="900" decel="100000" fill="hold"/>
                                        <p:tgtEl>
                                          <p:spTgt spid="43019"/>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430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P spid="43015" grpId="0" animBg="1"/>
      <p:bldP spid="43016" grpId="0"/>
      <p:bldP spid="43017" grpId="0" animBg="1"/>
      <p:bldP spid="43018" grpId="0" animBg="1"/>
      <p:bldP spid="43019" grpId="0" animBg="1"/>
      <p:bldP spid="43020" grpId="0" animBg="1"/>
      <p:bldP spid="43021" grpId="0" animBg="1"/>
      <p:bldP spid="43022" grpId="0" animBg="1"/>
      <p:bldP spid="43023" grpId="0"/>
      <p:bldP spid="430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pPr eaLnBrk="1" hangingPunct="1"/>
            <a:r>
              <a:rPr lang="el-GR" b="1">
                <a:solidFill>
                  <a:srgbClr val="FF0000"/>
                </a:solidFill>
                <a:latin typeface="Calibri" charset="0"/>
              </a:rPr>
              <a:t>Διεπίδραση στη Γ2</a:t>
            </a:r>
          </a:p>
        </p:txBody>
      </p:sp>
      <p:sp>
        <p:nvSpPr>
          <p:cNvPr id="13315" name="Rectangle 3"/>
          <p:cNvSpPr>
            <a:spLocks noGrp="1" noChangeArrowheads="1"/>
          </p:cNvSpPr>
          <p:nvPr>
            <p:ph type="body" idx="4294967295"/>
          </p:nvPr>
        </p:nvSpPr>
        <p:spPr/>
        <p:txBody>
          <a:bodyPr/>
          <a:lstStyle/>
          <a:p>
            <a:pPr eaLnBrk="1" hangingPunct="1"/>
            <a:r>
              <a:rPr lang="el-GR" sz="2400">
                <a:latin typeface="Calibri" charset="0"/>
              </a:rPr>
              <a:t>Η συνομιλία σε μία ξένη γλώσσα μπορεί να ειδωθεί από δύο διαφορετικές οπτικές (α) ως το τέρμα της μαθησιακής διαδικασίας</a:t>
            </a:r>
          </a:p>
          <a:p>
            <a:pPr eaLnBrk="1" hangingPunct="1">
              <a:buFontTx/>
              <a:buNone/>
            </a:pPr>
            <a:r>
              <a:rPr lang="el-GR" sz="2400">
                <a:latin typeface="Calibri" charset="0"/>
              </a:rPr>
              <a:t>	(β) ως το μέσο για την εκμάθηση της γλώσσας και την αξιολόγηση της γνώσης που έχουν αποκτήσει οι μαθητές σε αυτή </a:t>
            </a:r>
          </a:p>
          <a:p>
            <a:pPr algn="r" eaLnBrk="1" hangingPunct="1">
              <a:buFontTx/>
              <a:buNone/>
            </a:pPr>
            <a:r>
              <a:rPr lang="el-GR" sz="2400">
                <a:latin typeface="Calibri" charset="0"/>
              </a:rPr>
              <a:t>				(</a:t>
            </a:r>
            <a:r>
              <a:rPr lang="en-US" sz="2400">
                <a:latin typeface="Calibri" charset="0"/>
              </a:rPr>
              <a:t>Henry Sweet 1899-1964)</a:t>
            </a:r>
          </a:p>
          <a:p>
            <a:pPr eaLnBrk="1" hangingPunct="1"/>
            <a:r>
              <a:rPr lang="el-GR" sz="2400" b="1">
                <a:latin typeface="Calibri" charset="0"/>
              </a:rPr>
              <a:t>Άρα, μαθαίνω να μιλάω και μιλάω για να μαθαίνω στη Γ2</a:t>
            </a:r>
          </a:p>
        </p:txBody>
      </p:sp>
    </p:spTree>
    <p:extLst>
      <p:ext uri="{BB962C8B-B14F-4D97-AF65-F5344CB8AC3E}">
        <p14:creationId xmlns:p14="http://schemas.microsoft.com/office/powerpoint/2010/main" val="40902110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p:txBody>
          <a:bodyPr/>
          <a:lstStyle/>
          <a:p>
            <a:r>
              <a:rPr lang="en-US" b="1">
                <a:solidFill>
                  <a:srgbClr val="FF0000"/>
                </a:solidFill>
                <a:latin typeface="Calibri" charset="0"/>
              </a:rPr>
              <a:t>Monitor Model (Cook 1993, 45)</a:t>
            </a:r>
            <a:endParaRPr lang="el-GR" b="1">
              <a:solidFill>
                <a:srgbClr val="FF0000"/>
              </a:solidFill>
              <a:latin typeface="Calibri" charset="0"/>
            </a:endParaRPr>
          </a:p>
        </p:txBody>
      </p:sp>
      <p:sp>
        <p:nvSpPr>
          <p:cNvPr id="23555" name="2 - Θέση περιεχομένου"/>
          <p:cNvSpPr>
            <a:spLocks noGrp="1"/>
          </p:cNvSpPr>
          <p:nvPr>
            <p:ph idx="1"/>
          </p:nvPr>
        </p:nvSpPr>
        <p:spPr>
          <a:xfrm>
            <a:off x="457200" y="1600200"/>
            <a:ext cx="8229600" cy="4781550"/>
          </a:xfrm>
        </p:spPr>
        <p:txBody>
          <a:bodyPr/>
          <a:lstStyle/>
          <a:p>
            <a:r>
              <a:rPr lang="en-US" sz="2800" b="1" dirty="0">
                <a:latin typeface="Calibri" charset="0"/>
              </a:rPr>
              <a:t>Comprehensible input</a:t>
            </a:r>
            <a:r>
              <a:rPr lang="en-US" sz="2800" dirty="0">
                <a:latin typeface="Calibri" charset="0"/>
              </a:rPr>
              <a:t>, thought to occur when the learner is exposed to real messages slightly beyond his or her current level (i+1), is hypothesized as the source of </a:t>
            </a:r>
            <a:r>
              <a:rPr lang="en-US" sz="2800" b="1" dirty="0">
                <a:latin typeface="Calibri" charset="0"/>
              </a:rPr>
              <a:t>acquired knowledge </a:t>
            </a:r>
            <a:r>
              <a:rPr lang="en-US" sz="2800" dirty="0">
                <a:latin typeface="Calibri" charset="0"/>
              </a:rPr>
              <a:t>allowing productive output; it is only accessible when the learner’s </a:t>
            </a:r>
            <a:r>
              <a:rPr lang="en-US" sz="2800" b="1" dirty="0">
                <a:latin typeface="Calibri" charset="0"/>
              </a:rPr>
              <a:t>affective filter </a:t>
            </a:r>
            <a:r>
              <a:rPr lang="en-US" sz="2800" dirty="0">
                <a:latin typeface="Calibri" charset="0"/>
              </a:rPr>
              <a:t>is not blocking access to it. </a:t>
            </a:r>
            <a:r>
              <a:rPr lang="en-US" sz="2800" b="1" dirty="0">
                <a:latin typeface="Calibri" charset="0"/>
              </a:rPr>
              <a:t>Learned knowledge,</a:t>
            </a:r>
            <a:r>
              <a:rPr lang="en-US" sz="2800" dirty="0">
                <a:latin typeface="Calibri" charset="0"/>
              </a:rPr>
              <a:t> such as the grammar lessons the learner receives in a classroom situation, only serves to allow </a:t>
            </a:r>
            <a:r>
              <a:rPr lang="en-US" sz="2800" b="1" dirty="0">
                <a:latin typeface="Calibri" charset="0"/>
              </a:rPr>
              <a:t>monitoring</a:t>
            </a:r>
            <a:r>
              <a:rPr lang="en-US" sz="2800" dirty="0">
                <a:latin typeface="Calibri" charset="0"/>
              </a:rPr>
              <a:t>, under certain circumstances, such as when the learner has </a:t>
            </a:r>
            <a:r>
              <a:rPr lang="en-US" sz="2800" b="1" dirty="0">
                <a:latin typeface="Calibri" charset="0"/>
              </a:rPr>
              <a:t>enough time </a:t>
            </a:r>
            <a:r>
              <a:rPr lang="en-US" sz="2800" dirty="0">
                <a:latin typeface="Calibri" charset="0"/>
              </a:rPr>
              <a:t>to refer to that learned knowledge.</a:t>
            </a:r>
            <a:endParaRPr lang="el-GR" sz="2800" dirty="0">
              <a:latin typeface="Calibri" charset="0"/>
            </a:endParaRPr>
          </a:p>
        </p:txBody>
      </p:sp>
    </p:spTree>
    <p:extLst>
      <p:ext uri="{BB962C8B-B14F-4D97-AF65-F5344CB8AC3E}">
        <p14:creationId xmlns:p14="http://schemas.microsoft.com/office/powerpoint/2010/main" val="686288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idx="4294967295"/>
          </p:nvPr>
        </p:nvSpPr>
        <p:spPr/>
        <p:txBody>
          <a:bodyPr/>
          <a:lstStyle/>
          <a:p>
            <a:pPr eaLnBrk="1" hangingPunct="1"/>
            <a:endParaRPr lang="es-ES_tradnl">
              <a:latin typeface="Calibri" charset="0"/>
            </a:endParaRPr>
          </a:p>
        </p:txBody>
      </p:sp>
      <p:sp>
        <p:nvSpPr>
          <p:cNvPr id="49155" name="Rectangle 3"/>
          <p:cNvSpPr>
            <a:spLocks noGrp="1"/>
          </p:cNvSpPr>
          <p:nvPr>
            <p:ph type="body" idx="4294967295"/>
          </p:nvPr>
        </p:nvSpPr>
        <p:spPr/>
        <p:txBody>
          <a:bodyPr/>
          <a:lstStyle/>
          <a:p>
            <a:pPr eaLnBrk="1" hangingPunct="1"/>
            <a:r>
              <a:rPr lang="es-ES_tradnl">
                <a:latin typeface="Calibri" charset="0"/>
                <a:hlinkClick r:id="rId3" action="ppaction://hlinkfile"/>
              </a:rPr>
              <a:t>applied linguistics\6a00e54ee8552c883300e54f5c8feb8833-800wi.gif</a:t>
            </a:r>
            <a:endParaRPr lang="es-ES_tradnl">
              <a:latin typeface="Calibri" charset="0"/>
            </a:endParaRPr>
          </a:p>
        </p:txBody>
      </p:sp>
      <p:pic>
        <p:nvPicPr>
          <p:cNvPr id="49156" name="Picture 4" descr="0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Text Box 10"/>
          <p:cNvSpPr txBox="1">
            <a:spLocks noChangeArrowheads="1"/>
          </p:cNvSpPr>
          <p:nvPr/>
        </p:nvSpPr>
        <p:spPr bwMode="auto">
          <a:xfrm>
            <a:off x="684213" y="1700213"/>
            <a:ext cx="2160587" cy="862012"/>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FFFF43"/>
                </a:solidFill>
                <a:latin typeface="Calibri" charset="0"/>
              </a:rPr>
              <a:t>Φυσικοί ομιλητές</a:t>
            </a:r>
            <a:endParaRPr lang="en-US" sz="2500" b="1">
              <a:solidFill>
                <a:srgbClr val="FFFF43"/>
              </a:solidFill>
              <a:latin typeface="Calibri" charset="0"/>
            </a:endParaRPr>
          </a:p>
        </p:txBody>
      </p:sp>
      <p:sp>
        <p:nvSpPr>
          <p:cNvPr id="44043" name="Line 11"/>
          <p:cNvSpPr>
            <a:spLocks noChangeShapeType="1"/>
          </p:cNvSpPr>
          <p:nvPr/>
        </p:nvSpPr>
        <p:spPr bwMode="auto">
          <a:xfrm flipV="1">
            <a:off x="1476375" y="2781300"/>
            <a:ext cx="0" cy="10795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Text Box 12"/>
          <p:cNvSpPr txBox="1">
            <a:spLocks noChangeArrowheads="1"/>
          </p:cNvSpPr>
          <p:nvPr/>
        </p:nvSpPr>
        <p:spPr bwMode="auto">
          <a:xfrm>
            <a:off x="5795963" y="1773238"/>
            <a:ext cx="2160587" cy="862012"/>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FFFF43"/>
                </a:solidFill>
                <a:latin typeface="Calibri" charset="0"/>
              </a:rPr>
              <a:t>Μη φυσικούς ομιλητές</a:t>
            </a:r>
            <a:endParaRPr lang="en-US" sz="2500" b="1">
              <a:solidFill>
                <a:srgbClr val="FFFF43"/>
              </a:solidFill>
              <a:latin typeface="Calibri" charset="0"/>
            </a:endParaRPr>
          </a:p>
        </p:txBody>
      </p:sp>
      <p:sp>
        <p:nvSpPr>
          <p:cNvPr id="44045" name="Text Box 13"/>
          <p:cNvSpPr txBox="1">
            <a:spLocks noChangeArrowheads="1"/>
          </p:cNvSpPr>
          <p:nvPr/>
        </p:nvSpPr>
        <p:spPr bwMode="auto">
          <a:xfrm>
            <a:off x="3348038" y="2060575"/>
            <a:ext cx="2160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l-GR" sz="2000" b="1">
                <a:solidFill>
                  <a:srgbClr val="FF0000"/>
                </a:solidFill>
                <a:latin typeface="Calibri" charset="0"/>
              </a:rPr>
              <a:t>ΤΡΟΠΟΠΟΙΟΥΝ τον λόγο τους</a:t>
            </a:r>
            <a:endParaRPr lang="es-ES_tradnl" sz="2000" b="1">
              <a:solidFill>
                <a:srgbClr val="FF0000"/>
              </a:solidFill>
              <a:latin typeface="Calibri" charset="0"/>
            </a:endParaRPr>
          </a:p>
        </p:txBody>
      </p:sp>
      <p:sp>
        <p:nvSpPr>
          <p:cNvPr id="44046" name="Line 14"/>
          <p:cNvSpPr>
            <a:spLocks noChangeShapeType="1"/>
          </p:cNvSpPr>
          <p:nvPr/>
        </p:nvSpPr>
        <p:spPr bwMode="auto">
          <a:xfrm flipV="1">
            <a:off x="6732588" y="2781300"/>
            <a:ext cx="0" cy="10795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7" name="Line 15"/>
          <p:cNvSpPr>
            <a:spLocks noChangeShapeType="1"/>
          </p:cNvSpPr>
          <p:nvPr/>
        </p:nvSpPr>
        <p:spPr bwMode="auto">
          <a:xfrm flipH="1">
            <a:off x="1476375" y="3860800"/>
            <a:ext cx="5256213"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916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076700"/>
            <a:ext cx="264636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4005263"/>
            <a:ext cx="26289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73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4042"/>
                                        </p:tgtEl>
                                        <p:attrNameLst>
                                          <p:attrName>style.visibility</p:attrName>
                                        </p:attrNameLst>
                                      </p:cBhvr>
                                      <p:to>
                                        <p:strVal val="visible"/>
                                      </p:to>
                                    </p:set>
                                    <p:animEffect transition="in" filter="fade">
                                      <p:cBhvr>
                                        <p:cTn id="7" dur="800" decel="100000"/>
                                        <p:tgtEl>
                                          <p:spTgt spid="44042"/>
                                        </p:tgtEl>
                                      </p:cBhvr>
                                    </p:animEffect>
                                    <p:anim calcmode="lin" valueType="num">
                                      <p:cBhvr>
                                        <p:cTn id="8" dur="800" decel="100000" fill="hold"/>
                                        <p:tgtEl>
                                          <p:spTgt spid="44042"/>
                                        </p:tgtEl>
                                        <p:attrNameLst>
                                          <p:attrName>style.rotation</p:attrName>
                                        </p:attrNameLst>
                                      </p:cBhvr>
                                      <p:tavLst>
                                        <p:tav tm="0">
                                          <p:val>
                                            <p:fltVal val="-90"/>
                                          </p:val>
                                        </p:tav>
                                        <p:tav tm="100000">
                                          <p:val>
                                            <p:fltVal val="0"/>
                                          </p:val>
                                        </p:tav>
                                      </p:tavLst>
                                    </p:anim>
                                    <p:anim calcmode="lin" valueType="num">
                                      <p:cBhvr>
                                        <p:cTn id="9" dur="800" decel="100000" fill="hold"/>
                                        <p:tgtEl>
                                          <p:spTgt spid="44042"/>
                                        </p:tgtEl>
                                        <p:attrNameLst>
                                          <p:attrName>ppt_x</p:attrName>
                                        </p:attrNameLst>
                                      </p:cBhvr>
                                      <p:tavLst>
                                        <p:tav tm="0">
                                          <p:val>
                                            <p:strVal val="#ppt_x+0.4"/>
                                          </p:val>
                                        </p:tav>
                                        <p:tav tm="100000">
                                          <p:val>
                                            <p:strVal val="#ppt_x-0.05"/>
                                          </p:val>
                                        </p:tav>
                                      </p:tavLst>
                                    </p:anim>
                                    <p:anim calcmode="lin" valueType="num">
                                      <p:cBhvr>
                                        <p:cTn id="10" dur="800" decel="100000" fill="hold"/>
                                        <p:tgtEl>
                                          <p:spTgt spid="440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40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4042"/>
                                        </p:tgtEl>
                                        <p:attrNameLst>
                                          <p:attrName>ppt_y</p:attrName>
                                        </p:attrNameLst>
                                      </p:cBhvr>
                                      <p:tavLst>
                                        <p:tav tm="0">
                                          <p:val>
                                            <p:strVal val="#ppt_y+0.1"/>
                                          </p:val>
                                        </p:tav>
                                        <p:tav tm="100000">
                                          <p:val>
                                            <p:strVal val="#ppt_y"/>
                                          </p:val>
                                        </p:tav>
                                      </p:tavLst>
                                    </p:anim>
                                  </p:childTnLst>
                                </p:cTn>
                              </p:par>
                              <p:par>
                                <p:cTn id="13" presetID="51" presetClass="entr" presetSubtype="0" fill="hold" grpId="0" nodeType="withEffect">
                                  <p:stCondLst>
                                    <p:cond delay="0"/>
                                  </p:stCondLst>
                                  <p:childTnLst>
                                    <p:set>
                                      <p:cBhvr>
                                        <p:cTn id="14" dur="1" fill="hold">
                                          <p:stCondLst>
                                            <p:cond delay="0"/>
                                          </p:stCondLst>
                                        </p:cTn>
                                        <p:tgtEl>
                                          <p:spTgt spid="44043"/>
                                        </p:tgtEl>
                                        <p:attrNameLst>
                                          <p:attrName>style.visibility</p:attrName>
                                        </p:attrNameLst>
                                      </p:cBhvr>
                                      <p:to>
                                        <p:strVal val="visible"/>
                                      </p:to>
                                    </p:set>
                                    <p:animEffect transition="in" filter="fade">
                                      <p:cBhvr>
                                        <p:cTn id="15" dur="770" decel="100000"/>
                                        <p:tgtEl>
                                          <p:spTgt spid="44043"/>
                                        </p:tgtEl>
                                      </p:cBhvr>
                                    </p:animEffect>
                                    <p:animScale>
                                      <p:cBhvr>
                                        <p:cTn id="16" dur="770" decel="100000"/>
                                        <p:tgtEl>
                                          <p:spTgt spid="44043"/>
                                        </p:tgtEl>
                                      </p:cBhvr>
                                      <p:from x="10000" y="10000"/>
                                      <p:to x="200000" y="450000"/>
                                    </p:animScale>
                                    <p:animScale>
                                      <p:cBhvr>
                                        <p:cTn id="17" dur="1230" accel="100000" fill="hold">
                                          <p:stCondLst>
                                            <p:cond delay="770"/>
                                          </p:stCondLst>
                                        </p:cTn>
                                        <p:tgtEl>
                                          <p:spTgt spid="44043"/>
                                        </p:tgtEl>
                                      </p:cBhvr>
                                      <p:from x="200000" y="450000"/>
                                      <p:to x="100000" y="100000"/>
                                    </p:animScale>
                                    <p:set>
                                      <p:cBhvr>
                                        <p:cTn id="18" dur="770" fill="hold"/>
                                        <p:tgtEl>
                                          <p:spTgt spid="44043"/>
                                        </p:tgtEl>
                                        <p:attrNameLst>
                                          <p:attrName>ppt_x</p:attrName>
                                        </p:attrNameLst>
                                      </p:cBhvr>
                                      <p:to>
                                        <p:strVal val="(0.5)"/>
                                      </p:to>
                                    </p:set>
                                    <p:anim from="(0.5)" to="(#ppt_x)" calcmode="lin" valueType="num">
                                      <p:cBhvr>
                                        <p:cTn id="19" dur="1230" accel="100000" fill="hold">
                                          <p:stCondLst>
                                            <p:cond delay="770"/>
                                          </p:stCondLst>
                                        </p:cTn>
                                        <p:tgtEl>
                                          <p:spTgt spid="44043"/>
                                        </p:tgtEl>
                                        <p:attrNameLst>
                                          <p:attrName>ppt_x</p:attrName>
                                        </p:attrNameLst>
                                      </p:cBhvr>
                                    </p:anim>
                                    <p:set>
                                      <p:cBhvr>
                                        <p:cTn id="20" dur="770" fill="hold"/>
                                        <p:tgtEl>
                                          <p:spTgt spid="44043"/>
                                        </p:tgtEl>
                                        <p:attrNameLst>
                                          <p:attrName>ppt_y</p:attrName>
                                        </p:attrNameLst>
                                      </p:cBhvr>
                                      <p:to>
                                        <p:strVal val="(#ppt_y+0.4)"/>
                                      </p:to>
                                    </p:set>
                                    <p:anim from="(#ppt_y+0.4)" to="(#ppt_y)" calcmode="lin" valueType="num">
                                      <p:cBhvr>
                                        <p:cTn id="21" dur="1230" accel="100000" fill="hold">
                                          <p:stCondLst>
                                            <p:cond delay="770"/>
                                          </p:stCondLst>
                                        </p:cTn>
                                        <p:tgtEl>
                                          <p:spTgt spid="44043"/>
                                        </p:tgtEl>
                                        <p:attrNameLst>
                                          <p:attrName>ppt_y</p:attrName>
                                        </p:attrNameLst>
                                      </p:cBhvr>
                                    </p:anim>
                                  </p:childTnLst>
                                </p:cTn>
                              </p:par>
                              <p:par>
                                <p:cTn id="22" presetID="51" presetClass="entr" presetSubtype="0" fill="hold" grpId="0" nodeType="withEffect">
                                  <p:stCondLst>
                                    <p:cond delay="0"/>
                                  </p:stCondLst>
                                  <p:childTnLst>
                                    <p:set>
                                      <p:cBhvr>
                                        <p:cTn id="23" dur="1" fill="hold">
                                          <p:stCondLst>
                                            <p:cond delay="0"/>
                                          </p:stCondLst>
                                        </p:cTn>
                                        <p:tgtEl>
                                          <p:spTgt spid="44047"/>
                                        </p:tgtEl>
                                        <p:attrNameLst>
                                          <p:attrName>style.visibility</p:attrName>
                                        </p:attrNameLst>
                                      </p:cBhvr>
                                      <p:to>
                                        <p:strVal val="visible"/>
                                      </p:to>
                                    </p:set>
                                    <p:animEffect transition="in" filter="fade">
                                      <p:cBhvr>
                                        <p:cTn id="24" dur="770" decel="100000"/>
                                        <p:tgtEl>
                                          <p:spTgt spid="44047"/>
                                        </p:tgtEl>
                                      </p:cBhvr>
                                    </p:animEffect>
                                    <p:animScale>
                                      <p:cBhvr>
                                        <p:cTn id="25" dur="770" decel="100000"/>
                                        <p:tgtEl>
                                          <p:spTgt spid="44047"/>
                                        </p:tgtEl>
                                      </p:cBhvr>
                                      <p:from x="10000" y="10000"/>
                                      <p:to x="200000" y="450000"/>
                                    </p:animScale>
                                    <p:animScale>
                                      <p:cBhvr>
                                        <p:cTn id="26" dur="1230" accel="100000" fill="hold">
                                          <p:stCondLst>
                                            <p:cond delay="770"/>
                                          </p:stCondLst>
                                        </p:cTn>
                                        <p:tgtEl>
                                          <p:spTgt spid="44047"/>
                                        </p:tgtEl>
                                      </p:cBhvr>
                                      <p:from x="200000" y="450000"/>
                                      <p:to x="100000" y="100000"/>
                                    </p:animScale>
                                    <p:set>
                                      <p:cBhvr>
                                        <p:cTn id="27" dur="770" fill="hold"/>
                                        <p:tgtEl>
                                          <p:spTgt spid="44047"/>
                                        </p:tgtEl>
                                        <p:attrNameLst>
                                          <p:attrName>ppt_x</p:attrName>
                                        </p:attrNameLst>
                                      </p:cBhvr>
                                      <p:to>
                                        <p:strVal val="(0.5)"/>
                                      </p:to>
                                    </p:set>
                                    <p:anim from="(0.5)" to="(#ppt_x)" calcmode="lin" valueType="num">
                                      <p:cBhvr>
                                        <p:cTn id="28" dur="1230" accel="100000" fill="hold">
                                          <p:stCondLst>
                                            <p:cond delay="770"/>
                                          </p:stCondLst>
                                        </p:cTn>
                                        <p:tgtEl>
                                          <p:spTgt spid="44047"/>
                                        </p:tgtEl>
                                        <p:attrNameLst>
                                          <p:attrName>ppt_x</p:attrName>
                                        </p:attrNameLst>
                                      </p:cBhvr>
                                    </p:anim>
                                    <p:set>
                                      <p:cBhvr>
                                        <p:cTn id="29" dur="770" fill="hold"/>
                                        <p:tgtEl>
                                          <p:spTgt spid="44047"/>
                                        </p:tgtEl>
                                        <p:attrNameLst>
                                          <p:attrName>ppt_y</p:attrName>
                                        </p:attrNameLst>
                                      </p:cBhvr>
                                      <p:to>
                                        <p:strVal val="(#ppt_y+0.4)"/>
                                      </p:to>
                                    </p:set>
                                    <p:anim from="(#ppt_y+0.4)" to="(#ppt_y)" calcmode="lin" valueType="num">
                                      <p:cBhvr>
                                        <p:cTn id="30" dur="1230" accel="100000" fill="hold">
                                          <p:stCondLst>
                                            <p:cond delay="770"/>
                                          </p:stCondLst>
                                        </p:cTn>
                                        <p:tgtEl>
                                          <p:spTgt spid="44047"/>
                                        </p:tgtEl>
                                        <p:attrNameLst>
                                          <p:attrName>ppt_y</p:attrName>
                                        </p:attrNameLst>
                                      </p:cBhvr>
                                    </p:anim>
                                  </p:childTnLst>
                                </p:cTn>
                              </p:par>
                              <p:par>
                                <p:cTn id="31" presetID="51" presetClass="entr" presetSubtype="0" fill="hold" grpId="0" nodeType="withEffect">
                                  <p:stCondLst>
                                    <p:cond delay="0"/>
                                  </p:stCondLst>
                                  <p:childTnLst>
                                    <p:set>
                                      <p:cBhvr>
                                        <p:cTn id="32" dur="1" fill="hold">
                                          <p:stCondLst>
                                            <p:cond delay="0"/>
                                          </p:stCondLst>
                                        </p:cTn>
                                        <p:tgtEl>
                                          <p:spTgt spid="44046"/>
                                        </p:tgtEl>
                                        <p:attrNameLst>
                                          <p:attrName>style.visibility</p:attrName>
                                        </p:attrNameLst>
                                      </p:cBhvr>
                                      <p:to>
                                        <p:strVal val="visible"/>
                                      </p:to>
                                    </p:set>
                                    <p:animEffect transition="in" filter="fade">
                                      <p:cBhvr>
                                        <p:cTn id="33" dur="770" decel="100000"/>
                                        <p:tgtEl>
                                          <p:spTgt spid="44046"/>
                                        </p:tgtEl>
                                      </p:cBhvr>
                                    </p:animEffect>
                                    <p:animScale>
                                      <p:cBhvr>
                                        <p:cTn id="34" dur="770" decel="100000"/>
                                        <p:tgtEl>
                                          <p:spTgt spid="44046"/>
                                        </p:tgtEl>
                                      </p:cBhvr>
                                      <p:from x="10000" y="10000"/>
                                      <p:to x="200000" y="450000"/>
                                    </p:animScale>
                                    <p:animScale>
                                      <p:cBhvr>
                                        <p:cTn id="35" dur="1230" accel="100000" fill="hold">
                                          <p:stCondLst>
                                            <p:cond delay="770"/>
                                          </p:stCondLst>
                                        </p:cTn>
                                        <p:tgtEl>
                                          <p:spTgt spid="44046"/>
                                        </p:tgtEl>
                                      </p:cBhvr>
                                      <p:from x="200000" y="450000"/>
                                      <p:to x="100000" y="100000"/>
                                    </p:animScale>
                                    <p:set>
                                      <p:cBhvr>
                                        <p:cTn id="36" dur="770" fill="hold"/>
                                        <p:tgtEl>
                                          <p:spTgt spid="44046"/>
                                        </p:tgtEl>
                                        <p:attrNameLst>
                                          <p:attrName>ppt_x</p:attrName>
                                        </p:attrNameLst>
                                      </p:cBhvr>
                                      <p:to>
                                        <p:strVal val="(0.5)"/>
                                      </p:to>
                                    </p:set>
                                    <p:anim from="(0.5)" to="(#ppt_x)" calcmode="lin" valueType="num">
                                      <p:cBhvr>
                                        <p:cTn id="37" dur="1230" accel="100000" fill="hold">
                                          <p:stCondLst>
                                            <p:cond delay="770"/>
                                          </p:stCondLst>
                                        </p:cTn>
                                        <p:tgtEl>
                                          <p:spTgt spid="44046"/>
                                        </p:tgtEl>
                                        <p:attrNameLst>
                                          <p:attrName>ppt_x</p:attrName>
                                        </p:attrNameLst>
                                      </p:cBhvr>
                                    </p:anim>
                                    <p:set>
                                      <p:cBhvr>
                                        <p:cTn id="38" dur="770" fill="hold"/>
                                        <p:tgtEl>
                                          <p:spTgt spid="44046"/>
                                        </p:tgtEl>
                                        <p:attrNameLst>
                                          <p:attrName>ppt_y</p:attrName>
                                        </p:attrNameLst>
                                      </p:cBhvr>
                                      <p:to>
                                        <p:strVal val="(#ppt_y+0.4)"/>
                                      </p:to>
                                    </p:set>
                                    <p:anim from="(#ppt_y+0.4)" to="(#ppt_y)" calcmode="lin" valueType="num">
                                      <p:cBhvr>
                                        <p:cTn id="39" dur="1230" accel="100000" fill="hold">
                                          <p:stCondLst>
                                            <p:cond delay="770"/>
                                          </p:stCondLst>
                                        </p:cTn>
                                        <p:tgtEl>
                                          <p:spTgt spid="44046"/>
                                        </p:tgtEl>
                                        <p:attrNameLst>
                                          <p:attrName>ppt_y</p:attrName>
                                        </p:attrNameLst>
                                      </p:cBhvr>
                                    </p:anim>
                                  </p:childTnLst>
                                </p:cTn>
                              </p:par>
                            </p:childTnLst>
                          </p:cTn>
                        </p:par>
                        <p:par>
                          <p:cTn id="40" fill="hold" nodeType="afterGroup">
                            <p:stCondLst>
                              <p:cond delay="2000"/>
                            </p:stCondLst>
                            <p:childTnLst>
                              <p:par>
                                <p:cTn id="41" presetID="51" presetClass="entr" presetSubtype="0" fill="hold" grpId="0" nodeType="afterEffect">
                                  <p:stCondLst>
                                    <p:cond delay="0"/>
                                  </p:stCondLst>
                                  <p:childTnLst>
                                    <p:set>
                                      <p:cBhvr>
                                        <p:cTn id="42" dur="1" fill="hold">
                                          <p:stCondLst>
                                            <p:cond delay="0"/>
                                          </p:stCondLst>
                                        </p:cTn>
                                        <p:tgtEl>
                                          <p:spTgt spid="44045"/>
                                        </p:tgtEl>
                                        <p:attrNameLst>
                                          <p:attrName>style.visibility</p:attrName>
                                        </p:attrNameLst>
                                      </p:cBhvr>
                                      <p:to>
                                        <p:strVal val="visible"/>
                                      </p:to>
                                    </p:set>
                                    <p:animEffect transition="in" filter="fade">
                                      <p:cBhvr>
                                        <p:cTn id="43" dur="770" decel="100000"/>
                                        <p:tgtEl>
                                          <p:spTgt spid="44045"/>
                                        </p:tgtEl>
                                      </p:cBhvr>
                                    </p:animEffect>
                                    <p:animScale>
                                      <p:cBhvr>
                                        <p:cTn id="44" dur="770" decel="100000"/>
                                        <p:tgtEl>
                                          <p:spTgt spid="44045"/>
                                        </p:tgtEl>
                                      </p:cBhvr>
                                      <p:from x="10000" y="10000"/>
                                      <p:to x="200000" y="450000"/>
                                    </p:animScale>
                                    <p:animScale>
                                      <p:cBhvr>
                                        <p:cTn id="45" dur="1230" accel="100000" fill="hold">
                                          <p:stCondLst>
                                            <p:cond delay="770"/>
                                          </p:stCondLst>
                                        </p:cTn>
                                        <p:tgtEl>
                                          <p:spTgt spid="44045"/>
                                        </p:tgtEl>
                                      </p:cBhvr>
                                      <p:from x="200000" y="450000"/>
                                      <p:to x="100000" y="100000"/>
                                    </p:animScale>
                                    <p:set>
                                      <p:cBhvr>
                                        <p:cTn id="46" dur="770" fill="hold"/>
                                        <p:tgtEl>
                                          <p:spTgt spid="44045"/>
                                        </p:tgtEl>
                                        <p:attrNameLst>
                                          <p:attrName>ppt_x</p:attrName>
                                        </p:attrNameLst>
                                      </p:cBhvr>
                                      <p:to>
                                        <p:strVal val="(0.5)"/>
                                      </p:to>
                                    </p:set>
                                    <p:anim from="(0.5)" to="(#ppt_x)" calcmode="lin" valueType="num">
                                      <p:cBhvr>
                                        <p:cTn id="47" dur="1230" accel="100000" fill="hold">
                                          <p:stCondLst>
                                            <p:cond delay="770"/>
                                          </p:stCondLst>
                                        </p:cTn>
                                        <p:tgtEl>
                                          <p:spTgt spid="44045"/>
                                        </p:tgtEl>
                                        <p:attrNameLst>
                                          <p:attrName>ppt_x</p:attrName>
                                        </p:attrNameLst>
                                      </p:cBhvr>
                                    </p:anim>
                                    <p:set>
                                      <p:cBhvr>
                                        <p:cTn id="48" dur="770" fill="hold"/>
                                        <p:tgtEl>
                                          <p:spTgt spid="44045"/>
                                        </p:tgtEl>
                                        <p:attrNameLst>
                                          <p:attrName>ppt_y</p:attrName>
                                        </p:attrNameLst>
                                      </p:cBhvr>
                                      <p:to>
                                        <p:strVal val="(#ppt_y+0.4)"/>
                                      </p:to>
                                    </p:set>
                                    <p:anim from="(#ppt_y+0.4)" to="(#ppt_y)" calcmode="lin" valueType="num">
                                      <p:cBhvr>
                                        <p:cTn id="49" dur="1230" accel="100000" fill="hold">
                                          <p:stCondLst>
                                            <p:cond delay="770"/>
                                          </p:stCondLst>
                                        </p:cTn>
                                        <p:tgtEl>
                                          <p:spTgt spid="44045"/>
                                        </p:tgtEl>
                                        <p:attrNameLst>
                                          <p:attrName>ppt_y</p:attrName>
                                        </p:attrNameLst>
                                      </p:cBhvr>
                                    </p:anim>
                                  </p:childTnLst>
                                </p:cTn>
                              </p:par>
                            </p:childTnLst>
                          </p:cTn>
                        </p:par>
                        <p:par>
                          <p:cTn id="50" fill="hold" nodeType="afterGroup">
                            <p:stCondLst>
                              <p:cond delay="4000"/>
                            </p:stCondLst>
                            <p:childTnLst>
                              <p:par>
                                <p:cTn id="51" presetID="26" presetClass="entr" presetSubtype="0" fill="hold" grpId="0" nodeType="afterEffect">
                                  <p:stCondLst>
                                    <p:cond delay="0"/>
                                  </p:stCondLst>
                                  <p:childTnLst>
                                    <p:set>
                                      <p:cBhvr>
                                        <p:cTn id="52" dur="1" fill="hold">
                                          <p:stCondLst>
                                            <p:cond delay="0"/>
                                          </p:stCondLst>
                                        </p:cTn>
                                        <p:tgtEl>
                                          <p:spTgt spid="44044"/>
                                        </p:tgtEl>
                                        <p:attrNameLst>
                                          <p:attrName>style.visibility</p:attrName>
                                        </p:attrNameLst>
                                      </p:cBhvr>
                                      <p:to>
                                        <p:strVal val="visible"/>
                                      </p:to>
                                    </p:set>
                                    <p:animEffect transition="in" filter="wipe(down)">
                                      <p:cBhvr>
                                        <p:cTn id="53" dur="580">
                                          <p:stCondLst>
                                            <p:cond delay="0"/>
                                          </p:stCondLst>
                                        </p:cTn>
                                        <p:tgtEl>
                                          <p:spTgt spid="44044"/>
                                        </p:tgtEl>
                                      </p:cBhvr>
                                    </p:animEffect>
                                    <p:anim calcmode="lin" valueType="num">
                                      <p:cBhvr>
                                        <p:cTn id="54" dur="1822" tmFilter="0,0; 0.14,0.36; 0.43,0.73; 0.71,0.91; 1.0,1.0">
                                          <p:stCondLst>
                                            <p:cond delay="0"/>
                                          </p:stCondLst>
                                        </p:cTn>
                                        <p:tgtEl>
                                          <p:spTgt spid="4404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404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404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404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4044"/>
                                        </p:tgtEl>
                                        <p:attrNameLst>
                                          <p:attrName>ppt_y</p:attrName>
                                        </p:attrNameLst>
                                      </p:cBhvr>
                                      <p:tavLst>
                                        <p:tav tm="0" fmla="#ppt_y-sin(pi*$)/81">
                                          <p:val>
                                            <p:fltVal val="0"/>
                                          </p:val>
                                        </p:tav>
                                        <p:tav tm="100000">
                                          <p:val>
                                            <p:fltVal val="1"/>
                                          </p:val>
                                        </p:tav>
                                      </p:tavLst>
                                    </p:anim>
                                    <p:animScale>
                                      <p:cBhvr>
                                        <p:cTn id="59" dur="26">
                                          <p:stCondLst>
                                            <p:cond delay="650"/>
                                          </p:stCondLst>
                                        </p:cTn>
                                        <p:tgtEl>
                                          <p:spTgt spid="44044"/>
                                        </p:tgtEl>
                                      </p:cBhvr>
                                      <p:to x="100000" y="60000"/>
                                    </p:animScale>
                                    <p:animScale>
                                      <p:cBhvr>
                                        <p:cTn id="60" dur="166" decel="50000">
                                          <p:stCondLst>
                                            <p:cond delay="676"/>
                                          </p:stCondLst>
                                        </p:cTn>
                                        <p:tgtEl>
                                          <p:spTgt spid="44044"/>
                                        </p:tgtEl>
                                      </p:cBhvr>
                                      <p:to x="100000" y="100000"/>
                                    </p:animScale>
                                    <p:animScale>
                                      <p:cBhvr>
                                        <p:cTn id="61" dur="26">
                                          <p:stCondLst>
                                            <p:cond delay="1312"/>
                                          </p:stCondLst>
                                        </p:cTn>
                                        <p:tgtEl>
                                          <p:spTgt spid="44044"/>
                                        </p:tgtEl>
                                      </p:cBhvr>
                                      <p:to x="100000" y="80000"/>
                                    </p:animScale>
                                    <p:animScale>
                                      <p:cBhvr>
                                        <p:cTn id="62" dur="166" decel="50000">
                                          <p:stCondLst>
                                            <p:cond delay="1338"/>
                                          </p:stCondLst>
                                        </p:cTn>
                                        <p:tgtEl>
                                          <p:spTgt spid="44044"/>
                                        </p:tgtEl>
                                      </p:cBhvr>
                                      <p:to x="100000" y="100000"/>
                                    </p:animScale>
                                    <p:animScale>
                                      <p:cBhvr>
                                        <p:cTn id="63" dur="26">
                                          <p:stCondLst>
                                            <p:cond delay="1642"/>
                                          </p:stCondLst>
                                        </p:cTn>
                                        <p:tgtEl>
                                          <p:spTgt spid="44044"/>
                                        </p:tgtEl>
                                      </p:cBhvr>
                                      <p:to x="100000" y="90000"/>
                                    </p:animScale>
                                    <p:animScale>
                                      <p:cBhvr>
                                        <p:cTn id="64" dur="166" decel="50000">
                                          <p:stCondLst>
                                            <p:cond delay="1668"/>
                                          </p:stCondLst>
                                        </p:cTn>
                                        <p:tgtEl>
                                          <p:spTgt spid="44044"/>
                                        </p:tgtEl>
                                      </p:cBhvr>
                                      <p:to x="100000" y="100000"/>
                                    </p:animScale>
                                    <p:animScale>
                                      <p:cBhvr>
                                        <p:cTn id="65" dur="26">
                                          <p:stCondLst>
                                            <p:cond delay="1808"/>
                                          </p:stCondLst>
                                        </p:cTn>
                                        <p:tgtEl>
                                          <p:spTgt spid="44044"/>
                                        </p:tgtEl>
                                      </p:cBhvr>
                                      <p:to x="100000" y="95000"/>
                                    </p:animScale>
                                    <p:animScale>
                                      <p:cBhvr>
                                        <p:cTn id="66" dur="166" decel="50000">
                                          <p:stCondLst>
                                            <p:cond delay="1834"/>
                                          </p:stCondLst>
                                        </p:cTn>
                                        <p:tgtEl>
                                          <p:spTgt spid="440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2" grpId="0" animBg="1"/>
      <p:bldP spid="44043" grpId="0" animBg="1"/>
      <p:bldP spid="44044" grpId="0" animBg="1"/>
      <p:bldP spid="44045" grpId="0"/>
      <p:bldP spid="44046" grpId="0" animBg="1"/>
      <p:bldP spid="440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p:txBody>
          <a:bodyPr/>
          <a:lstStyle/>
          <a:p>
            <a:pPr eaLnBrk="1" hangingPunct="1"/>
            <a:endParaRPr lang="es-ES_tradnl">
              <a:latin typeface="Calibri" charset="0"/>
            </a:endParaRPr>
          </a:p>
        </p:txBody>
      </p:sp>
      <p:sp>
        <p:nvSpPr>
          <p:cNvPr id="50179" name="Rectangle 3"/>
          <p:cNvSpPr>
            <a:spLocks noGrp="1"/>
          </p:cNvSpPr>
          <p:nvPr>
            <p:ph type="body" idx="4294967295"/>
          </p:nvPr>
        </p:nvSpPr>
        <p:spPr/>
        <p:txBody>
          <a:bodyPr/>
          <a:lstStyle/>
          <a:p>
            <a:pPr eaLnBrk="1" hangingPunct="1"/>
            <a:endParaRPr lang="es-ES_tradnl">
              <a:latin typeface="Calibri" charset="0"/>
            </a:endParaRPr>
          </a:p>
        </p:txBody>
      </p:sp>
      <p:pic>
        <p:nvPicPr>
          <p:cNvPr id="50180" name="Picture 4" descr="0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827088" y="620713"/>
            <a:ext cx="2808287" cy="862012"/>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Συνομιλιακές τροποποιήσεις</a:t>
            </a:r>
            <a:endParaRPr lang="en-US" sz="2500" b="1">
              <a:solidFill>
                <a:srgbClr val="000066"/>
              </a:solidFill>
              <a:latin typeface="Calibri" charset="0"/>
            </a:endParaRPr>
          </a:p>
        </p:txBody>
      </p:sp>
      <p:sp>
        <p:nvSpPr>
          <p:cNvPr id="45062" name="Text Box 6"/>
          <p:cNvSpPr txBox="1">
            <a:spLocks noChangeArrowheads="1"/>
          </p:cNvSpPr>
          <p:nvPr/>
        </p:nvSpPr>
        <p:spPr bwMode="auto">
          <a:xfrm>
            <a:off x="900113" y="2349500"/>
            <a:ext cx="3095625" cy="1438275"/>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Έλεγχος κατανόησης</a:t>
            </a:r>
          </a:p>
          <a:p>
            <a:pPr eaLnBrk="1" hangingPunct="1">
              <a:spcBef>
                <a:spcPct val="50000"/>
              </a:spcBef>
            </a:pPr>
            <a:r>
              <a:rPr lang="en-US" sz="2500" b="1">
                <a:solidFill>
                  <a:srgbClr val="000066"/>
                </a:solidFill>
                <a:latin typeface="Calibri" charset="0"/>
              </a:rPr>
              <a:t>Comprehension checks</a:t>
            </a:r>
          </a:p>
        </p:txBody>
      </p:sp>
      <p:sp>
        <p:nvSpPr>
          <p:cNvPr id="45063" name="Text Box 7"/>
          <p:cNvSpPr txBox="1">
            <a:spLocks noChangeArrowheads="1"/>
          </p:cNvSpPr>
          <p:nvPr/>
        </p:nvSpPr>
        <p:spPr bwMode="auto">
          <a:xfrm>
            <a:off x="2916238" y="4221163"/>
            <a:ext cx="2808287" cy="24003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rgbClr val="9AC7F0"/>
                </a:solidFill>
                <a:latin typeface="Calibri" charset="0"/>
              </a:rPr>
              <a:t>Ο φυσικός ομιλητής επιβεβαιώνει τον βαθμό κατανόησης του συνομιλητή του</a:t>
            </a:r>
            <a:endParaRPr lang="en-US" sz="2500" b="1">
              <a:solidFill>
                <a:srgbClr val="9AC7F0"/>
              </a:solidFill>
              <a:latin typeface="Calibri" charset="0"/>
            </a:endParaRPr>
          </a:p>
        </p:txBody>
      </p:sp>
      <p:sp>
        <p:nvSpPr>
          <p:cNvPr id="45064" name="Text Box 8"/>
          <p:cNvSpPr txBox="1">
            <a:spLocks noChangeArrowheads="1"/>
          </p:cNvSpPr>
          <p:nvPr/>
        </p:nvSpPr>
        <p:spPr bwMode="auto">
          <a:xfrm>
            <a:off x="4572000" y="1916113"/>
            <a:ext cx="3168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Char char="•"/>
            </a:pPr>
            <a:r>
              <a:rPr lang="es-ES_tradnl">
                <a:latin typeface="Calibri" charset="0"/>
              </a:rPr>
              <a:t> </a:t>
            </a:r>
            <a:r>
              <a:rPr lang="el-GR">
                <a:latin typeface="Calibri" charset="0"/>
              </a:rPr>
              <a:t>πρόβλημα;</a:t>
            </a:r>
          </a:p>
          <a:p>
            <a:pPr eaLnBrk="1" hangingPunct="1">
              <a:buFontTx/>
              <a:buChar char="•"/>
            </a:pPr>
            <a:r>
              <a:rPr lang="el-GR">
                <a:latin typeface="Calibri" charset="0"/>
              </a:rPr>
              <a:t>Όλα καλά;</a:t>
            </a:r>
          </a:p>
          <a:p>
            <a:pPr eaLnBrk="1" hangingPunct="1">
              <a:buFontTx/>
              <a:buChar char="•"/>
            </a:pPr>
            <a:r>
              <a:rPr lang="el-GR">
                <a:latin typeface="Calibri" charset="0"/>
              </a:rPr>
              <a:t>Καταλαβαίνεις τι λέω;</a:t>
            </a:r>
          </a:p>
          <a:p>
            <a:pPr eaLnBrk="1" hangingPunct="1">
              <a:buFontTx/>
              <a:buChar char="•"/>
            </a:pPr>
            <a:r>
              <a:rPr lang="el-GR">
                <a:latin typeface="Calibri" charset="0"/>
              </a:rPr>
              <a:t>Είναι εντάξει;</a:t>
            </a:r>
          </a:p>
          <a:p>
            <a:pPr eaLnBrk="1" hangingPunct="1">
              <a:buFontTx/>
              <a:buChar char="•"/>
            </a:pPr>
            <a:r>
              <a:rPr lang="el-GR">
                <a:latin typeface="Calibri" charset="0"/>
              </a:rPr>
              <a:t>Καταλαβαίνουμε όλοι;</a:t>
            </a:r>
            <a:endParaRPr lang="es-ES_tradnl">
              <a:latin typeface="Calibri" charset="0"/>
            </a:endParaRPr>
          </a:p>
          <a:p>
            <a:pPr eaLnBrk="1" hangingPunct="1"/>
            <a:endParaRPr lang="es-ES_tradnl">
              <a:latin typeface="Calibri" charset="0"/>
            </a:endParaRPr>
          </a:p>
        </p:txBody>
      </p:sp>
      <p:sp>
        <p:nvSpPr>
          <p:cNvPr id="45065" name="Line 9"/>
          <p:cNvSpPr>
            <a:spLocks noChangeShapeType="1"/>
          </p:cNvSpPr>
          <p:nvPr/>
        </p:nvSpPr>
        <p:spPr bwMode="auto">
          <a:xfrm>
            <a:off x="3779838" y="2708275"/>
            <a:ext cx="576262"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6" name="Line 10"/>
          <p:cNvSpPr>
            <a:spLocks noChangeShapeType="1"/>
          </p:cNvSpPr>
          <p:nvPr/>
        </p:nvSpPr>
        <p:spPr bwMode="auto">
          <a:xfrm>
            <a:off x="1403350" y="3933825"/>
            <a:ext cx="1511300" cy="1512888"/>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7" name="Line 11"/>
          <p:cNvSpPr>
            <a:spLocks noChangeShapeType="1"/>
          </p:cNvSpPr>
          <p:nvPr/>
        </p:nvSpPr>
        <p:spPr bwMode="auto">
          <a:xfrm>
            <a:off x="395288" y="2781300"/>
            <a:ext cx="395287"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8" name="Line 12"/>
          <p:cNvSpPr>
            <a:spLocks noChangeShapeType="1"/>
          </p:cNvSpPr>
          <p:nvPr/>
        </p:nvSpPr>
        <p:spPr bwMode="auto">
          <a:xfrm>
            <a:off x="395288" y="981075"/>
            <a:ext cx="0" cy="180022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9" name="Line 13"/>
          <p:cNvSpPr>
            <a:spLocks noChangeShapeType="1"/>
          </p:cNvSpPr>
          <p:nvPr/>
        </p:nvSpPr>
        <p:spPr bwMode="auto">
          <a:xfrm flipH="1" flipV="1">
            <a:off x="395288" y="981075"/>
            <a:ext cx="431800"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2" name="Oval 16"/>
          <p:cNvSpPr>
            <a:spLocks noChangeArrowheads="1"/>
          </p:cNvSpPr>
          <p:nvPr/>
        </p:nvSpPr>
        <p:spPr bwMode="auto">
          <a:xfrm>
            <a:off x="468313" y="1989138"/>
            <a:ext cx="574675" cy="576262"/>
          </a:xfrm>
          <a:prstGeom prst="ellipse">
            <a:avLst/>
          </a:prstGeom>
          <a:solidFill>
            <a:srgbClr val="008000"/>
          </a:solidFill>
          <a:ln w="9525">
            <a:solidFill>
              <a:srgbClr val="008000"/>
            </a:solidFill>
            <a:round/>
            <a:headEnd/>
            <a:tailEnd/>
          </a:ln>
        </p:spPr>
        <p:txBody>
          <a:bodyPr wrap="none" anchor="ctr"/>
          <a:lstStyle/>
          <a:p>
            <a:endParaRPr lang="en-US">
              <a:latin typeface="Calibri" charset="0"/>
            </a:endParaRPr>
          </a:p>
        </p:txBody>
      </p:sp>
      <p:sp>
        <p:nvSpPr>
          <p:cNvPr id="45073" name="WordArt 17"/>
          <p:cNvSpPr>
            <a:spLocks noChangeArrowheads="1" noChangeShapeType="1" noTextEdit="1"/>
          </p:cNvSpPr>
          <p:nvPr/>
        </p:nvSpPr>
        <p:spPr bwMode="auto">
          <a:xfrm>
            <a:off x="611188" y="2133600"/>
            <a:ext cx="215900" cy="36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FFFF"/>
                </a:solidFill>
                <a:latin typeface="Arial Black"/>
                <a:ea typeface="Arial Black"/>
                <a:cs typeface="Arial Black"/>
              </a:rPr>
              <a:t>1</a:t>
            </a:r>
          </a:p>
        </p:txBody>
      </p:sp>
      <p:pic>
        <p:nvPicPr>
          <p:cNvPr id="5019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71104">
            <a:off x="6443663" y="3933825"/>
            <a:ext cx="22320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578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p:cTn id="7" dur="500" fill="hold"/>
                                        <p:tgtEl>
                                          <p:spTgt spid="45061"/>
                                        </p:tgtEl>
                                        <p:attrNameLst>
                                          <p:attrName>ppt_w</p:attrName>
                                        </p:attrNameLst>
                                      </p:cBhvr>
                                      <p:tavLst>
                                        <p:tav tm="0">
                                          <p:val>
                                            <p:fltVal val="0"/>
                                          </p:val>
                                        </p:tav>
                                        <p:tav tm="100000">
                                          <p:val>
                                            <p:strVal val="#ppt_w"/>
                                          </p:val>
                                        </p:tav>
                                      </p:tavLst>
                                    </p:anim>
                                    <p:anim calcmode="lin" valueType="num">
                                      <p:cBhvr>
                                        <p:cTn id="8" dur="500" fill="hold"/>
                                        <p:tgtEl>
                                          <p:spTgt spid="45061"/>
                                        </p:tgtEl>
                                        <p:attrNameLst>
                                          <p:attrName>ppt_h</p:attrName>
                                        </p:attrNameLst>
                                      </p:cBhvr>
                                      <p:tavLst>
                                        <p:tav tm="0">
                                          <p:val>
                                            <p:fltVal val="0"/>
                                          </p:val>
                                        </p:tav>
                                        <p:tav tm="100000">
                                          <p:val>
                                            <p:strVal val="#ppt_h"/>
                                          </p:val>
                                        </p:tav>
                                      </p:tavLst>
                                    </p:anim>
                                    <p:animEffect transition="in" filter="fade">
                                      <p:cBhvr>
                                        <p:cTn id="9" dur="500"/>
                                        <p:tgtEl>
                                          <p:spTgt spid="4506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5069"/>
                                        </p:tgtEl>
                                        <p:attrNameLst>
                                          <p:attrName>style.visibility</p:attrName>
                                        </p:attrNameLst>
                                      </p:cBhvr>
                                      <p:to>
                                        <p:strVal val="visible"/>
                                      </p:to>
                                    </p:set>
                                    <p:anim calcmode="lin" valueType="num">
                                      <p:cBhvr>
                                        <p:cTn id="12" dur="500" fill="hold"/>
                                        <p:tgtEl>
                                          <p:spTgt spid="45069"/>
                                        </p:tgtEl>
                                        <p:attrNameLst>
                                          <p:attrName>ppt_w</p:attrName>
                                        </p:attrNameLst>
                                      </p:cBhvr>
                                      <p:tavLst>
                                        <p:tav tm="0">
                                          <p:val>
                                            <p:fltVal val="0"/>
                                          </p:val>
                                        </p:tav>
                                        <p:tav tm="100000">
                                          <p:val>
                                            <p:strVal val="#ppt_w"/>
                                          </p:val>
                                        </p:tav>
                                      </p:tavLst>
                                    </p:anim>
                                    <p:anim calcmode="lin" valueType="num">
                                      <p:cBhvr>
                                        <p:cTn id="13" dur="500" fill="hold"/>
                                        <p:tgtEl>
                                          <p:spTgt spid="45069"/>
                                        </p:tgtEl>
                                        <p:attrNameLst>
                                          <p:attrName>ppt_h</p:attrName>
                                        </p:attrNameLst>
                                      </p:cBhvr>
                                      <p:tavLst>
                                        <p:tav tm="0">
                                          <p:val>
                                            <p:fltVal val="0"/>
                                          </p:val>
                                        </p:tav>
                                        <p:tav tm="100000">
                                          <p:val>
                                            <p:strVal val="#ppt_h"/>
                                          </p:val>
                                        </p:tav>
                                      </p:tavLst>
                                    </p:anim>
                                    <p:animEffect transition="in" filter="fade">
                                      <p:cBhvr>
                                        <p:cTn id="14" dur="500"/>
                                        <p:tgtEl>
                                          <p:spTgt spid="4506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5068"/>
                                        </p:tgtEl>
                                        <p:attrNameLst>
                                          <p:attrName>style.visibility</p:attrName>
                                        </p:attrNameLst>
                                      </p:cBhvr>
                                      <p:to>
                                        <p:strVal val="visible"/>
                                      </p:to>
                                    </p:set>
                                    <p:anim calcmode="lin" valueType="num">
                                      <p:cBhvr>
                                        <p:cTn id="17" dur="500" fill="hold"/>
                                        <p:tgtEl>
                                          <p:spTgt spid="45068"/>
                                        </p:tgtEl>
                                        <p:attrNameLst>
                                          <p:attrName>ppt_w</p:attrName>
                                        </p:attrNameLst>
                                      </p:cBhvr>
                                      <p:tavLst>
                                        <p:tav tm="0">
                                          <p:val>
                                            <p:fltVal val="0"/>
                                          </p:val>
                                        </p:tav>
                                        <p:tav tm="100000">
                                          <p:val>
                                            <p:strVal val="#ppt_w"/>
                                          </p:val>
                                        </p:tav>
                                      </p:tavLst>
                                    </p:anim>
                                    <p:anim calcmode="lin" valueType="num">
                                      <p:cBhvr>
                                        <p:cTn id="18" dur="500" fill="hold"/>
                                        <p:tgtEl>
                                          <p:spTgt spid="45068"/>
                                        </p:tgtEl>
                                        <p:attrNameLst>
                                          <p:attrName>ppt_h</p:attrName>
                                        </p:attrNameLst>
                                      </p:cBhvr>
                                      <p:tavLst>
                                        <p:tav tm="0">
                                          <p:val>
                                            <p:fltVal val="0"/>
                                          </p:val>
                                        </p:tav>
                                        <p:tav tm="100000">
                                          <p:val>
                                            <p:strVal val="#ppt_h"/>
                                          </p:val>
                                        </p:tav>
                                      </p:tavLst>
                                    </p:anim>
                                    <p:animEffect transition="in" filter="fade">
                                      <p:cBhvr>
                                        <p:cTn id="19" dur="500"/>
                                        <p:tgtEl>
                                          <p:spTgt spid="45068"/>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5067"/>
                                        </p:tgtEl>
                                        <p:attrNameLst>
                                          <p:attrName>style.visibility</p:attrName>
                                        </p:attrNameLst>
                                      </p:cBhvr>
                                      <p:to>
                                        <p:strVal val="visible"/>
                                      </p:to>
                                    </p:set>
                                    <p:anim calcmode="lin" valueType="num">
                                      <p:cBhvr>
                                        <p:cTn id="22" dur="500" fill="hold"/>
                                        <p:tgtEl>
                                          <p:spTgt spid="45067"/>
                                        </p:tgtEl>
                                        <p:attrNameLst>
                                          <p:attrName>ppt_w</p:attrName>
                                        </p:attrNameLst>
                                      </p:cBhvr>
                                      <p:tavLst>
                                        <p:tav tm="0">
                                          <p:val>
                                            <p:fltVal val="0"/>
                                          </p:val>
                                        </p:tav>
                                        <p:tav tm="100000">
                                          <p:val>
                                            <p:strVal val="#ppt_w"/>
                                          </p:val>
                                        </p:tav>
                                      </p:tavLst>
                                    </p:anim>
                                    <p:anim calcmode="lin" valueType="num">
                                      <p:cBhvr>
                                        <p:cTn id="23" dur="500" fill="hold"/>
                                        <p:tgtEl>
                                          <p:spTgt spid="45067"/>
                                        </p:tgtEl>
                                        <p:attrNameLst>
                                          <p:attrName>ppt_h</p:attrName>
                                        </p:attrNameLst>
                                      </p:cBhvr>
                                      <p:tavLst>
                                        <p:tav tm="0">
                                          <p:val>
                                            <p:fltVal val="0"/>
                                          </p:val>
                                        </p:tav>
                                        <p:tav tm="100000">
                                          <p:val>
                                            <p:strVal val="#ppt_h"/>
                                          </p:val>
                                        </p:tav>
                                      </p:tavLst>
                                    </p:anim>
                                    <p:animEffect transition="in" filter="fade">
                                      <p:cBhvr>
                                        <p:cTn id="24" dur="500"/>
                                        <p:tgtEl>
                                          <p:spTgt spid="45067"/>
                                        </p:tgtEl>
                                      </p:cBhvr>
                                    </p:animEffect>
                                  </p:childTnLst>
                                </p:cTn>
                              </p:par>
                            </p:childTnLst>
                          </p:cTn>
                        </p:par>
                        <p:par>
                          <p:cTn id="25" fill="hold" nodeType="afterGroup">
                            <p:stCondLst>
                              <p:cond delay="500"/>
                            </p:stCondLst>
                            <p:childTnLst>
                              <p:par>
                                <p:cTn id="26" presetID="49" presetClass="entr" presetSubtype="0" decel="100000" fill="hold" grpId="0" nodeType="afterEffect">
                                  <p:stCondLst>
                                    <p:cond delay="0"/>
                                  </p:stCondLst>
                                  <p:childTnLst>
                                    <p:set>
                                      <p:cBhvr>
                                        <p:cTn id="27" dur="1" fill="hold">
                                          <p:stCondLst>
                                            <p:cond delay="0"/>
                                          </p:stCondLst>
                                        </p:cTn>
                                        <p:tgtEl>
                                          <p:spTgt spid="45073"/>
                                        </p:tgtEl>
                                        <p:attrNameLst>
                                          <p:attrName>style.visibility</p:attrName>
                                        </p:attrNameLst>
                                      </p:cBhvr>
                                      <p:to>
                                        <p:strVal val="visible"/>
                                      </p:to>
                                    </p:set>
                                    <p:anim calcmode="lin" valueType="num">
                                      <p:cBhvr>
                                        <p:cTn id="28" dur="500" fill="hold"/>
                                        <p:tgtEl>
                                          <p:spTgt spid="45073"/>
                                        </p:tgtEl>
                                        <p:attrNameLst>
                                          <p:attrName>ppt_w</p:attrName>
                                        </p:attrNameLst>
                                      </p:cBhvr>
                                      <p:tavLst>
                                        <p:tav tm="0">
                                          <p:val>
                                            <p:fltVal val="0"/>
                                          </p:val>
                                        </p:tav>
                                        <p:tav tm="100000">
                                          <p:val>
                                            <p:strVal val="#ppt_w"/>
                                          </p:val>
                                        </p:tav>
                                      </p:tavLst>
                                    </p:anim>
                                    <p:anim calcmode="lin" valueType="num">
                                      <p:cBhvr>
                                        <p:cTn id="29" dur="500" fill="hold"/>
                                        <p:tgtEl>
                                          <p:spTgt spid="45073"/>
                                        </p:tgtEl>
                                        <p:attrNameLst>
                                          <p:attrName>ppt_h</p:attrName>
                                        </p:attrNameLst>
                                      </p:cBhvr>
                                      <p:tavLst>
                                        <p:tav tm="0">
                                          <p:val>
                                            <p:fltVal val="0"/>
                                          </p:val>
                                        </p:tav>
                                        <p:tav tm="100000">
                                          <p:val>
                                            <p:strVal val="#ppt_h"/>
                                          </p:val>
                                        </p:tav>
                                      </p:tavLst>
                                    </p:anim>
                                    <p:anim calcmode="lin" valueType="num">
                                      <p:cBhvr>
                                        <p:cTn id="30" dur="500" fill="hold"/>
                                        <p:tgtEl>
                                          <p:spTgt spid="45073"/>
                                        </p:tgtEl>
                                        <p:attrNameLst>
                                          <p:attrName>style.rotation</p:attrName>
                                        </p:attrNameLst>
                                      </p:cBhvr>
                                      <p:tavLst>
                                        <p:tav tm="0">
                                          <p:val>
                                            <p:fltVal val="360"/>
                                          </p:val>
                                        </p:tav>
                                        <p:tav tm="100000">
                                          <p:val>
                                            <p:fltVal val="0"/>
                                          </p:val>
                                        </p:tav>
                                      </p:tavLst>
                                    </p:anim>
                                    <p:animEffect transition="in" filter="fade">
                                      <p:cBhvr>
                                        <p:cTn id="31" dur="500"/>
                                        <p:tgtEl>
                                          <p:spTgt spid="45073"/>
                                        </p:tgtEl>
                                      </p:cBhvr>
                                    </p:animEffect>
                                  </p:childTnLst>
                                </p:cTn>
                              </p:par>
                            </p:childTnLst>
                          </p:cTn>
                        </p:par>
                        <p:par>
                          <p:cTn id="32" fill="hold" nodeType="afterGroup">
                            <p:stCondLst>
                              <p:cond delay="1000"/>
                            </p:stCondLst>
                            <p:childTnLst>
                              <p:par>
                                <p:cTn id="33" presetID="49" presetClass="entr" presetSubtype="0" decel="100000" fill="hold" grpId="0" nodeType="afterEffect">
                                  <p:stCondLst>
                                    <p:cond delay="0"/>
                                  </p:stCondLst>
                                  <p:childTnLst>
                                    <p:set>
                                      <p:cBhvr>
                                        <p:cTn id="34" dur="1" fill="hold">
                                          <p:stCondLst>
                                            <p:cond delay="0"/>
                                          </p:stCondLst>
                                        </p:cTn>
                                        <p:tgtEl>
                                          <p:spTgt spid="45072"/>
                                        </p:tgtEl>
                                        <p:attrNameLst>
                                          <p:attrName>style.visibility</p:attrName>
                                        </p:attrNameLst>
                                      </p:cBhvr>
                                      <p:to>
                                        <p:strVal val="visible"/>
                                      </p:to>
                                    </p:set>
                                    <p:anim calcmode="lin" valueType="num">
                                      <p:cBhvr>
                                        <p:cTn id="35" dur="500" fill="hold"/>
                                        <p:tgtEl>
                                          <p:spTgt spid="45072"/>
                                        </p:tgtEl>
                                        <p:attrNameLst>
                                          <p:attrName>ppt_w</p:attrName>
                                        </p:attrNameLst>
                                      </p:cBhvr>
                                      <p:tavLst>
                                        <p:tav tm="0">
                                          <p:val>
                                            <p:fltVal val="0"/>
                                          </p:val>
                                        </p:tav>
                                        <p:tav tm="100000">
                                          <p:val>
                                            <p:strVal val="#ppt_w"/>
                                          </p:val>
                                        </p:tav>
                                      </p:tavLst>
                                    </p:anim>
                                    <p:anim calcmode="lin" valueType="num">
                                      <p:cBhvr>
                                        <p:cTn id="36" dur="500" fill="hold"/>
                                        <p:tgtEl>
                                          <p:spTgt spid="45072"/>
                                        </p:tgtEl>
                                        <p:attrNameLst>
                                          <p:attrName>ppt_h</p:attrName>
                                        </p:attrNameLst>
                                      </p:cBhvr>
                                      <p:tavLst>
                                        <p:tav tm="0">
                                          <p:val>
                                            <p:fltVal val="0"/>
                                          </p:val>
                                        </p:tav>
                                        <p:tav tm="100000">
                                          <p:val>
                                            <p:strVal val="#ppt_h"/>
                                          </p:val>
                                        </p:tav>
                                      </p:tavLst>
                                    </p:anim>
                                    <p:anim calcmode="lin" valueType="num">
                                      <p:cBhvr>
                                        <p:cTn id="37" dur="500" fill="hold"/>
                                        <p:tgtEl>
                                          <p:spTgt spid="45072"/>
                                        </p:tgtEl>
                                        <p:attrNameLst>
                                          <p:attrName>style.rotation</p:attrName>
                                        </p:attrNameLst>
                                      </p:cBhvr>
                                      <p:tavLst>
                                        <p:tav tm="0">
                                          <p:val>
                                            <p:fltVal val="360"/>
                                          </p:val>
                                        </p:tav>
                                        <p:tav tm="100000">
                                          <p:val>
                                            <p:fltVal val="0"/>
                                          </p:val>
                                        </p:tav>
                                      </p:tavLst>
                                    </p:anim>
                                    <p:animEffect transition="in" filter="fade">
                                      <p:cBhvr>
                                        <p:cTn id="38" dur="500"/>
                                        <p:tgtEl>
                                          <p:spTgt spid="45072"/>
                                        </p:tgtEl>
                                      </p:cBhvr>
                                    </p:animEffect>
                                  </p:childTnLst>
                                </p:cTn>
                              </p:par>
                            </p:childTnLst>
                          </p:cTn>
                        </p:par>
                        <p:par>
                          <p:cTn id="39" fill="hold" nodeType="afterGroup">
                            <p:stCondLst>
                              <p:cond delay="1500"/>
                            </p:stCondLst>
                            <p:childTnLst>
                              <p:par>
                                <p:cTn id="40" presetID="49" presetClass="entr" presetSubtype="0" decel="100000" fill="hold" grpId="0" nodeType="afterEffect">
                                  <p:stCondLst>
                                    <p:cond delay="0"/>
                                  </p:stCondLst>
                                  <p:childTnLst>
                                    <p:set>
                                      <p:cBhvr>
                                        <p:cTn id="41" dur="1" fill="hold">
                                          <p:stCondLst>
                                            <p:cond delay="0"/>
                                          </p:stCondLst>
                                        </p:cTn>
                                        <p:tgtEl>
                                          <p:spTgt spid="45062"/>
                                        </p:tgtEl>
                                        <p:attrNameLst>
                                          <p:attrName>style.visibility</p:attrName>
                                        </p:attrNameLst>
                                      </p:cBhvr>
                                      <p:to>
                                        <p:strVal val="visible"/>
                                      </p:to>
                                    </p:set>
                                    <p:anim calcmode="lin" valueType="num">
                                      <p:cBhvr>
                                        <p:cTn id="42" dur="500" fill="hold"/>
                                        <p:tgtEl>
                                          <p:spTgt spid="45062"/>
                                        </p:tgtEl>
                                        <p:attrNameLst>
                                          <p:attrName>ppt_w</p:attrName>
                                        </p:attrNameLst>
                                      </p:cBhvr>
                                      <p:tavLst>
                                        <p:tav tm="0">
                                          <p:val>
                                            <p:fltVal val="0"/>
                                          </p:val>
                                        </p:tav>
                                        <p:tav tm="100000">
                                          <p:val>
                                            <p:strVal val="#ppt_w"/>
                                          </p:val>
                                        </p:tav>
                                      </p:tavLst>
                                    </p:anim>
                                    <p:anim calcmode="lin" valueType="num">
                                      <p:cBhvr>
                                        <p:cTn id="43" dur="500" fill="hold"/>
                                        <p:tgtEl>
                                          <p:spTgt spid="45062"/>
                                        </p:tgtEl>
                                        <p:attrNameLst>
                                          <p:attrName>ppt_h</p:attrName>
                                        </p:attrNameLst>
                                      </p:cBhvr>
                                      <p:tavLst>
                                        <p:tav tm="0">
                                          <p:val>
                                            <p:fltVal val="0"/>
                                          </p:val>
                                        </p:tav>
                                        <p:tav tm="100000">
                                          <p:val>
                                            <p:strVal val="#ppt_h"/>
                                          </p:val>
                                        </p:tav>
                                      </p:tavLst>
                                    </p:anim>
                                    <p:anim calcmode="lin" valueType="num">
                                      <p:cBhvr>
                                        <p:cTn id="44" dur="500" fill="hold"/>
                                        <p:tgtEl>
                                          <p:spTgt spid="45062"/>
                                        </p:tgtEl>
                                        <p:attrNameLst>
                                          <p:attrName>style.rotation</p:attrName>
                                        </p:attrNameLst>
                                      </p:cBhvr>
                                      <p:tavLst>
                                        <p:tav tm="0">
                                          <p:val>
                                            <p:fltVal val="360"/>
                                          </p:val>
                                        </p:tav>
                                        <p:tav tm="100000">
                                          <p:val>
                                            <p:fltVal val="0"/>
                                          </p:val>
                                        </p:tav>
                                      </p:tavLst>
                                    </p:anim>
                                    <p:animEffect transition="in" filter="fade">
                                      <p:cBhvr>
                                        <p:cTn id="45" dur="500"/>
                                        <p:tgtEl>
                                          <p:spTgt spid="45062"/>
                                        </p:tgtEl>
                                      </p:cBhvr>
                                    </p:animEffect>
                                  </p:childTnLst>
                                </p:cTn>
                              </p:par>
                            </p:childTnLst>
                          </p:cTn>
                        </p:par>
                        <p:par>
                          <p:cTn id="46" fill="hold" nodeType="afterGroup">
                            <p:stCondLst>
                              <p:cond delay="2000"/>
                            </p:stCondLst>
                            <p:childTnLst>
                              <p:par>
                                <p:cTn id="47" presetID="52" presetClass="entr" presetSubtype="0" fill="hold" grpId="0" nodeType="afterEffect">
                                  <p:stCondLst>
                                    <p:cond delay="0"/>
                                  </p:stCondLst>
                                  <p:childTnLst>
                                    <p:set>
                                      <p:cBhvr>
                                        <p:cTn id="48" dur="1" fill="hold">
                                          <p:stCondLst>
                                            <p:cond delay="0"/>
                                          </p:stCondLst>
                                        </p:cTn>
                                        <p:tgtEl>
                                          <p:spTgt spid="45066"/>
                                        </p:tgtEl>
                                        <p:attrNameLst>
                                          <p:attrName>style.visibility</p:attrName>
                                        </p:attrNameLst>
                                      </p:cBhvr>
                                      <p:to>
                                        <p:strVal val="visible"/>
                                      </p:to>
                                    </p:set>
                                    <p:animScale>
                                      <p:cBhvr>
                                        <p:cTn id="49" dur="500" decel="50000" fill="hold">
                                          <p:stCondLst>
                                            <p:cond delay="0"/>
                                          </p:stCondLst>
                                        </p:cTn>
                                        <p:tgtEl>
                                          <p:spTgt spid="450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45066"/>
                                        </p:tgtEl>
                                        <p:attrNameLst>
                                          <p:attrName>ppt_x</p:attrName>
                                          <p:attrName>ppt_y</p:attrName>
                                        </p:attrNameLst>
                                      </p:cBhvr>
                                    </p:animMotion>
                                    <p:animEffect transition="in" filter="fade">
                                      <p:cBhvr>
                                        <p:cTn id="51" dur="500"/>
                                        <p:tgtEl>
                                          <p:spTgt spid="45066"/>
                                        </p:tgtEl>
                                      </p:cBhvr>
                                    </p:animEffect>
                                  </p:childTnLst>
                                </p:cTn>
                              </p:par>
                            </p:childTnLst>
                          </p:cTn>
                        </p:par>
                        <p:par>
                          <p:cTn id="52" fill="hold" nodeType="afterGroup">
                            <p:stCondLst>
                              <p:cond delay="2500"/>
                            </p:stCondLst>
                            <p:childTnLst>
                              <p:par>
                                <p:cTn id="53" presetID="52" presetClass="entr" presetSubtype="0" fill="hold" grpId="0" nodeType="afterEffect">
                                  <p:stCondLst>
                                    <p:cond delay="0"/>
                                  </p:stCondLst>
                                  <p:childTnLst>
                                    <p:set>
                                      <p:cBhvr>
                                        <p:cTn id="54" dur="1" fill="hold">
                                          <p:stCondLst>
                                            <p:cond delay="0"/>
                                          </p:stCondLst>
                                        </p:cTn>
                                        <p:tgtEl>
                                          <p:spTgt spid="45063"/>
                                        </p:tgtEl>
                                        <p:attrNameLst>
                                          <p:attrName>style.visibility</p:attrName>
                                        </p:attrNameLst>
                                      </p:cBhvr>
                                      <p:to>
                                        <p:strVal val="visible"/>
                                      </p:to>
                                    </p:set>
                                    <p:animScale>
                                      <p:cBhvr>
                                        <p:cTn id="55" dur="500" decel="50000" fill="hold">
                                          <p:stCondLst>
                                            <p:cond delay="0"/>
                                          </p:stCondLst>
                                        </p:cTn>
                                        <p:tgtEl>
                                          <p:spTgt spid="450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500" decel="50000" fill="hold">
                                          <p:stCondLst>
                                            <p:cond delay="0"/>
                                          </p:stCondLst>
                                        </p:cTn>
                                        <p:tgtEl>
                                          <p:spTgt spid="45063"/>
                                        </p:tgtEl>
                                        <p:attrNameLst>
                                          <p:attrName>ppt_x</p:attrName>
                                          <p:attrName>ppt_y</p:attrName>
                                        </p:attrNameLst>
                                      </p:cBhvr>
                                    </p:animMotion>
                                    <p:animEffect transition="in" filter="fade">
                                      <p:cBhvr>
                                        <p:cTn id="57" dur="500"/>
                                        <p:tgtEl>
                                          <p:spTgt spid="45063"/>
                                        </p:tgtEl>
                                      </p:cBhvr>
                                    </p:animEffect>
                                  </p:childTnLst>
                                </p:cTn>
                              </p:par>
                            </p:childTnLst>
                          </p:cTn>
                        </p:par>
                        <p:par>
                          <p:cTn id="58" fill="hold" nodeType="afterGroup">
                            <p:stCondLst>
                              <p:cond delay="3000"/>
                            </p:stCondLst>
                            <p:childTnLst>
                              <p:par>
                                <p:cTn id="59" presetID="26" presetClass="entr" presetSubtype="0" fill="hold" grpId="0" nodeType="afterEffect">
                                  <p:stCondLst>
                                    <p:cond delay="0"/>
                                  </p:stCondLst>
                                  <p:childTnLst>
                                    <p:set>
                                      <p:cBhvr>
                                        <p:cTn id="60" dur="1" fill="hold">
                                          <p:stCondLst>
                                            <p:cond delay="0"/>
                                          </p:stCondLst>
                                        </p:cTn>
                                        <p:tgtEl>
                                          <p:spTgt spid="45065"/>
                                        </p:tgtEl>
                                        <p:attrNameLst>
                                          <p:attrName>style.visibility</p:attrName>
                                        </p:attrNameLst>
                                      </p:cBhvr>
                                      <p:to>
                                        <p:strVal val="visible"/>
                                      </p:to>
                                    </p:set>
                                    <p:animEffect transition="in" filter="wipe(down)">
                                      <p:cBhvr>
                                        <p:cTn id="61" dur="145">
                                          <p:stCondLst>
                                            <p:cond delay="0"/>
                                          </p:stCondLst>
                                        </p:cTn>
                                        <p:tgtEl>
                                          <p:spTgt spid="45065"/>
                                        </p:tgtEl>
                                      </p:cBhvr>
                                    </p:animEffect>
                                    <p:anim calcmode="lin" valueType="num">
                                      <p:cBhvr>
                                        <p:cTn id="62" dur="456" tmFilter="0,0; 0.14,0.36; 0.43,0.73; 0.71,0.91; 1.0,1.0">
                                          <p:stCondLst>
                                            <p:cond delay="0"/>
                                          </p:stCondLst>
                                        </p:cTn>
                                        <p:tgtEl>
                                          <p:spTgt spid="45065"/>
                                        </p:tgtEl>
                                        <p:attrNameLst>
                                          <p:attrName>ppt_x</p:attrName>
                                        </p:attrNameLst>
                                      </p:cBhvr>
                                      <p:tavLst>
                                        <p:tav tm="0">
                                          <p:val>
                                            <p:strVal val="#ppt_x-0.25"/>
                                          </p:val>
                                        </p:tav>
                                        <p:tav tm="100000">
                                          <p:val>
                                            <p:strVal val="#ppt_x"/>
                                          </p:val>
                                        </p:tav>
                                      </p:tavLst>
                                    </p:anim>
                                    <p:anim calcmode="lin" valueType="num">
                                      <p:cBhvr>
                                        <p:cTn id="63" dur="166" tmFilter="0.0,0.0; 0.25,0.07; 0.50,0.2; 0.75,0.467; 1.0,1.0">
                                          <p:stCondLst>
                                            <p:cond delay="0"/>
                                          </p:stCondLst>
                                        </p:cTn>
                                        <p:tgtEl>
                                          <p:spTgt spid="45065"/>
                                        </p:tgtEl>
                                        <p:attrNameLst>
                                          <p:attrName>ppt_y</p:attrName>
                                        </p:attrNameLst>
                                      </p:cBhvr>
                                      <p:tavLst>
                                        <p:tav tm="0" fmla="#ppt_y-sin(pi*$)/3">
                                          <p:val>
                                            <p:fltVal val="0.5"/>
                                          </p:val>
                                        </p:tav>
                                        <p:tav tm="100000">
                                          <p:val>
                                            <p:fltVal val="1"/>
                                          </p:val>
                                        </p:tav>
                                      </p:tavLst>
                                    </p:anim>
                                    <p:anim calcmode="lin" valueType="num">
                                      <p:cBhvr>
                                        <p:cTn id="64" dur="166" tmFilter="0, 0; 0.125,0.2665; 0.25,0.4; 0.375,0.465; 0.5,0.5;  0.625,0.535; 0.75,0.6; 0.875,0.7335; 1,1">
                                          <p:stCondLst>
                                            <p:cond delay="166"/>
                                          </p:stCondLst>
                                        </p:cTn>
                                        <p:tgtEl>
                                          <p:spTgt spid="45065"/>
                                        </p:tgtEl>
                                        <p:attrNameLst>
                                          <p:attrName>ppt_y</p:attrName>
                                        </p:attrNameLst>
                                      </p:cBhvr>
                                      <p:tavLst>
                                        <p:tav tm="0" fmla="#ppt_y-sin(pi*$)/9">
                                          <p:val>
                                            <p:fltVal val="0"/>
                                          </p:val>
                                        </p:tav>
                                        <p:tav tm="100000">
                                          <p:val>
                                            <p:fltVal val="1"/>
                                          </p:val>
                                        </p:tav>
                                      </p:tavLst>
                                    </p:anim>
                                    <p:anim calcmode="lin" valueType="num">
                                      <p:cBhvr>
                                        <p:cTn id="65" dur="83" tmFilter="0, 0; 0.125,0.2665; 0.25,0.4; 0.375,0.465; 0.5,0.5;  0.625,0.535; 0.75,0.6; 0.875,0.7335; 1,1">
                                          <p:stCondLst>
                                            <p:cond delay="331"/>
                                          </p:stCondLst>
                                        </p:cTn>
                                        <p:tgtEl>
                                          <p:spTgt spid="45065"/>
                                        </p:tgtEl>
                                        <p:attrNameLst>
                                          <p:attrName>ppt_y</p:attrName>
                                        </p:attrNameLst>
                                      </p:cBhvr>
                                      <p:tavLst>
                                        <p:tav tm="0" fmla="#ppt_y-sin(pi*$)/27">
                                          <p:val>
                                            <p:fltVal val="0"/>
                                          </p:val>
                                        </p:tav>
                                        <p:tav tm="100000">
                                          <p:val>
                                            <p:fltVal val="1"/>
                                          </p:val>
                                        </p:tav>
                                      </p:tavLst>
                                    </p:anim>
                                    <p:anim calcmode="lin" valueType="num">
                                      <p:cBhvr>
                                        <p:cTn id="66" dur="41" tmFilter="0, 0; 0.125,0.2665; 0.25,0.4; 0.375,0.465; 0.5,0.5;  0.625,0.535; 0.75,0.6; 0.875,0.7335; 1,1">
                                          <p:stCondLst>
                                            <p:cond delay="414"/>
                                          </p:stCondLst>
                                        </p:cTn>
                                        <p:tgtEl>
                                          <p:spTgt spid="45065"/>
                                        </p:tgtEl>
                                        <p:attrNameLst>
                                          <p:attrName>ppt_y</p:attrName>
                                        </p:attrNameLst>
                                      </p:cBhvr>
                                      <p:tavLst>
                                        <p:tav tm="0" fmla="#ppt_y-sin(pi*$)/81">
                                          <p:val>
                                            <p:fltVal val="0"/>
                                          </p:val>
                                        </p:tav>
                                        <p:tav tm="100000">
                                          <p:val>
                                            <p:fltVal val="1"/>
                                          </p:val>
                                        </p:tav>
                                      </p:tavLst>
                                    </p:anim>
                                    <p:animScale>
                                      <p:cBhvr>
                                        <p:cTn id="67" dur="7">
                                          <p:stCondLst>
                                            <p:cond delay="162"/>
                                          </p:stCondLst>
                                        </p:cTn>
                                        <p:tgtEl>
                                          <p:spTgt spid="45065"/>
                                        </p:tgtEl>
                                      </p:cBhvr>
                                      <p:to x="100000" y="60000"/>
                                    </p:animScale>
                                    <p:animScale>
                                      <p:cBhvr>
                                        <p:cTn id="68" dur="41" decel="50000">
                                          <p:stCondLst>
                                            <p:cond delay="169"/>
                                          </p:stCondLst>
                                        </p:cTn>
                                        <p:tgtEl>
                                          <p:spTgt spid="45065"/>
                                        </p:tgtEl>
                                      </p:cBhvr>
                                      <p:to x="100000" y="100000"/>
                                    </p:animScale>
                                    <p:animScale>
                                      <p:cBhvr>
                                        <p:cTn id="69" dur="7">
                                          <p:stCondLst>
                                            <p:cond delay="328"/>
                                          </p:stCondLst>
                                        </p:cTn>
                                        <p:tgtEl>
                                          <p:spTgt spid="45065"/>
                                        </p:tgtEl>
                                      </p:cBhvr>
                                      <p:to x="100000" y="80000"/>
                                    </p:animScale>
                                    <p:animScale>
                                      <p:cBhvr>
                                        <p:cTn id="70" dur="41" decel="50000">
                                          <p:stCondLst>
                                            <p:cond delay="335"/>
                                          </p:stCondLst>
                                        </p:cTn>
                                        <p:tgtEl>
                                          <p:spTgt spid="45065"/>
                                        </p:tgtEl>
                                      </p:cBhvr>
                                      <p:to x="100000" y="100000"/>
                                    </p:animScale>
                                    <p:animScale>
                                      <p:cBhvr>
                                        <p:cTn id="71" dur="7">
                                          <p:stCondLst>
                                            <p:cond delay="410"/>
                                          </p:stCondLst>
                                        </p:cTn>
                                        <p:tgtEl>
                                          <p:spTgt spid="45065"/>
                                        </p:tgtEl>
                                      </p:cBhvr>
                                      <p:to x="100000" y="90000"/>
                                    </p:animScale>
                                    <p:animScale>
                                      <p:cBhvr>
                                        <p:cTn id="72" dur="41" decel="50000">
                                          <p:stCondLst>
                                            <p:cond delay="417"/>
                                          </p:stCondLst>
                                        </p:cTn>
                                        <p:tgtEl>
                                          <p:spTgt spid="45065"/>
                                        </p:tgtEl>
                                      </p:cBhvr>
                                      <p:to x="100000" y="100000"/>
                                    </p:animScale>
                                    <p:animScale>
                                      <p:cBhvr>
                                        <p:cTn id="73" dur="7">
                                          <p:stCondLst>
                                            <p:cond delay="452"/>
                                          </p:stCondLst>
                                        </p:cTn>
                                        <p:tgtEl>
                                          <p:spTgt spid="45065"/>
                                        </p:tgtEl>
                                      </p:cBhvr>
                                      <p:to x="100000" y="95000"/>
                                    </p:animScale>
                                    <p:animScale>
                                      <p:cBhvr>
                                        <p:cTn id="74" dur="41" decel="50000">
                                          <p:stCondLst>
                                            <p:cond delay="458"/>
                                          </p:stCondLst>
                                        </p:cTn>
                                        <p:tgtEl>
                                          <p:spTgt spid="45065"/>
                                        </p:tgtEl>
                                      </p:cBhvr>
                                      <p:to x="100000" y="100000"/>
                                    </p:animScale>
                                  </p:childTnLst>
                                </p:cTn>
                              </p:par>
                            </p:childTnLst>
                          </p:cTn>
                        </p:par>
                        <p:par>
                          <p:cTn id="75" fill="hold" nodeType="afterGroup">
                            <p:stCondLst>
                              <p:cond delay="3500"/>
                            </p:stCondLst>
                            <p:childTnLst>
                              <p:par>
                                <p:cTn id="76" presetID="26" presetClass="entr" presetSubtype="0" fill="hold" grpId="0" nodeType="afterEffect">
                                  <p:stCondLst>
                                    <p:cond delay="0"/>
                                  </p:stCondLst>
                                  <p:childTnLst>
                                    <p:set>
                                      <p:cBhvr>
                                        <p:cTn id="77" dur="1" fill="hold">
                                          <p:stCondLst>
                                            <p:cond delay="0"/>
                                          </p:stCondLst>
                                        </p:cTn>
                                        <p:tgtEl>
                                          <p:spTgt spid="45064"/>
                                        </p:tgtEl>
                                        <p:attrNameLst>
                                          <p:attrName>style.visibility</p:attrName>
                                        </p:attrNameLst>
                                      </p:cBhvr>
                                      <p:to>
                                        <p:strVal val="visible"/>
                                      </p:to>
                                    </p:set>
                                    <p:animEffect transition="in" filter="wipe(down)">
                                      <p:cBhvr>
                                        <p:cTn id="78" dur="580">
                                          <p:stCondLst>
                                            <p:cond delay="0"/>
                                          </p:stCondLst>
                                        </p:cTn>
                                        <p:tgtEl>
                                          <p:spTgt spid="45064"/>
                                        </p:tgtEl>
                                      </p:cBhvr>
                                    </p:animEffect>
                                    <p:anim calcmode="lin" valueType="num">
                                      <p:cBhvr>
                                        <p:cTn id="79" dur="1822" tmFilter="0,0; 0.14,0.36; 0.43,0.73; 0.71,0.91; 1.0,1.0">
                                          <p:stCondLst>
                                            <p:cond delay="0"/>
                                          </p:stCondLst>
                                        </p:cTn>
                                        <p:tgtEl>
                                          <p:spTgt spid="45064"/>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064"/>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064"/>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064"/>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064"/>
                                        </p:tgtEl>
                                        <p:attrNameLst>
                                          <p:attrName>ppt_y</p:attrName>
                                        </p:attrNameLst>
                                      </p:cBhvr>
                                      <p:tavLst>
                                        <p:tav tm="0" fmla="#ppt_y-sin(pi*$)/81">
                                          <p:val>
                                            <p:fltVal val="0"/>
                                          </p:val>
                                        </p:tav>
                                        <p:tav tm="100000">
                                          <p:val>
                                            <p:fltVal val="1"/>
                                          </p:val>
                                        </p:tav>
                                      </p:tavLst>
                                    </p:anim>
                                    <p:animScale>
                                      <p:cBhvr>
                                        <p:cTn id="84" dur="26">
                                          <p:stCondLst>
                                            <p:cond delay="650"/>
                                          </p:stCondLst>
                                        </p:cTn>
                                        <p:tgtEl>
                                          <p:spTgt spid="45064"/>
                                        </p:tgtEl>
                                      </p:cBhvr>
                                      <p:to x="100000" y="60000"/>
                                    </p:animScale>
                                    <p:animScale>
                                      <p:cBhvr>
                                        <p:cTn id="85" dur="166" decel="50000">
                                          <p:stCondLst>
                                            <p:cond delay="676"/>
                                          </p:stCondLst>
                                        </p:cTn>
                                        <p:tgtEl>
                                          <p:spTgt spid="45064"/>
                                        </p:tgtEl>
                                      </p:cBhvr>
                                      <p:to x="100000" y="100000"/>
                                    </p:animScale>
                                    <p:animScale>
                                      <p:cBhvr>
                                        <p:cTn id="86" dur="26">
                                          <p:stCondLst>
                                            <p:cond delay="1312"/>
                                          </p:stCondLst>
                                        </p:cTn>
                                        <p:tgtEl>
                                          <p:spTgt spid="45064"/>
                                        </p:tgtEl>
                                      </p:cBhvr>
                                      <p:to x="100000" y="80000"/>
                                    </p:animScale>
                                    <p:animScale>
                                      <p:cBhvr>
                                        <p:cTn id="87" dur="166" decel="50000">
                                          <p:stCondLst>
                                            <p:cond delay="1338"/>
                                          </p:stCondLst>
                                        </p:cTn>
                                        <p:tgtEl>
                                          <p:spTgt spid="45064"/>
                                        </p:tgtEl>
                                      </p:cBhvr>
                                      <p:to x="100000" y="100000"/>
                                    </p:animScale>
                                    <p:animScale>
                                      <p:cBhvr>
                                        <p:cTn id="88" dur="26">
                                          <p:stCondLst>
                                            <p:cond delay="1642"/>
                                          </p:stCondLst>
                                        </p:cTn>
                                        <p:tgtEl>
                                          <p:spTgt spid="45064"/>
                                        </p:tgtEl>
                                      </p:cBhvr>
                                      <p:to x="100000" y="90000"/>
                                    </p:animScale>
                                    <p:animScale>
                                      <p:cBhvr>
                                        <p:cTn id="89" dur="166" decel="50000">
                                          <p:stCondLst>
                                            <p:cond delay="1668"/>
                                          </p:stCondLst>
                                        </p:cTn>
                                        <p:tgtEl>
                                          <p:spTgt spid="45064"/>
                                        </p:tgtEl>
                                      </p:cBhvr>
                                      <p:to x="100000" y="100000"/>
                                    </p:animScale>
                                    <p:animScale>
                                      <p:cBhvr>
                                        <p:cTn id="90" dur="26">
                                          <p:stCondLst>
                                            <p:cond delay="1808"/>
                                          </p:stCondLst>
                                        </p:cTn>
                                        <p:tgtEl>
                                          <p:spTgt spid="45064"/>
                                        </p:tgtEl>
                                      </p:cBhvr>
                                      <p:to x="100000" y="95000"/>
                                    </p:animScale>
                                    <p:animScale>
                                      <p:cBhvr>
                                        <p:cTn id="91" dur="166" decel="50000">
                                          <p:stCondLst>
                                            <p:cond delay="1834"/>
                                          </p:stCondLst>
                                        </p:cTn>
                                        <p:tgtEl>
                                          <p:spTgt spid="450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P spid="45062" grpId="0" animBg="1"/>
      <p:bldP spid="45063" grpId="0" animBg="1"/>
      <p:bldP spid="45064" grpId="0"/>
      <p:bldP spid="45065" grpId="0" animBg="1"/>
      <p:bldP spid="45066" grpId="0" animBg="1"/>
      <p:bldP spid="45067" grpId="0" animBg="1"/>
      <p:bldP spid="45068" grpId="0" animBg="1"/>
      <p:bldP spid="45069" grpId="0" animBg="1"/>
      <p:bldP spid="45072" grpId="0" animBg="1"/>
      <p:bldP spid="450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p:txBody>
          <a:bodyPr/>
          <a:lstStyle/>
          <a:p>
            <a:pPr eaLnBrk="1" hangingPunct="1"/>
            <a:endParaRPr lang="es-ES_tradnl">
              <a:latin typeface="Calibri" charset="0"/>
            </a:endParaRPr>
          </a:p>
        </p:txBody>
      </p:sp>
      <p:sp>
        <p:nvSpPr>
          <p:cNvPr id="51203" name="Rectangle 3"/>
          <p:cNvSpPr>
            <a:spLocks noGrp="1"/>
          </p:cNvSpPr>
          <p:nvPr>
            <p:ph type="body" idx="4294967295"/>
          </p:nvPr>
        </p:nvSpPr>
        <p:spPr/>
        <p:txBody>
          <a:bodyPr/>
          <a:lstStyle/>
          <a:p>
            <a:pPr eaLnBrk="1" hangingPunct="1"/>
            <a:endParaRPr lang="es-ES_tradnl">
              <a:latin typeface="Calibri" charset="0"/>
            </a:endParaRPr>
          </a:p>
        </p:txBody>
      </p:sp>
      <p:pic>
        <p:nvPicPr>
          <p:cNvPr id="51204" name="Picture 4" desc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5"/>
          <p:cNvSpPr>
            <a:spLocks noChangeShapeType="1"/>
          </p:cNvSpPr>
          <p:nvPr/>
        </p:nvSpPr>
        <p:spPr bwMode="auto">
          <a:xfrm>
            <a:off x="468313" y="1125538"/>
            <a:ext cx="395287"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6" name="Text Box 6"/>
          <p:cNvSpPr txBox="1">
            <a:spLocks noChangeArrowheads="1"/>
          </p:cNvSpPr>
          <p:nvPr/>
        </p:nvSpPr>
        <p:spPr bwMode="auto">
          <a:xfrm>
            <a:off x="1042988" y="476250"/>
            <a:ext cx="2808287" cy="1631950"/>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Αιτήματα διευκρίνισης</a:t>
            </a:r>
            <a:r>
              <a:rPr lang="en-US" sz="2500" b="1">
                <a:solidFill>
                  <a:srgbClr val="000066"/>
                </a:solidFill>
                <a:latin typeface="Calibri" charset="0"/>
              </a:rPr>
              <a:t> clarification requests</a:t>
            </a:r>
          </a:p>
        </p:txBody>
      </p:sp>
      <p:sp>
        <p:nvSpPr>
          <p:cNvPr id="46087" name="Line 7"/>
          <p:cNvSpPr>
            <a:spLocks noChangeShapeType="1"/>
          </p:cNvSpPr>
          <p:nvPr/>
        </p:nvSpPr>
        <p:spPr bwMode="auto">
          <a:xfrm>
            <a:off x="1763713" y="2133600"/>
            <a:ext cx="649287" cy="4318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8" name="Text Box 8"/>
          <p:cNvSpPr txBox="1">
            <a:spLocks noChangeArrowheads="1"/>
          </p:cNvSpPr>
          <p:nvPr/>
        </p:nvSpPr>
        <p:spPr bwMode="auto">
          <a:xfrm>
            <a:off x="2484438" y="1989138"/>
            <a:ext cx="4248150" cy="1246187"/>
          </a:xfrm>
          <a:prstGeom prst="rect">
            <a:avLst/>
          </a:prstGeom>
          <a:solidFill>
            <a:srgbClr val="9AC7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rgbClr val="000066"/>
                </a:solidFill>
                <a:latin typeface="Calibri" charset="0"/>
              </a:rPr>
              <a:t>Ο φυσικός ομιλητής διευκρινίζει κάτι που δεν έχει γίνει κατανοητό</a:t>
            </a:r>
            <a:endParaRPr lang="en-US" sz="2500" b="1">
              <a:solidFill>
                <a:srgbClr val="000066"/>
              </a:solidFill>
              <a:latin typeface="Calibri" charset="0"/>
            </a:endParaRPr>
          </a:p>
        </p:txBody>
      </p:sp>
      <p:sp>
        <p:nvSpPr>
          <p:cNvPr id="46089" name="Line 9"/>
          <p:cNvSpPr>
            <a:spLocks noChangeShapeType="1"/>
          </p:cNvSpPr>
          <p:nvPr/>
        </p:nvSpPr>
        <p:spPr bwMode="auto">
          <a:xfrm flipV="1">
            <a:off x="3924300" y="1125538"/>
            <a:ext cx="792163"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0" name="Oval 10"/>
          <p:cNvSpPr>
            <a:spLocks noChangeArrowheads="1"/>
          </p:cNvSpPr>
          <p:nvPr/>
        </p:nvSpPr>
        <p:spPr bwMode="auto">
          <a:xfrm>
            <a:off x="611188" y="188913"/>
            <a:ext cx="574675" cy="576262"/>
          </a:xfrm>
          <a:prstGeom prst="ellipse">
            <a:avLst/>
          </a:prstGeom>
          <a:solidFill>
            <a:srgbClr val="E70B0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46091" name="WordArt 11"/>
          <p:cNvSpPr>
            <a:spLocks noChangeArrowheads="1" noChangeShapeType="1" noTextEdit="1"/>
          </p:cNvSpPr>
          <p:nvPr/>
        </p:nvSpPr>
        <p:spPr bwMode="auto">
          <a:xfrm>
            <a:off x="755650" y="260350"/>
            <a:ext cx="215900" cy="36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s-IS" sz="3600" kern="10">
                <a:solidFill>
                  <a:srgbClr val="FFFFFF"/>
                </a:solidFill>
                <a:latin typeface="Arial Black"/>
                <a:ea typeface="Arial Black"/>
                <a:cs typeface="Arial Black"/>
              </a:rPr>
              <a:t>2</a:t>
            </a:r>
            <a:endParaRPr lang="en-US" sz="3600" kern="10">
              <a:solidFill>
                <a:srgbClr val="FFFFFF"/>
              </a:solidFill>
              <a:latin typeface="Arial Black"/>
              <a:ea typeface="Arial Black"/>
              <a:cs typeface="Arial Black"/>
            </a:endParaRPr>
          </a:p>
        </p:txBody>
      </p:sp>
      <p:sp>
        <p:nvSpPr>
          <p:cNvPr id="46092" name="Text Box 12"/>
          <p:cNvSpPr txBox="1">
            <a:spLocks noChangeArrowheads="1"/>
          </p:cNvSpPr>
          <p:nvPr/>
        </p:nvSpPr>
        <p:spPr bwMode="auto">
          <a:xfrm>
            <a:off x="4932363" y="549275"/>
            <a:ext cx="2536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chemeClr val="bg1"/>
                </a:solidFill>
                <a:latin typeface="Calibri" charset="0"/>
              </a:rPr>
              <a:t>• </a:t>
            </a:r>
            <a:r>
              <a:rPr lang="el-GR">
                <a:solidFill>
                  <a:schemeClr val="bg1"/>
                </a:solidFill>
                <a:latin typeface="Calibri" charset="0"/>
              </a:rPr>
              <a:t>τι σημαίνει…</a:t>
            </a:r>
          </a:p>
          <a:p>
            <a:pPr eaLnBrk="1" hangingPunct="1">
              <a:buFont typeface="Arial" charset="0"/>
              <a:buChar char="•"/>
            </a:pPr>
            <a:r>
              <a:rPr lang="el-GR">
                <a:solidFill>
                  <a:schemeClr val="bg1"/>
                </a:solidFill>
                <a:latin typeface="Calibri" charset="0"/>
              </a:rPr>
              <a:t> δεν καταλαβαίνω…</a:t>
            </a:r>
          </a:p>
          <a:p>
            <a:pPr eaLnBrk="1" hangingPunct="1">
              <a:buFont typeface="Arial" charset="0"/>
              <a:buChar char="•"/>
            </a:pPr>
            <a:r>
              <a:rPr lang="el-GR">
                <a:solidFill>
                  <a:schemeClr val="bg1"/>
                </a:solidFill>
                <a:latin typeface="Calibri" charset="0"/>
              </a:rPr>
              <a:t> πάλι… άλλη μία φορά…</a:t>
            </a:r>
          </a:p>
          <a:p>
            <a:pPr eaLnBrk="1" hangingPunct="1"/>
            <a:endParaRPr lang="es-ES_tradnl">
              <a:latin typeface="Calibri" charset="0"/>
            </a:endParaRPr>
          </a:p>
        </p:txBody>
      </p:sp>
      <p:sp>
        <p:nvSpPr>
          <p:cNvPr id="46093" name="Line 13"/>
          <p:cNvSpPr>
            <a:spLocks noChangeShapeType="1"/>
          </p:cNvSpPr>
          <p:nvPr/>
        </p:nvSpPr>
        <p:spPr bwMode="auto">
          <a:xfrm>
            <a:off x="395288" y="4076700"/>
            <a:ext cx="395287"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4" name="Text Box 14"/>
          <p:cNvSpPr txBox="1">
            <a:spLocks noChangeArrowheads="1"/>
          </p:cNvSpPr>
          <p:nvPr/>
        </p:nvSpPr>
        <p:spPr bwMode="auto">
          <a:xfrm>
            <a:off x="1042988" y="3500438"/>
            <a:ext cx="2808287" cy="862012"/>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66"/>
                </a:solidFill>
                <a:latin typeface="Calibri" charset="0"/>
              </a:rPr>
              <a:t>Επανάληψη και παράφραση</a:t>
            </a:r>
            <a:endParaRPr lang="en-US" sz="2500" b="1">
              <a:solidFill>
                <a:srgbClr val="000066"/>
              </a:solidFill>
              <a:latin typeface="Calibri" charset="0"/>
            </a:endParaRPr>
          </a:p>
        </p:txBody>
      </p:sp>
      <p:sp>
        <p:nvSpPr>
          <p:cNvPr id="46095" name="Oval 15"/>
          <p:cNvSpPr>
            <a:spLocks noChangeArrowheads="1"/>
          </p:cNvSpPr>
          <p:nvPr/>
        </p:nvSpPr>
        <p:spPr bwMode="auto">
          <a:xfrm>
            <a:off x="611188" y="3213100"/>
            <a:ext cx="574675" cy="57626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
        <p:nvSpPr>
          <p:cNvPr id="46096" name="WordArt 16"/>
          <p:cNvSpPr>
            <a:spLocks noChangeArrowheads="1" noChangeShapeType="1" noTextEdit="1"/>
          </p:cNvSpPr>
          <p:nvPr/>
        </p:nvSpPr>
        <p:spPr bwMode="auto">
          <a:xfrm>
            <a:off x="755650" y="3284538"/>
            <a:ext cx="215900" cy="3603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FFFF"/>
                </a:solidFill>
                <a:latin typeface="Arial Black"/>
                <a:ea typeface="Arial Black"/>
                <a:cs typeface="Arial Black"/>
              </a:rPr>
              <a:t>3</a:t>
            </a:r>
          </a:p>
        </p:txBody>
      </p:sp>
      <p:sp>
        <p:nvSpPr>
          <p:cNvPr id="46097" name="Line 17"/>
          <p:cNvSpPr>
            <a:spLocks noChangeShapeType="1"/>
          </p:cNvSpPr>
          <p:nvPr/>
        </p:nvSpPr>
        <p:spPr bwMode="auto">
          <a:xfrm flipV="1">
            <a:off x="3924300" y="3860800"/>
            <a:ext cx="6477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8" name="Line 18"/>
          <p:cNvSpPr>
            <a:spLocks noChangeShapeType="1"/>
          </p:cNvSpPr>
          <p:nvPr/>
        </p:nvSpPr>
        <p:spPr bwMode="auto">
          <a:xfrm>
            <a:off x="1835150" y="4652963"/>
            <a:ext cx="649288" cy="4318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9" name="Text Box 19"/>
          <p:cNvSpPr txBox="1">
            <a:spLocks noChangeArrowheads="1"/>
          </p:cNvSpPr>
          <p:nvPr/>
        </p:nvSpPr>
        <p:spPr bwMode="auto">
          <a:xfrm>
            <a:off x="2627313" y="4797425"/>
            <a:ext cx="4248150" cy="1631950"/>
          </a:xfrm>
          <a:prstGeom prst="rect">
            <a:avLst/>
          </a:prstGeom>
          <a:solidFill>
            <a:srgbClr val="9AC7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rgbClr val="000066"/>
                </a:solidFill>
                <a:latin typeface="Calibri" charset="0"/>
              </a:rPr>
              <a:t>Ο φυσικός ομιλητής επαναλαμβάνει ή παραφράζει κάτι που δεν έχει γίνει κατανοητό</a:t>
            </a:r>
            <a:endParaRPr lang="en-US" sz="2500" b="1">
              <a:solidFill>
                <a:srgbClr val="000066"/>
              </a:solidFill>
              <a:latin typeface="Calibri" charset="0"/>
            </a:endParaRPr>
          </a:p>
        </p:txBody>
      </p:sp>
      <p:sp>
        <p:nvSpPr>
          <p:cNvPr id="46100" name="Text Box 20"/>
          <p:cNvSpPr txBox="1">
            <a:spLocks noChangeArrowheads="1"/>
          </p:cNvSpPr>
          <p:nvPr/>
        </p:nvSpPr>
        <p:spPr bwMode="auto">
          <a:xfrm>
            <a:off x="4859338" y="3429000"/>
            <a:ext cx="2035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 </a:t>
            </a:r>
            <a:r>
              <a:rPr lang="el-GR">
                <a:latin typeface="Calibri" charset="0"/>
              </a:rPr>
              <a:t>με άλλα λόγια</a:t>
            </a:r>
            <a:r>
              <a:rPr lang="en-US">
                <a:latin typeface="Calibri" charset="0"/>
              </a:rPr>
              <a:t>, ....</a:t>
            </a:r>
            <a:endParaRPr lang="el-GR">
              <a:latin typeface="Calibri" charset="0"/>
            </a:endParaRPr>
          </a:p>
          <a:p>
            <a:pPr eaLnBrk="1" hangingPunct="1">
              <a:buFont typeface="Arial" charset="0"/>
              <a:buChar char="•"/>
            </a:pPr>
            <a:r>
              <a:rPr lang="el-GR">
                <a:latin typeface="Calibri" charset="0"/>
              </a:rPr>
              <a:t> λέω πάλι…</a:t>
            </a:r>
          </a:p>
          <a:p>
            <a:pPr eaLnBrk="1" hangingPunct="1">
              <a:buFont typeface="Arial" charset="0"/>
              <a:buChar char="•"/>
            </a:pPr>
            <a:r>
              <a:rPr lang="el-GR">
                <a:latin typeface="Calibri" charset="0"/>
              </a:rPr>
              <a:t>Πάμε πάλι…</a:t>
            </a:r>
          </a:p>
          <a:p>
            <a:pPr eaLnBrk="1" hangingPunct="1">
              <a:buFont typeface="Arial" charset="0"/>
              <a:buChar char="•"/>
            </a:pPr>
            <a:r>
              <a:rPr lang="el-GR">
                <a:latin typeface="Calibri" charset="0"/>
              </a:rPr>
              <a:t>Άλλη μια φορά…</a:t>
            </a:r>
            <a:endParaRPr lang="es-ES_tradnl">
              <a:latin typeface="Calibri" charset="0"/>
            </a:endParaRPr>
          </a:p>
        </p:txBody>
      </p:sp>
    </p:spTree>
    <p:extLst>
      <p:ext uri="{BB962C8B-B14F-4D97-AF65-F5344CB8AC3E}">
        <p14:creationId xmlns:p14="http://schemas.microsoft.com/office/powerpoint/2010/main" val="612991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6090"/>
                                        </p:tgtEl>
                                        <p:attrNameLst>
                                          <p:attrName>style.visibility</p:attrName>
                                        </p:attrNameLst>
                                      </p:cBhvr>
                                      <p:to>
                                        <p:strVal val="visible"/>
                                      </p:to>
                                    </p:set>
                                    <p:anim calcmode="lin" valueType="num">
                                      <p:cBhvr>
                                        <p:cTn id="7" dur="500" fill="hold"/>
                                        <p:tgtEl>
                                          <p:spTgt spid="46090"/>
                                        </p:tgtEl>
                                        <p:attrNameLst>
                                          <p:attrName>ppt_w</p:attrName>
                                        </p:attrNameLst>
                                      </p:cBhvr>
                                      <p:tavLst>
                                        <p:tav tm="0">
                                          <p:val>
                                            <p:strVal val="#ppt_w*0.05"/>
                                          </p:val>
                                        </p:tav>
                                        <p:tav tm="100000">
                                          <p:val>
                                            <p:strVal val="#ppt_w"/>
                                          </p:val>
                                        </p:tav>
                                      </p:tavLst>
                                    </p:anim>
                                    <p:anim calcmode="lin" valueType="num">
                                      <p:cBhvr>
                                        <p:cTn id="8" dur="500" fill="hold"/>
                                        <p:tgtEl>
                                          <p:spTgt spid="46090"/>
                                        </p:tgtEl>
                                        <p:attrNameLst>
                                          <p:attrName>ppt_h</p:attrName>
                                        </p:attrNameLst>
                                      </p:cBhvr>
                                      <p:tavLst>
                                        <p:tav tm="0">
                                          <p:val>
                                            <p:strVal val="#ppt_h"/>
                                          </p:val>
                                        </p:tav>
                                        <p:tav tm="100000">
                                          <p:val>
                                            <p:strVal val="#ppt_h"/>
                                          </p:val>
                                        </p:tav>
                                      </p:tavLst>
                                    </p:anim>
                                    <p:anim calcmode="lin" valueType="num">
                                      <p:cBhvr>
                                        <p:cTn id="9" dur="500" fill="hold"/>
                                        <p:tgtEl>
                                          <p:spTgt spid="46090"/>
                                        </p:tgtEl>
                                        <p:attrNameLst>
                                          <p:attrName>ppt_x</p:attrName>
                                        </p:attrNameLst>
                                      </p:cBhvr>
                                      <p:tavLst>
                                        <p:tav tm="0">
                                          <p:val>
                                            <p:strVal val="#ppt_x-.2"/>
                                          </p:val>
                                        </p:tav>
                                        <p:tav tm="100000">
                                          <p:val>
                                            <p:strVal val="#ppt_x"/>
                                          </p:val>
                                        </p:tav>
                                      </p:tavLst>
                                    </p:anim>
                                    <p:anim calcmode="lin" valueType="num">
                                      <p:cBhvr>
                                        <p:cTn id="10" dur="500" fill="hold"/>
                                        <p:tgtEl>
                                          <p:spTgt spid="46090"/>
                                        </p:tgtEl>
                                        <p:attrNameLst>
                                          <p:attrName>ppt_y</p:attrName>
                                        </p:attrNameLst>
                                      </p:cBhvr>
                                      <p:tavLst>
                                        <p:tav tm="0">
                                          <p:val>
                                            <p:strVal val="#ppt_y"/>
                                          </p:val>
                                        </p:tav>
                                        <p:tav tm="100000">
                                          <p:val>
                                            <p:strVal val="#ppt_y"/>
                                          </p:val>
                                        </p:tav>
                                      </p:tavLst>
                                    </p:anim>
                                    <p:animEffect transition="in" filter="fade">
                                      <p:cBhvr>
                                        <p:cTn id="11" dur="500"/>
                                        <p:tgtEl>
                                          <p:spTgt spid="46090"/>
                                        </p:tgtEl>
                                      </p:cBhvr>
                                    </p:animEffect>
                                  </p:childTnLst>
                                </p:cTn>
                              </p:par>
                            </p:childTnLst>
                          </p:cTn>
                        </p:par>
                        <p:par>
                          <p:cTn id="12" fill="hold" nodeType="afterGroup">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46091"/>
                                        </p:tgtEl>
                                        <p:attrNameLst>
                                          <p:attrName>style.visibility</p:attrName>
                                        </p:attrNameLst>
                                      </p:cBhvr>
                                      <p:to>
                                        <p:strVal val="visible"/>
                                      </p:to>
                                    </p:set>
                                    <p:anim calcmode="lin" valueType="num">
                                      <p:cBhvr>
                                        <p:cTn id="15" dur="500" fill="hold"/>
                                        <p:tgtEl>
                                          <p:spTgt spid="46091"/>
                                        </p:tgtEl>
                                        <p:attrNameLst>
                                          <p:attrName>ppt_w</p:attrName>
                                        </p:attrNameLst>
                                      </p:cBhvr>
                                      <p:tavLst>
                                        <p:tav tm="0">
                                          <p:val>
                                            <p:strVal val="#ppt_w*0.05"/>
                                          </p:val>
                                        </p:tav>
                                        <p:tav tm="100000">
                                          <p:val>
                                            <p:strVal val="#ppt_w"/>
                                          </p:val>
                                        </p:tav>
                                      </p:tavLst>
                                    </p:anim>
                                    <p:anim calcmode="lin" valueType="num">
                                      <p:cBhvr>
                                        <p:cTn id="16" dur="500" fill="hold"/>
                                        <p:tgtEl>
                                          <p:spTgt spid="46091"/>
                                        </p:tgtEl>
                                        <p:attrNameLst>
                                          <p:attrName>ppt_h</p:attrName>
                                        </p:attrNameLst>
                                      </p:cBhvr>
                                      <p:tavLst>
                                        <p:tav tm="0">
                                          <p:val>
                                            <p:strVal val="#ppt_h"/>
                                          </p:val>
                                        </p:tav>
                                        <p:tav tm="100000">
                                          <p:val>
                                            <p:strVal val="#ppt_h"/>
                                          </p:val>
                                        </p:tav>
                                      </p:tavLst>
                                    </p:anim>
                                    <p:anim calcmode="lin" valueType="num">
                                      <p:cBhvr>
                                        <p:cTn id="17" dur="500" fill="hold"/>
                                        <p:tgtEl>
                                          <p:spTgt spid="46091"/>
                                        </p:tgtEl>
                                        <p:attrNameLst>
                                          <p:attrName>ppt_x</p:attrName>
                                        </p:attrNameLst>
                                      </p:cBhvr>
                                      <p:tavLst>
                                        <p:tav tm="0">
                                          <p:val>
                                            <p:strVal val="#ppt_x-.2"/>
                                          </p:val>
                                        </p:tav>
                                        <p:tav tm="100000">
                                          <p:val>
                                            <p:strVal val="#ppt_x"/>
                                          </p:val>
                                        </p:tav>
                                      </p:tavLst>
                                    </p:anim>
                                    <p:anim calcmode="lin" valueType="num">
                                      <p:cBhvr>
                                        <p:cTn id="18" dur="500" fill="hold"/>
                                        <p:tgtEl>
                                          <p:spTgt spid="46091"/>
                                        </p:tgtEl>
                                        <p:attrNameLst>
                                          <p:attrName>ppt_y</p:attrName>
                                        </p:attrNameLst>
                                      </p:cBhvr>
                                      <p:tavLst>
                                        <p:tav tm="0">
                                          <p:val>
                                            <p:strVal val="#ppt_y"/>
                                          </p:val>
                                        </p:tav>
                                        <p:tav tm="100000">
                                          <p:val>
                                            <p:strVal val="#ppt_y"/>
                                          </p:val>
                                        </p:tav>
                                      </p:tavLst>
                                    </p:anim>
                                    <p:animEffect transition="in" filter="fade">
                                      <p:cBhvr>
                                        <p:cTn id="19" dur="500"/>
                                        <p:tgtEl>
                                          <p:spTgt spid="46091"/>
                                        </p:tgtEl>
                                      </p:cBhvr>
                                    </p:animEffect>
                                  </p:childTnLst>
                                </p:cTn>
                              </p:par>
                            </p:childTnLst>
                          </p:cTn>
                        </p:par>
                        <p:par>
                          <p:cTn id="20" fill="hold" nodeType="afterGroup">
                            <p:stCondLst>
                              <p:cond delay="1000"/>
                            </p:stCondLst>
                            <p:childTnLst>
                              <p:par>
                                <p:cTn id="21" presetID="54" presetClass="entr" presetSubtype="0" accel="100000" fill="hold" grpId="0" nodeType="afterEffect">
                                  <p:stCondLst>
                                    <p:cond delay="0"/>
                                  </p:stCondLst>
                                  <p:childTnLst>
                                    <p:set>
                                      <p:cBhvr>
                                        <p:cTn id="22" dur="1" fill="hold">
                                          <p:stCondLst>
                                            <p:cond delay="0"/>
                                          </p:stCondLst>
                                        </p:cTn>
                                        <p:tgtEl>
                                          <p:spTgt spid="46086"/>
                                        </p:tgtEl>
                                        <p:attrNameLst>
                                          <p:attrName>style.visibility</p:attrName>
                                        </p:attrNameLst>
                                      </p:cBhvr>
                                      <p:to>
                                        <p:strVal val="visible"/>
                                      </p:to>
                                    </p:set>
                                    <p:anim calcmode="lin" valueType="num">
                                      <p:cBhvr>
                                        <p:cTn id="23" dur="500" fill="hold"/>
                                        <p:tgtEl>
                                          <p:spTgt spid="46086"/>
                                        </p:tgtEl>
                                        <p:attrNameLst>
                                          <p:attrName>ppt_w</p:attrName>
                                        </p:attrNameLst>
                                      </p:cBhvr>
                                      <p:tavLst>
                                        <p:tav tm="0">
                                          <p:val>
                                            <p:strVal val="#ppt_w*0.05"/>
                                          </p:val>
                                        </p:tav>
                                        <p:tav tm="100000">
                                          <p:val>
                                            <p:strVal val="#ppt_w"/>
                                          </p:val>
                                        </p:tav>
                                      </p:tavLst>
                                    </p:anim>
                                    <p:anim calcmode="lin" valueType="num">
                                      <p:cBhvr>
                                        <p:cTn id="24" dur="500" fill="hold"/>
                                        <p:tgtEl>
                                          <p:spTgt spid="46086"/>
                                        </p:tgtEl>
                                        <p:attrNameLst>
                                          <p:attrName>ppt_h</p:attrName>
                                        </p:attrNameLst>
                                      </p:cBhvr>
                                      <p:tavLst>
                                        <p:tav tm="0">
                                          <p:val>
                                            <p:strVal val="#ppt_h"/>
                                          </p:val>
                                        </p:tav>
                                        <p:tav tm="100000">
                                          <p:val>
                                            <p:strVal val="#ppt_h"/>
                                          </p:val>
                                        </p:tav>
                                      </p:tavLst>
                                    </p:anim>
                                    <p:anim calcmode="lin" valueType="num">
                                      <p:cBhvr>
                                        <p:cTn id="25" dur="500" fill="hold"/>
                                        <p:tgtEl>
                                          <p:spTgt spid="46086"/>
                                        </p:tgtEl>
                                        <p:attrNameLst>
                                          <p:attrName>ppt_x</p:attrName>
                                        </p:attrNameLst>
                                      </p:cBhvr>
                                      <p:tavLst>
                                        <p:tav tm="0">
                                          <p:val>
                                            <p:strVal val="#ppt_x-.2"/>
                                          </p:val>
                                        </p:tav>
                                        <p:tav tm="100000">
                                          <p:val>
                                            <p:strVal val="#ppt_x"/>
                                          </p:val>
                                        </p:tav>
                                      </p:tavLst>
                                    </p:anim>
                                    <p:anim calcmode="lin" valueType="num">
                                      <p:cBhvr>
                                        <p:cTn id="26" dur="500" fill="hold"/>
                                        <p:tgtEl>
                                          <p:spTgt spid="46086"/>
                                        </p:tgtEl>
                                        <p:attrNameLst>
                                          <p:attrName>ppt_y</p:attrName>
                                        </p:attrNameLst>
                                      </p:cBhvr>
                                      <p:tavLst>
                                        <p:tav tm="0">
                                          <p:val>
                                            <p:strVal val="#ppt_y"/>
                                          </p:val>
                                        </p:tav>
                                        <p:tav tm="100000">
                                          <p:val>
                                            <p:strVal val="#ppt_y"/>
                                          </p:val>
                                        </p:tav>
                                      </p:tavLst>
                                    </p:anim>
                                    <p:animEffect transition="in" filter="fade">
                                      <p:cBhvr>
                                        <p:cTn id="27" dur="500"/>
                                        <p:tgtEl>
                                          <p:spTgt spid="46086"/>
                                        </p:tgtEl>
                                      </p:cBhvr>
                                    </p:animEffect>
                                  </p:childTnLst>
                                </p:cTn>
                              </p:par>
                            </p:childTnLst>
                          </p:cTn>
                        </p:par>
                        <p:par>
                          <p:cTn id="28" fill="hold" nodeType="afterGroup">
                            <p:stCondLst>
                              <p:cond delay="1500"/>
                            </p:stCondLst>
                            <p:childTnLst>
                              <p:par>
                                <p:cTn id="29" presetID="54" presetClass="entr" presetSubtype="0" accel="100000" fill="hold" grpId="0" nodeType="afterEffect">
                                  <p:stCondLst>
                                    <p:cond delay="0"/>
                                  </p:stCondLst>
                                  <p:childTnLst>
                                    <p:set>
                                      <p:cBhvr>
                                        <p:cTn id="30" dur="1" fill="hold">
                                          <p:stCondLst>
                                            <p:cond delay="0"/>
                                          </p:stCondLst>
                                        </p:cTn>
                                        <p:tgtEl>
                                          <p:spTgt spid="46085"/>
                                        </p:tgtEl>
                                        <p:attrNameLst>
                                          <p:attrName>style.visibility</p:attrName>
                                        </p:attrNameLst>
                                      </p:cBhvr>
                                      <p:to>
                                        <p:strVal val="visible"/>
                                      </p:to>
                                    </p:set>
                                    <p:anim calcmode="lin" valueType="num">
                                      <p:cBhvr>
                                        <p:cTn id="31" dur="500" fill="hold"/>
                                        <p:tgtEl>
                                          <p:spTgt spid="46085"/>
                                        </p:tgtEl>
                                        <p:attrNameLst>
                                          <p:attrName>ppt_w</p:attrName>
                                        </p:attrNameLst>
                                      </p:cBhvr>
                                      <p:tavLst>
                                        <p:tav tm="0">
                                          <p:val>
                                            <p:strVal val="#ppt_w*0.05"/>
                                          </p:val>
                                        </p:tav>
                                        <p:tav tm="100000">
                                          <p:val>
                                            <p:strVal val="#ppt_w"/>
                                          </p:val>
                                        </p:tav>
                                      </p:tavLst>
                                    </p:anim>
                                    <p:anim calcmode="lin" valueType="num">
                                      <p:cBhvr>
                                        <p:cTn id="32" dur="500" fill="hold"/>
                                        <p:tgtEl>
                                          <p:spTgt spid="46085"/>
                                        </p:tgtEl>
                                        <p:attrNameLst>
                                          <p:attrName>ppt_h</p:attrName>
                                        </p:attrNameLst>
                                      </p:cBhvr>
                                      <p:tavLst>
                                        <p:tav tm="0">
                                          <p:val>
                                            <p:strVal val="#ppt_h"/>
                                          </p:val>
                                        </p:tav>
                                        <p:tav tm="100000">
                                          <p:val>
                                            <p:strVal val="#ppt_h"/>
                                          </p:val>
                                        </p:tav>
                                      </p:tavLst>
                                    </p:anim>
                                    <p:anim calcmode="lin" valueType="num">
                                      <p:cBhvr>
                                        <p:cTn id="33" dur="500" fill="hold"/>
                                        <p:tgtEl>
                                          <p:spTgt spid="46085"/>
                                        </p:tgtEl>
                                        <p:attrNameLst>
                                          <p:attrName>ppt_x</p:attrName>
                                        </p:attrNameLst>
                                      </p:cBhvr>
                                      <p:tavLst>
                                        <p:tav tm="0">
                                          <p:val>
                                            <p:strVal val="#ppt_x-.2"/>
                                          </p:val>
                                        </p:tav>
                                        <p:tav tm="100000">
                                          <p:val>
                                            <p:strVal val="#ppt_x"/>
                                          </p:val>
                                        </p:tav>
                                      </p:tavLst>
                                    </p:anim>
                                    <p:anim calcmode="lin" valueType="num">
                                      <p:cBhvr>
                                        <p:cTn id="34" dur="500" fill="hold"/>
                                        <p:tgtEl>
                                          <p:spTgt spid="46085"/>
                                        </p:tgtEl>
                                        <p:attrNameLst>
                                          <p:attrName>ppt_y</p:attrName>
                                        </p:attrNameLst>
                                      </p:cBhvr>
                                      <p:tavLst>
                                        <p:tav tm="0">
                                          <p:val>
                                            <p:strVal val="#ppt_y"/>
                                          </p:val>
                                        </p:tav>
                                        <p:tav tm="100000">
                                          <p:val>
                                            <p:strVal val="#ppt_y"/>
                                          </p:val>
                                        </p:tav>
                                      </p:tavLst>
                                    </p:anim>
                                    <p:animEffect transition="in" filter="fade">
                                      <p:cBhvr>
                                        <p:cTn id="35" dur="500"/>
                                        <p:tgtEl>
                                          <p:spTgt spid="46085"/>
                                        </p:tgtEl>
                                      </p:cBhvr>
                                    </p:animEffect>
                                  </p:childTnLst>
                                </p:cTn>
                              </p:par>
                            </p:childTnLst>
                          </p:cTn>
                        </p:par>
                        <p:par>
                          <p:cTn id="36" fill="hold" nodeType="afterGroup">
                            <p:stCondLst>
                              <p:cond delay="2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46087"/>
                                        </p:tgtEl>
                                        <p:attrNameLst>
                                          <p:attrName>style.visibility</p:attrName>
                                        </p:attrNameLst>
                                      </p:cBhvr>
                                      <p:to>
                                        <p:strVal val="visible"/>
                                      </p:to>
                                    </p:set>
                                    <p:anim calcmode="lin" valueType="num">
                                      <p:cBhvr>
                                        <p:cTn id="39" dur="1000" fill="hold"/>
                                        <p:tgtEl>
                                          <p:spTgt spid="46087"/>
                                        </p:tgtEl>
                                        <p:attrNameLst>
                                          <p:attrName>ppt_w</p:attrName>
                                        </p:attrNameLst>
                                      </p:cBhvr>
                                      <p:tavLst>
                                        <p:tav tm="0">
                                          <p:val>
                                            <p:fltVal val="0"/>
                                          </p:val>
                                        </p:tav>
                                        <p:tav tm="100000">
                                          <p:val>
                                            <p:strVal val="#ppt_w"/>
                                          </p:val>
                                        </p:tav>
                                      </p:tavLst>
                                    </p:anim>
                                    <p:anim calcmode="lin" valueType="num">
                                      <p:cBhvr>
                                        <p:cTn id="40" dur="1000" fill="hold"/>
                                        <p:tgtEl>
                                          <p:spTgt spid="46087"/>
                                        </p:tgtEl>
                                        <p:attrNameLst>
                                          <p:attrName>ppt_h</p:attrName>
                                        </p:attrNameLst>
                                      </p:cBhvr>
                                      <p:tavLst>
                                        <p:tav tm="0">
                                          <p:val>
                                            <p:fltVal val="0"/>
                                          </p:val>
                                        </p:tav>
                                        <p:tav tm="100000">
                                          <p:val>
                                            <p:strVal val="#ppt_h"/>
                                          </p:val>
                                        </p:tav>
                                      </p:tavLst>
                                    </p:anim>
                                    <p:anim calcmode="lin" valueType="num">
                                      <p:cBhvr>
                                        <p:cTn id="41" dur="1000" fill="hold"/>
                                        <p:tgtEl>
                                          <p:spTgt spid="46087"/>
                                        </p:tgtEl>
                                        <p:attrNameLst>
                                          <p:attrName>style.rotation</p:attrName>
                                        </p:attrNameLst>
                                      </p:cBhvr>
                                      <p:tavLst>
                                        <p:tav tm="0">
                                          <p:val>
                                            <p:fltVal val="90"/>
                                          </p:val>
                                        </p:tav>
                                        <p:tav tm="100000">
                                          <p:val>
                                            <p:fltVal val="0"/>
                                          </p:val>
                                        </p:tav>
                                      </p:tavLst>
                                    </p:anim>
                                    <p:animEffect transition="in" filter="fade">
                                      <p:cBhvr>
                                        <p:cTn id="42" dur="1000"/>
                                        <p:tgtEl>
                                          <p:spTgt spid="46087"/>
                                        </p:tgtEl>
                                      </p:cBhvr>
                                    </p:animEffect>
                                  </p:childTnLst>
                                </p:cTn>
                              </p:par>
                            </p:childTnLst>
                          </p:cTn>
                        </p:par>
                        <p:par>
                          <p:cTn id="43" fill="hold" nodeType="afterGroup">
                            <p:stCondLst>
                              <p:cond delay="3000"/>
                            </p:stCondLst>
                            <p:childTnLst>
                              <p:par>
                                <p:cTn id="44" presetID="31" presetClass="entr" presetSubtype="0" fill="hold" grpId="0" nodeType="afterEffect">
                                  <p:stCondLst>
                                    <p:cond delay="0"/>
                                  </p:stCondLst>
                                  <p:iterate type="lt">
                                    <p:tmPct val="5000"/>
                                  </p:iterate>
                                  <p:childTnLst>
                                    <p:set>
                                      <p:cBhvr>
                                        <p:cTn id="45" dur="1" fill="hold">
                                          <p:stCondLst>
                                            <p:cond delay="0"/>
                                          </p:stCondLst>
                                        </p:cTn>
                                        <p:tgtEl>
                                          <p:spTgt spid="46088"/>
                                        </p:tgtEl>
                                        <p:attrNameLst>
                                          <p:attrName>style.visibility</p:attrName>
                                        </p:attrNameLst>
                                      </p:cBhvr>
                                      <p:to>
                                        <p:strVal val="visible"/>
                                      </p:to>
                                    </p:set>
                                    <p:anim calcmode="lin" valueType="num">
                                      <p:cBhvr>
                                        <p:cTn id="46" dur="1000" fill="hold"/>
                                        <p:tgtEl>
                                          <p:spTgt spid="46088"/>
                                        </p:tgtEl>
                                        <p:attrNameLst>
                                          <p:attrName>ppt_w</p:attrName>
                                        </p:attrNameLst>
                                      </p:cBhvr>
                                      <p:tavLst>
                                        <p:tav tm="0">
                                          <p:val>
                                            <p:fltVal val="0"/>
                                          </p:val>
                                        </p:tav>
                                        <p:tav tm="100000">
                                          <p:val>
                                            <p:strVal val="#ppt_w"/>
                                          </p:val>
                                        </p:tav>
                                      </p:tavLst>
                                    </p:anim>
                                    <p:anim calcmode="lin" valueType="num">
                                      <p:cBhvr>
                                        <p:cTn id="47" dur="1000" fill="hold"/>
                                        <p:tgtEl>
                                          <p:spTgt spid="46088"/>
                                        </p:tgtEl>
                                        <p:attrNameLst>
                                          <p:attrName>ppt_h</p:attrName>
                                        </p:attrNameLst>
                                      </p:cBhvr>
                                      <p:tavLst>
                                        <p:tav tm="0">
                                          <p:val>
                                            <p:fltVal val="0"/>
                                          </p:val>
                                        </p:tav>
                                        <p:tav tm="100000">
                                          <p:val>
                                            <p:strVal val="#ppt_h"/>
                                          </p:val>
                                        </p:tav>
                                      </p:tavLst>
                                    </p:anim>
                                    <p:anim calcmode="lin" valueType="num">
                                      <p:cBhvr>
                                        <p:cTn id="48" dur="1000" fill="hold"/>
                                        <p:tgtEl>
                                          <p:spTgt spid="46088"/>
                                        </p:tgtEl>
                                        <p:attrNameLst>
                                          <p:attrName>style.rotation</p:attrName>
                                        </p:attrNameLst>
                                      </p:cBhvr>
                                      <p:tavLst>
                                        <p:tav tm="0">
                                          <p:val>
                                            <p:fltVal val="90"/>
                                          </p:val>
                                        </p:tav>
                                        <p:tav tm="100000">
                                          <p:val>
                                            <p:fltVal val="0"/>
                                          </p:val>
                                        </p:tav>
                                      </p:tavLst>
                                    </p:anim>
                                    <p:animEffect transition="in" filter="fade">
                                      <p:cBhvr>
                                        <p:cTn id="49" dur="1000"/>
                                        <p:tgtEl>
                                          <p:spTgt spid="46088"/>
                                        </p:tgtEl>
                                      </p:cBhvr>
                                    </p:animEffect>
                                  </p:childTnLst>
                                </p:cTn>
                              </p:par>
                            </p:childTnLst>
                          </p:cTn>
                        </p:par>
                        <p:par>
                          <p:cTn id="50" fill="hold" nodeType="afterGroup">
                            <p:stCondLst>
                              <p:cond delay="6750"/>
                            </p:stCondLst>
                            <p:childTnLst>
                              <p:par>
                                <p:cTn id="51" presetID="26" presetClass="entr" presetSubtype="0" fill="hold" grpId="0" nodeType="afterEffect">
                                  <p:stCondLst>
                                    <p:cond delay="0"/>
                                  </p:stCondLst>
                                  <p:childTnLst>
                                    <p:set>
                                      <p:cBhvr>
                                        <p:cTn id="52" dur="1" fill="hold">
                                          <p:stCondLst>
                                            <p:cond delay="0"/>
                                          </p:stCondLst>
                                        </p:cTn>
                                        <p:tgtEl>
                                          <p:spTgt spid="46089"/>
                                        </p:tgtEl>
                                        <p:attrNameLst>
                                          <p:attrName>style.visibility</p:attrName>
                                        </p:attrNameLst>
                                      </p:cBhvr>
                                      <p:to>
                                        <p:strVal val="visible"/>
                                      </p:to>
                                    </p:set>
                                    <p:animEffect transition="in" filter="wipe(down)">
                                      <p:cBhvr>
                                        <p:cTn id="53" dur="580">
                                          <p:stCondLst>
                                            <p:cond delay="0"/>
                                          </p:stCondLst>
                                        </p:cTn>
                                        <p:tgtEl>
                                          <p:spTgt spid="46089"/>
                                        </p:tgtEl>
                                      </p:cBhvr>
                                    </p:animEffect>
                                    <p:anim calcmode="lin" valueType="num">
                                      <p:cBhvr>
                                        <p:cTn id="54" dur="1822" tmFilter="0,0; 0.14,0.36; 0.43,0.73; 0.71,0.91; 1.0,1.0">
                                          <p:stCondLst>
                                            <p:cond delay="0"/>
                                          </p:stCondLst>
                                        </p:cTn>
                                        <p:tgtEl>
                                          <p:spTgt spid="4608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608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608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608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6089"/>
                                        </p:tgtEl>
                                        <p:attrNameLst>
                                          <p:attrName>ppt_y</p:attrName>
                                        </p:attrNameLst>
                                      </p:cBhvr>
                                      <p:tavLst>
                                        <p:tav tm="0" fmla="#ppt_y-sin(pi*$)/81">
                                          <p:val>
                                            <p:fltVal val="0"/>
                                          </p:val>
                                        </p:tav>
                                        <p:tav tm="100000">
                                          <p:val>
                                            <p:fltVal val="1"/>
                                          </p:val>
                                        </p:tav>
                                      </p:tavLst>
                                    </p:anim>
                                    <p:animScale>
                                      <p:cBhvr>
                                        <p:cTn id="59" dur="26">
                                          <p:stCondLst>
                                            <p:cond delay="650"/>
                                          </p:stCondLst>
                                        </p:cTn>
                                        <p:tgtEl>
                                          <p:spTgt spid="46089"/>
                                        </p:tgtEl>
                                      </p:cBhvr>
                                      <p:to x="100000" y="60000"/>
                                    </p:animScale>
                                    <p:animScale>
                                      <p:cBhvr>
                                        <p:cTn id="60" dur="166" decel="50000">
                                          <p:stCondLst>
                                            <p:cond delay="676"/>
                                          </p:stCondLst>
                                        </p:cTn>
                                        <p:tgtEl>
                                          <p:spTgt spid="46089"/>
                                        </p:tgtEl>
                                      </p:cBhvr>
                                      <p:to x="100000" y="100000"/>
                                    </p:animScale>
                                    <p:animScale>
                                      <p:cBhvr>
                                        <p:cTn id="61" dur="26">
                                          <p:stCondLst>
                                            <p:cond delay="1312"/>
                                          </p:stCondLst>
                                        </p:cTn>
                                        <p:tgtEl>
                                          <p:spTgt spid="46089"/>
                                        </p:tgtEl>
                                      </p:cBhvr>
                                      <p:to x="100000" y="80000"/>
                                    </p:animScale>
                                    <p:animScale>
                                      <p:cBhvr>
                                        <p:cTn id="62" dur="166" decel="50000">
                                          <p:stCondLst>
                                            <p:cond delay="1338"/>
                                          </p:stCondLst>
                                        </p:cTn>
                                        <p:tgtEl>
                                          <p:spTgt spid="46089"/>
                                        </p:tgtEl>
                                      </p:cBhvr>
                                      <p:to x="100000" y="100000"/>
                                    </p:animScale>
                                    <p:animScale>
                                      <p:cBhvr>
                                        <p:cTn id="63" dur="26">
                                          <p:stCondLst>
                                            <p:cond delay="1642"/>
                                          </p:stCondLst>
                                        </p:cTn>
                                        <p:tgtEl>
                                          <p:spTgt spid="46089"/>
                                        </p:tgtEl>
                                      </p:cBhvr>
                                      <p:to x="100000" y="90000"/>
                                    </p:animScale>
                                    <p:animScale>
                                      <p:cBhvr>
                                        <p:cTn id="64" dur="166" decel="50000">
                                          <p:stCondLst>
                                            <p:cond delay="1668"/>
                                          </p:stCondLst>
                                        </p:cTn>
                                        <p:tgtEl>
                                          <p:spTgt spid="46089"/>
                                        </p:tgtEl>
                                      </p:cBhvr>
                                      <p:to x="100000" y="100000"/>
                                    </p:animScale>
                                    <p:animScale>
                                      <p:cBhvr>
                                        <p:cTn id="65" dur="26">
                                          <p:stCondLst>
                                            <p:cond delay="1808"/>
                                          </p:stCondLst>
                                        </p:cTn>
                                        <p:tgtEl>
                                          <p:spTgt spid="46089"/>
                                        </p:tgtEl>
                                      </p:cBhvr>
                                      <p:to x="100000" y="95000"/>
                                    </p:animScale>
                                    <p:animScale>
                                      <p:cBhvr>
                                        <p:cTn id="66" dur="166" decel="50000">
                                          <p:stCondLst>
                                            <p:cond delay="1834"/>
                                          </p:stCondLst>
                                        </p:cTn>
                                        <p:tgtEl>
                                          <p:spTgt spid="46089"/>
                                        </p:tgtEl>
                                      </p:cBhvr>
                                      <p:to x="100000" y="100000"/>
                                    </p:animScale>
                                  </p:childTnLst>
                                </p:cTn>
                              </p:par>
                            </p:childTnLst>
                          </p:cTn>
                        </p:par>
                        <p:par>
                          <p:cTn id="67" fill="hold" nodeType="afterGroup">
                            <p:stCondLst>
                              <p:cond delay="8750"/>
                            </p:stCondLst>
                            <p:childTnLst>
                              <p:par>
                                <p:cTn id="68" presetID="26" presetClass="entr" presetSubtype="0" fill="hold" grpId="0" nodeType="afterEffect">
                                  <p:stCondLst>
                                    <p:cond delay="0"/>
                                  </p:stCondLst>
                                  <p:childTnLst>
                                    <p:set>
                                      <p:cBhvr>
                                        <p:cTn id="69" dur="1" fill="hold">
                                          <p:stCondLst>
                                            <p:cond delay="0"/>
                                          </p:stCondLst>
                                        </p:cTn>
                                        <p:tgtEl>
                                          <p:spTgt spid="46092"/>
                                        </p:tgtEl>
                                        <p:attrNameLst>
                                          <p:attrName>style.visibility</p:attrName>
                                        </p:attrNameLst>
                                      </p:cBhvr>
                                      <p:to>
                                        <p:strVal val="visible"/>
                                      </p:to>
                                    </p:set>
                                    <p:animEffect transition="in" filter="wipe(down)">
                                      <p:cBhvr>
                                        <p:cTn id="70" dur="580">
                                          <p:stCondLst>
                                            <p:cond delay="0"/>
                                          </p:stCondLst>
                                        </p:cTn>
                                        <p:tgtEl>
                                          <p:spTgt spid="46092"/>
                                        </p:tgtEl>
                                      </p:cBhvr>
                                    </p:animEffect>
                                    <p:anim calcmode="lin" valueType="num">
                                      <p:cBhvr>
                                        <p:cTn id="71" dur="1822" tmFilter="0,0; 0.14,0.36; 0.43,0.73; 0.71,0.91; 1.0,1.0">
                                          <p:stCondLst>
                                            <p:cond delay="0"/>
                                          </p:stCondLst>
                                        </p:cTn>
                                        <p:tgtEl>
                                          <p:spTgt spid="4609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4609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4609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4609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46092"/>
                                        </p:tgtEl>
                                        <p:attrNameLst>
                                          <p:attrName>ppt_y</p:attrName>
                                        </p:attrNameLst>
                                      </p:cBhvr>
                                      <p:tavLst>
                                        <p:tav tm="0" fmla="#ppt_y-sin(pi*$)/81">
                                          <p:val>
                                            <p:fltVal val="0"/>
                                          </p:val>
                                        </p:tav>
                                        <p:tav tm="100000">
                                          <p:val>
                                            <p:fltVal val="1"/>
                                          </p:val>
                                        </p:tav>
                                      </p:tavLst>
                                    </p:anim>
                                    <p:animScale>
                                      <p:cBhvr>
                                        <p:cTn id="76" dur="26">
                                          <p:stCondLst>
                                            <p:cond delay="650"/>
                                          </p:stCondLst>
                                        </p:cTn>
                                        <p:tgtEl>
                                          <p:spTgt spid="46092"/>
                                        </p:tgtEl>
                                      </p:cBhvr>
                                      <p:to x="100000" y="60000"/>
                                    </p:animScale>
                                    <p:animScale>
                                      <p:cBhvr>
                                        <p:cTn id="77" dur="166" decel="50000">
                                          <p:stCondLst>
                                            <p:cond delay="676"/>
                                          </p:stCondLst>
                                        </p:cTn>
                                        <p:tgtEl>
                                          <p:spTgt spid="46092"/>
                                        </p:tgtEl>
                                      </p:cBhvr>
                                      <p:to x="100000" y="100000"/>
                                    </p:animScale>
                                    <p:animScale>
                                      <p:cBhvr>
                                        <p:cTn id="78" dur="26">
                                          <p:stCondLst>
                                            <p:cond delay="1312"/>
                                          </p:stCondLst>
                                        </p:cTn>
                                        <p:tgtEl>
                                          <p:spTgt spid="46092"/>
                                        </p:tgtEl>
                                      </p:cBhvr>
                                      <p:to x="100000" y="80000"/>
                                    </p:animScale>
                                    <p:animScale>
                                      <p:cBhvr>
                                        <p:cTn id="79" dur="166" decel="50000">
                                          <p:stCondLst>
                                            <p:cond delay="1338"/>
                                          </p:stCondLst>
                                        </p:cTn>
                                        <p:tgtEl>
                                          <p:spTgt spid="46092"/>
                                        </p:tgtEl>
                                      </p:cBhvr>
                                      <p:to x="100000" y="100000"/>
                                    </p:animScale>
                                    <p:animScale>
                                      <p:cBhvr>
                                        <p:cTn id="80" dur="26">
                                          <p:stCondLst>
                                            <p:cond delay="1642"/>
                                          </p:stCondLst>
                                        </p:cTn>
                                        <p:tgtEl>
                                          <p:spTgt spid="46092"/>
                                        </p:tgtEl>
                                      </p:cBhvr>
                                      <p:to x="100000" y="90000"/>
                                    </p:animScale>
                                    <p:animScale>
                                      <p:cBhvr>
                                        <p:cTn id="81" dur="166" decel="50000">
                                          <p:stCondLst>
                                            <p:cond delay="1668"/>
                                          </p:stCondLst>
                                        </p:cTn>
                                        <p:tgtEl>
                                          <p:spTgt spid="46092"/>
                                        </p:tgtEl>
                                      </p:cBhvr>
                                      <p:to x="100000" y="100000"/>
                                    </p:animScale>
                                    <p:animScale>
                                      <p:cBhvr>
                                        <p:cTn id="82" dur="26">
                                          <p:stCondLst>
                                            <p:cond delay="1808"/>
                                          </p:stCondLst>
                                        </p:cTn>
                                        <p:tgtEl>
                                          <p:spTgt spid="46092"/>
                                        </p:tgtEl>
                                      </p:cBhvr>
                                      <p:to x="100000" y="95000"/>
                                    </p:animScale>
                                    <p:animScale>
                                      <p:cBhvr>
                                        <p:cTn id="83" dur="166" decel="50000">
                                          <p:stCondLst>
                                            <p:cond delay="1834"/>
                                          </p:stCondLst>
                                        </p:cTn>
                                        <p:tgtEl>
                                          <p:spTgt spid="46092"/>
                                        </p:tgtEl>
                                      </p:cBhvr>
                                      <p:to x="100000" y="100000"/>
                                    </p:animScale>
                                  </p:childTnLst>
                                </p:cTn>
                              </p:par>
                            </p:childTnLst>
                          </p:cTn>
                        </p:par>
                        <p:par>
                          <p:cTn id="84" fill="hold" nodeType="afterGroup">
                            <p:stCondLst>
                              <p:cond delay="10750"/>
                            </p:stCondLst>
                            <p:childTnLst>
                              <p:par>
                                <p:cTn id="85" presetID="31" presetClass="entr" presetSubtype="0" fill="hold" grpId="0" nodeType="afterEffect">
                                  <p:stCondLst>
                                    <p:cond delay="0"/>
                                  </p:stCondLst>
                                  <p:iterate type="lt">
                                    <p:tmPct val="5000"/>
                                  </p:iterate>
                                  <p:childTnLst>
                                    <p:set>
                                      <p:cBhvr>
                                        <p:cTn id="86" dur="1" fill="hold">
                                          <p:stCondLst>
                                            <p:cond delay="0"/>
                                          </p:stCondLst>
                                        </p:cTn>
                                        <p:tgtEl>
                                          <p:spTgt spid="46093"/>
                                        </p:tgtEl>
                                        <p:attrNameLst>
                                          <p:attrName>style.visibility</p:attrName>
                                        </p:attrNameLst>
                                      </p:cBhvr>
                                      <p:to>
                                        <p:strVal val="visible"/>
                                      </p:to>
                                    </p:set>
                                    <p:anim calcmode="lin" valueType="num">
                                      <p:cBhvr>
                                        <p:cTn id="87" dur="500" fill="hold"/>
                                        <p:tgtEl>
                                          <p:spTgt spid="46093"/>
                                        </p:tgtEl>
                                        <p:attrNameLst>
                                          <p:attrName>ppt_w</p:attrName>
                                        </p:attrNameLst>
                                      </p:cBhvr>
                                      <p:tavLst>
                                        <p:tav tm="0">
                                          <p:val>
                                            <p:fltVal val="0"/>
                                          </p:val>
                                        </p:tav>
                                        <p:tav tm="100000">
                                          <p:val>
                                            <p:strVal val="#ppt_w"/>
                                          </p:val>
                                        </p:tav>
                                      </p:tavLst>
                                    </p:anim>
                                    <p:anim calcmode="lin" valueType="num">
                                      <p:cBhvr>
                                        <p:cTn id="88" dur="500" fill="hold"/>
                                        <p:tgtEl>
                                          <p:spTgt spid="46093"/>
                                        </p:tgtEl>
                                        <p:attrNameLst>
                                          <p:attrName>ppt_h</p:attrName>
                                        </p:attrNameLst>
                                      </p:cBhvr>
                                      <p:tavLst>
                                        <p:tav tm="0">
                                          <p:val>
                                            <p:fltVal val="0"/>
                                          </p:val>
                                        </p:tav>
                                        <p:tav tm="100000">
                                          <p:val>
                                            <p:strVal val="#ppt_h"/>
                                          </p:val>
                                        </p:tav>
                                      </p:tavLst>
                                    </p:anim>
                                    <p:anim calcmode="lin" valueType="num">
                                      <p:cBhvr>
                                        <p:cTn id="89" dur="500" fill="hold"/>
                                        <p:tgtEl>
                                          <p:spTgt spid="46093"/>
                                        </p:tgtEl>
                                        <p:attrNameLst>
                                          <p:attrName>style.rotation</p:attrName>
                                        </p:attrNameLst>
                                      </p:cBhvr>
                                      <p:tavLst>
                                        <p:tav tm="0">
                                          <p:val>
                                            <p:fltVal val="90"/>
                                          </p:val>
                                        </p:tav>
                                        <p:tav tm="100000">
                                          <p:val>
                                            <p:fltVal val="0"/>
                                          </p:val>
                                        </p:tav>
                                      </p:tavLst>
                                    </p:anim>
                                    <p:animEffect transition="in" filter="fade">
                                      <p:cBhvr>
                                        <p:cTn id="90" dur="500"/>
                                        <p:tgtEl>
                                          <p:spTgt spid="46093"/>
                                        </p:tgtEl>
                                      </p:cBhvr>
                                    </p:animEffect>
                                  </p:childTnLst>
                                </p:cTn>
                              </p:par>
                            </p:childTnLst>
                          </p:cTn>
                        </p:par>
                        <p:par>
                          <p:cTn id="91" fill="hold" nodeType="afterGroup">
                            <p:stCondLst>
                              <p:cond delay="11250"/>
                            </p:stCondLst>
                            <p:childTnLst>
                              <p:par>
                                <p:cTn id="92" presetID="31" presetClass="entr" presetSubtype="0" fill="hold" grpId="0" nodeType="afterEffect">
                                  <p:stCondLst>
                                    <p:cond delay="0"/>
                                  </p:stCondLst>
                                  <p:iterate type="lt">
                                    <p:tmPct val="5000"/>
                                  </p:iterate>
                                  <p:childTnLst>
                                    <p:set>
                                      <p:cBhvr>
                                        <p:cTn id="93" dur="1" fill="hold">
                                          <p:stCondLst>
                                            <p:cond delay="0"/>
                                          </p:stCondLst>
                                        </p:cTn>
                                        <p:tgtEl>
                                          <p:spTgt spid="46096"/>
                                        </p:tgtEl>
                                        <p:attrNameLst>
                                          <p:attrName>style.visibility</p:attrName>
                                        </p:attrNameLst>
                                      </p:cBhvr>
                                      <p:to>
                                        <p:strVal val="visible"/>
                                      </p:to>
                                    </p:set>
                                    <p:anim calcmode="lin" valueType="num">
                                      <p:cBhvr>
                                        <p:cTn id="94" dur="500" fill="hold"/>
                                        <p:tgtEl>
                                          <p:spTgt spid="46096"/>
                                        </p:tgtEl>
                                        <p:attrNameLst>
                                          <p:attrName>ppt_w</p:attrName>
                                        </p:attrNameLst>
                                      </p:cBhvr>
                                      <p:tavLst>
                                        <p:tav tm="0">
                                          <p:val>
                                            <p:fltVal val="0"/>
                                          </p:val>
                                        </p:tav>
                                        <p:tav tm="100000">
                                          <p:val>
                                            <p:strVal val="#ppt_w"/>
                                          </p:val>
                                        </p:tav>
                                      </p:tavLst>
                                    </p:anim>
                                    <p:anim calcmode="lin" valueType="num">
                                      <p:cBhvr>
                                        <p:cTn id="95" dur="500" fill="hold"/>
                                        <p:tgtEl>
                                          <p:spTgt spid="46096"/>
                                        </p:tgtEl>
                                        <p:attrNameLst>
                                          <p:attrName>ppt_h</p:attrName>
                                        </p:attrNameLst>
                                      </p:cBhvr>
                                      <p:tavLst>
                                        <p:tav tm="0">
                                          <p:val>
                                            <p:fltVal val="0"/>
                                          </p:val>
                                        </p:tav>
                                        <p:tav tm="100000">
                                          <p:val>
                                            <p:strVal val="#ppt_h"/>
                                          </p:val>
                                        </p:tav>
                                      </p:tavLst>
                                    </p:anim>
                                    <p:anim calcmode="lin" valueType="num">
                                      <p:cBhvr>
                                        <p:cTn id="96" dur="500" fill="hold"/>
                                        <p:tgtEl>
                                          <p:spTgt spid="46096"/>
                                        </p:tgtEl>
                                        <p:attrNameLst>
                                          <p:attrName>style.rotation</p:attrName>
                                        </p:attrNameLst>
                                      </p:cBhvr>
                                      <p:tavLst>
                                        <p:tav tm="0">
                                          <p:val>
                                            <p:fltVal val="90"/>
                                          </p:val>
                                        </p:tav>
                                        <p:tav tm="100000">
                                          <p:val>
                                            <p:fltVal val="0"/>
                                          </p:val>
                                        </p:tav>
                                      </p:tavLst>
                                    </p:anim>
                                    <p:animEffect transition="in" filter="fade">
                                      <p:cBhvr>
                                        <p:cTn id="97" dur="500"/>
                                        <p:tgtEl>
                                          <p:spTgt spid="46096"/>
                                        </p:tgtEl>
                                      </p:cBhvr>
                                    </p:animEffect>
                                  </p:childTnLst>
                                </p:cTn>
                              </p:par>
                            </p:childTnLst>
                          </p:cTn>
                        </p:par>
                        <p:par>
                          <p:cTn id="98" fill="hold" nodeType="afterGroup">
                            <p:stCondLst>
                              <p:cond delay="11750"/>
                            </p:stCondLst>
                            <p:childTnLst>
                              <p:par>
                                <p:cTn id="99" presetID="31" presetClass="entr" presetSubtype="0" fill="hold" grpId="0" nodeType="afterEffect">
                                  <p:stCondLst>
                                    <p:cond delay="0"/>
                                  </p:stCondLst>
                                  <p:iterate type="lt">
                                    <p:tmPct val="5000"/>
                                  </p:iterate>
                                  <p:childTnLst>
                                    <p:set>
                                      <p:cBhvr>
                                        <p:cTn id="100" dur="1" fill="hold">
                                          <p:stCondLst>
                                            <p:cond delay="0"/>
                                          </p:stCondLst>
                                        </p:cTn>
                                        <p:tgtEl>
                                          <p:spTgt spid="46095"/>
                                        </p:tgtEl>
                                        <p:attrNameLst>
                                          <p:attrName>style.visibility</p:attrName>
                                        </p:attrNameLst>
                                      </p:cBhvr>
                                      <p:to>
                                        <p:strVal val="visible"/>
                                      </p:to>
                                    </p:set>
                                    <p:anim calcmode="lin" valueType="num">
                                      <p:cBhvr>
                                        <p:cTn id="101" dur="500" fill="hold"/>
                                        <p:tgtEl>
                                          <p:spTgt spid="46095"/>
                                        </p:tgtEl>
                                        <p:attrNameLst>
                                          <p:attrName>ppt_w</p:attrName>
                                        </p:attrNameLst>
                                      </p:cBhvr>
                                      <p:tavLst>
                                        <p:tav tm="0">
                                          <p:val>
                                            <p:fltVal val="0"/>
                                          </p:val>
                                        </p:tav>
                                        <p:tav tm="100000">
                                          <p:val>
                                            <p:strVal val="#ppt_w"/>
                                          </p:val>
                                        </p:tav>
                                      </p:tavLst>
                                    </p:anim>
                                    <p:anim calcmode="lin" valueType="num">
                                      <p:cBhvr>
                                        <p:cTn id="102" dur="500" fill="hold"/>
                                        <p:tgtEl>
                                          <p:spTgt spid="46095"/>
                                        </p:tgtEl>
                                        <p:attrNameLst>
                                          <p:attrName>ppt_h</p:attrName>
                                        </p:attrNameLst>
                                      </p:cBhvr>
                                      <p:tavLst>
                                        <p:tav tm="0">
                                          <p:val>
                                            <p:fltVal val="0"/>
                                          </p:val>
                                        </p:tav>
                                        <p:tav tm="100000">
                                          <p:val>
                                            <p:strVal val="#ppt_h"/>
                                          </p:val>
                                        </p:tav>
                                      </p:tavLst>
                                    </p:anim>
                                    <p:anim calcmode="lin" valueType="num">
                                      <p:cBhvr>
                                        <p:cTn id="103" dur="500" fill="hold"/>
                                        <p:tgtEl>
                                          <p:spTgt spid="46095"/>
                                        </p:tgtEl>
                                        <p:attrNameLst>
                                          <p:attrName>style.rotation</p:attrName>
                                        </p:attrNameLst>
                                      </p:cBhvr>
                                      <p:tavLst>
                                        <p:tav tm="0">
                                          <p:val>
                                            <p:fltVal val="90"/>
                                          </p:val>
                                        </p:tav>
                                        <p:tav tm="100000">
                                          <p:val>
                                            <p:fltVal val="0"/>
                                          </p:val>
                                        </p:tav>
                                      </p:tavLst>
                                    </p:anim>
                                    <p:animEffect transition="in" filter="fade">
                                      <p:cBhvr>
                                        <p:cTn id="104" dur="500"/>
                                        <p:tgtEl>
                                          <p:spTgt spid="46095"/>
                                        </p:tgtEl>
                                      </p:cBhvr>
                                    </p:animEffect>
                                  </p:childTnLst>
                                </p:cTn>
                              </p:par>
                            </p:childTnLst>
                          </p:cTn>
                        </p:par>
                        <p:par>
                          <p:cTn id="105" fill="hold" nodeType="afterGroup">
                            <p:stCondLst>
                              <p:cond delay="12250"/>
                            </p:stCondLst>
                            <p:childTnLst>
                              <p:par>
                                <p:cTn id="106" presetID="31" presetClass="entr" presetSubtype="0" fill="hold" grpId="0" nodeType="afterEffect">
                                  <p:stCondLst>
                                    <p:cond delay="0"/>
                                  </p:stCondLst>
                                  <p:iterate type="lt">
                                    <p:tmPct val="5000"/>
                                  </p:iterate>
                                  <p:childTnLst>
                                    <p:set>
                                      <p:cBhvr>
                                        <p:cTn id="107" dur="1" fill="hold">
                                          <p:stCondLst>
                                            <p:cond delay="0"/>
                                          </p:stCondLst>
                                        </p:cTn>
                                        <p:tgtEl>
                                          <p:spTgt spid="46094"/>
                                        </p:tgtEl>
                                        <p:attrNameLst>
                                          <p:attrName>style.visibility</p:attrName>
                                        </p:attrNameLst>
                                      </p:cBhvr>
                                      <p:to>
                                        <p:strVal val="visible"/>
                                      </p:to>
                                    </p:set>
                                    <p:anim calcmode="lin" valueType="num">
                                      <p:cBhvr>
                                        <p:cTn id="108" dur="500" fill="hold"/>
                                        <p:tgtEl>
                                          <p:spTgt spid="46094"/>
                                        </p:tgtEl>
                                        <p:attrNameLst>
                                          <p:attrName>ppt_w</p:attrName>
                                        </p:attrNameLst>
                                      </p:cBhvr>
                                      <p:tavLst>
                                        <p:tav tm="0">
                                          <p:val>
                                            <p:fltVal val="0"/>
                                          </p:val>
                                        </p:tav>
                                        <p:tav tm="100000">
                                          <p:val>
                                            <p:strVal val="#ppt_w"/>
                                          </p:val>
                                        </p:tav>
                                      </p:tavLst>
                                    </p:anim>
                                    <p:anim calcmode="lin" valueType="num">
                                      <p:cBhvr>
                                        <p:cTn id="109" dur="500" fill="hold"/>
                                        <p:tgtEl>
                                          <p:spTgt spid="46094"/>
                                        </p:tgtEl>
                                        <p:attrNameLst>
                                          <p:attrName>ppt_h</p:attrName>
                                        </p:attrNameLst>
                                      </p:cBhvr>
                                      <p:tavLst>
                                        <p:tav tm="0">
                                          <p:val>
                                            <p:fltVal val="0"/>
                                          </p:val>
                                        </p:tav>
                                        <p:tav tm="100000">
                                          <p:val>
                                            <p:strVal val="#ppt_h"/>
                                          </p:val>
                                        </p:tav>
                                      </p:tavLst>
                                    </p:anim>
                                    <p:anim calcmode="lin" valueType="num">
                                      <p:cBhvr>
                                        <p:cTn id="110" dur="500" fill="hold"/>
                                        <p:tgtEl>
                                          <p:spTgt spid="46094"/>
                                        </p:tgtEl>
                                        <p:attrNameLst>
                                          <p:attrName>style.rotation</p:attrName>
                                        </p:attrNameLst>
                                      </p:cBhvr>
                                      <p:tavLst>
                                        <p:tav tm="0">
                                          <p:val>
                                            <p:fltVal val="90"/>
                                          </p:val>
                                        </p:tav>
                                        <p:tav tm="100000">
                                          <p:val>
                                            <p:fltVal val="0"/>
                                          </p:val>
                                        </p:tav>
                                      </p:tavLst>
                                    </p:anim>
                                    <p:animEffect transition="in" filter="fade">
                                      <p:cBhvr>
                                        <p:cTn id="111" dur="500"/>
                                        <p:tgtEl>
                                          <p:spTgt spid="46094"/>
                                        </p:tgtEl>
                                      </p:cBhvr>
                                    </p:animEffect>
                                  </p:childTnLst>
                                </p:cTn>
                              </p:par>
                            </p:childTnLst>
                          </p:cTn>
                        </p:par>
                        <p:par>
                          <p:cTn id="112" fill="hold" nodeType="afterGroup">
                            <p:stCondLst>
                              <p:cond delay="13250"/>
                            </p:stCondLst>
                            <p:childTnLst>
                              <p:par>
                                <p:cTn id="113" presetID="6" presetClass="entr" presetSubtype="16" fill="hold" grpId="0" nodeType="afterEffect">
                                  <p:stCondLst>
                                    <p:cond delay="0"/>
                                  </p:stCondLst>
                                  <p:childTnLst>
                                    <p:set>
                                      <p:cBhvr>
                                        <p:cTn id="114" dur="1" fill="hold">
                                          <p:stCondLst>
                                            <p:cond delay="0"/>
                                          </p:stCondLst>
                                        </p:cTn>
                                        <p:tgtEl>
                                          <p:spTgt spid="46098"/>
                                        </p:tgtEl>
                                        <p:attrNameLst>
                                          <p:attrName>style.visibility</p:attrName>
                                        </p:attrNameLst>
                                      </p:cBhvr>
                                      <p:to>
                                        <p:strVal val="visible"/>
                                      </p:to>
                                    </p:set>
                                    <p:animEffect transition="in" filter="circle(in)">
                                      <p:cBhvr>
                                        <p:cTn id="115" dur="500"/>
                                        <p:tgtEl>
                                          <p:spTgt spid="46098"/>
                                        </p:tgtEl>
                                      </p:cBhvr>
                                    </p:animEffect>
                                  </p:childTnLst>
                                </p:cTn>
                              </p:par>
                            </p:childTnLst>
                          </p:cTn>
                        </p:par>
                        <p:par>
                          <p:cTn id="116" fill="hold" nodeType="afterGroup">
                            <p:stCondLst>
                              <p:cond delay="13750"/>
                            </p:stCondLst>
                            <p:childTnLst>
                              <p:par>
                                <p:cTn id="117" presetID="6" presetClass="entr" presetSubtype="16" fill="hold" grpId="0" nodeType="afterEffect">
                                  <p:stCondLst>
                                    <p:cond delay="0"/>
                                  </p:stCondLst>
                                  <p:childTnLst>
                                    <p:set>
                                      <p:cBhvr>
                                        <p:cTn id="118" dur="1" fill="hold">
                                          <p:stCondLst>
                                            <p:cond delay="0"/>
                                          </p:stCondLst>
                                        </p:cTn>
                                        <p:tgtEl>
                                          <p:spTgt spid="46099"/>
                                        </p:tgtEl>
                                        <p:attrNameLst>
                                          <p:attrName>style.visibility</p:attrName>
                                        </p:attrNameLst>
                                      </p:cBhvr>
                                      <p:to>
                                        <p:strVal val="visible"/>
                                      </p:to>
                                    </p:set>
                                    <p:animEffect transition="in" filter="circle(in)">
                                      <p:cBhvr>
                                        <p:cTn id="119" dur="500"/>
                                        <p:tgtEl>
                                          <p:spTgt spid="46099"/>
                                        </p:tgtEl>
                                      </p:cBhvr>
                                    </p:animEffect>
                                  </p:childTnLst>
                                </p:cTn>
                              </p:par>
                            </p:childTnLst>
                          </p:cTn>
                        </p:par>
                        <p:par>
                          <p:cTn id="120" fill="hold" nodeType="afterGroup">
                            <p:stCondLst>
                              <p:cond delay="14250"/>
                            </p:stCondLst>
                            <p:childTnLst>
                              <p:par>
                                <p:cTn id="121" presetID="26" presetClass="entr" presetSubtype="0" fill="hold" grpId="0" nodeType="afterEffect">
                                  <p:stCondLst>
                                    <p:cond delay="0"/>
                                  </p:stCondLst>
                                  <p:childTnLst>
                                    <p:set>
                                      <p:cBhvr>
                                        <p:cTn id="122" dur="1" fill="hold">
                                          <p:stCondLst>
                                            <p:cond delay="0"/>
                                          </p:stCondLst>
                                        </p:cTn>
                                        <p:tgtEl>
                                          <p:spTgt spid="46100"/>
                                        </p:tgtEl>
                                        <p:attrNameLst>
                                          <p:attrName>style.visibility</p:attrName>
                                        </p:attrNameLst>
                                      </p:cBhvr>
                                      <p:to>
                                        <p:strVal val="visible"/>
                                      </p:to>
                                    </p:set>
                                    <p:animEffect transition="in" filter="wipe(down)">
                                      <p:cBhvr>
                                        <p:cTn id="123" dur="580">
                                          <p:stCondLst>
                                            <p:cond delay="0"/>
                                          </p:stCondLst>
                                        </p:cTn>
                                        <p:tgtEl>
                                          <p:spTgt spid="46100"/>
                                        </p:tgtEl>
                                      </p:cBhvr>
                                    </p:animEffect>
                                    <p:anim calcmode="lin" valueType="num">
                                      <p:cBhvr>
                                        <p:cTn id="124" dur="1822" tmFilter="0,0; 0.14,0.36; 0.43,0.73; 0.71,0.91; 1.0,1.0">
                                          <p:stCondLst>
                                            <p:cond delay="0"/>
                                          </p:stCondLst>
                                        </p:cTn>
                                        <p:tgtEl>
                                          <p:spTgt spid="46100"/>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6100"/>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6100"/>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6100"/>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6100"/>
                                        </p:tgtEl>
                                        <p:attrNameLst>
                                          <p:attrName>ppt_y</p:attrName>
                                        </p:attrNameLst>
                                      </p:cBhvr>
                                      <p:tavLst>
                                        <p:tav tm="0" fmla="#ppt_y-sin(pi*$)/81">
                                          <p:val>
                                            <p:fltVal val="0"/>
                                          </p:val>
                                        </p:tav>
                                        <p:tav tm="100000">
                                          <p:val>
                                            <p:fltVal val="1"/>
                                          </p:val>
                                        </p:tav>
                                      </p:tavLst>
                                    </p:anim>
                                    <p:animScale>
                                      <p:cBhvr>
                                        <p:cTn id="129" dur="26">
                                          <p:stCondLst>
                                            <p:cond delay="650"/>
                                          </p:stCondLst>
                                        </p:cTn>
                                        <p:tgtEl>
                                          <p:spTgt spid="46100"/>
                                        </p:tgtEl>
                                      </p:cBhvr>
                                      <p:to x="100000" y="60000"/>
                                    </p:animScale>
                                    <p:animScale>
                                      <p:cBhvr>
                                        <p:cTn id="130" dur="166" decel="50000">
                                          <p:stCondLst>
                                            <p:cond delay="676"/>
                                          </p:stCondLst>
                                        </p:cTn>
                                        <p:tgtEl>
                                          <p:spTgt spid="46100"/>
                                        </p:tgtEl>
                                      </p:cBhvr>
                                      <p:to x="100000" y="100000"/>
                                    </p:animScale>
                                    <p:animScale>
                                      <p:cBhvr>
                                        <p:cTn id="131" dur="26">
                                          <p:stCondLst>
                                            <p:cond delay="1312"/>
                                          </p:stCondLst>
                                        </p:cTn>
                                        <p:tgtEl>
                                          <p:spTgt spid="46100"/>
                                        </p:tgtEl>
                                      </p:cBhvr>
                                      <p:to x="100000" y="80000"/>
                                    </p:animScale>
                                    <p:animScale>
                                      <p:cBhvr>
                                        <p:cTn id="132" dur="166" decel="50000">
                                          <p:stCondLst>
                                            <p:cond delay="1338"/>
                                          </p:stCondLst>
                                        </p:cTn>
                                        <p:tgtEl>
                                          <p:spTgt spid="46100"/>
                                        </p:tgtEl>
                                      </p:cBhvr>
                                      <p:to x="100000" y="100000"/>
                                    </p:animScale>
                                    <p:animScale>
                                      <p:cBhvr>
                                        <p:cTn id="133" dur="26">
                                          <p:stCondLst>
                                            <p:cond delay="1642"/>
                                          </p:stCondLst>
                                        </p:cTn>
                                        <p:tgtEl>
                                          <p:spTgt spid="46100"/>
                                        </p:tgtEl>
                                      </p:cBhvr>
                                      <p:to x="100000" y="90000"/>
                                    </p:animScale>
                                    <p:animScale>
                                      <p:cBhvr>
                                        <p:cTn id="134" dur="166" decel="50000">
                                          <p:stCondLst>
                                            <p:cond delay="1668"/>
                                          </p:stCondLst>
                                        </p:cTn>
                                        <p:tgtEl>
                                          <p:spTgt spid="46100"/>
                                        </p:tgtEl>
                                      </p:cBhvr>
                                      <p:to x="100000" y="100000"/>
                                    </p:animScale>
                                    <p:animScale>
                                      <p:cBhvr>
                                        <p:cTn id="135" dur="26">
                                          <p:stCondLst>
                                            <p:cond delay="1808"/>
                                          </p:stCondLst>
                                        </p:cTn>
                                        <p:tgtEl>
                                          <p:spTgt spid="46100"/>
                                        </p:tgtEl>
                                      </p:cBhvr>
                                      <p:to x="100000" y="95000"/>
                                    </p:animScale>
                                    <p:animScale>
                                      <p:cBhvr>
                                        <p:cTn id="136" dur="166" decel="50000">
                                          <p:stCondLst>
                                            <p:cond delay="1834"/>
                                          </p:stCondLst>
                                        </p:cTn>
                                        <p:tgtEl>
                                          <p:spTgt spid="46100"/>
                                        </p:tgtEl>
                                      </p:cBhvr>
                                      <p:to x="100000" y="100000"/>
                                    </p:animScale>
                                  </p:childTnLst>
                                </p:cTn>
                              </p:par>
                            </p:childTnLst>
                          </p:cTn>
                        </p:par>
                        <p:par>
                          <p:cTn id="137" fill="hold" nodeType="afterGroup">
                            <p:stCondLst>
                              <p:cond delay="16250"/>
                            </p:stCondLst>
                            <p:childTnLst>
                              <p:par>
                                <p:cTn id="138" presetID="26" presetClass="entr" presetSubtype="0" fill="hold" grpId="0" nodeType="afterEffect">
                                  <p:stCondLst>
                                    <p:cond delay="0"/>
                                  </p:stCondLst>
                                  <p:childTnLst>
                                    <p:set>
                                      <p:cBhvr>
                                        <p:cTn id="139" dur="1" fill="hold">
                                          <p:stCondLst>
                                            <p:cond delay="0"/>
                                          </p:stCondLst>
                                        </p:cTn>
                                        <p:tgtEl>
                                          <p:spTgt spid="46097"/>
                                        </p:tgtEl>
                                        <p:attrNameLst>
                                          <p:attrName>style.visibility</p:attrName>
                                        </p:attrNameLst>
                                      </p:cBhvr>
                                      <p:to>
                                        <p:strVal val="visible"/>
                                      </p:to>
                                    </p:set>
                                    <p:animEffect transition="in" filter="wipe(down)">
                                      <p:cBhvr>
                                        <p:cTn id="140" dur="580">
                                          <p:stCondLst>
                                            <p:cond delay="0"/>
                                          </p:stCondLst>
                                        </p:cTn>
                                        <p:tgtEl>
                                          <p:spTgt spid="46097"/>
                                        </p:tgtEl>
                                      </p:cBhvr>
                                    </p:animEffect>
                                    <p:anim calcmode="lin" valueType="num">
                                      <p:cBhvr>
                                        <p:cTn id="141" dur="1822" tmFilter="0,0; 0.14,0.36; 0.43,0.73; 0.71,0.91; 1.0,1.0">
                                          <p:stCondLst>
                                            <p:cond delay="0"/>
                                          </p:stCondLst>
                                        </p:cTn>
                                        <p:tgtEl>
                                          <p:spTgt spid="46097"/>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46097"/>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46097"/>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46097"/>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46097"/>
                                        </p:tgtEl>
                                        <p:attrNameLst>
                                          <p:attrName>ppt_y</p:attrName>
                                        </p:attrNameLst>
                                      </p:cBhvr>
                                      <p:tavLst>
                                        <p:tav tm="0" fmla="#ppt_y-sin(pi*$)/81">
                                          <p:val>
                                            <p:fltVal val="0"/>
                                          </p:val>
                                        </p:tav>
                                        <p:tav tm="100000">
                                          <p:val>
                                            <p:fltVal val="1"/>
                                          </p:val>
                                        </p:tav>
                                      </p:tavLst>
                                    </p:anim>
                                    <p:animScale>
                                      <p:cBhvr>
                                        <p:cTn id="146" dur="26">
                                          <p:stCondLst>
                                            <p:cond delay="650"/>
                                          </p:stCondLst>
                                        </p:cTn>
                                        <p:tgtEl>
                                          <p:spTgt spid="46097"/>
                                        </p:tgtEl>
                                      </p:cBhvr>
                                      <p:to x="100000" y="60000"/>
                                    </p:animScale>
                                    <p:animScale>
                                      <p:cBhvr>
                                        <p:cTn id="147" dur="166" decel="50000">
                                          <p:stCondLst>
                                            <p:cond delay="676"/>
                                          </p:stCondLst>
                                        </p:cTn>
                                        <p:tgtEl>
                                          <p:spTgt spid="46097"/>
                                        </p:tgtEl>
                                      </p:cBhvr>
                                      <p:to x="100000" y="100000"/>
                                    </p:animScale>
                                    <p:animScale>
                                      <p:cBhvr>
                                        <p:cTn id="148" dur="26">
                                          <p:stCondLst>
                                            <p:cond delay="1312"/>
                                          </p:stCondLst>
                                        </p:cTn>
                                        <p:tgtEl>
                                          <p:spTgt spid="46097"/>
                                        </p:tgtEl>
                                      </p:cBhvr>
                                      <p:to x="100000" y="80000"/>
                                    </p:animScale>
                                    <p:animScale>
                                      <p:cBhvr>
                                        <p:cTn id="149" dur="166" decel="50000">
                                          <p:stCondLst>
                                            <p:cond delay="1338"/>
                                          </p:stCondLst>
                                        </p:cTn>
                                        <p:tgtEl>
                                          <p:spTgt spid="46097"/>
                                        </p:tgtEl>
                                      </p:cBhvr>
                                      <p:to x="100000" y="100000"/>
                                    </p:animScale>
                                    <p:animScale>
                                      <p:cBhvr>
                                        <p:cTn id="150" dur="26">
                                          <p:stCondLst>
                                            <p:cond delay="1642"/>
                                          </p:stCondLst>
                                        </p:cTn>
                                        <p:tgtEl>
                                          <p:spTgt spid="46097"/>
                                        </p:tgtEl>
                                      </p:cBhvr>
                                      <p:to x="100000" y="90000"/>
                                    </p:animScale>
                                    <p:animScale>
                                      <p:cBhvr>
                                        <p:cTn id="151" dur="166" decel="50000">
                                          <p:stCondLst>
                                            <p:cond delay="1668"/>
                                          </p:stCondLst>
                                        </p:cTn>
                                        <p:tgtEl>
                                          <p:spTgt spid="46097"/>
                                        </p:tgtEl>
                                      </p:cBhvr>
                                      <p:to x="100000" y="100000"/>
                                    </p:animScale>
                                    <p:animScale>
                                      <p:cBhvr>
                                        <p:cTn id="152" dur="26">
                                          <p:stCondLst>
                                            <p:cond delay="1808"/>
                                          </p:stCondLst>
                                        </p:cTn>
                                        <p:tgtEl>
                                          <p:spTgt spid="46097"/>
                                        </p:tgtEl>
                                      </p:cBhvr>
                                      <p:to x="100000" y="95000"/>
                                    </p:animScale>
                                    <p:animScale>
                                      <p:cBhvr>
                                        <p:cTn id="153" dur="166" decel="50000">
                                          <p:stCondLst>
                                            <p:cond delay="1834"/>
                                          </p:stCondLst>
                                        </p:cTn>
                                        <p:tgtEl>
                                          <p:spTgt spid="460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87" grpId="0" animBg="1"/>
      <p:bldP spid="46088" grpId="0" animBg="1"/>
      <p:bldP spid="46089" grpId="0" animBg="1"/>
      <p:bldP spid="46090" grpId="0" animBg="1"/>
      <p:bldP spid="46091" grpId="0" animBg="1"/>
      <p:bldP spid="46092" grpId="0"/>
      <p:bldP spid="46093" grpId="0" animBg="1"/>
      <p:bldP spid="46094" grpId="0" animBg="1"/>
      <p:bldP spid="46095" grpId="0" animBg="1"/>
      <p:bldP spid="46096" grpId="0" animBg="1"/>
      <p:bldP spid="46097" grpId="0" animBg="1"/>
      <p:bldP spid="46098" grpId="0" animBg="1"/>
      <p:bldP spid="46099" grpId="0" animBg="1"/>
      <p:bldP spid="4610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idx="4294967295"/>
          </p:nvPr>
        </p:nvSpPr>
        <p:spPr/>
        <p:txBody>
          <a:bodyPr/>
          <a:lstStyle/>
          <a:p>
            <a:pPr eaLnBrk="1" hangingPunct="1"/>
            <a:endParaRPr lang="es-ES_tradnl">
              <a:latin typeface="Calibri" charset="0"/>
            </a:endParaRPr>
          </a:p>
        </p:txBody>
      </p:sp>
      <p:sp>
        <p:nvSpPr>
          <p:cNvPr id="52227" name="Rectangle 3"/>
          <p:cNvSpPr>
            <a:spLocks noGrp="1"/>
          </p:cNvSpPr>
          <p:nvPr>
            <p:ph type="body" idx="4294967295"/>
          </p:nvPr>
        </p:nvSpPr>
        <p:spPr/>
        <p:txBody>
          <a:bodyPr/>
          <a:lstStyle/>
          <a:p>
            <a:pPr eaLnBrk="1" hangingPunct="1"/>
            <a:endParaRPr lang="es-ES_tradnl">
              <a:latin typeface="Calibri" charset="0"/>
            </a:endParaRPr>
          </a:p>
        </p:txBody>
      </p:sp>
      <p:pic>
        <p:nvPicPr>
          <p:cNvPr id="52228" name="Picture 4"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468313" y="476250"/>
            <a:ext cx="3384550" cy="20161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chemeClr val="bg1"/>
                </a:solidFill>
                <a:latin typeface="Calibri" charset="0"/>
              </a:rPr>
              <a:t>Όσο περισσότερες τροποποιήσεις κάνουν οι φυσ.ομιλητές στη διεπίδρασή τους με μη φυσ. ομιλητές</a:t>
            </a:r>
            <a:endParaRPr lang="en-US" sz="2500" b="1">
              <a:solidFill>
                <a:schemeClr val="bg1"/>
              </a:solidFill>
              <a:latin typeface="Calibri" charset="0"/>
            </a:endParaRPr>
          </a:p>
        </p:txBody>
      </p:sp>
      <p:sp>
        <p:nvSpPr>
          <p:cNvPr id="47110" name="Line 6"/>
          <p:cNvSpPr>
            <a:spLocks noChangeShapeType="1"/>
          </p:cNvSpPr>
          <p:nvPr/>
        </p:nvSpPr>
        <p:spPr bwMode="auto">
          <a:xfrm>
            <a:off x="1331913" y="2636838"/>
            <a:ext cx="720725" cy="504825"/>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1" name="Text Box 7"/>
          <p:cNvSpPr txBox="1">
            <a:spLocks noChangeArrowheads="1"/>
          </p:cNvSpPr>
          <p:nvPr/>
        </p:nvSpPr>
        <p:spPr bwMode="auto">
          <a:xfrm>
            <a:off x="2051050" y="3213100"/>
            <a:ext cx="2881313" cy="1246188"/>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CC"/>
                </a:solidFill>
                <a:latin typeface="Calibri" charset="0"/>
              </a:rPr>
              <a:t>τόσο πιο κατανοητό γίνεται το ΓΕΙΣ</a:t>
            </a:r>
            <a:endParaRPr lang="en-US" sz="2500" b="1">
              <a:solidFill>
                <a:srgbClr val="0000CC"/>
              </a:solidFill>
              <a:latin typeface="Calibri" charset="0"/>
            </a:endParaRPr>
          </a:p>
        </p:txBody>
      </p:sp>
      <p:sp>
        <p:nvSpPr>
          <p:cNvPr id="47112" name="Line 8"/>
          <p:cNvSpPr>
            <a:spLocks noChangeShapeType="1"/>
          </p:cNvSpPr>
          <p:nvPr/>
        </p:nvSpPr>
        <p:spPr bwMode="auto">
          <a:xfrm>
            <a:off x="3635375" y="4581525"/>
            <a:ext cx="1584325" cy="1008063"/>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3" name="Text Box 9"/>
          <p:cNvSpPr txBox="1">
            <a:spLocks noChangeArrowheads="1"/>
          </p:cNvSpPr>
          <p:nvPr/>
        </p:nvSpPr>
        <p:spPr bwMode="auto">
          <a:xfrm>
            <a:off x="5508625" y="5300663"/>
            <a:ext cx="2087563" cy="862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chemeClr val="bg1"/>
                </a:solidFill>
                <a:latin typeface="Calibri" charset="0"/>
              </a:rPr>
              <a:t>ΓΛΩΣΣΙΚΗ ΚΑΤΑΚΤΗΣΗ</a:t>
            </a:r>
            <a:endParaRPr lang="en-US" sz="2500" b="1">
              <a:solidFill>
                <a:schemeClr val="bg1"/>
              </a:solidFill>
              <a:latin typeface="Calibri" charset="0"/>
            </a:endParaRPr>
          </a:p>
        </p:txBody>
      </p:sp>
      <p:sp>
        <p:nvSpPr>
          <p:cNvPr id="47114" name="Text Box 10"/>
          <p:cNvSpPr txBox="1">
            <a:spLocks noChangeArrowheads="1"/>
          </p:cNvSpPr>
          <p:nvPr/>
        </p:nvSpPr>
        <p:spPr bwMode="auto">
          <a:xfrm>
            <a:off x="4643438" y="4652963"/>
            <a:ext cx="2019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a:solidFill>
                  <a:schemeClr val="bg1"/>
                </a:solidFill>
                <a:latin typeface="Calibri" charset="0"/>
              </a:rPr>
              <a:t>ΑΡΑ, διευκολύνεται</a:t>
            </a:r>
            <a:endParaRPr lang="es-ES_tradnl">
              <a:solidFill>
                <a:schemeClr val="bg1"/>
              </a:solidFill>
              <a:latin typeface="Calibri" charset="0"/>
            </a:endParaRPr>
          </a:p>
        </p:txBody>
      </p:sp>
      <p:pic>
        <p:nvPicPr>
          <p:cNvPr id="5223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549275"/>
            <a:ext cx="35433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1283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1000" fill="hold"/>
                                        <p:tgtEl>
                                          <p:spTgt spid="47109"/>
                                        </p:tgtEl>
                                        <p:attrNameLst>
                                          <p:attrName>ppt_w</p:attrName>
                                        </p:attrNameLst>
                                      </p:cBhvr>
                                      <p:tavLst>
                                        <p:tav tm="0">
                                          <p:val>
                                            <p:strVal val="#ppt_w*0.70"/>
                                          </p:val>
                                        </p:tav>
                                        <p:tav tm="100000">
                                          <p:val>
                                            <p:strVal val="#ppt_w"/>
                                          </p:val>
                                        </p:tav>
                                      </p:tavLst>
                                    </p:anim>
                                    <p:anim calcmode="lin" valueType="num">
                                      <p:cBhvr>
                                        <p:cTn id="8" dur="1000" fill="hold"/>
                                        <p:tgtEl>
                                          <p:spTgt spid="47109"/>
                                        </p:tgtEl>
                                        <p:attrNameLst>
                                          <p:attrName>ppt_h</p:attrName>
                                        </p:attrNameLst>
                                      </p:cBhvr>
                                      <p:tavLst>
                                        <p:tav tm="0">
                                          <p:val>
                                            <p:strVal val="#ppt_h"/>
                                          </p:val>
                                        </p:tav>
                                        <p:tav tm="100000">
                                          <p:val>
                                            <p:strVal val="#ppt_h"/>
                                          </p:val>
                                        </p:tav>
                                      </p:tavLst>
                                    </p:anim>
                                    <p:animEffect transition="in" filter="fade">
                                      <p:cBhvr>
                                        <p:cTn id="9" dur="1000"/>
                                        <p:tgtEl>
                                          <p:spTgt spid="47109"/>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strVal val="#ppt_w*0.70"/>
                                          </p:val>
                                        </p:tav>
                                        <p:tav tm="100000">
                                          <p:val>
                                            <p:strVal val="#ppt_w"/>
                                          </p:val>
                                        </p:tav>
                                      </p:tavLst>
                                    </p:anim>
                                    <p:anim calcmode="lin" valueType="num">
                                      <p:cBhvr>
                                        <p:cTn id="14" dur="1000" fill="hold"/>
                                        <p:tgtEl>
                                          <p:spTgt spid="47110"/>
                                        </p:tgtEl>
                                        <p:attrNameLst>
                                          <p:attrName>ppt_h</p:attrName>
                                        </p:attrNameLst>
                                      </p:cBhvr>
                                      <p:tavLst>
                                        <p:tav tm="0">
                                          <p:val>
                                            <p:strVal val="#ppt_h"/>
                                          </p:val>
                                        </p:tav>
                                        <p:tav tm="100000">
                                          <p:val>
                                            <p:strVal val="#ppt_h"/>
                                          </p:val>
                                        </p:tav>
                                      </p:tavLst>
                                    </p:anim>
                                    <p:animEffect transition="in" filter="fade">
                                      <p:cBhvr>
                                        <p:cTn id="15" dur="1000"/>
                                        <p:tgtEl>
                                          <p:spTgt spid="47110"/>
                                        </p:tgtEl>
                                      </p:cBhvr>
                                    </p:animEffect>
                                  </p:childTnLst>
                                </p:cTn>
                              </p:par>
                            </p:childTnLst>
                          </p:cTn>
                        </p:par>
                        <p:par>
                          <p:cTn id="16" fill="hold" nodeType="afterGroup">
                            <p:stCondLst>
                              <p:cond delay="2000"/>
                            </p:stCondLst>
                            <p:childTnLst>
                              <p:par>
                                <p:cTn id="17" presetID="31" presetClass="entr" presetSubtype="0" fill="hold" grpId="0" nodeType="afterEffect">
                                  <p:stCondLst>
                                    <p:cond delay="0"/>
                                  </p:stCondLst>
                                  <p:iterate type="lt">
                                    <p:tmPct val="5000"/>
                                  </p:iterate>
                                  <p:childTnLst>
                                    <p:set>
                                      <p:cBhvr>
                                        <p:cTn id="18" dur="1" fill="hold">
                                          <p:stCondLst>
                                            <p:cond delay="0"/>
                                          </p:stCondLst>
                                        </p:cTn>
                                        <p:tgtEl>
                                          <p:spTgt spid="47111"/>
                                        </p:tgtEl>
                                        <p:attrNameLst>
                                          <p:attrName>style.visibility</p:attrName>
                                        </p:attrNameLst>
                                      </p:cBhvr>
                                      <p:to>
                                        <p:strVal val="visible"/>
                                      </p:to>
                                    </p:set>
                                    <p:anim calcmode="lin" valueType="num">
                                      <p:cBhvr>
                                        <p:cTn id="19" dur="1000" fill="hold"/>
                                        <p:tgtEl>
                                          <p:spTgt spid="47111"/>
                                        </p:tgtEl>
                                        <p:attrNameLst>
                                          <p:attrName>ppt_w</p:attrName>
                                        </p:attrNameLst>
                                      </p:cBhvr>
                                      <p:tavLst>
                                        <p:tav tm="0">
                                          <p:val>
                                            <p:fltVal val="0"/>
                                          </p:val>
                                        </p:tav>
                                        <p:tav tm="100000">
                                          <p:val>
                                            <p:strVal val="#ppt_w"/>
                                          </p:val>
                                        </p:tav>
                                      </p:tavLst>
                                    </p:anim>
                                    <p:anim calcmode="lin" valueType="num">
                                      <p:cBhvr>
                                        <p:cTn id="20" dur="1000" fill="hold"/>
                                        <p:tgtEl>
                                          <p:spTgt spid="47111"/>
                                        </p:tgtEl>
                                        <p:attrNameLst>
                                          <p:attrName>ppt_h</p:attrName>
                                        </p:attrNameLst>
                                      </p:cBhvr>
                                      <p:tavLst>
                                        <p:tav tm="0">
                                          <p:val>
                                            <p:fltVal val="0"/>
                                          </p:val>
                                        </p:tav>
                                        <p:tav tm="100000">
                                          <p:val>
                                            <p:strVal val="#ppt_h"/>
                                          </p:val>
                                        </p:tav>
                                      </p:tavLst>
                                    </p:anim>
                                    <p:anim calcmode="lin" valueType="num">
                                      <p:cBhvr>
                                        <p:cTn id="21" dur="1000" fill="hold"/>
                                        <p:tgtEl>
                                          <p:spTgt spid="47111"/>
                                        </p:tgtEl>
                                        <p:attrNameLst>
                                          <p:attrName>style.rotation</p:attrName>
                                        </p:attrNameLst>
                                      </p:cBhvr>
                                      <p:tavLst>
                                        <p:tav tm="0">
                                          <p:val>
                                            <p:fltVal val="90"/>
                                          </p:val>
                                        </p:tav>
                                        <p:tav tm="100000">
                                          <p:val>
                                            <p:fltVal val="0"/>
                                          </p:val>
                                        </p:tav>
                                      </p:tavLst>
                                    </p:anim>
                                    <p:animEffect transition="in" filter="fade">
                                      <p:cBhvr>
                                        <p:cTn id="22" dur="1000"/>
                                        <p:tgtEl>
                                          <p:spTgt spid="47111"/>
                                        </p:tgtEl>
                                      </p:cBhvr>
                                    </p:animEffect>
                                  </p:childTnLst>
                                </p:cTn>
                              </p:par>
                            </p:childTnLst>
                          </p:cTn>
                        </p:par>
                        <p:par>
                          <p:cTn id="23" fill="hold" nodeType="afterGroup">
                            <p:stCondLst>
                              <p:cond delay="4400"/>
                            </p:stCondLst>
                            <p:childTnLst>
                              <p:par>
                                <p:cTn id="24" presetID="31" presetClass="entr" presetSubtype="0" fill="hold" grpId="0" nodeType="afterEffect">
                                  <p:stCondLst>
                                    <p:cond delay="0"/>
                                  </p:stCondLst>
                                  <p:iterate type="lt">
                                    <p:tmPct val="5000"/>
                                  </p:iterate>
                                  <p:childTnLst>
                                    <p:set>
                                      <p:cBhvr>
                                        <p:cTn id="25" dur="1" fill="hold">
                                          <p:stCondLst>
                                            <p:cond delay="0"/>
                                          </p:stCondLst>
                                        </p:cTn>
                                        <p:tgtEl>
                                          <p:spTgt spid="47112"/>
                                        </p:tgtEl>
                                        <p:attrNameLst>
                                          <p:attrName>style.visibility</p:attrName>
                                        </p:attrNameLst>
                                      </p:cBhvr>
                                      <p:to>
                                        <p:strVal val="visible"/>
                                      </p:to>
                                    </p:set>
                                    <p:anim calcmode="lin" valueType="num">
                                      <p:cBhvr>
                                        <p:cTn id="26" dur="1000" fill="hold"/>
                                        <p:tgtEl>
                                          <p:spTgt spid="47112"/>
                                        </p:tgtEl>
                                        <p:attrNameLst>
                                          <p:attrName>ppt_w</p:attrName>
                                        </p:attrNameLst>
                                      </p:cBhvr>
                                      <p:tavLst>
                                        <p:tav tm="0">
                                          <p:val>
                                            <p:fltVal val="0"/>
                                          </p:val>
                                        </p:tav>
                                        <p:tav tm="100000">
                                          <p:val>
                                            <p:strVal val="#ppt_w"/>
                                          </p:val>
                                        </p:tav>
                                      </p:tavLst>
                                    </p:anim>
                                    <p:anim calcmode="lin" valueType="num">
                                      <p:cBhvr>
                                        <p:cTn id="27" dur="1000" fill="hold"/>
                                        <p:tgtEl>
                                          <p:spTgt spid="47112"/>
                                        </p:tgtEl>
                                        <p:attrNameLst>
                                          <p:attrName>ppt_h</p:attrName>
                                        </p:attrNameLst>
                                      </p:cBhvr>
                                      <p:tavLst>
                                        <p:tav tm="0">
                                          <p:val>
                                            <p:fltVal val="0"/>
                                          </p:val>
                                        </p:tav>
                                        <p:tav tm="100000">
                                          <p:val>
                                            <p:strVal val="#ppt_h"/>
                                          </p:val>
                                        </p:tav>
                                      </p:tavLst>
                                    </p:anim>
                                    <p:anim calcmode="lin" valueType="num">
                                      <p:cBhvr>
                                        <p:cTn id="28" dur="1000" fill="hold"/>
                                        <p:tgtEl>
                                          <p:spTgt spid="47112"/>
                                        </p:tgtEl>
                                        <p:attrNameLst>
                                          <p:attrName>style.rotation</p:attrName>
                                        </p:attrNameLst>
                                      </p:cBhvr>
                                      <p:tavLst>
                                        <p:tav tm="0">
                                          <p:val>
                                            <p:fltVal val="90"/>
                                          </p:val>
                                        </p:tav>
                                        <p:tav tm="100000">
                                          <p:val>
                                            <p:fltVal val="0"/>
                                          </p:val>
                                        </p:tav>
                                      </p:tavLst>
                                    </p:anim>
                                    <p:animEffect transition="in" filter="fade">
                                      <p:cBhvr>
                                        <p:cTn id="29" dur="1000"/>
                                        <p:tgtEl>
                                          <p:spTgt spid="47112"/>
                                        </p:tgtEl>
                                      </p:cBhvr>
                                    </p:animEffect>
                                  </p:childTnLst>
                                </p:cTn>
                              </p:par>
                            </p:childTnLst>
                          </p:cTn>
                        </p:par>
                        <p:par>
                          <p:cTn id="30" fill="hold" nodeType="afterGroup">
                            <p:stCondLst>
                              <p:cond delay="5400"/>
                            </p:stCondLst>
                            <p:childTnLst>
                              <p:par>
                                <p:cTn id="31" presetID="31" presetClass="entr" presetSubtype="0" fill="hold" grpId="0" nodeType="afterEffect">
                                  <p:stCondLst>
                                    <p:cond delay="0"/>
                                  </p:stCondLst>
                                  <p:iterate type="lt">
                                    <p:tmPct val="5000"/>
                                  </p:iterate>
                                  <p:childTnLst>
                                    <p:set>
                                      <p:cBhvr>
                                        <p:cTn id="32" dur="1" fill="hold">
                                          <p:stCondLst>
                                            <p:cond delay="0"/>
                                          </p:stCondLst>
                                        </p:cTn>
                                        <p:tgtEl>
                                          <p:spTgt spid="47114"/>
                                        </p:tgtEl>
                                        <p:attrNameLst>
                                          <p:attrName>style.visibility</p:attrName>
                                        </p:attrNameLst>
                                      </p:cBhvr>
                                      <p:to>
                                        <p:strVal val="visible"/>
                                      </p:to>
                                    </p:set>
                                    <p:anim calcmode="lin" valueType="num">
                                      <p:cBhvr>
                                        <p:cTn id="33" dur="1000" fill="hold"/>
                                        <p:tgtEl>
                                          <p:spTgt spid="47114"/>
                                        </p:tgtEl>
                                        <p:attrNameLst>
                                          <p:attrName>ppt_w</p:attrName>
                                        </p:attrNameLst>
                                      </p:cBhvr>
                                      <p:tavLst>
                                        <p:tav tm="0">
                                          <p:val>
                                            <p:fltVal val="0"/>
                                          </p:val>
                                        </p:tav>
                                        <p:tav tm="100000">
                                          <p:val>
                                            <p:strVal val="#ppt_w"/>
                                          </p:val>
                                        </p:tav>
                                      </p:tavLst>
                                    </p:anim>
                                    <p:anim calcmode="lin" valueType="num">
                                      <p:cBhvr>
                                        <p:cTn id="34" dur="1000" fill="hold"/>
                                        <p:tgtEl>
                                          <p:spTgt spid="47114"/>
                                        </p:tgtEl>
                                        <p:attrNameLst>
                                          <p:attrName>ppt_h</p:attrName>
                                        </p:attrNameLst>
                                      </p:cBhvr>
                                      <p:tavLst>
                                        <p:tav tm="0">
                                          <p:val>
                                            <p:fltVal val="0"/>
                                          </p:val>
                                        </p:tav>
                                        <p:tav tm="100000">
                                          <p:val>
                                            <p:strVal val="#ppt_h"/>
                                          </p:val>
                                        </p:tav>
                                      </p:tavLst>
                                    </p:anim>
                                    <p:anim calcmode="lin" valueType="num">
                                      <p:cBhvr>
                                        <p:cTn id="35" dur="1000" fill="hold"/>
                                        <p:tgtEl>
                                          <p:spTgt spid="47114"/>
                                        </p:tgtEl>
                                        <p:attrNameLst>
                                          <p:attrName>style.rotation</p:attrName>
                                        </p:attrNameLst>
                                      </p:cBhvr>
                                      <p:tavLst>
                                        <p:tav tm="0">
                                          <p:val>
                                            <p:fltVal val="90"/>
                                          </p:val>
                                        </p:tav>
                                        <p:tav tm="100000">
                                          <p:val>
                                            <p:fltVal val="0"/>
                                          </p:val>
                                        </p:tav>
                                      </p:tavLst>
                                    </p:anim>
                                    <p:animEffect transition="in" filter="fade">
                                      <p:cBhvr>
                                        <p:cTn id="36" dur="1000"/>
                                        <p:tgtEl>
                                          <p:spTgt spid="47114"/>
                                        </p:tgtEl>
                                      </p:cBhvr>
                                    </p:animEffect>
                                  </p:childTnLst>
                                </p:cTn>
                              </p:par>
                            </p:childTnLst>
                          </p:cTn>
                        </p:par>
                        <p:par>
                          <p:cTn id="37" fill="hold" nodeType="afterGroup">
                            <p:stCondLst>
                              <p:cond delay="7200"/>
                            </p:stCondLst>
                            <p:childTnLst>
                              <p:par>
                                <p:cTn id="38" presetID="26" presetClass="entr" presetSubtype="0" fill="hold" grpId="0" nodeType="afterEffect">
                                  <p:stCondLst>
                                    <p:cond delay="0"/>
                                  </p:stCondLst>
                                  <p:childTnLst>
                                    <p:set>
                                      <p:cBhvr>
                                        <p:cTn id="39" dur="1" fill="hold">
                                          <p:stCondLst>
                                            <p:cond delay="0"/>
                                          </p:stCondLst>
                                        </p:cTn>
                                        <p:tgtEl>
                                          <p:spTgt spid="47113"/>
                                        </p:tgtEl>
                                        <p:attrNameLst>
                                          <p:attrName>style.visibility</p:attrName>
                                        </p:attrNameLst>
                                      </p:cBhvr>
                                      <p:to>
                                        <p:strVal val="visible"/>
                                      </p:to>
                                    </p:set>
                                    <p:animEffect transition="in" filter="wipe(down)">
                                      <p:cBhvr>
                                        <p:cTn id="40" dur="580">
                                          <p:stCondLst>
                                            <p:cond delay="0"/>
                                          </p:stCondLst>
                                        </p:cTn>
                                        <p:tgtEl>
                                          <p:spTgt spid="47113"/>
                                        </p:tgtEl>
                                      </p:cBhvr>
                                    </p:animEffect>
                                    <p:anim calcmode="lin" valueType="num">
                                      <p:cBhvr>
                                        <p:cTn id="41" dur="1822" tmFilter="0,0; 0.14,0.36; 0.43,0.73; 0.71,0.91; 1.0,1.0">
                                          <p:stCondLst>
                                            <p:cond delay="0"/>
                                          </p:stCondLst>
                                        </p:cTn>
                                        <p:tgtEl>
                                          <p:spTgt spid="47113"/>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47113"/>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47113"/>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47113"/>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47113"/>
                                        </p:tgtEl>
                                        <p:attrNameLst>
                                          <p:attrName>ppt_y</p:attrName>
                                        </p:attrNameLst>
                                      </p:cBhvr>
                                      <p:tavLst>
                                        <p:tav tm="0" fmla="#ppt_y-sin(pi*$)/81">
                                          <p:val>
                                            <p:fltVal val="0"/>
                                          </p:val>
                                        </p:tav>
                                        <p:tav tm="100000">
                                          <p:val>
                                            <p:fltVal val="1"/>
                                          </p:val>
                                        </p:tav>
                                      </p:tavLst>
                                    </p:anim>
                                    <p:animScale>
                                      <p:cBhvr>
                                        <p:cTn id="46" dur="26">
                                          <p:stCondLst>
                                            <p:cond delay="650"/>
                                          </p:stCondLst>
                                        </p:cTn>
                                        <p:tgtEl>
                                          <p:spTgt spid="47113"/>
                                        </p:tgtEl>
                                      </p:cBhvr>
                                      <p:to x="100000" y="60000"/>
                                    </p:animScale>
                                    <p:animScale>
                                      <p:cBhvr>
                                        <p:cTn id="47" dur="166" decel="50000">
                                          <p:stCondLst>
                                            <p:cond delay="676"/>
                                          </p:stCondLst>
                                        </p:cTn>
                                        <p:tgtEl>
                                          <p:spTgt spid="47113"/>
                                        </p:tgtEl>
                                      </p:cBhvr>
                                      <p:to x="100000" y="100000"/>
                                    </p:animScale>
                                    <p:animScale>
                                      <p:cBhvr>
                                        <p:cTn id="48" dur="26">
                                          <p:stCondLst>
                                            <p:cond delay="1312"/>
                                          </p:stCondLst>
                                        </p:cTn>
                                        <p:tgtEl>
                                          <p:spTgt spid="47113"/>
                                        </p:tgtEl>
                                      </p:cBhvr>
                                      <p:to x="100000" y="80000"/>
                                    </p:animScale>
                                    <p:animScale>
                                      <p:cBhvr>
                                        <p:cTn id="49" dur="166" decel="50000">
                                          <p:stCondLst>
                                            <p:cond delay="1338"/>
                                          </p:stCondLst>
                                        </p:cTn>
                                        <p:tgtEl>
                                          <p:spTgt spid="47113"/>
                                        </p:tgtEl>
                                      </p:cBhvr>
                                      <p:to x="100000" y="100000"/>
                                    </p:animScale>
                                    <p:animScale>
                                      <p:cBhvr>
                                        <p:cTn id="50" dur="26">
                                          <p:stCondLst>
                                            <p:cond delay="1642"/>
                                          </p:stCondLst>
                                        </p:cTn>
                                        <p:tgtEl>
                                          <p:spTgt spid="47113"/>
                                        </p:tgtEl>
                                      </p:cBhvr>
                                      <p:to x="100000" y="90000"/>
                                    </p:animScale>
                                    <p:animScale>
                                      <p:cBhvr>
                                        <p:cTn id="51" dur="166" decel="50000">
                                          <p:stCondLst>
                                            <p:cond delay="1668"/>
                                          </p:stCondLst>
                                        </p:cTn>
                                        <p:tgtEl>
                                          <p:spTgt spid="47113"/>
                                        </p:tgtEl>
                                      </p:cBhvr>
                                      <p:to x="100000" y="100000"/>
                                    </p:animScale>
                                    <p:animScale>
                                      <p:cBhvr>
                                        <p:cTn id="52" dur="26">
                                          <p:stCondLst>
                                            <p:cond delay="1808"/>
                                          </p:stCondLst>
                                        </p:cTn>
                                        <p:tgtEl>
                                          <p:spTgt spid="47113"/>
                                        </p:tgtEl>
                                      </p:cBhvr>
                                      <p:to x="100000" y="95000"/>
                                    </p:animScale>
                                    <p:animScale>
                                      <p:cBhvr>
                                        <p:cTn id="53" dur="166" decel="50000">
                                          <p:stCondLst>
                                            <p:cond delay="1834"/>
                                          </p:stCondLst>
                                        </p:cTn>
                                        <p:tgtEl>
                                          <p:spTgt spid="471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P spid="47110" grpId="0" animBg="1"/>
      <p:bldP spid="47111" grpId="0" animBg="1"/>
      <p:bldP spid="47112" grpId="0" animBg="1"/>
      <p:bldP spid="47113" grpId="0" animBg="1"/>
      <p:bldP spid="471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p:txBody>
          <a:bodyPr/>
          <a:lstStyle/>
          <a:p>
            <a:pPr eaLnBrk="1" hangingPunct="1"/>
            <a:endParaRPr lang="es-ES_tradnl">
              <a:latin typeface="Calibri" charset="0"/>
            </a:endParaRPr>
          </a:p>
        </p:txBody>
      </p:sp>
      <p:sp>
        <p:nvSpPr>
          <p:cNvPr id="54275" name="Rectangle 3"/>
          <p:cNvSpPr>
            <a:spLocks noGrp="1"/>
          </p:cNvSpPr>
          <p:nvPr>
            <p:ph type="body" idx="4294967295"/>
          </p:nvPr>
        </p:nvSpPr>
        <p:spPr/>
        <p:txBody>
          <a:bodyPr/>
          <a:lstStyle/>
          <a:p>
            <a:pPr eaLnBrk="1" hangingPunct="1"/>
            <a:endParaRPr lang="es-ES_tradnl">
              <a:latin typeface="Calibri" charset="0"/>
            </a:endParaRPr>
          </a:p>
        </p:txBody>
      </p:sp>
      <p:pic>
        <p:nvPicPr>
          <p:cNvPr id="54276" name="Picture 4" desc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p:cNvSpPr txBox="1">
            <a:spLocks noChangeArrowheads="1"/>
          </p:cNvSpPr>
          <p:nvPr/>
        </p:nvSpPr>
        <p:spPr bwMode="auto">
          <a:xfrm>
            <a:off x="468313" y="476250"/>
            <a:ext cx="2374900" cy="4730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chemeClr val="bg1"/>
                </a:solidFill>
                <a:latin typeface="Calibri" charset="0"/>
              </a:rPr>
              <a:t>Διεπίδραση</a:t>
            </a:r>
            <a:endParaRPr lang="en-US" sz="2500" b="1">
              <a:solidFill>
                <a:schemeClr val="bg1"/>
              </a:solidFill>
              <a:latin typeface="Calibri" charset="0"/>
            </a:endParaRPr>
          </a:p>
        </p:txBody>
      </p:sp>
      <p:sp>
        <p:nvSpPr>
          <p:cNvPr id="48134" name="Text Box 6"/>
          <p:cNvSpPr txBox="1">
            <a:spLocks noChangeArrowheads="1"/>
          </p:cNvSpPr>
          <p:nvPr/>
        </p:nvSpPr>
        <p:spPr bwMode="auto">
          <a:xfrm>
            <a:off x="971550" y="2060575"/>
            <a:ext cx="3384550" cy="862013"/>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l-GR" sz="2500" b="1">
                <a:solidFill>
                  <a:schemeClr val="bg1"/>
                </a:solidFill>
                <a:latin typeface="Calibri" charset="0"/>
              </a:rPr>
              <a:t>Διαφορετικοί τύποι ανατροφοδότησης</a:t>
            </a:r>
            <a:endParaRPr lang="en-US" sz="2500" b="1">
              <a:solidFill>
                <a:schemeClr val="bg1"/>
              </a:solidFill>
              <a:latin typeface="Calibri" charset="0"/>
            </a:endParaRPr>
          </a:p>
        </p:txBody>
      </p:sp>
      <p:sp>
        <p:nvSpPr>
          <p:cNvPr id="48135" name="Line 7"/>
          <p:cNvSpPr>
            <a:spLocks noChangeShapeType="1"/>
          </p:cNvSpPr>
          <p:nvPr/>
        </p:nvSpPr>
        <p:spPr bwMode="auto">
          <a:xfrm>
            <a:off x="1403350" y="1052513"/>
            <a:ext cx="865188" cy="86360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6" name="Text Box 8"/>
          <p:cNvSpPr txBox="1">
            <a:spLocks noChangeArrowheads="1"/>
          </p:cNvSpPr>
          <p:nvPr/>
        </p:nvSpPr>
        <p:spPr bwMode="auto">
          <a:xfrm>
            <a:off x="2392363" y="1216025"/>
            <a:ext cx="256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a:latin typeface="Calibri" charset="0"/>
              </a:rPr>
              <a:t>Εστιάζει στο αποτέλεσμα</a:t>
            </a:r>
            <a:endParaRPr lang="es-ES_tradnl">
              <a:latin typeface="Calibri" charset="0"/>
            </a:endParaRPr>
          </a:p>
        </p:txBody>
      </p:sp>
      <p:sp>
        <p:nvSpPr>
          <p:cNvPr id="48137" name="Line 9"/>
          <p:cNvSpPr>
            <a:spLocks noChangeShapeType="1"/>
          </p:cNvSpPr>
          <p:nvPr/>
        </p:nvSpPr>
        <p:spPr bwMode="auto">
          <a:xfrm>
            <a:off x="1187450" y="3860800"/>
            <a:ext cx="576263"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38" name="Line 10"/>
          <p:cNvSpPr>
            <a:spLocks noChangeShapeType="1"/>
          </p:cNvSpPr>
          <p:nvPr/>
        </p:nvSpPr>
        <p:spPr bwMode="auto">
          <a:xfrm>
            <a:off x="1187450" y="2924175"/>
            <a:ext cx="0" cy="93662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39" name="Text Box 11"/>
          <p:cNvSpPr txBox="1">
            <a:spLocks noChangeArrowheads="1"/>
          </p:cNvSpPr>
          <p:nvPr/>
        </p:nvSpPr>
        <p:spPr bwMode="auto">
          <a:xfrm>
            <a:off x="1908175" y="3500438"/>
            <a:ext cx="2881313" cy="862012"/>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CC"/>
                </a:solidFill>
                <a:latin typeface="Calibri" charset="0"/>
              </a:rPr>
              <a:t>Άμεση ανατροφοδότηση</a:t>
            </a:r>
            <a:endParaRPr lang="en-US" sz="2500" b="1">
              <a:solidFill>
                <a:srgbClr val="0000CC"/>
              </a:solidFill>
              <a:latin typeface="Calibri" charset="0"/>
            </a:endParaRPr>
          </a:p>
        </p:txBody>
      </p:sp>
      <p:sp>
        <p:nvSpPr>
          <p:cNvPr id="48140" name="Line 12"/>
          <p:cNvSpPr>
            <a:spLocks noChangeShapeType="1"/>
          </p:cNvSpPr>
          <p:nvPr/>
        </p:nvSpPr>
        <p:spPr bwMode="auto">
          <a:xfrm>
            <a:off x="1187450" y="4797425"/>
            <a:ext cx="576263"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1" name="Text Box 13"/>
          <p:cNvSpPr txBox="1">
            <a:spLocks noChangeArrowheads="1"/>
          </p:cNvSpPr>
          <p:nvPr/>
        </p:nvSpPr>
        <p:spPr bwMode="auto">
          <a:xfrm>
            <a:off x="1908175" y="4581525"/>
            <a:ext cx="2951163" cy="862013"/>
          </a:xfrm>
          <a:prstGeom prst="rect">
            <a:avLst/>
          </a:prstGeom>
          <a:solidFill>
            <a:srgbClr val="FFFF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l-GR" sz="2500" b="1">
                <a:solidFill>
                  <a:srgbClr val="0000CC"/>
                </a:solidFill>
                <a:latin typeface="Calibri" charset="0"/>
              </a:rPr>
              <a:t>Έμμεση ανατροφοδότηση</a:t>
            </a:r>
            <a:endParaRPr lang="en-US" sz="2500" b="1">
              <a:solidFill>
                <a:srgbClr val="0000CC"/>
              </a:solidFill>
              <a:latin typeface="Calibri" charset="0"/>
            </a:endParaRPr>
          </a:p>
        </p:txBody>
      </p:sp>
      <p:sp>
        <p:nvSpPr>
          <p:cNvPr id="48142" name="Text Box 14"/>
          <p:cNvSpPr txBox="1">
            <a:spLocks noChangeArrowheads="1"/>
          </p:cNvSpPr>
          <p:nvPr/>
        </p:nvSpPr>
        <p:spPr bwMode="auto">
          <a:xfrm>
            <a:off x="5364163" y="2852738"/>
            <a:ext cx="32400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Char char="•"/>
            </a:pPr>
            <a:r>
              <a:rPr lang="el-GR" b="1">
                <a:latin typeface="Calibri" charset="0"/>
              </a:rPr>
              <a:t>Μ: Στη Δευτέρα δεν θα έχουμε μάθημα;</a:t>
            </a:r>
          </a:p>
          <a:p>
            <a:pPr eaLnBrk="1" hangingPunct="1">
              <a:buFontTx/>
              <a:buChar char="•"/>
            </a:pPr>
            <a:r>
              <a:rPr lang="el-GR" b="1">
                <a:latin typeface="Calibri" charset="0"/>
              </a:rPr>
              <a:t>Δ: όχι στη Δευτέρα… ΤΗ Δευτέρα, δεν θα έχουμε μάθημα. Πες το πάλι</a:t>
            </a:r>
            <a:r>
              <a:rPr lang="el-GR" b="1">
                <a:solidFill>
                  <a:schemeClr val="bg1"/>
                </a:solidFill>
                <a:latin typeface="Calibri" charset="0"/>
              </a:rPr>
              <a:t>…</a:t>
            </a:r>
            <a:endParaRPr lang="es-ES_tradnl" b="1">
              <a:solidFill>
                <a:schemeClr val="bg1"/>
              </a:solidFill>
              <a:latin typeface="Calibri" charset="0"/>
            </a:endParaRPr>
          </a:p>
        </p:txBody>
      </p:sp>
      <p:sp>
        <p:nvSpPr>
          <p:cNvPr id="48143" name="Line 15"/>
          <p:cNvSpPr>
            <a:spLocks noChangeShapeType="1"/>
          </p:cNvSpPr>
          <p:nvPr/>
        </p:nvSpPr>
        <p:spPr bwMode="auto">
          <a:xfrm flipV="1">
            <a:off x="4932363" y="3644900"/>
            <a:ext cx="4318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4" name="Line 16"/>
          <p:cNvSpPr>
            <a:spLocks noChangeShapeType="1"/>
          </p:cNvSpPr>
          <p:nvPr/>
        </p:nvSpPr>
        <p:spPr bwMode="auto">
          <a:xfrm>
            <a:off x="4932363" y="4797425"/>
            <a:ext cx="431800" cy="0"/>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5" name="Text Box 17"/>
          <p:cNvSpPr txBox="1">
            <a:spLocks noChangeArrowheads="1"/>
          </p:cNvSpPr>
          <p:nvPr/>
        </p:nvSpPr>
        <p:spPr bwMode="auto">
          <a:xfrm>
            <a:off x="5219700" y="4437063"/>
            <a:ext cx="42560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Char char="•"/>
            </a:pPr>
            <a:r>
              <a:rPr lang="el-GR" b="1">
                <a:latin typeface="Calibri" charset="0"/>
              </a:rPr>
              <a:t>Μ: Στη Δευτέρα δεν θα έχουμε μάθημα;</a:t>
            </a:r>
          </a:p>
          <a:p>
            <a:pPr eaLnBrk="1" hangingPunct="1">
              <a:buFontTx/>
              <a:buChar char="•"/>
            </a:pPr>
            <a:r>
              <a:rPr lang="el-GR" b="1" i="1">
                <a:latin typeface="Calibri" charset="0"/>
              </a:rPr>
              <a:t>Δ: </a:t>
            </a:r>
            <a:r>
              <a:rPr lang="el-GR" b="1">
                <a:latin typeface="Calibri" charset="0"/>
              </a:rPr>
              <a:t>Όχι, τη Δευτέρα, δεν θα έχουμε μάθημα… θα έχουμε πάλι την Τρίτη…</a:t>
            </a:r>
          </a:p>
          <a:p>
            <a:pPr eaLnBrk="1" hangingPunct="1"/>
            <a:r>
              <a:rPr lang="el-GR" b="1">
                <a:latin typeface="Calibri" charset="0"/>
              </a:rPr>
              <a:t>Πρόσεχε… μην έρθεις τη Δευτέρα…</a:t>
            </a:r>
          </a:p>
          <a:p>
            <a:pPr eaLnBrk="1" hangingPunct="1"/>
            <a:r>
              <a:rPr lang="el-GR" b="1">
                <a:latin typeface="Calibri" charset="0"/>
              </a:rPr>
              <a:t>Μ: Όχι, δεν θα έρθω τη Δευτέρα</a:t>
            </a:r>
            <a:r>
              <a:rPr lang="el-GR">
                <a:latin typeface="Calibri" charset="0"/>
              </a:rPr>
              <a:t>…</a:t>
            </a:r>
            <a:endParaRPr lang="es-ES_tradnl">
              <a:latin typeface="Calibri" charset="0"/>
            </a:endParaRPr>
          </a:p>
        </p:txBody>
      </p:sp>
      <p:sp>
        <p:nvSpPr>
          <p:cNvPr id="54290" name="Line 18"/>
          <p:cNvSpPr>
            <a:spLocks noChangeShapeType="1"/>
          </p:cNvSpPr>
          <p:nvPr/>
        </p:nvSpPr>
        <p:spPr bwMode="auto">
          <a:xfrm>
            <a:off x="1187450" y="3860800"/>
            <a:ext cx="0" cy="93662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18 - Ορθογώνιο"/>
          <p:cNvSpPr/>
          <p:nvPr/>
        </p:nvSpPr>
        <p:spPr>
          <a:xfrm>
            <a:off x="323850" y="5876925"/>
            <a:ext cx="8135938" cy="981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l-GR" b="1">
                <a:solidFill>
                  <a:schemeClr val="tx1"/>
                </a:solidFill>
                <a:latin typeface="Calibri" charset="0"/>
                <a:ea typeface="ＭＳ Ｐゴシック" charset="0"/>
                <a:cs typeface="Arial" charset="0"/>
              </a:rPr>
              <a:t>Η ανατροφοδότηση που προκύπτει από τη διεπίδραση μπορεί να οδηγήσει στον </a:t>
            </a:r>
            <a:r>
              <a:rPr lang="el-GR" b="1">
                <a:solidFill>
                  <a:srgbClr val="FF0000"/>
                </a:solidFill>
                <a:latin typeface="Calibri" charset="0"/>
                <a:ea typeface="ＭＳ Ｐゴシック" charset="0"/>
                <a:cs typeface="Arial" charset="0"/>
              </a:rPr>
              <a:t>εντοπισμό </a:t>
            </a:r>
            <a:r>
              <a:rPr lang="el-GR" b="1">
                <a:solidFill>
                  <a:schemeClr val="tx1"/>
                </a:solidFill>
                <a:latin typeface="Calibri" charset="0"/>
                <a:ea typeface="ＭＳ Ｐゴシック" charset="0"/>
                <a:cs typeface="Arial" charset="0"/>
              </a:rPr>
              <a:t>κάποιων γλωσσικών τύπων και να προωθήσει έτσι τη γλωσσική ανάπτυξη</a:t>
            </a:r>
          </a:p>
        </p:txBody>
      </p:sp>
    </p:spTree>
    <p:extLst>
      <p:ext uri="{BB962C8B-B14F-4D97-AF65-F5344CB8AC3E}">
        <p14:creationId xmlns:p14="http://schemas.microsoft.com/office/powerpoint/2010/main" val="12256019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fltVal val="0"/>
                                          </p:val>
                                        </p:tav>
                                        <p:tav tm="100000">
                                          <p:val>
                                            <p:strVal val="#ppt_w"/>
                                          </p:val>
                                        </p:tav>
                                      </p:tavLst>
                                    </p:anim>
                                    <p:anim calcmode="lin" valueType="num">
                                      <p:cBhvr>
                                        <p:cTn id="8" dur="1000" fill="hold"/>
                                        <p:tgtEl>
                                          <p:spTgt spid="48133"/>
                                        </p:tgtEl>
                                        <p:attrNameLst>
                                          <p:attrName>ppt_h</p:attrName>
                                        </p:attrNameLst>
                                      </p:cBhvr>
                                      <p:tavLst>
                                        <p:tav tm="0">
                                          <p:val>
                                            <p:fltVal val="0"/>
                                          </p:val>
                                        </p:tav>
                                        <p:tav tm="100000">
                                          <p:val>
                                            <p:strVal val="#ppt_h"/>
                                          </p:val>
                                        </p:tav>
                                      </p:tavLst>
                                    </p:anim>
                                    <p:anim calcmode="lin" valueType="num">
                                      <p:cBhvr>
                                        <p:cTn id="9" dur="1000" fill="hold"/>
                                        <p:tgtEl>
                                          <p:spTgt spid="48133"/>
                                        </p:tgtEl>
                                        <p:attrNameLst>
                                          <p:attrName>style.rotation</p:attrName>
                                        </p:attrNameLst>
                                      </p:cBhvr>
                                      <p:tavLst>
                                        <p:tav tm="0">
                                          <p:val>
                                            <p:fltVal val="90"/>
                                          </p:val>
                                        </p:tav>
                                        <p:tav tm="100000">
                                          <p:val>
                                            <p:fltVal val="0"/>
                                          </p:val>
                                        </p:tav>
                                      </p:tavLst>
                                    </p:anim>
                                    <p:animEffect transition="in" filter="fade">
                                      <p:cBhvr>
                                        <p:cTn id="10" dur="1000"/>
                                        <p:tgtEl>
                                          <p:spTgt spid="48133"/>
                                        </p:tgtEl>
                                      </p:cBhvr>
                                    </p:animEffect>
                                  </p:childTnLst>
                                </p:cTn>
                              </p:par>
                            </p:childTnLst>
                          </p:cTn>
                        </p:par>
                        <p:par>
                          <p:cTn id="11" fill="hold" nodeType="afterGroup">
                            <p:stCondLst>
                              <p:cond delay="145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48135"/>
                                        </p:tgtEl>
                                        <p:attrNameLst>
                                          <p:attrName>style.visibility</p:attrName>
                                        </p:attrNameLst>
                                      </p:cBhvr>
                                      <p:to>
                                        <p:strVal val="visible"/>
                                      </p:to>
                                    </p:set>
                                    <p:anim calcmode="lin" valueType="num">
                                      <p:cBhvr>
                                        <p:cTn id="14" dur="1000" fill="hold"/>
                                        <p:tgtEl>
                                          <p:spTgt spid="48135"/>
                                        </p:tgtEl>
                                        <p:attrNameLst>
                                          <p:attrName>ppt_w</p:attrName>
                                        </p:attrNameLst>
                                      </p:cBhvr>
                                      <p:tavLst>
                                        <p:tav tm="0">
                                          <p:val>
                                            <p:fltVal val="0"/>
                                          </p:val>
                                        </p:tav>
                                        <p:tav tm="100000">
                                          <p:val>
                                            <p:strVal val="#ppt_w"/>
                                          </p:val>
                                        </p:tav>
                                      </p:tavLst>
                                    </p:anim>
                                    <p:anim calcmode="lin" valueType="num">
                                      <p:cBhvr>
                                        <p:cTn id="15" dur="1000" fill="hold"/>
                                        <p:tgtEl>
                                          <p:spTgt spid="48135"/>
                                        </p:tgtEl>
                                        <p:attrNameLst>
                                          <p:attrName>ppt_h</p:attrName>
                                        </p:attrNameLst>
                                      </p:cBhvr>
                                      <p:tavLst>
                                        <p:tav tm="0">
                                          <p:val>
                                            <p:fltVal val="0"/>
                                          </p:val>
                                        </p:tav>
                                        <p:tav tm="100000">
                                          <p:val>
                                            <p:strVal val="#ppt_h"/>
                                          </p:val>
                                        </p:tav>
                                      </p:tavLst>
                                    </p:anim>
                                    <p:anim calcmode="lin" valueType="num">
                                      <p:cBhvr>
                                        <p:cTn id="16" dur="1000" fill="hold"/>
                                        <p:tgtEl>
                                          <p:spTgt spid="48135"/>
                                        </p:tgtEl>
                                        <p:attrNameLst>
                                          <p:attrName>style.rotation</p:attrName>
                                        </p:attrNameLst>
                                      </p:cBhvr>
                                      <p:tavLst>
                                        <p:tav tm="0">
                                          <p:val>
                                            <p:fltVal val="90"/>
                                          </p:val>
                                        </p:tav>
                                        <p:tav tm="100000">
                                          <p:val>
                                            <p:fltVal val="0"/>
                                          </p:val>
                                        </p:tav>
                                      </p:tavLst>
                                    </p:anim>
                                    <p:animEffect transition="in" filter="fade">
                                      <p:cBhvr>
                                        <p:cTn id="17" dur="1000"/>
                                        <p:tgtEl>
                                          <p:spTgt spid="48135"/>
                                        </p:tgtEl>
                                      </p:cBhvr>
                                    </p:animEffect>
                                  </p:childTnLst>
                                </p:cTn>
                              </p:par>
                            </p:childTnLst>
                          </p:cTn>
                        </p:par>
                        <p:par>
                          <p:cTn id="18" fill="hold" nodeType="afterGroup">
                            <p:stCondLst>
                              <p:cond delay="245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48136"/>
                                        </p:tgtEl>
                                        <p:attrNameLst>
                                          <p:attrName>style.visibility</p:attrName>
                                        </p:attrNameLst>
                                      </p:cBhvr>
                                      <p:to>
                                        <p:strVal val="visible"/>
                                      </p:to>
                                    </p:set>
                                    <p:anim calcmode="lin" valueType="num">
                                      <p:cBhvr>
                                        <p:cTn id="21" dur="1000" fill="hold"/>
                                        <p:tgtEl>
                                          <p:spTgt spid="48136"/>
                                        </p:tgtEl>
                                        <p:attrNameLst>
                                          <p:attrName>ppt_w</p:attrName>
                                        </p:attrNameLst>
                                      </p:cBhvr>
                                      <p:tavLst>
                                        <p:tav tm="0">
                                          <p:val>
                                            <p:fltVal val="0"/>
                                          </p:val>
                                        </p:tav>
                                        <p:tav tm="100000">
                                          <p:val>
                                            <p:strVal val="#ppt_w"/>
                                          </p:val>
                                        </p:tav>
                                      </p:tavLst>
                                    </p:anim>
                                    <p:anim calcmode="lin" valueType="num">
                                      <p:cBhvr>
                                        <p:cTn id="22" dur="1000" fill="hold"/>
                                        <p:tgtEl>
                                          <p:spTgt spid="48136"/>
                                        </p:tgtEl>
                                        <p:attrNameLst>
                                          <p:attrName>ppt_h</p:attrName>
                                        </p:attrNameLst>
                                      </p:cBhvr>
                                      <p:tavLst>
                                        <p:tav tm="0">
                                          <p:val>
                                            <p:fltVal val="0"/>
                                          </p:val>
                                        </p:tav>
                                        <p:tav tm="100000">
                                          <p:val>
                                            <p:strVal val="#ppt_h"/>
                                          </p:val>
                                        </p:tav>
                                      </p:tavLst>
                                    </p:anim>
                                    <p:anim calcmode="lin" valueType="num">
                                      <p:cBhvr>
                                        <p:cTn id="23" dur="1000" fill="hold"/>
                                        <p:tgtEl>
                                          <p:spTgt spid="48136"/>
                                        </p:tgtEl>
                                        <p:attrNameLst>
                                          <p:attrName>style.rotation</p:attrName>
                                        </p:attrNameLst>
                                      </p:cBhvr>
                                      <p:tavLst>
                                        <p:tav tm="0">
                                          <p:val>
                                            <p:fltVal val="90"/>
                                          </p:val>
                                        </p:tav>
                                        <p:tav tm="100000">
                                          <p:val>
                                            <p:fltVal val="0"/>
                                          </p:val>
                                        </p:tav>
                                      </p:tavLst>
                                    </p:anim>
                                    <p:animEffect transition="in" filter="fade">
                                      <p:cBhvr>
                                        <p:cTn id="24" dur="1000"/>
                                        <p:tgtEl>
                                          <p:spTgt spid="48136"/>
                                        </p:tgtEl>
                                      </p:cBhvr>
                                    </p:animEffect>
                                  </p:childTnLst>
                                </p:cTn>
                              </p:par>
                            </p:childTnLst>
                          </p:cTn>
                        </p:par>
                        <p:par>
                          <p:cTn id="25" fill="hold" nodeType="afterGroup">
                            <p:stCondLst>
                              <p:cond delay="4450"/>
                            </p:stCondLst>
                            <p:childTnLst>
                              <p:par>
                                <p:cTn id="26" presetID="23" presetClass="entr" presetSubtype="16" fill="hold" grpId="0" nodeType="afterEffect">
                                  <p:stCondLst>
                                    <p:cond delay="0"/>
                                  </p:stCondLst>
                                  <p:childTnLst>
                                    <p:set>
                                      <p:cBhvr>
                                        <p:cTn id="27" dur="1" fill="hold">
                                          <p:stCondLst>
                                            <p:cond delay="0"/>
                                          </p:stCondLst>
                                        </p:cTn>
                                        <p:tgtEl>
                                          <p:spTgt spid="48134"/>
                                        </p:tgtEl>
                                        <p:attrNameLst>
                                          <p:attrName>style.visibility</p:attrName>
                                        </p:attrNameLst>
                                      </p:cBhvr>
                                      <p:to>
                                        <p:strVal val="visible"/>
                                      </p:to>
                                    </p:set>
                                    <p:anim calcmode="lin" valueType="num">
                                      <p:cBhvr>
                                        <p:cTn id="28" dur="500" fill="hold"/>
                                        <p:tgtEl>
                                          <p:spTgt spid="48134"/>
                                        </p:tgtEl>
                                        <p:attrNameLst>
                                          <p:attrName>ppt_w</p:attrName>
                                        </p:attrNameLst>
                                      </p:cBhvr>
                                      <p:tavLst>
                                        <p:tav tm="0">
                                          <p:val>
                                            <p:fltVal val="0"/>
                                          </p:val>
                                        </p:tav>
                                        <p:tav tm="100000">
                                          <p:val>
                                            <p:strVal val="#ppt_w"/>
                                          </p:val>
                                        </p:tav>
                                      </p:tavLst>
                                    </p:anim>
                                    <p:anim calcmode="lin" valueType="num">
                                      <p:cBhvr>
                                        <p:cTn id="29" dur="500" fill="hold"/>
                                        <p:tgtEl>
                                          <p:spTgt spid="48134"/>
                                        </p:tgtEl>
                                        <p:attrNameLst>
                                          <p:attrName>ppt_h</p:attrName>
                                        </p:attrNameLst>
                                      </p:cBhvr>
                                      <p:tavLst>
                                        <p:tav tm="0">
                                          <p:val>
                                            <p:fltVal val="0"/>
                                          </p:val>
                                        </p:tav>
                                        <p:tav tm="100000">
                                          <p:val>
                                            <p:strVal val="#ppt_h"/>
                                          </p:val>
                                        </p:tav>
                                      </p:tavLst>
                                    </p:anim>
                                  </p:childTnLst>
                                </p:cTn>
                              </p:par>
                            </p:childTnLst>
                          </p:cTn>
                        </p:par>
                        <p:par>
                          <p:cTn id="30" fill="hold" nodeType="afterGroup">
                            <p:stCondLst>
                              <p:cond delay="4950"/>
                            </p:stCondLst>
                            <p:childTnLst>
                              <p:par>
                                <p:cTn id="31" presetID="23" presetClass="entr" presetSubtype="16" fill="hold" grpId="0" nodeType="afterEffect">
                                  <p:stCondLst>
                                    <p:cond delay="0"/>
                                  </p:stCondLst>
                                  <p:childTnLst>
                                    <p:set>
                                      <p:cBhvr>
                                        <p:cTn id="32" dur="1" fill="hold">
                                          <p:stCondLst>
                                            <p:cond delay="0"/>
                                          </p:stCondLst>
                                        </p:cTn>
                                        <p:tgtEl>
                                          <p:spTgt spid="48138"/>
                                        </p:tgtEl>
                                        <p:attrNameLst>
                                          <p:attrName>style.visibility</p:attrName>
                                        </p:attrNameLst>
                                      </p:cBhvr>
                                      <p:to>
                                        <p:strVal val="visible"/>
                                      </p:to>
                                    </p:set>
                                    <p:anim calcmode="lin" valueType="num">
                                      <p:cBhvr>
                                        <p:cTn id="33" dur="500" fill="hold"/>
                                        <p:tgtEl>
                                          <p:spTgt spid="48138"/>
                                        </p:tgtEl>
                                        <p:attrNameLst>
                                          <p:attrName>ppt_w</p:attrName>
                                        </p:attrNameLst>
                                      </p:cBhvr>
                                      <p:tavLst>
                                        <p:tav tm="0">
                                          <p:val>
                                            <p:fltVal val="0"/>
                                          </p:val>
                                        </p:tav>
                                        <p:tav tm="100000">
                                          <p:val>
                                            <p:strVal val="#ppt_w"/>
                                          </p:val>
                                        </p:tav>
                                      </p:tavLst>
                                    </p:anim>
                                    <p:anim calcmode="lin" valueType="num">
                                      <p:cBhvr>
                                        <p:cTn id="34" dur="500" fill="hold"/>
                                        <p:tgtEl>
                                          <p:spTgt spid="48138"/>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450"/>
                            </p:stCondLst>
                            <p:childTnLst>
                              <p:par>
                                <p:cTn id="36" presetID="23" presetClass="entr" presetSubtype="16" fill="hold" grpId="0" nodeType="afterEffect">
                                  <p:stCondLst>
                                    <p:cond delay="0"/>
                                  </p:stCondLst>
                                  <p:childTnLst>
                                    <p:set>
                                      <p:cBhvr>
                                        <p:cTn id="37" dur="1" fill="hold">
                                          <p:stCondLst>
                                            <p:cond delay="0"/>
                                          </p:stCondLst>
                                        </p:cTn>
                                        <p:tgtEl>
                                          <p:spTgt spid="48137"/>
                                        </p:tgtEl>
                                        <p:attrNameLst>
                                          <p:attrName>style.visibility</p:attrName>
                                        </p:attrNameLst>
                                      </p:cBhvr>
                                      <p:to>
                                        <p:strVal val="visible"/>
                                      </p:to>
                                    </p:set>
                                    <p:anim calcmode="lin" valueType="num">
                                      <p:cBhvr>
                                        <p:cTn id="38" dur="500" fill="hold"/>
                                        <p:tgtEl>
                                          <p:spTgt spid="48137"/>
                                        </p:tgtEl>
                                        <p:attrNameLst>
                                          <p:attrName>ppt_w</p:attrName>
                                        </p:attrNameLst>
                                      </p:cBhvr>
                                      <p:tavLst>
                                        <p:tav tm="0">
                                          <p:val>
                                            <p:fltVal val="0"/>
                                          </p:val>
                                        </p:tav>
                                        <p:tav tm="100000">
                                          <p:val>
                                            <p:strVal val="#ppt_w"/>
                                          </p:val>
                                        </p:tav>
                                      </p:tavLst>
                                    </p:anim>
                                    <p:anim calcmode="lin" valueType="num">
                                      <p:cBhvr>
                                        <p:cTn id="39" dur="500" fill="hold"/>
                                        <p:tgtEl>
                                          <p:spTgt spid="48137"/>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950"/>
                            </p:stCondLst>
                            <p:childTnLst>
                              <p:par>
                                <p:cTn id="41" presetID="23" presetClass="entr" presetSubtype="16" fill="hold" grpId="0" nodeType="afterEffect">
                                  <p:stCondLst>
                                    <p:cond delay="0"/>
                                  </p:stCondLst>
                                  <p:childTnLst>
                                    <p:set>
                                      <p:cBhvr>
                                        <p:cTn id="42" dur="1" fill="hold">
                                          <p:stCondLst>
                                            <p:cond delay="0"/>
                                          </p:stCondLst>
                                        </p:cTn>
                                        <p:tgtEl>
                                          <p:spTgt spid="48140"/>
                                        </p:tgtEl>
                                        <p:attrNameLst>
                                          <p:attrName>style.visibility</p:attrName>
                                        </p:attrNameLst>
                                      </p:cBhvr>
                                      <p:to>
                                        <p:strVal val="visible"/>
                                      </p:to>
                                    </p:set>
                                    <p:anim calcmode="lin" valueType="num">
                                      <p:cBhvr>
                                        <p:cTn id="43" dur="500" fill="hold"/>
                                        <p:tgtEl>
                                          <p:spTgt spid="48140"/>
                                        </p:tgtEl>
                                        <p:attrNameLst>
                                          <p:attrName>ppt_w</p:attrName>
                                        </p:attrNameLst>
                                      </p:cBhvr>
                                      <p:tavLst>
                                        <p:tav tm="0">
                                          <p:val>
                                            <p:fltVal val="0"/>
                                          </p:val>
                                        </p:tav>
                                        <p:tav tm="100000">
                                          <p:val>
                                            <p:strVal val="#ppt_w"/>
                                          </p:val>
                                        </p:tav>
                                      </p:tavLst>
                                    </p:anim>
                                    <p:anim calcmode="lin" valueType="num">
                                      <p:cBhvr>
                                        <p:cTn id="44" dur="500" fill="hold"/>
                                        <p:tgtEl>
                                          <p:spTgt spid="48140"/>
                                        </p:tgtEl>
                                        <p:attrNameLst>
                                          <p:attrName>ppt_h</p:attrName>
                                        </p:attrNameLst>
                                      </p:cBhvr>
                                      <p:tavLst>
                                        <p:tav tm="0">
                                          <p:val>
                                            <p:fltVal val="0"/>
                                          </p:val>
                                        </p:tav>
                                        <p:tav tm="100000">
                                          <p:val>
                                            <p:strVal val="#ppt_h"/>
                                          </p:val>
                                        </p:tav>
                                      </p:tavLst>
                                    </p:anim>
                                  </p:childTnLst>
                                </p:cTn>
                              </p:par>
                            </p:childTnLst>
                          </p:cTn>
                        </p:par>
                        <p:par>
                          <p:cTn id="45" fill="hold" nodeType="afterGroup">
                            <p:stCondLst>
                              <p:cond delay="6450"/>
                            </p:stCondLst>
                            <p:childTnLst>
                              <p:par>
                                <p:cTn id="46" presetID="26" presetClass="entr" presetSubtype="0" fill="hold" grpId="0" nodeType="afterEffect">
                                  <p:stCondLst>
                                    <p:cond delay="0"/>
                                  </p:stCondLst>
                                  <p:childTnLst>
                                    <p:set>
                                      <p:cBhvr>
                                        <p:cTn id="47" dur="1" fill="hold">
                                          <p:stCondLst>
                                            <p:cond delay="0"/>
                                          </p:stCondLst>
                                        </p:cTn>
                                        <p:tgtEl>
                                          <p:spTgt spid="48139"/>
                                        </p:tgtEl>
                                        <p:attrNameLst>
                                          <p:attrName>style.visibility</p:attrName>
                                        </p:attrNameLst>
                                      </p:cBhvr>
                                      <p:to>
                                        <p:strVal val="visible"/>
                                      </p:to>
                                    </p:set>
                                    <p:animEffect transition="in" filter="wipe(down)">
                                      <p:cBhvr>
                                        <p:cTn id="48" dur="580">
                                          <p:stCondLst>
                                            <p:cond delay="0"/>
                                          </p:stCondLst>
                                        </p:cTn>
                                        <p:tgtEl>
                                          <p:spTgt spid="48139"/>
                                        </p:tgtEl>
                                      </p:cBhvr>
                                    </p:animEffect>
                                    <p:anim calcmode="lin" valueType="num">
                                      <p:cBhvr>
                                        <p:cTn id="49" dur="1822" tmFilter="0,0; 0.14,0.36; 0.43,0.73; 0.71,0.91; 1.0,1.0">
                                          <p:stCondLst>
                                            <p:cond delay="0"/>
                                          </p:stCondLst>
                                        </p:cTn>
                                        <p:tgtEl>
                                          <p:spTgt spid="4813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813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813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813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8139"/>
                                        </p:tgtEl>
                                        <p:attrNameLst>
                                          <p:attrName>ppt_y</p:attrName>
                                        </p:attrNameLst>
                                      </p:cBhvr>
                                      <p:tavLst>
                                        <p:tav tm="0" fmla="#ppt_y-sin(pi*$)/81">
                                          <p:val>
                                            <p:fltVal val="0"/>
                                          </p:val>
                                        </p:tav>
                                        <p:tav tm="100000">
                                          <p:val>
                                            <p:fltVal val="1"/>
                                          </p:val>
                                        </p:tav>
                                      </p:tavLst>
                                    </p:anim>
                                    <p:animScale>
                                      <p:cBhvr>
                                        <p:cTn id="54" dur="26">
                                          <p:stCondLst>
                                            <p:cond delay="650"/>
                                          </p:stCondLst>
                                        </p:cTn>
                                        <p:tgtEl>
                                          <p:spTgt spid="48139"/>
                                        </p:tgtEl>
                                      </p:cBhvr>
                                      <p:to x="100000" y="60000"/>
                                    </p:animScale>
                                    <p:animScale>
                                      <p:cBhvr>
                                        <p:cTn id="55" dur="166" decel="50000">
                                          <p:stCondLst>
                                            <p:cond delay="676"/>
                                          </p:stCondLst>
                                        </p:cTn>
                                        <p:tgtEl>
                                          <p:spTgt spid="48139"/>
                                        </p:tgtEl>
                                      </p:cBhvr>
                                      <p:to x="100000" y="100000"/>
                                    </p:animScale>
                                    <p:animScale>
                                      <p:cBhvr>
                                        <p:cTn id="56" dur="26">
                                          <p:stCondLst>
                                            <p:cond delay="1312"/>
                                          </p:stCondLst>
                                        </p:cTn>
                                        <p:tgtEl>
                                          <p:spTgt spid="48139"/>
                                        </p:tgtEl>
                                      </p:cBhvr>
                                      <p:to x="100000" y="80000"/>
                                    </p:animScale>
                                    <p:animScale>
                                      <p:cBhvr>
                                        <p:cTn id="57" dur="166" decel="50000">
                                          <p:stCondLst>
                                            <p:cond delay="1338"/>
                                          </p:stCondLst>
                                        </p:cTn>
                                        <p:tgtEl>
                                          <p:spTgt spid="48139"/>
                                        </p:tgtEl>
                                      </p:cBhvr>
                                      <p:to x="100000" y="100000"/>
                                    </p:animScale>
                                    <p:animScale>
                                      <p:cBhvr>
                                        <p:cTn id="58" dur="26">
                                          <p:stCondLst>
                                            <p:cond delay="1642"/>
                                          </p:stCondLst>
                                        </p:cTn>
                                        <p:tgtEl>
                                          <p:spTgt spid="48139"/>
                                        </p:tgtEl>
                                      </p:cBhvr>
                                      <p:to x="100000" y="90000"/>
                                    </p:animScale>
                                    <p:animScale>
                                      <p:cBhvr>
                                        <p:cTn id="59" dur="166" decel="50000">
                                          <p:stCondLst>
                                            <p:cond delay="1668"/>
                                          </p:stCondLst>
                                        </p:cTn>
                                        <p:tgtEl>
                                          <p:spTgt spid="48139"/>
                                        </p:tgtEl>
                                      </p:cBhvr>
                                      <p:to x="100000" y="100000"/>
                                    </p:animScale>
                                    <p:animScale>
                                      <p:cBhvr>
                                        <p:cTn id="60" dur="26">
                                          <p:stCondLst>
                                            <p:cond delay="1808"/>
                                          </p:stCondLst>
                                        </p:cTn>
                                        <p:tgtEl>
                                          <p:spTgt spid="48139"/>
                                        </p:tgtEl>
                                      </p:cBhvr>
                                      <p:to x="100000" y="95000"/>
                                    </p:animScale>
                                    <p:animScale>
                                      <p:cBhvr>
                                        <p:cTn id="61" dur="166" decel="50000">
                                          <p:stCondLst>
                                            <p:cond delay="1834"/>
                                          </p:stCondLst>
                                        </p:cTn>
                                        <p:tgtEl>
                                          <p:spTgt spid="48139"/>
                                        </p:tgtEl>
                                      </p:cBhvr>
                                      <p:to x="100000" y="100000"/>
                                    </p:animScale>
                                  </p:childTnLst>
                                </p:cTn>
                              </p:par>
                            </p:childTnLst>
                          </p:cTn>
                        </p:par>
                        <p:par>
                          <p:cTn id="62" fill="hold" nodeType="afterGroup">
                            <p:stCondLst>
                              <p:cond delay="8450"/>
                            </p:stCondLst>
                            <p:childTnLst>
                              <p:par>
                                <p:cTn id="63" presetID="26" presetClass="entr" presetSubtype="0" fill="hold" grpId="0" nodeType="afterEffect">
                                  <p:stCondLst>
                                    <p:cond delay="0"/>
                                  </p:stCondLst>
                                  <p:childTnLst>
                                    <p:set>
                                      <p:cBhvr>
                                        <p:cTn id="64" dur="1" fill="hold">
                                          <p:stCondLst>
                                            <p:cond delay="0"/>
                                          </p:stCondLst>
                                        </p:cTn>
                                        <p:tgtEl>
                                          <p:spTgt spid="48141"/>
                                        </p:tgtEl>
                                        <p:attrNameLst>
                                          <p:attrName>style.visibility</p:attrName>
                                        </p:attrNameLst>
                                      </p:cBhvr>
                                      <p:to>
                                        <p:strVal val="visible"/>
                                      </p:to>
                                    </p:set>
                                    <p:animEffect transition="in" filter="wipe(down)">
                                      <p:cBhvr>
                                        <p:cTn id="65" dur="580">
                                          <p:stCondLst>
                                            <p:cond delay="0"/>
                                          </p:stCondLst>
                                        </p:cTn>
                                        <p:tgtEl>
                                          <p:spTgt spid="48141"/>
                                        </p:tgtEl>
                                      </p:cBhvr>
                                    </p:animEffect>
                                    <p:anim calcmode="lin" valueType="num">
                                      <p:cBhvr>
                                        <p:cTn id="66" dur="1822" tmFilter="0,0; 0.14,0.36; 0.43,0.73; 0.71,0.91; 1.0,1.0">
                                          <p:stCondLst>
                                            <p:cond delay="0"/>
                                          </p:stCondLst>
                                        </p:cTn>
                                        <p:tgtEl>
                                          <p:spTgt spid="48141"/>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8141"/>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8141"/>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8141"/>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8141"/>
                                        </p:tgtEl>
                                        <p:attrNameLst>
                                          <p:attrName>ppt_y</p:attrName>
                                        </p:attrNameLst>
                                      </p:cBhvr>
                                      <p:tavLst>
                                        <p:tav tm="0" fmla="#ppt_y-sin(pi*$)/81">
                                          <p:val>
                                            <p:fltVal val="0"/>
                                          </p:val>
                                        </p:tav>
                                        <p:tav tm="100000">
                                          <p:val>
                                            <p:fltVal val="1"/>
                                          </p:val>
                                        </p:tav>
                                      </p:tavLst>
                                    </p:anim>
                                    <p:animScale>
                                      <p:cBhvr>
                                        <p:cTn id="71" dur="26">
                                          <p:stCondLst>
                                            <p:cond delay="650"/>
                                          </p:stCondLst>
                                        </p:cTn>
                                        <p:tgtEl>
                                          <p:spTgt spid="48141"/>
                                        </p:tgtEl>
                                      </p:cBhvr>
                                      <p:to x="100000" y="60000"/>
                                    </p:animScale>
                                    <p:animScale>
                                      <p:cBhvr>
                                        <p:cTn id="72" dur="166" decel="50000">
                                          <p:stCondLst>
                                            <p:cond delay="676"/>
                                          </p:stCondLst>
                                        </p:cTn>
                                        <p:tgtEl>
                                          <p:spTgt spid="48141"/>
                                        </p:tgtEl>
                                      </p:cBhvr>
                                      <p:to x="100000" y="100000"/>
                                    </p:animScale>
                                    <p:animScale>
                                      <p:cBhvr>
                                        <p:cTn id="73" dur="26">
                                          <p:stCondLst>
                                            <p:cond delay="1312"/>
                                          </p:stCondLst>
                                        </p:cTn>
                                        <p:tgtEl>
                                          <p:spTgt spid="48141"/>
                                        </p:tgtEl>
                                      </p:cBhvr>
                                      <p:to x="100000" y="80000"/>
                                    </p:animScale>
                                    <p:animScale>
                                      <p:cBhvr>
                                        <p:cTn id="74" dur="166" decel="50000">
                                          <p:stCondLst>
                                            <p:cond delay="1338"/>
                                          </p:stCondLst>
                                        </p:cTn>
                                        <p:tgtEl>
                                          <p:spTgt spid="48141"/>
                                        </p:tgtEl>
                                      </p:cBhvr>
                                      <p:to x="100000" y="100000"/>
                                    </p:animScale>
                                    <p:animScale>
                                      <p:cBhvr>
                                        <p:cTn id="75" dur="26">
                                          <p:stCondLst>
                                            <p:cond delay="1642"/>
                                          </p:stCondLst>
                                        </p:cTn>
                                        <p:tgtEl>
                                          <p:spTgt spid="48141"/>
                                        </p:tgtEl>
                                      </p:cBhvr>
                                      <p:to x="100000" y="90000"/>
                                    </p:animScale>
                                    <p:animScale>
                                      <p:cBhvr>
                                        <p:cTn id="76" dur="166" decel="50000">
                                          <p:stCondLst>
                                            <p:cond delay="1668"/>
                                          </p:stCondLst>
                                        </p:cTn>
                                        <p:tgtEl>
                                          <p:spTgt spid="48141"/>
                                        </p:tgtEl>
                                      </p:cBhvr>
                                      <p:to x="100000" y="100000"/>
                                    </p:animScale>
                                    <p:animScale>
                                      <p:cBhvr>
                                        <p:cTn id="77" dur="26">
                                          <p:stCondLst>
                                            <p:cond delay="1808"/>
                                          </p:stCondLst>
                                        </p:cTn>
                                        <p:tgtEl>
                                          <p:spTgt spid="48141"/>
                                        </p:tgtEl>
                                      </p:cBhvr>
                                      <p:to x="100000" y="95000"/>
                                    </p:animScale>
                                    <p:animScale>
                                      <p:cBhvr>
                                        <p:cTn id="78" dur="166" decel="50000">
                                          <p:stCondLst>
                                            <p:cond delay="1834"/>
                                          </p:stCondLst>
                                        </p:cTn>
                                        <p:tgtEl>
                                          <p:spTgt spid="48141"/>
                                        </p:tgtEl>
                                      </p:cBhvr>
                                      <p:to x="100000" y="100000"/>
                                    </p:animScale>
                                  </p:childTnLst>
                                </p:cTn>
                              </p:par>
                            </p:childTnLst>
                          </p:cTn>
                        </p:par>
                        <p:par>
                          <p:cTn id="79" fill="hold" nodeType="afterGroup">
                            <p:stCondLst>
                              <p:cond delay="10450"/>
                            </p:stCondLst>
                            <p:childTnLst>
                              <p:par>
                                <p:cTn id="80" presetID="50" presetClass="entr" presetSubtype="0" decel="100000" fill="hold" grpId="0" nodeType="afterEffect">
                                  <p:stCondLst>
                                    <p:cond delay="0"/>
                                  </p:stCondLst>
                                  <p:childTnLst>
                                    <p:set>
                                      <p:cBhvr>
                                        <p:cTn id="81" dur="1" fill="hold">
                                          <p:stCondLst>
                                            <p:cond delay="0"/>
                                          </p:stCondLst>
                                        </p:cTn>
                                        <p:tgtEl>
                                          <p:spTgt spid="48142"/>
                                        </p:tgtEl>
                                        <p:attrNameLst>
                                          <p:attrName>style.visibility</p:attrName>
                                        </p:attrNameLst>
                                      </p:cBhvr>
                                      <p:to>
                                        <p:strVal val="visible"/>
                                      </p:to>
                                    </p:set>
                                    <p:anim calcmode="lin" valueType="num">
                                      <p:cBhvr>
                                        <p:cTn id="82" dur="1000" fill="hold"/>
                                        <p:tgtEl>
                                          <p:spTgt spid="48142"/>
                                        </p:tgtEl>
                                        <p:attrNameLst>
                                          <p:attrName>ppt_w</p:attrName>
                                        </p:attrNameLst>
                                      </p:cBhvr>
                                      <p:tavLst>
                                        <p:tav tm="0">
                                          <p:val>
                                            <p:strVal val="#ppt_w+.3"/>
                                          </p:val>
                                        </p:tav>
                                        <p:tav tm="100000">
                                          <p:val>
                                            <p:strVal val="#ppt_w"/>
                                          </p:val>
                                        </p:tav>
                                      </p:tavLst>
                                    </p:anim>
                                    <p:anim calcmode="lin" valueType="num">
                                      <p:cBhvr>
                                        <p:cTn id="83" dur="1000" fill="hold"/>
                                        <p:tgtEl>
                                          <p:spTgt spid="48142"/>
                                        </p:tgtEl>
                                        <p:attrNameLst>
                                          <p:attrName>ppt_h</p:attrName>
                                        </p:attrNameLst>
                                      </p:cBhvr>
                                      <p:tavLst>
                                        <p:tav tm="0">
                                          <p:val>
                                            <p:strVal val="#ppt_h"/>
                                          </p:val>
                                        </p:tav>
                                        <p:tav tm="100000">
                                          <p:val>
                                            <p:strVal val="#ppt_h"/>
                                          </p:val>
                                        </p:tav>
                                      </p:tavLst>
                                    </p:anim>
                                    <p:animEffect transition="in" filter="fade">
                                      <p:cBhvr>
                                        <p:cTn id="84" dur="1000"/>
                                        <p:tgtEl>
                                          <p:spTgt spid="48142"/>
                                        </p:tgtEl>
                                      </p:cBhvr>
                                    </p:animEffect>
                                  </p:childTnLst>
                                </p:cTn>
                              </p:par>
                            </p:childTnLst>
                          </p:cTn>
                        </p:par>
                        <p:par>
                          <p:cTn id="85" fill="hold" nodeType="afterGroup">
                            <p:stCondLst>
                              <p:cond delay="11450"/>
                            </p:stCondLst>
                            <p:childTnLst>
                              <p:par>
                                <p:cTn id="86" presetID="50" presetClass="entr" presetSubtype="0" decel="100000" fill="hold" grpId="0" nodeType="afterEffect">
                                  <p:stCondLst>
                                    <p:cond delay="0"/>
                                  </p:stCondLst>
                                  <p:childTnLst>
                                    <p:set>
                                      <p:cBhvr>
                                        <p:cTn id="87" dur="1" fill="hold">
                                          <p:stCondLst>
                                            <p:cond delay="0"/>
                                          </p:stCondLst>
                                        </p:cTn>
                                        <p:tgtEl>
                                          <p:spTgt spid="48143"/>
                                        </p:tgtEl>
                                        <p:attrNameLst>
                                          <p:attrName>style.visibility</p:attrName>
                                        </p:attrNameLst>
                                      </p:cBhvr>
                                      <p:to>
                                        <p:strVal val="visible"/>
                                      </p:to>
                                    </p:set>
                                    <p:anim calcmode="lin" valueType="num">
                                      <p:cBhvr>
                                        <p:cTn id="88" dur="1000" fill="hold"/>
                                        <p:tgtEl>
                                          <p:spTgt spid="48143"/>
                                        </p:tgtEl>
                                        <p:attrNameLst>
                                          <p:attrName>ppt_w</p:attrName>
                                        </p:attrNameLst>
                                      </p:cBhvr>
                                      <p:tavLst>
                                        <p:tav tm="0">
                                          <p:val>
                                            <p:strVal val="#ppt_w+.3"/>
                                          </p:val>
                                        </p:tav>
                                        <p:tav tm="100000">
                                          <p:val>
                                            <p:strVal val="#ppt_w"/>
                                          </p:val>
                                        </p:tav>
                                      </p:tavLst>
                                    </p:anim>
                                    <p:anim calcmode="lin" valueType="num">
                                      <p:cBhvr>
                                        <p:cTn id="89" dur="1000" fill="hold"/>
                                        <p:tgtEl>
                                          <p:spTgt spid="48143"/>
                                        </p:tgtEl>
                                        <p:attrNameLst>
                                          <p:attrName>ppt_h</p:attrName>
                                        </p:attrNameLst>
                                      </p:cBhvr>
                                      <p:tavLst>
                                        <p:tav tm="0">
                                          <p:val>
                                            <p:strVal val="#ppt_h"/>
                                          </p:val>
                                        </p:tav>
                                        <p:tav tm="100000">
                                          <p:val>
                                            <p:strVal val="#ppt_h"/>
                                          </p:val>
                                        </p:tav>
                                      </p:tavLst>
                                    </p:anim>
                                    <p:animEffect transition="in" filter="fade">
                                      <p:cBhvr>
                                        <p:cTn id="90" dur="1000"/>
                                        <p:tgtEl>
                                          <p:spTgt spid="48143"/>
                                        </p:tgtEl>
                                      </p:cBhvr>
                                    </p:animEffect>
                                  </p:childTnLst>
                                </p:cTn>
                              </p:par>
                            </p:childTnLst>
                          </p:cTn>
                        </p:par>
                        <p:par>
                          <p:cTn id="91" fill="hold" nodeType="afterGroup">
                            <p:stCondLst>
                              <p:cond delay="12450"/>
                            </p:stCondLst>
                            <p:childTnLst>
                              <p:par>
                                <p:cTn id="92" presetID="50" presetClass="entr" presetSubtype="0" decel="100000" fill="hold" grpId="0" nodeType="afterEffect">
                                  <p:stCondLst>
                                    <p:cond delay="0"/>
                                  </p:stCondLst>
                                  <p:childTnLst>
                                    <p:set>
                                      <p:cBhvr>
                                        <p:cTn id="93" dur="1" fill="hold">
                                          <p:stCondLst>
                                            <p:cond delay="0"/>
                                          </p:stCondLst>
                                        </p:cTn>
                                        <p:tgtEl>
                                          <p:spTgt spid="48144"/>
                                        </p:tgtEl>
                                        <p:attrNameLst>
                                          <p:attrName>style.visibility</p:attrName>
                                        </p:attrNameLst>
                                      </p:cBhvr>
                                      <p:to>
                                        <p:strVal val="visible"/>
                                      </p:to>
                                    </p:set>
                                    <p:anim calcmode="lin" valueType="num">
                                      <p:cBhvr>
                                        <p:cTn id="94" dur="1000" fill="hold"/>
                                        <p:tgtEl>
                                          <p:spTgt spid="48144"/>
                                        </p:tgtEl>
                                        <p:attrNameLst>
                                          <p:attrName>ppt_w</p:attrName>
                                        </p:attrNameLst>
                                      </p:cBhvr>
                                      <p:tavLst>
                                        <p:tav tm="0">
                                          <p:val>
                                            <p:strVal val="#ppt_w+.3"/>
                                          </p:val>
                                        </p:tav>
                                        <p:tav tm="100000">
                                          <p:val>
                                            <p:strVal val="#ppt_w"/>
                                          </p:val>
                                        </p:tav>
                                      </p:tavLst>
                                    </p:anim>
                                    <p:anim calcmode="lin" valueType="num">
                                      <p:cBhvr>
                                        <p:cTn id="95" dur="1000" fill="hold"/>
                                        <p:tgtEl>
                                          <p:spTgt spid="48144"/>
                                        </p:tgtEl>
                                        <p:attrNameLst>
                                          <p:attrName>ppt_h</p:attrName>
                                        </p:attrNameLst>
                                      </p:cBhvr>
                                      <p:tavLst>
                                        <p:tav tm="0">
                                          <p:val>
                                            <p:strVal val="#ppt_h"/>
                                          </p:val>
                                        </p:tav>
                                        <p:tav tm="100000">
                                          <p:val>
                                            <p:strVal val="#ppt_h"/>
                                          </p:val>
                                        </p:tav>
                                      </p:tavLst>
                                    </p:anim>
                                    <p:animEffect transition="in" filter="fade">
                                      <p:cBhvr>
                                        <p:cTn id="96" dur="1000"/>
                                        <p:tgtEl>
                                          <p:spTgt spid="48144"/>
                                        </p:tgtEl>
                                      </p:cBhvr>
                                    </p:animEffect>
                                  </p:childTnLst>
                                </p:cTn>
                              </p:par>
                            </p:childTnLst>
                          </p:cTn>
                        </p:par>
                        <p:par>
                          <p:cTn id="97" fill="hold" nodeType="afterGroup">
                            <p:stCondLst>
                              <p:cond delay="13450"/>
                            </p:stCondLst>
                            <p:childTnLst>
                              <p:par>
                                <p:cTn id="98" presetID="50" presetClass="entr" presetSubtype="0" decel="100000" fill="hold" grpId="0" nodeType="afterEffect">
                                  <p:stCondLst>
                                    <p:cond delay="0"/>
                                  </p:stCondLst>
                                  <p:childTnLst>
                                    <p:set>
                                      <p:cBhvr>
                                        <p:cTn id="99" dur="1" fill="hold">
                                          <p:stCondLst>
                                            <p:cond delay="0"/>
                                          </p:stCondLst>
                                        </p:cTn>
                                        <p:tgtEl>
                                          <p:spTgt spid="48145"/>
                                        </p:tgtEl>
                                        <p:attrNameLst>
                                          <p:attrName>style.visibility</p:attrName>
                                        </p:attrNameLst>
                                      </p:cBhvr>
                                      <p:to>
                                        <p:strVal val="visible"/>
                                      </p:to>
                                    </p:set>
                                    <p:anim calcmode="lin" valueType="num">
                                      <p:cBhvr>
                                        <p:cTn id="100" dur="1000" fill="hold"/>
                                        <p:tgtEl>
                                          <p:spTgt spid="48145"/>
                                        </p:tgtEl>
                                        <p:attrNameLst>
                                          <p:attrName>ppt_w</p:attrName>
                                        </p:attrNameLst>
                                      </p:cBhvr>
                                      <p:tavLst>
                                        <p:tav tm="0">
                                          <p:val>
                                            <p:strVal val="#ppt_w+.3"/>
                                          </p:val>
                                        </p:tav>
                                        <p:tav tm="100000">
                                          <p:val>
                                            <p:strVal val="#ppt_w"/>
                                          </p:val>
                                        </p:tav>
                                      </p:tavLst>
                                    </p:anim>
                                    <p:anim calcmode="lin" valueType="num">
                                      <p:cBhvr>
                                        <p:cTn id="101" dur="1000" fill="hold"/>
                                        <p:tgtEl>
                                          <p:spTgt spid="48145"/>
                                        </p:tgtEl>
                                        <p:attrNameLst>
                                          <p:attrName>ppt_h</p:attrName>
                                        </p:attrNameLst>
                                      </p:cBhvr>
                                      <p:tavLst>
                                        <p:tav tm="0">
                                          <p:val>
                                            <p:strVal val="#ppt_h"/>
                                          </p:val>
                                        </p:tav>
                                        <p:tav tm="100000">
                                          <p:val>
                                            <p:strVal val="#ppt_h"/>
                                          </p:val>
                                        </p:tav>
                                      </p:tavLst>
                                    </p:anim>
                                    <p:animEffect transition="in" filter="fade">
                                      <p:cBhvr>
                                        <p:cTn id="102" dur="1000"/>
                                        <p:tgtEl>
                                          <p:spTgt spid="48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48134" grpId="0" animBg="1"/>
      <p:bldP spid="48135" grpId="0" animBg="1"/>
      <p:bldP spid="48136" grpId="0"/>
      <p:bldP spid="48137" grpId="0" animBg="1"/>
      <p:bldP spid="48138" grpId="0" animBg="1"/>
      <p:bldP spid="48139" grpId="0" animBg="1"/>
      <p:bldP spid="48140" grpId="0" animBg="1"/>
      <p:bldP spid="48141" grpId="0" animBg="1"/>
      <p:bldP spid="48142" grpId="0"/>
      <p:bldP spid="48143" grpId="0" animBg="1"/>
      <p:bldP spid="48144" grpId="0" animBg="1"/>
      <p:bldP spid="4814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a:off x="1815" y="692696"/>
            <a:ext cx="8962673" cy="461664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μένεις μόνη σου;</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Μ.Φ.Ο.: όχι μένω με τη οικογένειά μου</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α: [τέλεια</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Μ.Φ.Ο.: [ναι γιατί δουλεύουνε εδώ</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μαμά: μπαμπάς;</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Μ.Φ.Ο.: α: όχι μόνο το: ε: τον μπαμπά μου δουλεύει αλλά και μένω με τη μητέρα μου και:: με τον αδερφό μου</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τέλεια (.) έχεις έναν αδερφό;</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Μ.Φ.Ο.: ναι</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μεγάλο ή μικρό;</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Μ.Φ.Ο.: μικρό;</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[τέλεια</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Μ.Φ.Ο.: [έχει εννιά χρονών</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είναι εννιά;</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Μ.Φ.Ο.: είναι εννιά</a:t>
            </a:r>
          </a:p>
          <a:p>
            <a:pPr marL="360044" indent="-360044" algn="just">
              <a:lnSpc>
                <a:spcPct val="115000"/>
              </a:lnSpc>
              <a:buSzPct val="100000"/>
              <a:buAutoNum type="arabicPeriod"/>
              <a:defRPr sz="1200">
                <a:uFill>
                  <a:solidFill>
                    <a:srgbClr val="000000"/>
                  </a:solidFill>
                </a:uFill>
                <a:latin typeface="Arial"/>
                <a:ea typeface="Arial"/>
                <a:cs typeface="Arial"/>
                <a:sym typeface="Arial"/>
              </a:defRPr>
            </a:pPr>
            <a:r>
              <a:rPr sz="1600" dirty="0"/>
              <a:t>Φ.Ο.: τέλεια (.)  (BLTE, A_LEVEL_2014-2015)</a:t>
            </a:r>
          </a:p>
        </p:txBody>
      </p:sp>
    </p:spTree>
    <p:extLst>
      <p:ext uri="{BB962C8B-B14F-4D97-AF65-F5344CB8AC3E}">
        <p14:creationId xmlns:p14="http://schemas.microsoft.com/office/powerpoint/2010/main" val="833791898"/>
      </p:ext>
    </p:extLst>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Τίτλος"/>
          <p:cNvSpPr>
            <a:spLocks noGrp="1"/>
          </p:cNvSpPr>
          <p:nvPr>
            <p:ph type="title"/>
          </p:nvPr>
        </p:nvSpPr>
        <p:spPr/>
        <p:txBody>
          <a:bodyPr/>
          <a:lstStyle/>
          <a:p>
            <a:r>
              <a:rPr lang="el-GR" sz="3200" dirty="0">
                <a:latin typeface="Calibri" charset="0"/>
              </a:rPr>
              <a:t>ΔΙΟΡΘΩΤΙΚΗ ΑΝΑΤΡΟΦΟΔΟΤΗΣΗ</a:t>
            </a:r>
            <a:r>
              <a:rPr lang="el-GR" dirty="0">
                <a:latin typeface="Calibri" charset="0"/>
              </a:rPr>
              <a:t>: </a:t>
            </a:r>
            <a:r>
              <a:rPr lang="el-GR" sz="3200" dirty="0">
                <a:latin typeface="Calibri" charset="0"/>
              </a:rPr>
              <a:t>Πώς </a:t>
            </a:r>
            <a:r>
              <a:rPr lang="el-GR" sz="3200" dirty="0" smtClean="0">
                <a:latin typeface="Calibri" charset="0"/>
              </a:rPr>
              <a:t>διορθώνονται </a:t>
            </a:r>
            <a:r>
              <a:rPr lang="el-GR" sz="3200" dirty="0">
                <a:latin typeface="Calibri" charset="0"/>
              </a:rPr>
              <a:t>τα λάθη;</a:t>
            </a:r>
            <a:endParaRPr lang="el-GR" dirty="0">
              <a:latin typeface="Calibri" charset="0"/>
            </a:endParaRPr>
          </a:p>
        </p:txBody>
      </p:sp>
      <p:sp>
        <p:nvSpPr>
          <p:cNvPr id="3" name="2 - Θέση περιεχομένου"/>
          <p:cNvSpPr>
            <a:spLocks noGrp="1"/>
          </p:cNvSpPr>
          <p:nvPr>
            <p:ph idx="1"/>
          </p:nvPr>
        </p:nvSpPr>
        <p:spPr>
          <a:xfrm>
            <a:off x="457200" y="1600200"/>
            <a:ext cx="8229600" cy="4997450"/>
          </a:xfrm>
        </p:spPr>
        <p:txBody>
          <a:bodyPr/>
          <a:lstStyle/>
          <a:p>
            <a:r>
              <a:rPr lang="el-GR" dirty="0">
                <a:latin typeface="Calibri" charset="0"/>
              </a:rPr>
              <a:t>Αρχάριοι </a:t>
            </a:r>
            <a:r>
              <a:rPr lang="el-GR" sz="2400" dirty="0">
                <a:latin typeface="Calibri" charset="0"/>
              </a:rPr>
              <a:t>(ένας μαθητής με Γ1 Ρωσική μπαίνει με καθυστέρηση στην τάξη και ακολουθεί ο διάλογος)</a:t>
            </a:r>
          </a:p>
          <a:p>
            <a:endParaRPr lang="el-GR" sz="2400" dirty="0">
              <a:latin typeface="Calibri" charset="0"/>
            </a:endParaRPr>
          </a:p>
          <a:p>
            <a:r>
              <a:rPr lang="el-GR" sz="2400" dirty="0">
                <a:latin typeface="Calibri" charset="0"/>
              </a:rPr>
              <a:t>Μ: Συγγνώμη… είμαι αργά, πληρώνω κοινόχρηστα πριν</a:t>
            </a:r>
          </a:p>
          <a:p>
            <a:r>
              <a:rPr lang="el-GR" sz="2400" dirty="0">
                <a:latin typeface="Calibri" charset="0"/>
              </a:rPr>
              <a:t>Δ: πλήρωσες τα κοινόχρηστα πριν το μάθημα;</a:t>
            </a:r>
          </a:p>
          <a:p>
            <a:r>
              <a:rPr lang="el-GR" sz="2400" dirty="0">
                <a:latin typeface="Calibri" charset="0"/>
              </a:rPr>
              <a:t>Μ: Ναι, πλήρωσες τα κοινόχρηστα… Συγγνώμη.</a:t>
            </a:r>
          </a:p>
          <a:p>
            <a:endParaRPr lang="el-GR" sz="2400" dirty="0">
              <a:latin typeface="Calibri" charset="0"/>
            </a:endParaRPr>
          </a:p>
          <a:p>
            <a:r>
              <a:rPr lang="el-GR" sz="2000" dirty="0">
                <a:latin typeface="Calibri" charset="0"/>
              </a:rPr>
              <a:t>ΑΝΑΔΙΑΤΥΠΩΣΗ: αναφέρεται στον επανασχηματισμό ολόκληρης ή μέρους της εκφώνησης του μαθητή πλην το λάθος του.</a:t>
            </a:r>
          </a:p>
          <a:p>
            <a:r>
              <a:rPr lang="en-US" sz="2000" dirty="0">
                <a:latin typeface="Calibri" charset="0"/>
              </a:rPr>
              <a:t>UPTAKE:</a:t>
            </a:r>
            <a:r>
              <a:rPr lang="el-GR" sz="2000" dirty="0">
                <a:latin typeface="Calibri" charset="0"/>
              </a:rPr>
              <a:t> η εκφώνηση του μαθητή που ακολουθεί και ενσωματώνει την ανατροφοδότηση του διδάσκοντος.</a:t>
            </a:r>
          </a:p>
          <a:p>
            <a:pPr>
              <a:buFont typeface="Arial" charset="0"/>
              <a:buNone/>
            </a:pPr>
            <a:endParaRPr lang="el-GR" sz="2400" dirty="0">
              <a:latin typeface="Calibri" charset="0"/>
            </a:endParaRPr>
          </a:p>
        </p:txBody>
      </p:sp>
    </p:spTree>
    <p:extLst>
      <p:ext uri="{BB962C8B-B14F-4D97-AF65-F5344CB8AC3E}">
        <p14:creationId xmlns:p14="http://schemas.microsoft.com/office/powerpoint/2010/main" val="2818689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p:txBody>
          <a:bodyPr/>
          <a:lstStyle/>
          <a:p>
            <a:pPr eaLnBrk="1" hangingPunct="1"/>
            <a:r>
              <a:rPr lang="el-GR" sz="3200" b="1" dirty="0" smtClean="0">
                <a:solidFill>
                  <a:srgbClr val="FF0000"/>
                </a:solidFill>
                <a:latin typeface="Calibri" charset="0"/>
              </a:rPr>
              <a:t>Διορθωτικ</a:t>
            </a:r>
            <a:r>
              <a:rPr lang="el-GR" sz="3200" b="1" dirty="0" smtClean="0">
                <a:solidFill>
                  <a:srgbClr val="FF0000"/>
                </a:solidFill>
                <a:latin typeface="Calibri" charset="0"/>
              </a:rPr>
              <a:t>ή</a:t>
            </a:r>
            <a:r>
              <a:rPr lang="el-GR" sz="3200" b="1" dirty="0" smtClean="0">
                <a:solidFill>
                  <a:srgbClr val="FF0000"/>
                </a:solidFill>
                <a:latin typeface="Calibri" charset="0"/>
              </a:rPr>
              <a:t> </a:t>
            </a:r>
            <a:r>
              <a:rPr lang="el-GR" sz="3200" b="1" dirty="0">
                <a:solidFill>
                  <a:srgbClr val="FF0000"/>
                </a:solidFill>
                <a:latin typeface="Calibri" charset="0"/>
              </a:rPr>
              <a:t>ανατροφοδότηση: τι είναι &amp; πότε μπορεί να βοηθήσει;</a:t>
            </a:r>
          </a:p>
        </p:txBody>
      </p:sp>
      <p:sp>
        <p:nvSpPr>
          <p:cNvPr id="55299" name="2 - Θέση περιεχομένου"/>
          <p:cNvSpPr>
            <a:spLocks noGrp="1"/>
          </p:cNvSpPr>
          <p:nvPr>
            <p:ph idx="1"/>
          </p:nvPr>
        </p:nvSpPr>
        <p:spPr/>
        <p:txBody>
          <a:bodyPr/>
          <a:lstStyle/>
          <a:p>
            <a:pPr eaLnBrk="1" hangingPunct="1"/>
            <a:r>
              <a:rPr lang="el-GR">
                <a:latin typeface="Calibri" charset="0"/>
              </a:rPr>
              <a:t>Εστίαση της προσοχής του μαθητή στο λάθος του εκφωνήματός του</a:t>
            </a:r>
          </a:p>
          <a:p>
            <a:pPr eaLnBrk="1" hangingPunct="1"/>
            <a:r>
              <a:rPr lang="el-GR">
                <a:latin typeface="Calibri" charset="0"/>
              </a:rPr>
              <a:t>Χρήσιμη για λεξιλόγιο, μορφολογία, σύνταξη και διαφορές μεταξύ Γ1-Γ2</a:t>
            </a:r>
          </a:p>
          <a:p>
            <a:pPr eaLnBrk="1" hangingPunct="1"/>
            <a:r>
              <a:rPr lang="el-GR">
                <a:latin typeface="Calibri" charset="0"/>
              </a:rPr>
              <a:t>Εντοπισμός του κενού </a:t>
            </a:r>
            <a:r>
              <a:rPr lang="en-US">
                <a:latin typeface="Calibri" charset="0"/>
              </a:rPr>
              <a:t>(noticing the gap)</a:t>
            </a:r>
          </a:p>
          <a:p>
            <a:pPr eaLnBrk="1" hangingPunct="1"/>
            <a:r>
              <a:rPr lang="en-US">
                <a:latin typeface="Calibri" charset="0"/>
              </a:rPr>
              <a:t>H </a:t>
            </a:r>
            <a:r>
              <a:rPr lang="el-GR">
                <a:latin typeface="Calibri" charset="0"/>
              </a:rPr>
              <a:t>αναδιατύπωση </a:t>
            </a:r>
            <a:r>
              <a:rPr lang="en-US">
                <a:latin typeface="Calibri" charset="0"/>
              </a:rPr>
              <a:t>(recast)</a:t>
            </a:r>
            <a:r>
              <a:rPr lang="el-GR">
                <a:latin typeface="Calibri" charset="0"/>
              </a:rPr>
              <a:t> ο πιο συνηθισμένος τύπος ανατροφοδότησης</a:t>
            </a:r>
          </a:p>
          <a:p>
            <a:pPr eaLnBrk="1" hangingPunct="1"/>
            <a:r>
              <a:rPr lang="el-GR">
                <a:latin typeface="Calibri" charset="0"/>
              </a:rPr>
              <a:t>Πιο δεκτικοί οι μαθητές στη φωνολογική και τη λεξιλογική ανατροφοδότηση</a:t>
            </a:r>
          </a:p>
        </p:txBody>
      </p:sp>
    </p:spTree>
    <p:extLst>
      <p:ext uri="{BB962C8B-B14F-4D97-AF65-F5344CB8AC3E}">
        <p14:creationId xmlns:p14="http://schemas.microsoft.com/office/powerpoint/2010/main" val="8139010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p:txBody>
          <a:bodyPr/>
          <a:lstStyle/>
          <a:p>
            <a:r>
              <a:rPr lang="el-GR" sz="2800" b="1" dirty="0" smtClean="0">
                <a:solidFill>
                  <a:srgbClr val="FF0000"/>
                </a:solidFill>
                <a:latin typeface="Calibri" charset="0"/>
              </a:rPr>
              <a:t>Έρευνες για τη διορθωτική ανατροφοδότηση</a:t>
            </a:r>
            <a:endParaRPr lang="el-GR" sz="2800" b="1" dirty="0">
              <a:solidFill>
                <a:srgbClr val="FF0000"/>
              </a:solidFill>
              <a:latin typeface="Calibri" charset="0"/>
            </a:endParaRPr>
          </a:p>
        </p:txBody>
      </p:sp>
      <p:sp>
        <p:nvSpPr>
          <p:cNvPr id="56323" name="2 - Θέση περιεχομένου"/>
          <p:cNvSpPr>
            <a:spLocks noGrp="1"/>
          </p:cNvSpPr>
          <p:nvPr>
            <p:ph idx="1"/>
          </p:nvPr>
        </p:nvSpPr>
        <p:spPr/>
        <p:txBody>
          <a:bodyPr/>
          <a:lstStyle/>
          <a:p>
            <a:pPr marL="0" indent="0">
              <a:buNone/>
            </a:pPr>
            <a:r>
              <a:rPr lang="el-GR" sz="2400" b="1" dirty="0">
                <a:latin typeface="Calibri" charset="0"/>
              </a:rPr>
              <a:t>Έρευνα </a:t>
            </a:r>
            <a:r>
              <a:rPr lang="en-US" sz="2400" b="1" dirty="0" err="1">
                <a:latin typeface="Calibri" charset="0"/>
              </a:rPr>
              <a:t>Lyster</a:t>
            </a:r>
            <a:r>
              <a:rPr lang="en-US" sz="2400" b="1" dirty="0">
                <a:latin typeface="Calibri" charset="0"/>
              </a:rPr>
              <a:t> &amp; </a:t>
            </a:r>
            <a:r>
              <a:rPr lang="en-US" sz="2400" b="1" dirty="0" err="1">
                <a:latin typeface="Calibri" charset="0"/>
              </a:rPr>
              <a:t>Renta</a:t>
            </a:r>
            <a:r>
              <a:rPr lang="en-US" sz="2400" b="1" dirty="0">
                <a:latin typeface="Calibri" charset="0"/>
              </a:rPr>
              <a:t> (1997)</a:t>
            </a:r>
            <a:r>
              <a:rPr lang="el-GR" sz="2400" dirty="0">
                <a:latin typeface="Calibri" charset="0"/>
              </a:rPr>
              <a:t>: εξέτασαν 6 τύπους προφορικής ανατροφοδότησης</a:t>
            </a:r>
            <a:r>
              <a:rPr lang="en-US" sz="2400" dirty="0">
                <a:latin typeface="Calibri" charset="0"/>
              </a:rPr>
              <a:t> </a:t>
            </a:r>
            <a:r>
              <a:rPr lang="el-GR" sz="2400" dirty="0">
                <a:latin typeface="Calibri" charset="0"/>
              </a:rPr>
              <a:t>σε τάξη σχολείου εμβάπτισης στον Καναδά</a:t>
            </a:r>
          </a:p>
          <a:p>
            <a:r>
              <a:rPr lang="el-GR" sz="2400" dirty="0" smtClean="0">
                <a:latin typeface="Calibri" charset="0"/>
              </a:rPr>
              <a:t>Αναδιατύπωση </a:t>
            </a:r>
            <a:endParaRPr lang="el-GR" sz="2400" dirty="0">
              <a:latin typeface="Calibri" charset="0"/>
            </a:endParaRPr>
          </a:p>
          <a:p>
            <a:r>
              <a:rPr lang="el-GR" sz="2400" dirty="0">
                <a:latin typeface="Calibri" charset="0"/>
              </a:rPr>
              <a:t>Εκμαίευση</a:t>
            </a:r>
          </a:p>
          <a:p>
            <a:r>
              <a:rPr lang="el-GR" sz="2400" dirty="0">
                <a:latin typeface="Calibri" charset="0"/>
              </a:rPr>
              <a:t>Αίτημα επεξήγησης</a:t>
            </a:r>
          </a:p>
          <a:p>
            <a:r>
              <a:rPr lang="el-GR" sz="2400" dirty="0">
                <a:latin typeface="Calibri" charset="0"/>
              </a:rPr>
              <a:t>Μεταγλωσσική ανατροφοδότηση</a:t>
            </a:r>
          </a:p>
          <a:p>
            <a:r>
              <a:rPr lang="el-GR" sz="2400" dirty="0">
                <a:latin typeface="Calibri" charset="0"/>
              </a:rPr>
              <a:t>Ρητή διόρθωση</a:t>
            </a:r>
          </a:p>
          <a:p>
            <a:r>
              <a:rPr lang="el-GR" sz="2400" dirty="0">
                <a:latin typeface="Calibri" charset="0"/>
              </a:rPr>
              <a:t>Επανάληψη</a:t>
            </a:r>
          </a:p>
          <a:p>
            <a:endParaRPr lang="el-GR" sz="2400" dirty="0">
              <a:latin typeface="Calibri" charset="0"/>
            </a:endParaRPr>
          </a:p>
          <a:p>
            <a:r>
              <a:rPr lang="el-GR" sz="2400" dirty="0">
                <a:latin typeface="Calibri" charset="0"/>
              </a:rPr>
              <a:t>Η αναδιατύπωση είναι ο πιο συνήθης τύπος προφορικής ανατροφοδότησης, παρόλο που οι μαθητές δείχνουν να την αγνοούν στη δική τους επεξεργασία.</a:t>
            </a:r>
          </a:p>
          <a:p>
            <a:endParaRPr lang="el-GR" sz="1800" dirty="0">
              <a:latin typeface="Calibri" charset="0"/>
            </a:endParaRPr>
          </a:p>
        </p:txBody>
      </p:sp>
    </p:spTree>
    <p:extLst>
      <p:ext uri="{BB962C8B-B14F-4D97-AF65-F5344CB8AC3E}">
        <p14:creationId xmlns:p14="http://schemas.microsoft.com/office/powerpoint/2010/main" val="24503068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Τίτλος"/>
          <p:cNvSpPr>
            <a:spLocks noGrp="1"/>
          </p:cNvSpPr>
          <p:nvPr>
            <p:ph type="title"/>
          </p:nvPr>
        </p:nvSpPr>
        <p:spPr/>
        <p:txBody>
          <a:bodyPr/>
          <a:lstStyle/>
          <a:p>
            <a:r>
              <a:rPr lang="el-GR" sz="2400" b="1" dirty="0">
                <a:latin typeface="Calibri" charset="0"/>
              </a:rPr>
              <a:t>Έρευνα </a:t>
            </a:r>
            <a:r>
              <a:rPr lang="en-US" sz="2400" b="1" dirty="0" err="1">
                <a:latin typeface="Calibri" charset="0"/>
              </a:rPr>
              <a:t>Lyster</a:t>
            </a:r>
            <a:r>
              <a:rPr lang="en-US" sz="2400" b="1" dirty="0">
                <a:latin typeface="Calibri" charset="0"/>
              </a:rPr>
              <a:t> &amp; </a:t>
            </a:r>
            <a:r>
              <a:rPr lang="en-US" sz="2400" b="1" dirty="0" err="1">
                <a:latin typeface="Calibri" charset="0"/>
              </a:rPr>
              <a:t>Renta</a:t>
            </a:r>
            <a:r>
              <a:rPr lang="en-US" sz="2400" b="1" dirty="0">
                <a:latin typeface="Calibri" charset="0"/>
              </a:rPr>
              <a:t> (1997)</a:t>
            </a:r>
            <a:r>
              <a:rPr lang="el-GR" sz="2400" dirty="0">
                <a:latin typeface="Calibri" charset="0"/>
              </a:rPr>
              <a:t>: εξέτασαν 6 τύπους προφορικής ανατροφοδότησης</a:t>
            </a:r>
            <a:r>
              <a:rPr lang="en-US" sz="2400" dirty="0">
                <a:latin typeface="Calibri" charset="0"/>
              </a:rPr>
              <a:t> </a:t>
            </a:r>
            <a:r>
              <a:rPr lang="el-GR" sz="2400" dirty="0">
                <a:latin typeface="Calibri" charset="0"/>
              </a:rPr>
              <a:t>σε τάξη σχολείου εμβάπτισης στον Καναδά</a:t>
            </a:r>
          </a:p>
        </p:txBody>
      </p:sp>
      <p:sp>
        <p:nvSpPr>
          <p:cNvPr id="57347" name="2 - Θέση περιεχομένου"/>
          <p:cNvSpPr>
            <a:spLocks noGrp="1"/>
          </p:cNvSpPr>
          <p:nvPr>
            <p:ph idx="1"/>
          </p:nvPr>
        </p:nvSpPr>
        <p:spPr>
          <a:xfrm>
            <a:off x="457200" y="1600200"/>
            <a:ext cx="8686800" cy="4525963"/>
          </a:xfrm>
        </p:spPr>
        <p:txBody>
          <a:bodyPr/>
          <a:lstStyle/>
          <a:p>
            <a:r>
              <a:rPr lang="el-GR" sz="2000" dirty="0">
                <a:latin typeface="Calibri" charset="0"/>
              </a:rPr>
              <a:t>Οι διδάσκοντες δίνουν διαφορετική ανατροφοδότηση ανάλογα με τον τύπο του λάθους: σε λάθη λεξιλογίου προτιμούν ένα είδος διαπραγμάτευσης της σημασίας (π.χ αίτημα επεξήγησης), ενώ στα γραμματικά και φωνολογικά λάθη ανταποκρίνονται τυπικά με αναδιατυπώσεις (</a:t>
            </a:r>
            <a:r>
              <a:rPr lang="en-US" sz="2000" dirty="0">
                <a:latin typeface="Calibri" charset="0"/>
              </a:rPr>
              <a:t>recasts)</a:t>
            </a:r>
            <a:r>
              <a:rPr lang="el-GR" sz="2000" dirty="0">
                <a:latin typeface="Calibri" charset="0"/>
              </a:rPr>
              <a:t>. Στα φωνολογικά λάθη, η αναδιατύπωση φαίνεται να λειτουργεί διορθωτικά, αφού οι μαθητές διορθώνουν στη συνέχεια το 60% από αυτά, ενώ στην περίπτωση των γραμματικών λαθών, η αναδιατύπωση είναι λιγότερο αποτελεσματική, αφού μόνο το 22% διορθώθηκαν.</a:t>
            </a:r>
          </a:p>
          <a:p>
            <a:r>
              <a:rPr lang="el-GR" sz="2000" dirty="0">
                <a:latin typeface="Calibri" charset="0"/>
              </a:rPr>
              <a:t>Η ερμηνεία που δίνεται από τους ερευνητές σχετικά με τον ρόλο της </a:t>
            </a:r>
            <a:r>
              <a:rPr lang="el-GR" sz="2000" dirty="0" smtClean="0">
                <a:latin typeface="Calibri" charset="0"/>
              </a:rPr>
              <a:t>αναδιατύπωσης </a:t>
            </a:r>
            <a:r>
              <a:rPr lang="en-US" sz="2000" dirty="0" smtClean="0">
                <a:latin typeface="Calibri" charset="0"/>
              </a:rPr>
              <a:t>(recast)</a:t>
            </a:r>
            <a:r>
              <a:rPr lang="el-GR" sz="2000" dirty="0" smtClean="0">
                <a:latin typeface="Calibri" charset="0"/>
              </a:rPr>
              <a:t> </a:t>
            </a:r>
            <a:r>
              <a:rPr lang="el-GR" sz="2000" dirty="0">
                <a:latin typeface="Calibri" charset="0"/>
              </a:rPr>
              <a:t>ως διορθωτικού μέσου είναι ότι αν και παρέχει πολύτιμη αρνητική ένδειξη, </a:t>
            </a:r>
            <a:r>
              <a:rPr lang="el-GR" sz="2000" b="1" dirty="0">
                <a:latin typeface="Calibri" charset="0"/>
              </a:rPr>
              <a:t>οι μαθητές στο επικοινωνιακά προσανατολισμένο περιβάλλον της τάξης δεν βρίσκονται υπό την πίεση που θα τους βοηθήσει να την εντοπίσουν.</a:t>
            </a:r>
          </a:p>
          <a:p>
            <a:endParaRPr lang="el-GR" sz="2000" dirty="0">
              <a:latin typeface="Calibri" charset="0"/>
            </a:endParaRPr>
          </a:p>
          <a:p>
            <a:endParaRPr lang="el-GR" sz="2000" dirty="0">
              <a:latin typeface="Calibri" charset="0"/>
            </a:endParaRPr>
          </a:p>
          <a:p>
            <a:endParaRPr lang="el-GR" sz="2000" dirty="0">
              <a:latin typeface="Calibri" charset="0"/>
            </a:endParaRPr>
          </a:p>
          <a:p>
            <a:endParaRPr lang="el-GR" sz="1800" dirty="0">
              <a:latin typeface="Calibri" charset="0"/>
            </a:endParaRPr>
          </a:p>
        </p:txBody>
      </p:sp>
    </p:spTree>
    <p:extLst>
      <p:ext uri="{BB962C8B-B14F-4D97-AF65-F5344CB8AC3E}">
        <p14:creationId xmlns:p14="http://schemas.microsoft.com/office/powerpoint/2010/main" val="5346334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lstStyle/>
          <a:p>
            <a:pPr eaLnBrk="1" hangingPunct="1"/>
            <a:r>
              <a:rPr lang="el-GR" sz="2800" b="1" dirty="0">
                <a:solidFill>
                  <a:srgbClr val="FF0000"/>
                </a:solidFill>
                <a:latin typeface="Calibri" charset="0"/>
              </a:rPr>
              <a:t>Κατάκτηση έναντι </a:t>
            </a:r>
            <a:r>
              <a:rPr lang="el-GR" sz="2800" b="1" dirty="0" smtClean="0">
                <a:solidFill>
                  <a:srgbClr val="FF0000"/>
                </a:solidFill>
                <a:latin typeface="Calibri" charset="0"/>
              </a:rPr>
              <a:t>Εκμάθησης</a:t>
            </a:r>
            <a:endParaRPr lang="el-GR" sz="2800" b="1" dirty="0">
              <a:solidFill>
                <a:srgbClr val="FF0000"/>
              </a:solidFill>
              <a:latin typeface="Calibri" charset="0"/>
            </a:endParaRPr>
          </a:p>
        </p:txBody>
      </p:sp>
      <p:pic>
        <p:nvPicPr>
          <p:cNvPr id="24579" name="3 - Θέση περιεχομένου" descr="Krashen model.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268413"/>
            <a:ext cx="7345363" cy="5400675"/>
          </a:xfrm>
        </p:spPr>
      </p:pic>
    </p:spTree>
    <p:extLst>
      <p:ext uri="{BB962C8B-B14F-4D97-AF65-F5344CB8AC3E}">
        <p14:creationId xmlns:p14="http://schemas.microsoft.com/office/powerpoint/2010/main" val="565327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p:nvPr>
        </p:nvSpPr>
        <p:spPr/>
        <p:txBody>
          <a:bodyPr/>
          <a:lstStyle/>
          <a:p>
            <a:r>
              <a:rPr lang="el-GR" sz="2400" b="1" dirty="0">
                <a:latin typeface="Calibri" charset="0"/>
              </a:rPr>
              <a:t>Έρευνα </a:t>
            </a:r>
            <a:r>
              <a:rPr lang="en-US" sz="2400" b="1" dirty="0" err="1">
                <a:latin typeface="Calibri" charset="0"/>
              </a:rPr>
              <a:t>Lyster</a:t>
            </a:r>
            <a:r>
              <a:rPr lang="en-US" sz="2400" b="1" dirty="0">
                <a:latin typeface="Calibri" charset="0"/>
              </a:rPr>
              <a:t> (199</a:t>
            </a:r>
            <a:r>
              <a:rPr lang="el-GR" sz="2400" b="1" dirty="0">
                <a:latin typeface="Calibri" charset="0"/>
              </a:rPr>
              <a:t>8</a:t>
            </a:r>
            <a:r>
              <a:rPr lang="en-US" sz="2400" b="1" dirty="0">
                <a:latin typeface="Calibri" charset="0"/>
              </a:rPr>
              <a:t>)</a:t>
            </a:r>
            <a:r>
              <a:rPr lang="el-GR" sz="2400" dirty="0">
                <a:latin typeface="Calibri" charset="0"/>
              </a:rPr>
              <a:t>: 3 βασικές κατηγορίες διορθωτικής ανατροφοδότησης</a:t>
            </a:r>
          </a:p>
        </p:txBody>
      </p:sp>
      <p:sp>
        <p:nvSpPr>
          <p:cNvPr id="3" name="2 - Θέση περιεχομένου"/>
          <p:cNvSpPr>
            <a:spLocks noGrp="1"/>
          </p:cNvSpPr>
          <p:nvPr>
            <p:ph idx="1"/>
          </p:nvPr>
        </p:nvSpPr>
        <p:spPr/>
        <p:txBody>
          <a:bodyPr/>
          <a:lstStyle/>
          <a:p>
            <a:r>
              <a:rPr lang="el-GR" sz="2400" dirty="0">
                <a:latin typeface="Calibri" charset="0"/>
              </a:rPr>
              <a:t>Ρητή διόρθωση</a:t>
            </a:r>
          </a:p>
          <a:p>
            <a:r>
              <a:rPr lang="el-GR" sz="2400" dirty="0">
                <a:latin typeface="Calibri" charset="0"/>
              </a:rPr>
              <a:t>Αναδιατύπωση (μη ρητή διόρθωση)</a:t>
            </a:r>
          </a:p>
          <a:p>
            <a:r>
              <a:rPr lang="el-GR" sz="2400" b="1" dirty="0">
                <a:latin typeface="Calibri" charset="0"/>
              </a:rPr>
              <a:t>Διαπραγμάτευση της μορφής </a:t>
            </a:r>
            <a:r>
              <a:rPr lang="el-GR" sz="2400" dirty="0">
                <a:latin typeface="Calibri" charset="0"/>
              </a:rPr>
              <a:t>(μη διόρθωση, αλλά ενδείξεις στον μαθητή για αποκατάσταση της εκφώνησής του)</a:t>
            </a:r>
          </a:p>
          <a:p>
            <a:endParaRPr lang="el-GR" sz="2400" dirty="0">
              <a:latin typeface="Calibri" charset="0"/>
            </a:endParaRPr>
          </a:p>
          <a:p>
            <a:pPr>
              <a:buFont typeface="Arial" charset="0"/>
              <a:buNone/>
            </a:pPr>
            <a:r>
              <a:rPr lang="el-GR" sz="2400" dirty="0">
                <a:latin typeface="Calibri" charset="0"/>
              </a:rPr>
              <a:t>ΑΛΛΑ</a:t>
            </a:r>
          </a:p>
          <a:p>
            <a:r>
              <a:rPr lang="el-GR" sz="2000" dirty="0">
                <a:latin typeface="Calibri" charset="0"/>
              </a:rPr>
              <a:t>Η διαπραγμάτευση της μορφής είναι πιο επιτυχής τρόπος διόρθωσης για την αποκατάσταση γραμματικών και λεξιλογικών λαθών, ενώ η αναδιατύπωση είναι πιο αποτελεσματική στη διόρθωση φωνολογικών λαθών. Οι μαθητές δεν αντιλαμβάνονται την </a:t>
            </a:r>
            <a:r>
              <a:rPr lang="el-GR" sz="2000" b="1" dirty="0">
                <a:latin typeface="Calibri" charset="0"/>
              </a:rPr>
              <a:t>αναδιατύπωση</a:t>
            </a:r>
            <a:r>
              <a:rPr lang="el-GR" sz="2000" dirty="0">
                <a:latin typeface="Calibri" charset="0"/>
              </a:rPr>
              <a:t> ως προσπάθεια του διδάσκοντος να διορθώσει την ακρίβεια της προφορικής τους παραγωγής, αλλά </a:t>
            </a:r>
            <a:r>
              <a:rPr lang="el-GR" sz="2000" b="1" dirty="0">
                <a:latin typeface="Calibri" charset="0"/>
              </a:rPr>
              <a:t>ως εναλλακτικούς τρόπους δήλωσης της σημασίας που επιθυμούν να εκφράσουν.</a:t>
            </a:r>
          </a:p>
        </p:txBody>
      </p:sp>
    </p:spTree>
    <p:extLst>
      <p:ext uri="{BB962C8B-B14F-4D97-AF65-F5344CB8AC3E}">
        <p14:creationId xmlns:p14="http://schemas.microsoft.com/office/powerpoint/2010/main" val="3977619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200" b="1" dirty="0" smtClean="0">
                <a:solidFill>
                  <a:srgbClr val="FF0000"/>
                </a:solidFill>
              </a:rPr>
              <a:t>Τεχνικές ανατροδότησης </a:t>
            </a:r>
            <a:r>
              <a:rPr lang="el-GR" sz="2000" b="1" dirty="0">
                <a:solidFill>
                  <a:srgbClr val="FF0000"/>
                </a:solidFill>
              </a:rPr>
              <a:t/>
            </a:r>
            <a:br>
              <a:rPr lang="el-GR" sz="2000" b="1" dirty="0">
                <a:solidFill>
                  <a:srgbClr val="FF0000"/>
                </a:solidFill>
              </a:rPr>
            </a:br>
            <a:r>
              <a:rPr lang="el-GR" sz="2000" b="1" dirty="0" smtClean="0">
                <a:solidFill>
                  <a:srgbClr val="FF0000"/>
                </a:solidFill>
              </a:rPr>
              <a:t>(-</a:t>
            </a:r>
            <a:r>
              <a:rPr lang="el-GR" sz="2000" b="1" dirty="0" smtClean="0">
                <a:solidFill>
                  <a:srgbClr val="FF0000"/>
                </a:solidFill>
              </a:rPr>
              <a:t>μαθητής</a:t>
            </a:r>
            <a:r>
              <a:rPr lang="el-GR" sz="2000" b="1" dirty="0" smtClean="0">
                <a:solidFill>
                  <a:srgbClr val="FF0000"/>
                </a:solidFill>
              </a:rPr>
              <a:t>: χωρίς συμμετοχή του μαθητή</a:t>
            </a:r>
            <a:r>
              <a:rPr lang="el-GR" sz="2000" b="1" dirty="0" smtClean="0">
                <a:solidFill>
                  <a:srgbClr val="FF0000"/>
                </a:solidFill>
              </a:rPr>
              <a:t> </a:t>
            </a:r>
            <a:r>
              <a:rPr lang="el-GR" sz="2000" b="1" dirty="0" smtClean="0">
                <a:solidFill>
                  <a:srgbClr val="FF0000"/>
                </a:solidFill>
                <a:latin typeface="Wingdings"/>
                <a:ea typeface="Wingdings"/>
                <a:cs typeface="Wingdings"/>
                <a:sym typeface="Wingdings"/>
              </a:rPr>
              <a:t></a:t>
            </a:r>
            <a:r>
              <a:rPr lang="el-GR" sz="2000" b="1" dirty="0" smtClean="0">
                <a:solidFill>
                  <a:srgbClr val="FF0000"/>
                </a:solidFill>
              </a:rPr>
              <a:t>+ </a:t>
            </a:r>
            <a:r>
              <a:rPr lang="el-GR" sz="2000" b="1" dirty="0" smtClean="0">
                <a:solidFill>
                  <a:srgbClr val="FF0000"/>
                </a:solidFill>
              </a:rPr>
              <a:t>μαθητής: με τον μαθητ</a:t>
            </a:r>
            <a:r>
              <a:rPr lang="el-GR" sz="2000" b="1" dirty="0" smtClean="0">
                <a:solidFill>
                  <a:srgbClr val="FF0000"/>
                </a:solidFill>
              </a:rPr>
              <a:t>ή ενεργό</a:t>
            </a:r>
            <a:r>
              <a:rPr lang="el-GR" sz="2000" b="1" dirty="0" smtClean="0">
                <a:solidFill>
                  <a:srgbClr val="FF0000"/>
                </a:solidFill>
              </a:rPr>
              <a:t>)</a:t>
            </a:r>
            <a:endParaRPr lang="en-US" sz="2000" b="1" dirty="0">
              <a:solidFill>
                <a:srgbClr val="FF0000"/>
              </a:solidFill>
            </a:endParaRPr>
          </a:p>
        </p:txBody>
      </p:sp>
      <p:sp>
        <p:nvSpPr>
          <p:cNvPr id="3" name="Text Placeholder 2"/>
          <p:cNvSpPr>
            <a:spLocks noGrp="1"/>
          </p:cNvSpPr>
          <p:nvPr>
            <p:ph type="body" idx="1"/>
          </p:nvPr>
        </p:nvSpPr>
        <p:spPr/>
        <p:txBody>
          <a:bodyPr>
            <a:normAutofit fontScale="92500" lnSpcReduction="10000"/>
          </a:bodyPr>
          <a:lstStyle/>
          <a:p>
            <a:pPr lvl="0"/>
            <a:r>
              <a:rPr lang="el-GR" dirty="0"/>
              <a:t>άμεση διόρθωση του διδάσκοντος</a:t>
            </a:r>
            <a:endParaRPr lang="en-US" dirty="0"/>
          </a:p>
          <a:p>
            <a:pPr lvl="0"/>
            <a:r>
              <a:rPr lang="el-GR" dirty="0"/>
              <a:t>μεταγλωσσική εξήγηση του λανθασμένου τύπου</a:t>
            </a:r>
            <a:endParaRPr lang="en-US" dirty="0"/>
          </a:p>
          <a:p>
            <a:pPr lvl="0"/>
            <a:r>
              <a:rPr lang="el-GR" dirty="0" smtClean="0"/>
              <a:t>αναδιατύπωση </a:t>
            </a:r>
            <a:r>
              <a:rPr lang="el-GR" dirty="0"/>
              <a:t>του εσφαλμένου τύπου με την απόδοση του σωστού από τον διδάσκοντα</a:t>
            </a:r>
            <a:endParaRPr lang="en-US" dirty="0"/>
          </a:p>
          <a:p>
            <a:pPr lvl="0"/>
            <a:r>
              <a:rPr lang="el-GR" dirty="0"/>
              <a:t>επανάληψη του εσφαλμένου τύπου από τον διδάσκοντα</a:t>
            </a:r>
            <a:endParaRPr lang="en-US" dirty="0"/>
          </a:p>
          <a:p>
            <a:pPr lvl="0"/>
            <a:r>
              <a:rPr lang="el-GR" dirty="0"/>
              <a:t>έλεγχος επιβεβαίωσης</a:t>
            </a:r>
            <a:endParaRPr lang="en-US" dirty="0"/>
          </a:p>
          <a:p>
            <a:pPr lvl="0"/>
            <a:r>
              <a:rPr lang="el-GR" dirty="0"/>
              <a:t>αίτημα διασάφισης</a:t>
            </a:r>
            <a:endParaRPr lang="en-US" dirty="0"/>
          </a:p>
          <a:p>
            <a:r>
              <a:rPr lang="el-GR" dirty="0"/>
              <a:t>αυτο-διόρθωση του ίδιου του μαθητή</a:t>
            </a:r>
            <a:r>
              <a:rPr lang="en-US" dirty="0"/>
              <a:t> </a:t>
            </a:r>
          </a:p>
        </p:txBody>
      </p:sp>
    </p:spTree>
    <p:extLst>
      <p:ext uri="{BB962C8B-B14F-4D97-AF65-F5344CB8AC3E}">
        <p14:creationId xmlns:p14="http://schemas.microsoft.com/office/powerpoint/2010/main" val="4113749199"/>
      </p:ext>
    </p:extLst>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title" idx="4294967295"/>
          </p:nvPr>
        </p:nvSpPr>
        <p:spPr>
          <a:xfrm>
            <a:off x="457200" y="274637"/>
            <a:ext cx="8229600" cy="1143001"/>
          </a:xfrm>
          <a:prstGeom prst="rect">
            <a:avLst/>
          </a:prstGeom>
        </p:spPr>
        <p:txBody>
          <a:bodyPr/>
          <a:lstStyle>
            <a:lvl1pPr defTabSz="832104">
              <a:defRPr sz="2912" b="1">
                <a:solidFill>
                  <a:srgbClr val="FF0000"/>
                </a:solidFill>
              </a:defRPr>
            </a:lvl1pPr>
          </a:lstStyle>
          <a:p>
            <a:r>
              <a:t>Διορθωτική ανατροφοδότηση (corrective feedback): τι είναι &amp; πότε μπορεί να βοηθήσει;</a:t>
            </a:r>
          </a:p>
        </p:txBody>
      </p:sp>
      <p:sp>
        <p:nvSpPr>
          <p:cNvPr id="411" name="Shape 411"/>
          <p:cNvSpPr>
            <a:spLocks noGrp="1"/>
          </p:cNvSpPr>
          <p:nvPr>
            <p:ph type="body" idx="4294967295"/>
          </p:nvPr>
        </p:nvSpPr>
        <p:spPr>
          <a:xfrm>
            <a:off x="457200" y="1600200"/>
            <a:ext cx="8229600" cy="4525963"/>
          </a:xfrm>
          <a:prstGeom prst="rect">
            <a:avLst/>
          </a:prstGeom>
        </p:spPr>
        <p:txBody>
          <a:bodyPr>
            <a:normAutofit lnSpcReduction="10000"/>
          </a:bodyPr>
          <a:lstStyle/>
          <a:p>
            <a:pPr marL="322325" indent="-322325" defTabSz="859536">
              <a:defRPr sz="3008"/>
            </a:pPr>
            <a:r>
              <a:t>Εστίαση της προσοχής του μαθητή στο λάθος του εκφωνήματός του</a:t>
            </a:r>
          </a:p>
          <a:p>
            <a:pPr marL="322325" indent="-322325" defTabSz="859536">
              <a:defRPr sz="3008"/>
            </a:pPr>
            <a:r>
              <a:t>Χρήσιμη για λεξιλόγιο, μορφολογία, σύνταξη και διαφορές μεταξύ Γ1-Γ2</a:t>
            </a:r>
          </a:p>
          <a:p>
            <a:pPr marL="322325" indent="-322325" defTabSz="859536">
              <a:defRPr sz="3008"/>
            </a:pPr>
            <a:r>
              <a:t>Εντοπισμός του κενού (noticing the gap)</a:t>
            </a:r>
          </a:p>
          <a:p>
            <a:pPr marL="322325" indent="-322325" defTabSz="859536">
              <a:defRPr sz="3008"/>
            </a:pPr>
            <a:r>
              <a:t>H αναδιατύπωση (recast) ο πιο συνηθισμένος τύπος ανατροφοδότησης</a:t>
            </a:r>
          </a:p>
          <a:p>
            <a:pPr marL="322325" indent="-322325" defTabSz="859536">
              <a:defRPr sz="3008"/>
            </a:pPr>
            <a:r>
              <a:t>Πιο δεκτικοί οι μαθητές στη φωνολογική και τη λεξιλογική ανατροφοδότηση</a:t>
            </a:r>
          </a:p>
        </p:txBody>
      </p:sp>
    </p:spTree>
    <p:extLst>
      <p:ext uri="{BB962C8B-B14F-4D97-AF65-F5344CB8AC3E}">
        <p14:creationId xmlns:p14="http://schemas.microsoft.com/office/powerpoint/2010/main" val="2420800302"/>
      </p:ext>
    </p:extLst>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Τίτλος"/>
          <p:cNvSpPr>
            <a:spLocks noGrp="1"/>
          </p:cNvSpPr>
          <p:nvPr>
            <p:ph type="title"/>
          </p:nvPr>
        </p:nvSpPr>
        <p:spPr/>
        <p:txBody>
          <a:bodyPr/>
          <a:lstStyle/>
          <a:p>
            <a:pPr eaLnBrk="1" hangingPunct="1"/>
            <a:r>
              <a:rPr lang="el-GR" sz="2000" b="1">
                <a:solidFill>
                  <a:srgbClr val="FF0000"/>
                </a:solidFill>
                <a:latin typeface="Calibri" charset="0"/>
              </a:rPr>
              <a:t>Οι συνομιλιακές τροποποιήσεις που πραγματοποιούνται σε περιβάλλοντα διαπραγμάτευσης της σημασίας διευκολύνουν τη γλωσσική ανάπτυξη στη Γ2 με δύο τρόπους</a:t>
            </a:r>
          </a:p>
        </p:txBody>
      </p:sp>
      <p:sp>
        <p:nvSpPr>
          <p:cNvPr id="61443" name="2 - Θέση περιεχομένου"/>
          <p:cNvSpPr>
            <a:spLocks noGrp="1"/>
          </p:cNvSpPr>
          <p:nvPr>
            <p:ph idx="1"/>
          </p:nvPr>
        </p:nvSpPr>
        <p:spPr/>
        <p:txBody>
          <a:bodyPr/>
          <a:lstStyle/>
          <a:p>
            <a:pPr eaLnBrk="1" hangingPunct="1"/>
            <a:r>
              <a:rPr lang="el-GR" sz="2400">
                <a:latin typeface="Calibri" charset="0"/>
              </a:rPr>
              <a:t>Βοηθούν τους μαθητές να ανακαλύψουν σχέσεις ανάμεσα σε μορφή-σημασία με το να κάνουν τις σχέσεις αυτές καθόλα διαφανείς.</a:t>
            </a:r>
          </a:p>
          <a:p>
            <a:pPr eaLnBrk="1" hangingPunct="1"/>
            <a:r>
              <a:rPr lang="el-GR" sz="2400">
                <a:latin typeface="Calibri" charset="0"/>
              </a:rPr>
              <a:t>Βοηθούν τους μαθητές να εντοπίσουν τα προβληματικά σημεία στη γλωσσική τους επικοινωνία με την επιλεκτική εστίαση της προσοχής τους σε σημεία που υπό άλλες συνθήκες θα περνούσαν απαρατήρητα.</a:t>
            </a:r>
          </a:p>
          <a:p>
            <a:pPr eaLnBrk="1" hangingPunct="1">
              <a:buFontTx/>
              <a:buNone/>
            </a:pPr>
            <a:r>
              <a:rPr lang="el-GR" sz="2400">
                <a:latin typeface="Calibri" charset="0"/>
              </a:rPr>
              <a:t>		ΑΡΑ, συνδέουν το γλωσσικό εισαγόμενο, τις εσωτερικές ικανότητες του μαθητή (ιδιαίτερα την επιλεκτική προσοχή) και το γλωσσικό του εξαγόμενο κατά τρόπους ιδιαίτερα παραγωγικούς (</a:t>
            </a:r>
            <a:r>
              <a:rPr lang="en-US" sz="2400">
                <a:latin typeface="Calibri" charset="0"/>
              </a:rPr>
              <a:t>Long </a:t>
            </a:r>
            <a:r>
              <a:rPr lang="el-GR" sz="2400">
                <a:latin typeface="Calibri" charset="0"/>
              </a:rPr>
              <a:t> </a:t>
            </a:r>
            <a:r>
              <a:rPr lang="en-US" sz="2400">
                <a:latin typeface="Calibri" charset="0"/>
              </a:rPr>
              <a:t>1996, 452)</a:t>
            </a:r>
            <a:endParaRPr lang="el-GR" sz="2400">
              <a:latin typeface="Calibri" charset="0"/>
            </a:endParaRPr>
          </a:p>
          <a:p>
            <a:pPr eaLnBrk="1" hangingPunct="1"/>
            <a:endParaRPr lang="el-GR">
              <a:latin typeface="Calibri" charset="0"/>
            </a:endParaRPr>
          </a:p>
        </p:txBody>
      </p:sp>
    </p:spTree>
    <p:extLst>
      <p:ext uri="{BB962C8B-B14F-4D97-AF65-F5344CB8AC3E}">
        <p14:creationId xmlns:p14="http://schemas.microsoft.com/office/powerpoint/2010/main" val="4558759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ppt_x"/>
                                          </p:val>
                                        </p:tav>
                                        <p:tav tm="100000">
                                          <p:val>
                                            <p:strVal val="#ppt_x"/>
                                          </p:val>
                                        </p:tav>
                                      </p:tavLst>
                                    </p:anim>
                                    <p:anim calcmode="lin" valueType="num">
                                      <p:cBhvr additive="base">
                                        <p:cTn id="8" dur="500" fill="hold"/>
                                        <p:tgtEl>
                                          <p:spTgt spid="614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43">
                                            <p:txEl>
                                              <p:pRg st="0" end="0"/>
                                            </p:txEl>
                                          </p:spTgt>
                                        </p:tgtEl>
                                        <p:attrNameLst>
                                          <p:attrName>style.visibility</p:attrName>
                                        </p:attrNameLst>
                                      </p:cBhvr>
                                      <p:to>
                                        <p:strVal val="visible"/>
                                      </p:to>
                                    </p:set>
                                    <p:anim calcmode="lin" valueType="num">
                                      <p:cBhvr additive="base">
                                        <p:cTn id="13"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1443">
                                            <p:txEl>
                                              <p:pRg st="1" end="1"/>
                                            </p:txEl>
                                          </p:spTgt>
                                        </p:tgtEl>
                                        <p:attrNameLst>
                                          <p:attrName>style.visibility</p:attrName>
                                        </p:attrNameLst>
                                      </p:cBhvr>
                                      <p:to>
                                        <p:strVal val="visible"/>
                                      </p:to>
                                    </p:set>
                                    <p:anim calcmode="lin" valueType="num">
                                      <p:cBhvr additive="base">
                                        <p:cTn id="19"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1443">
                                            <p:txEl>
                                              <p:pRg st="2" end="2"/>
                                            </p:txEl>
                                          </p:spTgt>
                                        </p:tgtEl>
                                        <p:attrNameLst>
                                          <p:attrName>style.visibility</p:attrName>
                                        </p:attrNameLst>
                                      </p:cBhvr>
                                      <p:to>
                                        <p:strVal val="visible"/>
                                      </p:to>
                                    </p:set>
                                    <p:anim calcmode="lin" valueType="num">
                                      <p:cBhvr additive="base">
                                        <p:cTn id="25"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Όλα αυτά επιβεβαιώνουν ότι</a:t>
            </a:r>
            <a:endParaRPr lang="en-US" dirty="0"/>
          </a:p>
        </p:txBody>
      </p:sp>
      <p:sp>
        <p:nvSpPr>
          <p:cNvPr id="3" name="Content Placeholder 2"/>
          <p:cNvSpPr>
            <a:spLocks noGrp="1"/>
          </p:cNvSpPr>
          <p:nvPr>
            <p:ph idx="1"/>
          </p:nvPr>
        </p:nvSpPr>
        <p:spPr/>
        <p:txBody>
          <a:bodyPr>
            <a:normAutofit fontScale="92500" lnSpcReduction="10000"/>
          </a:bodyPr>
          <a:lstStyle/>
          <a:p>
            <a:r>
              <a:rPr lang="el-GR" dirty="0" smtClean="0"/>
              <a:t>Είναι δύσκολο να διατυπώσουμε γενικευτικά συμπεράσματα και ακόμα πιο δύσκολο να διατυπώσουμε συστάσεις που είναι χρήσιμες για την κάθε διδακτική διαδικασία.</a:t>
            </a:r>
            <a:r>
              <a:rPr lang="en-US" dirty="0" smtClean="0"/>
              <a:t>(De </a:t>
            </a:r>
            <a:r>
              <a:rPr lang="en-US" dirty="0" err="1" smtClean="0"/>
              <a:t>Graaf</a:t>
            </a:r>
            <a:r>
              <a:rPr lang="en-US" dirty="0" smtClean="0"/>
              <a:t> &amp; </a:t>
            </a:r>
            <a:r>
              <a:rPr lang="en-US" dirty="0" err="1" smtClean="0"/>
              <a:t>Housen</a:t>
            </a:r>
            <a:r>
              <a:rPr lang="en-US" dirty="0" smtClean="0"/>
              <a:t> 2009: 742).</a:t>
            </a:r>
          </a:p>
          <a:p>
            <a:r>
              <a:rPr lang="el-GR" dirty="0" smtClean="0"/>
              <a:t>Η κατακλείδα είναι κοινή: ΝΑΙ, η διδακτική παρέμβαση που ΔΙΝΕΙ ΕΜΦΑΣΗ ΣΤΟΝ ΓΛΩΣΣΙΚΟ ΤΥΠΟ είναι ΩΦΕΛΙΜΗ και η έρευνα μπορεί να μας δώσει πολλές καλές ιδέες για το πώς η διδασκαλία αυτή μπορεί να γίνει ΚΑΛΥΤΕΡΗ!!!</a:t>
            </a:r>
            <a:endParaRPr lang="en-US" dirty="0"/>
          </a:p>
        </p:txBody>
      </p:sp>
    </p:spTree>
    <p:extLst>
      <p:ext uri="{BB962C8B-B14F-4D97-AF65-F5344CB8AC3E}">
        <p14:creationId xmlns:p14="http://schemas.microsoft.com/office/powerpoint/2010/main" val="2518675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p:cNvSpPr>
            <a:spLocks noGrp="1"/>
          </p:cNvSpPr>
          <p:nvPr>
            <p:ph type="title"/>
          </p:nvPr>
        </p:nvSpPr>
        <p:spPr/>
        <p:txBody>
          <a:bodyPr/>
          <a:lstStyle/>
          <a:p>
            <a:r>
              <a:rPr lang="en-US">
                <a:latin typeface="Calibri" charset="0"/>
              </a:rPr>
              <a:t>Long (1996)</a:t>
            </a:r>
            <a:endParaRPr lang="el-GR">
              <a:latin typeface="Calibri" charset="0"/>
            </a:endParaRPr>
          </a:p>
        </p:txBody>
      </p:sp>
      <p:sp>
        <p:nvSpPr>
          <p:cNvPr id="60419" name="2 - Θέση περιεχομένου"/>
          <p:cNvSpPr>
            <a:spLocks noGrp="1"/>
          </p:cNvSpPr>
          <p:nvPr>
            <p:ph idx="1"/>
          </p:nvPr>
        </p:nvSpPr>
        <p:spPr>
          <a:xfrm>
            <a:off x="457200" y="1600200"/>
            <a:ext cx="8686800" cy="4525963"/>
          </a:xfrm>
        </p:spPr>
        <p:txBody>
          <a:bodyPr/>
          <a:lstStyle/>
          <a:p>
            <a:r>
              <a:rPr lang="en-US" sz="2800">
                <a:latin typeface="Calibri" charset="0"/>
              </a:rPr>
              <a:t>It is proposed that environmental contributions to acquisition are mediated by selective attention and the learner’s developing L2 processing capacity, and that these resources are brought together most usefully, although not exclusively, during negotiation of meaning. Negative feedback obtained during negotiation work or elsewhere may be facilitative of L2 development, at least for vocabulary, morphology and language-specific syntax, and essential for learning certain specifiable L1-L2 contrasts.</a:t>
            </a:r>
            <a:endParaRPr lang="el-GR" sz="2800">
              <a:latin typeface="Calibri" charset="0"/>
            </a:endParaRPr>
          </a:p>
        </p:txBody>
      </p:sp>
    </p:spTree>
    <p:extLst>
      <p:ext uri="{BB962C8B-B14F-4D97-AF65-F5344CB8AC3E}">
        <p14:creationId xmlns:p14="http://schemas.microsoft.com/office/powerpoint/2010/main" val="449304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p:cNvSpPr>
          <p:nvPr>
            <p:ph type="title"/>
          </p:nvPr>
        </p:nvSpPr>
        <p:spPr>
          <a:prstGeom prst="rect">
            <a:avLst/>
          </a:prstGeom>
        </p:spPr>
        <p:txBody>
          <a:bodyPr/>
          <a:lstStyle>
            <a:lvl1pPr defTabSz="438911">
              <a:defRPr sz="3743"/>
            </a:lvl1pPr>
          </a:lstStyle>
          <a:p>
            <a:r>
              <a:t>Merrill Swain: The OUTPUT hypothesis</a:t>
            </a:r>
          </a:p>
        </p:txBody>
      </p:sp>
      <p:pic>
        <p:nvPicPr>
          <p:cNvPr id="629" name="image17.jpg" descr="MSwain_sm.jpg"/>
          <p:cNvPicPr>
            <a:picLocks noChangeAspect="1"/>
          </p:cNvPicPr>
          <p:nvPr/>
        </p:nvPicPr>
        <p:blipFill>
          <a:blip r:embed="rId2">
            <a:extLst/>
          </a:blip>
          <a:stretch>
            <a:fillRect/>
          </a:stretch>
        </p:blipFill>
        <p:spPr>
          <a:xfrm>
            <a:off x="2843213" y="2133600"/>
            <a:ext cx="3673476" cy="3598863"/>
          </a:xfrm>
          <a:prstGeom prst="rect">
            <a:avLst/>
          </a:prstGeom>
          <a:ln w="12700">
            <a:miter lim="400000"/>
          </a:ln>
        </p:spPr>
      </p:pic>
    </p:spTree>
    <p:extLst>
      <p:ext uri="{BB962C8B-B14F-4D97-AF65-F5344CB8AC3E}">
        <p14:creationId xmlns:p14="http://schemas.microsoft.com/office/powerpoint/2010/main" val="2779728891"/>
      </p:ext>
    </p:extLst>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p:cNvSpPr>
          <p:nvPr>
            <p:ph type="title"/>
          </p:nvPr>
        </p:nvSpPr>
        <p:spPr>
          <a:prstGeom prst="rect">
            <a:avLst/>
          </a:prstGeom>
        </p:spPr>
        <p:txBody>
          <a:bodyPr/>
          <a:lstStyle/>
          <a:p>
            <a:pPr>
              <a:defRPr sz="2800" b="1">
                <a:solidFill>
                  <a:srgbClr val="FF0000"/>
                </a:solidFill>
              </a:defRPr>
            </a:pPr>
            <a:r>
              <a:t>Υπόθεση του Γλωσσικού Εξαγομένου (Swain 1985, 1995 Comprehensible Output Hypothesis)</a:t>
            </a:r>
          </a:p>
        </p:txBody>
      </p:sp>
      <p:sp>
        <p:nvSpPr>
          <p:cNvPr id="632" name="Shape 632"/>
          <p:cNvSpPr>
            <a:spLocks noGrp="1"/>
          </p:cNvSpPr>
          <p:nvPr>
            <p:ph type="body" idx="1"/>
          </p:nvPr>
        </p:nvSpPr>
        <p:spPr>
          <a:xfrm>
            <a:off x="457200" y="1600200"/>
            <a:ext cx="8229600" cy="4525963"/>
          </a:xfrm>
          <a:prstGeom prst="rect">
            <a:avLst/>
          </a:prstGeom>
        </p:spPr>
        <p:txBody>
          <a:bodyPr/>
          <a:lstStyle/>
          <a:p>
            <a:r>
              <a:t>H διαδικασία παραγωγής της Γλώσσας (ΠΠΛ, ΠΓΛ) μπορεί υπό συγκεκριμένες συνθήκες να αποτελέσει κομμάτι της διαδικασίας γλωσσικής εκμάθησης.</a:t>
            </a:r>
          </a:p>
          <a:p>
            <a:r>
              <a:t>Λειτουργίες ΓΕΞ</a:t>
            </a:r>
          </a:p>
          <a:p>
            <a:pPr marL="742950" lvl="1" indent="-285750">
              <a:spcBef>
                <a:spcPts val="600"/>
              </a:spcBef>
              <a:defRPr sz="2800"/>
            </a:pPr>
            <a:r>
              <a:t>Εντοπισμός (noticing/ triggering)</a:t>
            </a:r>
          </a:p>
          <a:p>
            <a:pPr marL="742950" lvl="1" indent="-285750">
              <a:spcBef>
                <a:spcPts val="600"/>
              </a:spcBef>
              <a:defRPr sz="2800"/>
            </a:pPr>
            <a:r>
              <a:t>Έλεγχος υποθέσεων (hypothesis testing)</a:t>
            </a:r>
          </a:p>
          <a:p>
            <a:pPr marL="742950" lvl="1" indent="-285750">
              <a:spcBef>
                <a:spcPts val="600"/>
              </a:spcBef>
              <a:defRPr sz="2800"/>
            </a:pPr>
            <a:r>
              <a:t>Μεταγλωσσική (metalinguistic/ reflective)</a:t>
            </a:r>
          </a:p>
        </p:txBody>
      </p:sp>
    </p:spTree>
    <p:extLst>
      <p:ext uri="{BB962C8B-B14F-4D97-AF65-F5344CB8AC3E}">
        <p14:creationId xmlns:p14="http://schemas.microsoft.com/office/powerpoint/2010/main" val="2468573174"/>
      </p:ext>
    </p:extLst>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p:cNvSpPr>
          <p:nvPr>
            <p:ph type="title"/>
          </p:nvPr>
        </p:nvSpPr>
        <p:spPr>
          <a:prstGeom prst="rect">
            <a:avLst/>
          </a:prstGeom>
        </p:spPr>
        <p:txBody>
          <a:bodyPr/>
          <a:lstStyle/>
          <a:p>
            <a:r>
              <a:t>Πώς γεννήθηκε η υπόθεση;</a:t>
            </a:r>
          </a:p>
        </p:txBody>
      </p:sp>
      <p:sp>
        <p:nvSpPr>
          <p:cNvPr id="635" name="Shape 635"/>
          <p:cNvSpPr>
            <a:spLocks noGrp="1"/>
          </p:cNvSpPr>
          <p:nvPr>
            <p:ph type="body" idx="1"/>
          </p:nvPr>
        </p:nvSpPr>
        <p:spPr>
          <a:xfrm>
            <a:off x="457200" y="1600200"/>
            <a:ext cx="8229600" cy="4525963"/>
          </a:xfrm>
          <a:prstGeom prst="rect">
            <a:avLst/>
          </a:prstGeom>
        </p:spPr>
        <p:txBody>
          <a:bodyPr/>
          <a:lstStyle/>
          <a:p>
            <a:pPr>
              <a:lnSpc>
                <a:spcPct val="80000"/>
              </a:lnSpc>
              <a:spcBef>
                <a:spcPts val="400"/>
              </a:spcBef>
              <a:buSzTx/>
              <a:buNone/>
              <a:defRPr sz="2000"/>
            </a:pPr>
            <a:r>
              <a:t>“…the meaning of ‘negotiating meaning’ needs to be</a:t>
            </a:r>
          </a:p>
          <a:p>
            <a:pPr>
              <a:lnSpc>
                <a:spcPct val="80000"/>
              </a:lnSpc>
              <a:spcBef>
                <a:spcPts val="400"/>
              </a:spcBef>
              <a:buSzTx/>
              <a:buNone/>
              <a:defRPr sz="2000"/>
            </a:pPr>
            <a:r>
              <a:t>extended beyond the usual sense of simply ‘getting</a:t>
            </a:r>
          </a:p>
          <a:p>
            <a:pPr>
              <a:lnSpc>
                <a:spcPct val="80000"/>
              </a:lnSpc>
              <a:spcBef>
                <a:spcPts val="400"/>
              </a:spcBef>
              <a:buSzTx/>
              <a:buNone/>
              <a:defRPr sz="2000"/>
            </a:pPr>
            <a:r>
              <a:t>one’s message across.’ Simply getting one’s</a:t>
            </a:r>
          </a:p>
          <a:p>
            <a:pPr>
              <a:lnSpc>
                <a:spcPct val="80000"/>
              </a:lnSpc>
              <a:spcBef>
                <a:spcPts val="400"/>
              </a:spcBef>
              <a:buSzTx/>
              <a:buNone/>
              <a:defRPr sz="2000"/>
            </a:pPr>
            <a:r>
              <a:t>message across can and does occur with</a:t>
            </a:r>
          </a:p>
          <a:p>
            <a:pPr>
              <a:lnSpc>
                <a:spcPct val="80000"/>
              </a:lnSpc>
              <a:spcBef>
                <a:spcPts val="400"/>
              </a:spcBef>
              <a:buSzTx/>
              <a:buNone/>
              <a:defRPr sz="2000"/>
            </a:pPr>
            <a:r>
              <a:t>grammatically deviant forms and sociolinguistically</a:t>
            </a:r>
          </a:p>
          <a:p>
            <a:pPr>
              <a:lnSpc>
                <a:spcPct val="80000"/>
              </a:lnSpc>
              <a:spcBef>
                <a:spcPts val="400"/>
              </a:spcBef>
              <a:buSzTx/>
              <a:buNone/>
              <a:defRPr sz="2000"/>
            </a:pPr>
            <a:r>
              <a:t>inappropriate language. Negotiating meaning needs</a:t>
            </a:r>
          </a:p>
          <a:p>
            <a:pPr>
              <a:lnSpc>
                <a:spcPct val="80000"/>
              </a:lnSpc>
              <a:spcBef>
                <a:spcPts val="400"/>
              </a:spcBef>
              <a:buSzTx/>
              <a:buNone/>
              <a:defRPr sz="2000"/>
            </a:pPr>
            <a:r>
              <a:t>to incorporate the notion of </a:t>
            </a:r>
            <a:r>
              <a:rPr b="1">
                <a:solidFill>
                  <a:srgbClr val="FF0000"/>
                </a:solidFill>
              </a:rPr>
              <a:t>being pushed</a:t>
            </a:r>
            <a:r>
              <a:t> toward the</a:t>
            </a:r>
          </a:p>
          <a:p>
            <a:pPr>
              <a:lnSpc>
                <a:spcPct val="80000"/>
              </a:lnSpc>
              <a:spcBef>
                <a:spcPts val="400"/>
              </a:spcBef>
              <a:buSzTx/>
              <a:buNone/>
              <a:defRPr sz="2000"/>
            </a:pPr>
            <a:r>
              <a:t>delivery of a message that is not only conveyed, but</a:t>
            </a:r>
          </a:p>
          <a:p>
            <a:pPr>
              <a:lnSpc>
                <a:spcPct val="80000"/>
              </a:lnSpc>
              <a:spcBef>
                <a:spcPts val="400"/>
              </a:spcBef>
              <a:buSzTx/>
              <a:buNone/>
              <a:defRPr sz="2000"/>
            </a:pPr>
            <a:r>
              <a:t>that is </a:t>
            </a:r>
            <a:r>
              <a:rPr b="1">
                <a:solidFill>
                  <a:srgbClr val="FF0000"/>
                </a:solidFill>
              </a:rPr>
              <a:t>conveyed precisely, coherently, and</a:t>
            </a:r>
          </a:p>
          <a:p>
            <a:pPr>
              <a:lnSpc>
                <a:spcPct val="80000"/>
              </a:lnSpc>
              <a:spcBef>
                <a:spcPts val="400"/>
              </a:spcBef>
              <a:buSzTx/>
              <a:buNone/>
              <a:defRPr sz="2000" b="1">
                <a:solidFill>
                  <a:srgbClr val="FF0000"/>
                </a:solidFill>
              </a:defRPr>
            </a:pPr>
            <a:r>
              <a:t>appropriately</a:t>
            </a:r>
            <a:r>
              <a:rPr b="0">
                <a:solidFill>
                  <a:srgbClr val="000000"/>
                </a:solidFill>
              </a:rPr>
              <a:t>. Being ‘pushed’ in output…is a</a:t>
            </a:r>
          </a:p>
          <a:p>
            <a:pPr>
              <a:lnSpc>
                <a:spcPct val="80000"/>
              </a:lnSpc>
              <a:spcBef>
                <a:spcPts val="400"/>
              </a:spcBef>
              <a:buSzTx/>
              <a:buNone/>
              <a:defRPr sz="2000"/>
            </a:pPr>
            <a:r>
              <a:t>concept parallel to that of the </a:t>
            </a:r>
            <a:r>
              <a:rPr b="1">
                <a:solidFill>
                  <a:srgbClr val="FF0000"/>
                </a:solidFill>
              </a:rPr>
              <a:t>i +1</a:t>
            </a:r>
            <a:r>
              <a:t> of</a:t>
            </a:r>
          </a:p>
          <a:p>
            <a:pPr>
              <a:lnSpc>
                <a:spcPct val="80000"/>
              </a:lnSpc>
              <a:spcBef>
                <a:spcPts val="400"/>
              </a:spcBef>
              <a:buSzTx/>
              <a:buNone/>
              <a:defRPr sz="2000"/>
            </a:pPr>
            <a:r>
              <a:t>comprehensible input. Indeed, one might call this</a:t>
            </a:r>
          </a:p>
          <a:p>
            <a:pPr>
              <a:lnSpc>
                <a:spcPct val="80000"/>
              </a:lnSpc>
              <a:spcBef>
                <a:spcPts val="400"/>
              </a:spcBef>
              <a:buSzTx/>
              <a:buNone/>
              <a:defRPr sz="2000"/>
            </a:pPr>
            <a:r>
              <a:t>the ‘comprehensible output’ hypothesis.”</a:t>
            </a:r>
          </a:p>
          <a:p>
            <a:pPr algn="r">
              <a:lnSpc>
                <a:spcPct val="80000"/>
              </a:lnSpc>
              <a:spcBef>
                <a:spcPts val="400"/>
              </a:spcBef>
              <a:defRPr sz="2000"/>
            </a:pPr>
            <a:r>
              <a:t>(Swain, 1985, 248-9).</a:t>
            </a:r>
          </a:p>
        </p:txBody>
      </p:sp>
    </p:spTree>
    <p:extLst>
      <p:ext uri="{BB962C8B-B14F-4D97-AF65-F5344CB8AC3E}">
        <p14:creationId xmlns:p14="http://schemas.microsoft.com/office/powerpoint/2010/main" val="3989887735"/>
      </p:ext>
    </p:extLst>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p:cNvSpPr>
          <p:nvPr>
            <p:ph type="title"/>
          </p:nvPr>
        </p:nvSpPr>
        <p:spPr>
          <a:prstGeom prst="rect">
            <a:avLst/>
          </a:prstGeom>
        </p:spPr>
        <p:txBody>
          <a:bodyPr/>
          <a:lstStyle>
            <a:lvl1pPr>
              <a:defRPr sz="3200"/>
            </a:lvl1pPr>
          </a:lstStyle>
          <a:p>
            <a:r>
              <a:t>Τι συνέβη με τα σχολεία στον Καναδά;</a:t>
            </a:r>
          </a:p>
        </p:txBody>
      </p:sp>
      <p:sp>
        <p:nvSpPr>
          <p:cNvPr id="638" name="Shape 638"/>
          <p:cNvSpPr>
            <a:spLocks noGrp="1"/>
          </p:cNvSpPr>
          <p:nvPr>
            <p:ph type="body" idx="1"/>
          </p:nvPr>
        </p:nvSpPr>
        <p:spPr>
          <a:xfrm>
            <a:off x="457200" y="1600200"/>
            <a:ext cx="8229600" cy="4525963"/>
          </a:xfrm>
          <a:prstGeom prst="rect">
            <a:avLst/>
          </a:prstGeom>
        </p:spPr>
        <p:txBody>
          <a:bodyPr/>
          <a:lstStyle/>
          <a:p>
            <a:pPr marL="336042" indent="-336042" defTabSz="448055">
              <a:spcBef>
                <a:spcPts val="600"/>
              </a:spcBef>
              <a:defRPr sz="2744"/>
            </a:pPr>
            <a:r>
              <a:t>Παιδιά με Αγγλική Γ1 διδάσκονταν το μεγαλύτερο μέρος του προγράμματος στη Γαλλική Γ2</a:t>
            </a:r>
          </a:p>
          <a:p>
            <a:pPr marL="336042" indent="-336042" defTabSz="448055">
              <a:spcBef>
                <a:spcPts val="600"/>
              </a:spcBef>
              <a:defRPr sz="2744"/>
            </a:pPr>
            <a:r>
              <a:t>Σε τεστ ΚΓΛ &amp; ΚΠΛ η επίδοση των μαθητών από τέτοιου τύπου σχολεία δεν διαφέρει σημαντικά από την επίδοση μαθητών με τη Γαλλική ως Γ1 ίδιας ηλικίας.</a:t>
            </a:r>
          </a:p>
          <a:p>
            <a:pPr marL="336042" indent="-336042" defTabSz="448055">
              <a:spcBef>
                <a:spcPts val="600"/>
              </a:spcBef>
              <a:defRPr sz="2744"/>
            </a:pPr>
            <a:r>
              <a:t>Ωστόσο, οι παραγωγικές δεξιότητες των μαθητών από αυτά τα σχολεία υστερούσαν σημαντικά των ανάλογων δεξιοτήτων μαθητών με τη Γαλλική ως Γ1.</a:t>
            </a:r>
          </a:p>
        </p:txBody>
      </p:sp>
    </p:spTree>
    <p:extLst>
      <p:ext uri="{BB962C8B-B14F-4D97-AF65-F5344CB8AC3E}">
        <p14:creationId xmlns:p14="http://schemas.microsoft.com/office/powerpoint/2010/main" val="1490656488"/>
      </p:ext>
    </p:extLst>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3 - Τίτλος"/>
          <p:cNvSpPr>
            <a:spLocks noGrp="1"/>
          </p:cNvSpPr>
          <p:nvPr>
            <p:ph type="title"/>
          </p:nvPr>
        </p:nvSpPr>
        <p:spPr/>
        <p:txBody>
          <a:bodyPr/>
          <a:lstStyle/>
          <a:p>
            <a:r>
              <a:rPr lang="el-GR" sz="2400">
                <a:latin typeface="Calibri" charset="0"/>
              </a:rPr>
              <a:t>Μια θεωρία πρέπει να είναι (</a:t>
            </a:r>
            <a:r>
              <a:rPr lang="en-US" sz="2400">
                <a:latin typeface="Calibri" charset="0"/>
              </a:rPr>
              <a:t>Kuhn 1977)</a:t>
            </a:r>
            <a:endParaRPr lang="el-GR" sz="2400">
              <a:latin typeface="Calibri" charset="0"/>
            </a:endParaRPr>
          </a:p>
        </p:txBody>
      </p:sp>
      <p:sp>
        <p:nvSpPr>
          <p:cNvPr id="5123" name="4 - Θέση περιεχομένου"/>
          <p:cNvSpPr>
            <a:spLocks noGrp="1"/>
          </p:cNvSpPr>
          <p:nvPr>
            <p:ph idx="1"/>
          </p:nvPr>
        </p:nvSpPr>
        <p:spPr/>
        <p:txBody>
          <a:bodyPr/>
          <a:lstStyle/>
          <a:p>
            <a:r>
              <a:rPr lang="el-GR" sz="2400">
                <a:latin typeface="Calibri" charset="0"/>
              </a:rPr>
              <a:t>Ακριβής: οι προβλέψεις της πρέπει να συμφωνούν με τα αποτελέσματα που προκύπτουν μέσω πειραμάτων και παρατηρήσεων.</a:t>
            </a:r>
          </a:p>
          <a:p>
            <a:r>
              <a:rPr lang="el-GR" sz="2400">
                <a:latin typeface="Calibri" charset="0"/>
              </a:rPr>
              <a:t>Συνεπής: πρέπει να είναι εσωτερικά σταθερή</a:t>
            </a:r>
          </a:p>
          <a:p>
            <a:r>
              <a:rPr lang="el-GR" sz="2400">
                <a:latin typeface="Calibri" charset="0"/>
              </a:rPr>
              <a:t>Με ευρύ πεδίο: οι συνέπειές της να μπορούν να επεκταθούν και πέρα του αρχικού της σχεδιασμού</a:t>
            </a:r>
          </a:p>
          <a:p>
            <a:r>
              <a:rPr lang="el-GR" sz="2400">
                <a:latin typeface="Calibri" charset="0"/>
              </a:rPr>
              <a:t>Απλή: να συνιστά την απλούστερη εξήγηση</a:t>
            </a:r>
          </a:p>
          <a:p>
            <a:r>
              <a:rPr lang="el-GR" sz="2400">
                <a:latin typeface="Calibri" charset="0"/>
              </a:rPr>
              <a:t>Γόνιμη: να αποκαλύπτει νέα φαινόμενα ή νέες σχέσεις μεταξύ φαινομένων</a:t>
            </a:r>
          </a:p>
        </p:txBody>
      </p:sp>
    </p:spTree>
    <p:extLst>
      <p:ext uri="{BB962C8B-B14F-4D97-AF65-F5344CB8AC3E}">
        <p14:creationId xmlns:p14="http://schemas.microsoft.com/office/powerpoint/2010/main" val="260975177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p:cNvSpPr>
          <p:nvPr>
            <p:ph type="title"/>
          </p:nvPr>
        </p:nvSpPr>
        <p:spPr>
          <a:prstGeom prst="rect">
            <a:avLst/>
          </a:prstGeom>
        </p:spPr>
        <p:txBody>
          <a:bodyPr/>
          <a:lstStyle/>
          <a:p>
            <a:r>
              <a:t>Βασικές λειτουργίες ΓΕΞ</a:t>
            </a:r>
          </a:p>
        </p:txBody>
      </p:sp>
      <p:sp>
        <p:nvSpPr>
          <p:cNvPr id="641" name="Shape 641"/>
          <p:cNvSpPr>
            <a:spLocks noGrp="1"/>
          </p:cNvSpPr>
          <p:nvPr>
            <p:ph type="body" idx="1"/>
          </p:nvPr>
        </p:nvSpPr>
        <p:spPr>
          <a:xfrm>
            <a:off x="395288" y="1196975"/>
            <a:ext cx="8229601" cy="5661025"/>
          </a:xfrm>
          <a:prstGeom prst="rect">
            <a:avLst/>
          </a:prstGeom>
        </p:spPr>
        <p:txBody>
          <a:bodyPr/>
          <a:lstStyle/>
          <a:p>
            <a:pPr marL="742950" lvl="1" indent="-285750">
              <a:lnSpc>
                <a:spcPct val="90000"/>
              </a:lnSpc>
              <a:spcBef>
                <a:spcPts val="600"/>
              </a:spcBef>
              <a:defRPr sz="2800">
                <a:solidFill>
                  <a:srgbClr val="FF0000"/>
                </a:solidFill>
              </a:defRPr>
            </a:pPr>
            <a:r>
              <a:t>Εντοπισμός</a:t>
            </a:r>
          </a:p>
          <a:p>
            <a:pPr marL="1143000" lvl="2" indent="-228600">
              <a:lnSpc>
                <a:spcPct val="90000"/>
              </a:lnSpc>
              <a:spcBef>
                <a:spcPts val="500"/>
              </a:spcBef>
              <a:defRPr sz="2400"/>
            </a:pPr>
            <a:r>
              <a:t>Στην προσπάθειά τους να παραγάγουν οι μαθητές ΓΕΞ στη γλώσσα-στόχο αντιλαμβάνονται ότι έχουν ελλείψεις στη γνώση τους. Δεν ξέρουν, δηλαδή, πώς να πουν αυτό που θέλουν να πουν. ΑΡΑ, τους οδηγεί να συνειδητοποιήσουν γλωσσικές τους ελλείψεις και να στρέψουν την προσοχή τους στο ανάλογο ΓΕΙΣ</a:t>
            </a:r>
          </a:p>
          <a:p>
            <a:pPr marL="1143000" lvl="2" indent="-228600">
              <a:lnSpc>
                <a:spcPct val="90000"/>
              </a:lnSpc>
              <a:spcBef>
                <a:spcPts val="500"/>
              </a:spcBef>
              <a:defRPr sz="2400"/>
            </a:pPr>
            <a:r>
              <a:t>Πώς μπορεί να γίνει αυτό στην παραγωγική διαδικασία της γλωσσικής εκμάθησης; (πρβ. πρωτόκολλα μεγαλόφωνης σκέψης)</a:t>
            </a:r>
          </a:p>
          <a:p>
            <a:pPr marL="1143000" lvl="2" indent="-228600">
              <a:lnSpc>
                <a:spcPct val="90000"/>
              </a:lnSpc>
              <a:spcBef>
                <a:spcPts val="500"/>
              </a:spcBef>
              <a:defRPr sz="2400"/>
            </a:pPr>
            <a:r>
              <a:t>Γιατί η παραγωγική εκμάθηση οδηγεί σε πιο ισχυρά μαθησιακά αποτελέσματα;</a:t>
            </a:r>
          </a:p>
          <a:p>
            <a:pPr>
              <a:lnSpc>
                <a:spcPct val="90000"/>
              </a:lnSpc>
              <a:spcBef>
                <a:spcPts val="400"/>
              </a:spcBef>
              <a:defRPr sz="2000" b="1"/>
            </a:pPr>
            <a:r>
              <a:t>Οι μαθησιακές συνθήκες που δημιουργούνται μέσω του ΓΕΞ είναι ποιοτικά διαφορετικές σε σχέση με αυτές που δημιουργεί η έκθεση του μαθητή σε ΓΕΙΣ</a:t>
            </a:r>
          </a:p>
        </p:txBody>
      </p:sp>
    </p:spTree>
    <p:extLst>
      <p:ext uri="{BB962C8B-B14F-4D97-AF65-F5344CB8AC3E}">
        <p14:creationId xmlns:p14="http://schemas.microsoft.com/office/powerpoint/2010/main" val="3612869158"/>
      </p:ext>
    </p:extLst>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3" name="Table 643"/>
          <p:cNvGraphicFramePr/>
          <p:nvPr/>
        </p:nvGraphicFramePr>
        <p:xfrm>
          <a:off x="150125" y="181746"/>
          <a:ext cx="8843748" cy="6494508"/>
        </p:xfrm>
        <a:graphic>
          <a:graphicData uri="http://schemas.openxmlformats.org/drawingml/2006/table">
            <a:tbl>
              <a:tblPr firstRow="1" bandRow="1"/>
              <a:tblGrid>
                <a:gridCol w="873456"/>
                <a:gridCol w="3275462"/>
                <a:gridCol w="4694830"/>
              </a:tblGrid>
              <a:tr h="448322">
                <a:tc>
                  <a:txBody>
                    <a:bodyPr/>
                    <a:lstStyle/>
                    <a:p>
                      <a:pPr algn="ctr">
                        <a:defRPr sz="2400"/>
                      </a:pPr>
                      <a:endParaRPr/>
                    </a:p>
                  </a:txBody>
                  <a:tcPr marL="45720" marR="45720" horzOverflow="overflow"/>
                </a:tc>
                <a:tc gridSpan="2">
                  <a:txBody>
                    <a:bodyPr/>
                    <a:lstStyle/>
                    <a:p>
                      <a:pPr algn="ctr" defTabSz="914400">
                        <a:defRPr sz="1800"/>
                      </a:pPr>
                      <a:r>
                        <a:t>NOTICING the gap: negotiation of meaning(NS) + code swit</a:t>
                      </a:r>
                      <a:r>
                        <a:rPr sz="2000"/>
                        <a:t>ching (nNS) </a:t>
                      </a:r>
                    </a:p>
                  </a:txBody>
                  <a:tcPr marL="45720" marR="45720" anchor="ctr" horzOverflow="overflow"/>
                </a:tc>
                <a:tc hMerge="1">
                  <a:txBody>
                    <a:bodyPr/>
                    <a:lstStyle/>
                    <a:p>
                      <a:endParaRPr lang="en-US"/>
                    </a:p>
                  </a:txBody>
                  <a:tcPr/>
                </a:tc>
              </a:tr>
              <a:tr h="2373196">
                <a:tc rowSpan="2">
                  <a:txBody>
                    <a:bodyPr/>
                    <a:lstStyle/>
                    <a:p>
                      <a:pPr algn="ctr">
                        <a:defRPr sz="1800"/>
                      </a:pPr>
                      <a:r>
                        <a:rPr b="1">
                          <a:solidFill>
                            <a:srgbClr val="FFFFFF"/>
                          </a:solidFill>
                        </a:rPr>
                        <a:t>Level A</a:t>
                      </a:r>
                    </a:p>
                  </a:txBody>
                  <a:tcPr marL="45720" marR="45720" anchor="ctr" horzOverflow="overflow">
                    <a:solidFill>
                      <a:schemeClr val="accent1"/>
                    </a:solidFill>
                  </a:tcPr>
                </a:tc>
                <a:tc>
                  <a:txBody>
                    <a:bodyPr/>
                    <a:lstStyle/>
                    <a:p>
                      <a:pPr algn="l">
                        <a:defRPr sz="1500" b="1" i="1"/>
                      </a:pPr>
                      <a:r>
                        <a:t>SHAN, 112-114</a:t>
                      </a:r>
                    </a:p>
                    <a:p>
                      <a:pPr algn="l">
                        <a:defRPr sz="1500" i="1"/>
                      </a:pPr>
                      <a:r>
                        <a:t>nNS: έχω:: κάποια πράγματα στην Ρωσία έχω:: η:: διαμέρισμά μου και θέλει how say attention I don’t  know how ((γέλια)) Greek</a:t>
                      </a:r>
                    </a:p>
                    <a:p>
                      <a:pPr algn="l">
                        <a:defRPr sz="1500" i="1"/>
                      </a:pPr>
                      <a:r>
                        <a:t>NS: προσοχή φροντίδα</a:t>
                      </a:r>
                    </a:p>
                    <a:p>
                      <a:pPr algn="l">
                        <a:defRPr sz="1500" i="1"/>
                      </a:pPr>
                      <a:r>
                        <a:t>nNS: προσοχή ναι και μερικές φορές θέλω να πάω αλλά ο όλος στη ζωή μου θέλω μένω εδώ</a:t>
                      </a:r>
                    </a:p>
                  </a:txBody>
                  <a:tcPr marL="45720" marR="45720" horzOverflow="overflow">
                    <a:solidFill>
                      <a:srgbClr val="DCE6F2"/>
                    </a:solidFill>
                  </a:tcPr>
                </a:tc>
                <a:tc>
                  <a:txBody>
                    <a:bodyPr/>
                    <a:lstStyle/>
                    <a:p>
                      <a:pPr algn="l">
                        <a:defRPr sz="1500" b="1"/>
                      </a:pPr>
                      <a:r>
                        <a:t>ALZA, 44-50</a:t>
                      </a:r>
                    </a:p>
                    <a:p>
                      <a:pPr algn="l">
                        <a:defRPr sz="1500" i="1"/>
                      </a:pPr>
                      <a:r>
                        <a:t>nNS: δεν είναι μεγάλη ε:: γιατί ε:: όχι-  και είναι:  έχει πολύ: ε:: πολύ: (_) </a:t>
                      </a:r>
                    </a:p>
                    <a:p>
                      <a:pPr algn="l">
                        <a:defRPr sz="1500" i="1"/>
                      </a:pPr>
                      <a:r>
                        <a:t>NS: προσπάθησε να μου πεις με πολλά λόγια τι θέλεις να πεις- τι έχει; στα αγγλικά;         </a:t>
                      </a:r>
                    </a:p>
                    <a:p>
                      <a:pPr algn="l">
                        <a:defRPr sz="1500" i="1"/>
                      </a:pPr>
                      <a:r>
                        <a:t>nNS: ε:: πολύ restaurant</a:t>
                      </a:r>
                    </a:p>
                    <a:p>
                      <a:pPr algn="l">
                        <a:defRPr sz="1500" i="1"/>
                      </a:pPr>
                      <a:r>
                        <a:t>NS: α:: πώς λέγεται το restaurant; στα ελληνικά; Ε-ΣΤΙ-Α;</a:t>
                      </a:r>
                    </a:p>
                    <a:p>
                      <a:pPr algn="l">
                        <a:defRPr sz="1500" i="1"/>
                      </a:pPr>
                      <a:r>
                        <a:t>nNS: εστιατόριο;    </a:t>
                      </a:r>
                    </a:p>
                    <a:p>
                      <a:pPr algn="l">
                        <a:defRPr sz="1500" i="1"/>
                      </a:pPr>
                      <a:r>
                        <a:t>NS: μπράβο</a:t>
                      </a:r>
                    </a:p>
                    <a:p>
                      <a:pPr algn="l">
                        <a:defRPr sz="1500" i="1"/>
                      </a:pPr>
                      <a:r>
                        <a:t>nNS: εστιατόριο</a:t>
                      </a:r>
                    </a:p>
                  </a:txBody>
                  <a:tcPr marL="45720" marR="45720" horzOverflow="overflow">
                    <a:solidFill>
                      <a:srgbClr val="DCE6F2"/>
                    </a:solidFill>
                  </a:tcPr>
                </a:tc>
              </a:tr>
              <a:tr h="3659868">
                <a:tc vMerge="1">
                  <a:txBody>
                    <a:bodyPr/>
                    <a:lstStyle/>
                    <a:p>
                      <a:endParaRPr lang="en-US"/>
                    </a:p>
                  </a:txBody>
                  <a:tcPr/>
                </a:tc>
                <a:tc>
                  <a:txBody>
                    <a:bodyPr/>
                    <a:lstStyle/>
                    <a:p>
                      <a:pPr algn="l">
                        <a:defRPr sz="1500" b="1" i="1"/>
                      </a:pPr>
                      <a:r>
                        <a:t>ALZA, 17-28</a:t>
                      </a:r>
                    </a:p>
                    <a:p>
                      <a:pPr algn="l">
                        <a:defRPr sz="1500" i="1"/>
                      </a:pPr>
                      <a:r>
                        <a:t>NS: έτσι κι έτσι; ((γέλια)) γιατί; τι σου αρέσει; τι δε σου αρέσει στο Γουδί;</a:t>
                      </a:r>
                    </a:p>
                    <a:p>
                      <a:pPr algn="l">
                        <a:defRPr sz="1500" i="1"/>
                      </a:pPr>
                      <a:r>
                        <a:t>nNS: ε:: μου αρέσει: (.) there is no ε:: όχι (.) δεν ακούω πολύ    </a:t>
                      </a:r>
                    </a:p>
                    <a:p>
                      <a:pPr algn="l">
                        <a:defRPr sz="1500" i="1"/>
                      </a:pPr>
                      <a:r>
                        <a:t>NS: ναι;</a:t>
                      </a:r>
                    </a:p>
                    <a:p>
                      <a:pPr algn="l">
                        <a:defRPr sz="1500" i="1"/>
                      </a:pPr>
                      <a:r>
                        <a:t>nNS: ε:: vo- voice; [τι σημαίνει voice;</a:t>
                      </a:r>
                    </a:p>
                    <a:p>
                      <a:pPr algn="l">
                        <a:defRPr sz="1500" i="1"/>
                      </a:pPr>
                      <a:r>
                        <a:t>NS: [στα ελληνικά; ((γέλια))</a:t>
                      </a:r>
                    </a:p>
                    <a:p>
                      <a:pPr algn="l">
                        <a:defRPr sz="1500" i="1"/>
                      </a:pPr>
                      <a:r>
                        <a:t>nNS: ((γέλια)) ε::        </a:t>
                      </a:r>
                    </a:p>
                    <a:p>
                      <a:pPr algn="l">
                        <a:defRPr sz="1500" i="1"/>
                      </a:pPr>
                      <a:r>
                        <a:t>NS: ΘΟ – ΡΥ;</a:t>
                      </a:r>
                    </a:p>
                    <a:p>
                      <a:pPr algn="l">
                        <a:defRPr sz="1500" i="1"/>
                      </a:pPr>
                      <a:r>
                        <a:t>nNS: θορυ;</a:t>
                      </a:r>
                    </a:p>
                    <a:p>
                      <a:pPr algn="l">
                        <a:defRPr sz="1500" i="1"/>
                      </a:pPr>
                      <a:r>
                        <a:t>NS: ΒΟΣ </a:t>
                      </a:r>
                    </a:p>
                    <a:p>
                      <a:pPr algn="l">
                        <a:defRPr sz="1500" i="1"/>
                      </a:pPr>
                      <a:r>
                        <a:t>nNS: θορύβος    </a:t>
                      </a:r>
                    </a:p>
                    <a:p>
                      <a:pPr algn="l">
                        <a:defRPr sz="1500" i="1"/>
                      </a:pPr>
                      <a:r>
                        <a:t>NS: μ:: δεν ακούω:: </a:t>
                      </a:r>
                    </a:p>
                    <a:p>
                      <a:pPr algn="l">
                        <a:defRPr sz="1500" i="1"/>
                      </a:pPr>
                      <a:r>
                        <a:t>nNS: [δεν ακούω πολύ θόρυβος   </a:t>
                      </a:r>
                    </a:p>
                  </a:txBody>
                  <a:tcPr marL="0" marR="0" marT="0" marB="0" horzOverflow="overflow">
                    <a:solidFill>
                      <a:srgbClr val="DCE6F2"/>
                    </a:solidFill>
                  </a:tcPr>
                </a:tc>
                <a:tc>
                  <a:txBody>
                    <a:bodyPr/>
                    <a:lstStyle/>
                    <a:p>
                      <a:pPr algn="l">
                        <a:defRPr sz="1500" i="1"/>
                      </a:pPr>
                      <a:endParaRPr/>
                    </a:p>
                  </a:txBody>
                  <a:tcPr marL="0" marR="0" marT="0" marB="0" horzOverflow="overflow">
                    <a:solidFill>
                      <a:srgbClr val="DCE6F2"/>
                    </a:solidFill>
                  </a:tcPr>
                </a:tc>
              </a:tr>
            </a:tbl>
          </a:graphicData>
        </a:graphic>
      </p:graphicFrame>
    </p:spTree>
    <p:extLst>
      <p:ext uri="{BB962C8B-B14F-4D97-AF65-F5344CB8AC3E}">
        <p14:creationId xmlns:p14="http://schemas.microsoft.com/office/powerpoint/2010/main" val="1278258504"/>
      </p:ext>
    </p:extLst>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 name="Table 645"/>
          <p:cNvGraphicFramePr/>
          <p:nvPr/>
        </p:nvGraphicFramePr>
        <p:xfrm>
          <a:off x="700301" y="882107"/>
          <a:ext cx="8133218" cy="5998543"/>
        </p:xfrm>
        <a:graphic>
          <a:graphicData uri="http://schemas.openxmlformats.org/drawingml/2006/table">
            <a:tbl>
              <a:tblPr firstRow="1" bandRow="1"/>
              <a:tblGrid>
                <a:gridCol w="1717820"/>
                <a:gridCol w="3207699"/>
                <a:gridCol w="3207699"/>
              </a:tblGrid>
              <a:tr h="438825">
                <a:tc>
                  <a:txBody>
                    <a:bodyPr/>
                    <a:lstStyle/>
                    <a:p>
                      <a:pPr algn="ctr">
                        <a:defRPr sz="2400"/>
                      </a:pPr>
                      <a:endParaRPr/>
                    </a:p>
                  </a:txBody>
                  <a:tcPr marL="45720" marR="45720" horzOverflow="overflow"/>
                </a:tc>
                <a:tc gridSpan="2">
                  <a:txBody>
                    <a:bodyPr/>
                    <a:lstStyle/>
                    <a:p>
                      <a:pPr algn="ctr" defTabSz="914400">
                        <a:defRPr sz="1800" b="0">
                          <a:solidFill>
                            <a:srgbClr val="000000"/>
                          </a:solidFill>
                        </a:defRPr>
                      </a:pPr>
                      <a:r>
                        <a:rPr sz="2400" b="1">
                          <a:solidFill>
                            <a:srgbClr val="FFFFFF"/>
                          </a:solidFill>
                        </a:rPr>
                        <a:t>Uptake noticing</a:t>
                      </a:r>
                    </a:p>
                  </a:txBody>
                  <a:tcPr marL="45720" marR="45720" horzOverflow="overflow"/>
                </a:tc>
                <a:tc hMerge="1">
                  <a:txBody>
                    <a:bodyPr/>
                    <a:lstStyle/>
                    <a:p>
                      <a:endParaRPr lang="en-US"/>
                    </a:p>
                  </a:txBody>
                  <a:tcPr/>
                </a:tc>
              </a:tr>
              <a:tr h="1655561">
                <a:tc>
                  <a:txBody>
                    <a:bodyPr/>
                    <a:lstStyle/>
                    <a:p>
                      <a:pPr algn="ctr">
                        <a:defRPr sz="1800"/>
                      </a:pPr>
                      <a:r>
                        <a:rPr sz="2400" b="1">
                          <a:solidFill>
                            <a:srgbClr val="FFFFFF"/>
                          </a:solidFill>
                        </a:rPr>
                        <a:t>Level A</a:t>
                      </a:r>
                    </a:p>
                  </a:txBody>
                  <a:tcPr marL="45720" marR="45720" anchor="ctr" horzOverflow="overflow">
                    <a:solidFill>
                      <a:schemeClr val="accent1"/>
                    </a:solidFill>
                  </a:tcPr>
                </a:tc>
                <a:tc>
                  <a:txBody>
                    <a:bodyPr/>
                    <a:lstStyle/>
                    <a:p>
                      <a:pPr algn="l">
                        <a:defRPr sz="1800" b="1" i="1"/>
                      </a:pPr>
                      <a:r>
                        <a:t>ALZA, 3-6</a:t>
                      </a:r>
                    </a:p>
                    <a:p>
                      <a:pPr algn="l">
                        <a:defRPr sz="1800" i="1"/>
                      </a:pPr>
                      <a:r>
                        <a:t>nNS: Mε λένε ο Ζαΐντ    </a:t>
                      </a:r>
                    </a:p>
                    <a:p>
                      <a:pPr algn="l">
                        <a:defRPr sz="1800" i="1"/>
                      </a:pPr>
                      <a:r>
                        <a:t>NS: Nαι (.) με λένε Ζαΐντ</a:t>
                      </a:r>
                    </a:p>
                    <a:p>
                      <a:pPr algn="l">
                        <a:defRPr sz="1800" i="1"/>
                      </a:pPr>
                      <a:r>
                        <a:t>nNS: Mε λένε Ζαΐντ</a:t>
                      </a:r>
                    </a:p>
                  </a:txBody>
                  <a:tcPr marL="45720" marR="45720" horzOverflow="overflow"/>
                </a:tc>
                <a:tc>
                  <a:txBody>
                    <a:bodyPr/>
                    <a:lstStyle/>
                    <a:p>
                      <a:pPr algn="l">
                        <a:defRPr sz="1800" b="1" i="1"/>
                      </a:pPr>
                      <a:r>
                        <a:t>THSI, 14-15</a:t>
                      </a:r>
                    </a:p>
                    <a:p>
                      <a:pPr algn="l">
                        <a:defRPr sz="1800" i="1"/>
                      </a:pPr>
                      <a:r>
                        <a:t>NS: η γυναίκα σου είναι από την Ελλάδα</a:t>
                      </a:r>
                    </a:p>
                    <a:p>
                      <a:pPr algn="l">
                        <a:defRPr sz="1800" i="1"/>
                      </a:pPr>
                      <a:r>
                        <a:t>nNS: Aπό την Βόλος από τον Βόλος</a:t>
                      </a:r>
                    </a:p>
                    <a:p>
                      <a:pPr algn="l">
                        <a:defRPr sz="1800" i="1"/>
                      </a:pPr>
                      <a:r>
                        <a:t>NS: α::: [Aπό τον Βόλο] ωραία</a:t>
                      </a:r>
                    </a:p>
                    <a:p>
                      <a:pPr algn="l">
                        <a:defRPr sz="1800" i="1"/>
                      </a:pPr>
                      <a:r>
                        <a:t>                                     έχεις πάει </a:t>
                      </a:r>
                    </a:p>
                    <a:p>
                      <a:pPr algn="l">
                        <a:defRPr sz="1800" i="1"/>
                      </a:pPr>
                      <a:r>
                        <a:t>                                     στον Βόλο</a:t>
                      </a:r>
                    </a:p>
                    <a:p>
                      <a:pPr algn="l">
                        <a:defRPr sz="1800" i="1"/>
                      </a:pPr>
                      <a:r>
                        <a:t>nNS:[ναι από τον Βόλο]</a:t>
                      </a:r>
                    </a:p>
                  </a:txBody>
                  <a:tcPr marL="45720" marR="45720" horzOverflow="overflow"/>
                </a:tc>
              </a:tr>
              <a:tr h="2981023">
                <a:tc>
                  <a:txBody>
                    <a:bodyPr/>
                    <a:lstStyle/>
                    <a:p>
                      <a:pPr algn="ctr">
                        <a:defRPr sz="1800"/>
                      </a:pPr>
                      <a:r>
                        <a:rPr sz="2400" b="1">
                          <a:solidFill>
                            <a:srgbClr val="FFFFFF"/>
                          </a:solidFill>
                        </a:rPr>
                        <a:t>Level C</a:t>
                      </a:r>
                    </a:p>
                  </a:txBody>
                  <a:tcPr marL="45720" marR="45720" anchor="ctr" horzOverflow="overflow">
                    <a:solidFill>
                      <a:schemeClr val="accent1"/>
                    </a:solidFill>
                  </a:tcPr>
                </a:tc>
                <a:tc>
                  <a:txBody>
                    <a:bodyPr/>
                    <a:lstStyle/>
                    <a:p>
                      <a:pPr algn="l">
                        <a:lnSpc>
                          <a:spcPct val="115000"/>
                        </a:lnSpc>
                        <a:defRPr sz="1800" b="1" i="1"/>
                      </a:pPr>
                      <a:r>
                        <a:t>NEEL, 32-35</a:t>
                      </a:r>
                    </a:p>
                    <a:p>
                      <a:pPr algn="l">
                        <a:lnSpc>
                          <a:spcPct val="115000"/>
                        </a:lnSpc>
                        <a:defRPr sz="1800" i="1"/>
                      </a:pPr>
                      <a:r>
                        <a:t>NS: Εδώ δουλεύετε</a:t>
                      </a:r>
                    </a:p>
                    <a:p>
                      <a:pPr algn="l" defTabSz="914400">
                        <a:lnSpc>
                          <a:spcPct val="115000"/>
                        </a:lnSpc>
                        <a:defRPr sz="1800" i="1"/>
                      </a:pPr>
                      <a:r>
                        <a:t>nNS: Εγώ δούλευα στη Λευκορωσία στην τράπεζα, εγκώ ήμουν οικομο… οικομονολόγκους</a:t>
                      </a:r>
                    </a:p>
                    <a:p>
                      <a:pPr algn="l" defTabSz="914400">
                        <a:lnSpc>
                          <a:spcPct val="115000"/>
                        </a:lnSpc>
                        <a:defRPr sz="1800" i="1"/>
                      </a:pPr>
                      <a:r>
                        <a:t>NS: Οικονομολόγος</a:t>
                      </a:r>
                    </a:p>
                    <a:p>
                      <a:pPr algn="l" defTabSz="914400">
                        <a:lnSpc>
                          <a:spcPct val="115000"/>
                        </a:lnSpc>
                        <a:defRPr sz="1800" i="1"/>
                      </a:pPr>
                      <a:r>
                        <a:t>nNS: Οικονομολόγος ναι (.) α:: και απασχόλησα με το δάνεια</a:t>
                      </a:r>
                    </a:p>
                  </a:txBody>
                  <a:tcPr marL="0" marR="0" marT="0" marB="0" horzOverflow="overflow"/>
                </a:tc>
                <a:tc>
                  <a:txBody>
                    <a:bodyPr/>
                    <a:lstStyle/>
                    <a:p>
                      <a:pPr algn="l">
                        <a:lnSpc>
                          <a:spcPct val="115000"/>
                        </a:lnSpc>
                        <a:defRPr sz="1800" b="1" i="1"/>
                      </a:pPr>
                      <a:r>
                        <a:t>MOTA, 51-54</a:t>
                      </a:r>
                    </a:p>
                    <a:p>
                      <a:pPr algn="l">
                        <a:lnSpc>
                          <a:spcPct val="115000"/>
                        </a:lnSpc>
                        <a:defRPr sz="1800" i="1"/>
                      </a:pPr>
                      <a:r>
                        <a:t>NS: Είσαι παντρεμένη για δύο χρόνια::: ΓΙΑ ΠΑΡΑΔΕΙΓΜΑ:::</a:t>
                      </a:r>
                    </a:p>
                    <a:p>
                      <a:pPr algn="l">
                        <a:lnSpc>
                          <a:spcPct val="115000"/>
                        </a:lnSpc>
                        <a:defRPr sz="1800" i="1"/>
                      </a:pPr>
                      <a:r>
                        <a:t>nNS: Τρεις</a:t>
                      </a:r>
                    </a:p>
                    <a:p>
                      <a:pPr algn="l">
                        <a:lnSpc>
                          <a:spcPct val="115000"/>
                        </a:lnSpc>
                        <a:defRPr sz="1800" i="1"/>
                      </a:pPr>
                      <a:r>
                        <a:t>NS: Τρία</a:t>
                      </a:r>
                    </a:p>
                    <a:p>
                      <a:pPr algn="l">
                        <a:lnSpc>
                          <a:spcPct val="115000"/>
                        </a:lnSpc>
                        <a:defRPr sz="1800" i="1"/>
                      </a:pPr>
                      <a:r>
                        <a:t>nNS: Ναι, τρία</a:t>
                      </a:r>
                    </a:p>
                  </a:txBody>
                  <a:tcPr marL="0" marR="0" marT="0" marB="0" horzOverflow="overflow"/>
                </a:tc>
              </a:tr>
            </a:tbl>
          </a:graphicData>
        </a:graphic>
      </p:graphicFrame>
    </p:spTree>
    <p:extLst>
      <p:ext uri="{BB962C8B-B14F-4D97-AF65-F5344CB8AC3E}">
        <p14:creationId xmlns:p14="http://schemas.microsoft.com/office/powerpoint/2010/main" val="421906238"/>
      </p:ext>
    </p:extLst>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image18.jpg" descr="http://image.slidesharecdn.com/thenoticinghypothesis-141005190425-conversion-gate01/95/the-noticing-hypothesis-explanation-and-practical-applications-2-638.jpg?cb=1412554117"/>
          <p:cNvPicPr>
            <a:picLocks noChangeAspect="1"/>
          </p:cNvPicPr>
          <p:nvPr/>
        </p:nvPicPr>
        <p:blipFill>
          <a:blip r:embed="rId2">
            <a:extLst/>
          </a:blip>
          <a:stretch>
            <a:fillRect/>
          </a:stretch>
        </p:blipFill>
        <p:spPr>
          <a:xfrm>
            <a:off x="1116012" y="1125537"/>
            <a:ext cx="6076951" cy="4562476"/>
          </a:xfrm>
          <a:prstGeom prst="rect">
            <a:avLst/>
          </a:prstGeom>
          <a:ln w="12700">
            <a:miter lim="400000"/>
          </a:ln>
        </p:spPr>
      </p:pic>
    </p:spTree>
    <p:extLst>
      <p:ext uri="{BB962C8B-B14F-4D97-AF65-F5344CB8AC3E}">
        <p14:creationId xmlns:p14="http://schemas.microsoft.com/office/powerpoint/2010/main" val="3197133735"/>
      </p:ext>
    </p:extLst>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p:cNvSpPr>
          <p:nvPr>
            <p:ph type="title"/>
          </p:nvPr>
        </p:nvSpPr>
        <p:spPr>
          <a:prstGeom prst="rect">
            <a:avLst/>
          </a:prstGeom>
        </p:spPr>
        <p:txBody>
          <a:bodyPr/>
          <a:lstStyle/>
          <a:p>
            <a:pPr>
              <a:defRPr sz="2800">
                <a:solidFill>
                  <a:srgbClr val="FF0000"/>
                </a:solidFill>
              </a:defRPr>
            </a:pPr>
            <a:r>
              <a:t>Η Υπόθεση του Εντοπισμού (Noticing Hypothesis, Schmidt &amp; Frota 1986, Schmidt 1990, 2001)</a:t>
            </a:r>
          </a:p>
        </p:txBody>
      </p:sp>
      <p:sp>
        <p:nvSpPr>
          <p:cNvPr id="650" name="Shape 650"/>
          <p:cNvSpPr>
            <a:spLocks noGrp="1"/>
          </p:cNvSpPr>
          <p:nvPr>
            <p:ph type="body" idx="1"/>
          </p:nvPr>
        </p:nvSpPr>
        <p:spPr>
          <a:xfrm>
            <a:off x="457200" y="1639888"/>
            <a:ext cx="8686800" cy="4668838"/>
          </a:xfrm>
          <a:prstGeom prst="rect">
            <a:avLst/>
          </a:prstGeom>
        </p:spPr>
        <p:txBody>
          <a:bodyPr/>
          <a:lstStyle/>
          <a:p>
            <a:pPr marL="342900" indent="-342900">
              <a:lnSpc>
                <a:spcPct val="80000"/>
              </a:lnSpc>
              <a:spcBef>
                <a:spcPts val="600"/>
              </a:spcBef>
              <a:defRPr sz="2500"/>
            </a:pPr>
            <a:r>
              <a:t>Εντοπίζω: επικεντρώνω την προσοχή μου είτε εκούσια είτε τυχαία</a:t>
            </a:r>
            <a:endParaRPr sz="2900"/>
          </a:p>
          <a:p>
            <a:pPr marL="342900" indent="-342900">
              <a:lnSpc>
                <a:spcPct val="80000"/>
              </a:lnSpc>
              <a:spcBef>
                <a:spcPts val="600"/>
              </a:spcBef>
              <a:defRPr sz="2500"/>
            </a:pPr>
            <a:r>
              <a:t>Ό,τι ο μαθητής εντοπίζει στο εισαγόμενό του μετατρέπεται </a:t>
            </a:r>
            <a:r>
              <a:rPr b="1"/>
              <a:t>σε εισερχόμενο </a:t>
            </a:r>
            <a:r>
              <a:t>και τον βοηθά στη μαθησιακή του πορεία.</a:t>
            </a:r>
            <a:endParaRPr sz="2900"/>
          </a:p>
          <a:p>
            <a:pPr marL="342900" indent="-342900">
              <a:lnSpc>
                <a:spcPct val="80000"/>
              </a:lnSpc>
              <a:spcBef>
                <a:spcPts val="600"/>
              </a:spcBef>
              <a:defRPr sz="2500" b="1"/>
            </a:pPr>
            <a:r>
              <a:t>ΓΕΙΡΧ: το κομμάτι του ΓΕΙΣ που εντοπίζει ο μαθητής</a:t>
            </a:r>
            <a:endParaRPr sz="2900"/>
          </a:p>
          <a:p>
            <a:pPr marL="342900" indent="-342900">
              <a:lnSpc>
                <a:spcPct val="80000"/>
              </a:lnSpc>
              <a:spcBef>
                <a:spcPts val="600"/>
              </a:spcBef>
              <a:defRPr sz="2500"/>
            </a:pPr>
            <a:r>
              <a:t>Ο εντοπισμός δεν καταλήγει από μόνος του σε κατάκτηση. Είναι, ωστόσο, η βασική αφετηρία. H κατάκτηση διευκολύνεται όταν οι μαθητές εντοπίζουν το κενό ανάμεσα στον τύπο της διαγλώσσας τους και τον αντίστοιχο τύπο στόχο στο ΓΕΙΣ</a:t>
            </a:r>
            <a:endParaRPr sz="2800"/>
          </a:p>
          <a:p>
            <a:pPr marL="342900" indent="-342900">
              <a:lnSpc>
                <a:spcPct val="80000"/>
              </a:lnSpc>
              <a:spcBef>
                <a:spcPts val="600"/>
              </a:spcBef>
              <a:defRPr sz="2500"/>
            </a:pPr>
            <a:r>
              <a:t>Οι μαθητές δεν είναι ελεύθεροι να εντοπίσουν ό,τι θέλουν, όποτε θέλουν (Schmidt 1990:144)</a:t>
            </a:r>
          </a:p>
        </p:txBody>
      </p:sp>
    </p:spTree>
    <p:extLst>
      <p:ext uri="{BB962C8B-B14F-4D97-AF65-F5344CB8AC3E}">
        <p14:creationId xmlns:p14="http://schemas.microsoft.com/office/powerpoint/2010/main" val="734737450"/>
      </p:ext>
    </p:extLst>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p:cNvSpPr>
          <p:nvPr>
            <p:ph type="title"/>
          </p:nvPr>
        </p:nvSpPr>
        <p:spPr>
          <a:prstGeom prst="rect">
            <a:avLst/>
          </a:prstGeom>
        </p:spPr>
        <p:txBody>
          <a:bodyPr/>
          <a:lstStyle/>
          <a:p>
            <a:pPr defTabSz="452627">
              <a:defRPr sz="3168" b="1">
                <a:solidFill>
                  <a:srgbClr val="FF0000"/>
                </a:solidFill>
              </a:defRPr>
            </a:pPr>
            <a:r>
              <a:t>Η Υπόθεση του Εντοπισμού </a:t>
            </a:r>
            <a:br/>
            <a:r>
              <a:t>(Noticing Hypothesis, Schmidt 1990, 2001)</a:t>
            </a:r>
          </a:p>
        </p:txBody>
      </p:sp>
      <p:sp>
        <p:nvSpPr>
          <p:cNvPr id="653" name="Shape 653"/>
          <p:cNvSpPr>
            <a:spLocks noGrp="1"/>
          </p:cNvSpPr>
          <p:nvPr>
            <p:ph type="body" idx="1"/>
          </p:nvPr>
        </p:nvSpPr>
        <p:spPr>
          <a:xfrm>
            <a:off x="457200" y="1639888"/>
            <a:ext cx="8686800" cy="4668838"/>
          </a:xfrm>
          <a:prstGeom prst="rect">
            <a:avLst/>
          </a:prstGeom>
        </p:spPr>
        <p:txBody>
          <a:bodyPr/>
          <a:lstStyle/>
          <a:p>
            <a:pPr>
              <a:lnSpc>
                <a:spcPct val="80000"/>
              </a:lnSpc>
              <a:spcBef>
                <a:spcPts val="800"/>
              </a:spcBef>
              <a:buSzTx/>
              <a:buNone/>
              <a:defRPr sz="2600"/>
            </a:pPr>
            <a:r>
              <a:t> </a:t>
            </a:r>
            <a:r>
              <a:rPr b="1"/>
              <a:t>“</a:t>
            </a:r>
            <a:r>
              <a:rPr sz="3600" b="1"/>
              <a:t>those who notice most, learn most, and it may be that those who notice most are those who pay attention most” </a:t>
            </a:r>
          </a:p>
          <a:p>
            <a:pPr>
              <a:lnSpc>
                <a:spcPct val="80000"/>
              </a:lnSpc>
              <a:spcBef>
                <a:spcPts val="800"/>
              </a:spcBef>
              <a:buSzTx/>
              <a:buNone/>
              <a:defRPr sz="3600" b="1"/>
            </a:pPr>
            <a:r>
              <a:t>(Schmidt, 1990: 144)</a:t>
            </a:r>
          </a:p>
        </p:txBody>
      </p:sp>
    </p:spTree>
    <p:extLst>
      <p:ext uri="{BB962C8B-B14F-4D97-AF65-F5344CB8AC3E}">
        <p14:creationId xmlns:p14="http://schemas.microsoft.com/office/powerpoint/2010/main" val="2111940337"/>
      </p:ext>
    </p:extLst>
  </p:cSld>
  <p:clrMapOvr>
    <a:masterClrMapping/>
  </p:clrMapOvr>
  <p:transition xmlns:p14="http://schemas.microsoft.com/office/powerpoint/2010/mai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title"/>
          </p:nvPr>
        </p:nvSpPr>
        <p:spPr>
          <a:prstGeom prst="rect">
            <a:avLst/>
          </a:prstGeom>
        </p:spPr>
        <p:txBody>
          <a:bodyPr/>
          <a:lstStyle>
            <a:lvl1pPr>
              <a:defRPr sz="3200" b="1">
                <a:solidFill>
                  <a:srgbClr val="FF0000"/>
                </a:solidFill>
              </a:defRPr>
            </a:lvl1pPr>
          </a:lstStyle>
          <a:p>
            <a:r>
              <a:t>Ποιοι παράγοντες αυξάνουν την πιθανότητα εντοπισμού;</a:t>
            </a:r>
          </a:p>
        </p:txBody>
      </p:sp>
      <p:sp>
        <p:nvSpPr>
          <p:cNvPr id="656" name="Shape 656"/>
          <p:cNvSpPr>
            <a:spLocks noGrp="1"/>
          </p:cNvSpPr>
          <p:nvPr>
            <p:ph type="body" idx="1"/>
          </p:nvPr>
        </p:nvSpPr>
        <p:spPr>
          <a:xfrm>
            <a:off x="457200" y="1600200"/>
            <a:ext cx="8229600" cy="4525963"/>
          </a:xfrm>
          <a:prstGeom prst="rect">
            <a:avLst/>
          </a:prstGeom>
        </p:spPr>
        <p:txBody>
          <a:bodyPr/>
          <a:lstStyle/>
          <a:p>
            <a:pPr>
              <a:lnSpc>
                <a:spcPct val="90000"/>
              </a:lnSpc>
              <a:spcBef>
                <a:spcPts val="600"/>
              </a:spcBef>
              <a:defRPr sz="2800"/>
            </a:pPr>
            <a:r>
              <a:t>Συχνότητα εμφάνισης στοιχείου</a:t>
            </a:r>
          </a:p>
          <a:p>
            <a:pPr>
              <a:lnSpc>
                <a:spcPct val="90000"/>
              </a:lnSpc>
              <a:spcBef>
                <a:spcPts val="600"/>
              </a:spcBef>
              <a:defRPr sz="2800"/>
            </a:pPr>
            <a:r>
              <a:t>Αντιληπτική υπεροχή</a:t>
            </a:r>
          </a:p>
          <a:p>
            <a:pPr>
              <a:lnSpc>
                <a:spcPct val="90000"/>
              </a:lnSpc>
              <a:spcBef>
                <a:spcPts val="600"/>
              </a:spcBef>
              <a:defRPr sz="2800"/>
            </a:pPr>
            <a:r>
              <a:t>Aρχή του εντοπισμού του κενού(noticing the gap principle)</a:t>
            </a:r>
          </a:p>
          <a:p>
            <a:pPr>
              <a:lnSpc>
                <a:spcPct val="90000"/>
              </a:lnSpc>
              <a:spcBef>
                <a:spcPts val="600"/>
              </a:spcBef>
              <a:defRPr sz="2800"/>
            </a:pPr>
            <a:r>
              <a:t>Διδακτική καθοδήγηση</a:t>
            </a:r>
          </a:p>
          <a:p>
            <a:pPr>
              <a:lnSpc>
                <a:spcPct val="90000"/>
              </a:lnSpc>
              <a:spcBef>
                <a:spcPts val="600"/>
              </a:spcBef>
              <a:defRPr sz="2800"/>
            </a:pPr>
            <a:r>
              <a:t>Ατομική ικανότητα επεξεργασίας</a:t>
            </a:r>
          </a:p>
          <a:p>
            <a:pPr>
              <a:lnSpc>
                <a:spcPct val="90000"/>
              </a:lnSpc>
              <a:spcBef>
                <a:spcPts val="600"/>
              </a:spcBef>
              <a:defRPr sz="2800"/>
            </a:pPr>
            <a:r>
              <a:t>Μαθησιακή ετοιμότητα</a:t>
            </a:r>
          </a:p>
          <a:p>
            <a:pPr>
              <a:lnSpc>
                <a:spcPct val="90000"/>
              </a:lnSpc>
              <a:spcBef>
                <a:spcPts val="600"/>
              </a:spcBef>
              <a:defRPr sz="2800"/>
            </a:pPr>
            <a:r>
              <a:t>Απαιτήσεις της δραστηριότητας</a:t>
            </a:r>
          </a:p>
          <a:p>
            <a:pPr>
              <a:lnSpc>
                <a:spcPct val="90000"/>
              </a:lnSpc>
              <a:spcBef>
                <a:spcPts val="600"/>
              </a:spcBef>
              <a:buSzTx/>
              <a:buNone/>
              <a:defRPr sz="2800">
                <a:solidFill>
                  <a:srgbClr val="FF0000"/>
                </a:solidFill>
              </a:defRPr>
            </a:pPr>
            <a:r>
              <a:t>Πώς μεταφράζονται σε όρους διδακτικής πρακτικής;;</a:t>
            </a:r>
          </a:p>
        </p:txBody>
      </p:sp>
    </p:spTree>
    <p:extLst>
      <p:ext uri="{BB962C8B-B14F-4D97-AF65-F5344CB8AC3E}">
        <p14:creationId xmlns:p14="http://schemas.microsoft.com/office/powerpoint/2010/main" val="819921019"/>
      </p:ext>
    </p:extLst>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p:cNvSpPr>
          <p:nvPr>
            <p:ph type="title"/>
          </p:nvPr>
        </p:nvSpPr>
        <p:spPr>
          <a:prstGeom prst="rect">
            <a:avLst/>
          </a:prstGeom>
        </p:spPr>
        <p:txBody>
          <a:bodyPr/>
          <a:lstStyle>
            <a:lvl1pPr>
              <a:defRPr sz="3600" b="1">
                <a:solidFill>
                  <a:srgbClr val="FF0000"/>
                </a:solidFill>
              </a:defRPr>
            </a:lvl1pPr>
          </a:lstStyle>
          <a:p>
            <a:r>
              <a:t>Έρευνες έδειξαν ότι</a:t>
            </a:r>
          </a:p>
        </p:txBody>
      </p:sp>
      <p:sp>
        <p:nvSpPr>
          <p:cNvPr id="659" name="Shape 659"/>
          <p:cNvSpPr>
            <a:spLocks noGrp="1"/>
          </p:cNvSpPr>
          <p:nvPr>
            <p:ph type="body" idx="1"/>
          </p:nvPr>
        </p:nvSpPr>
        <p:spPr>
          <a:xfrm>
            <a:off x="457200" y="1600200"/>
            <a:ext cx="8686800" cy="4525963"/>
          </a:xfrm>
          <a:prstGeom prst="rect">
            <a:avLst/>
          </a:prstGeom>
        </p:spPr>
        <p:txBody>
          <a:bodyPr/>
          <a:lstStyle/>
          <a:p>
            <a:pPr>
              <a:lnSpc>
                <a:spcPct val="90000"/>
              </a:lnSpc>
              <a:spcBef>
                <a:spcPts val="600"/>
              </a:spcBef>
              <a:defRPr sz="2800"/>
            </a:pPr>
            <a:r>
              <a:t>Οι μαθητές τείνουν να εντοπίζουν κάποια στοιχεία (π.χ. λεξιλογικά) περισσότερο και λιγότερο πιθανό να εντοπίζουν άλλα (π.χ. μορφολογικά χαρακτηριστικά)</a:t>
            </a:r>
          </a:p>
          <a:p>
            <a:pPr>
              <a:lnSpc>
                <a:spcPct val="90000"/>
              </a:lnSpc>
              <a:spcBef>
                <a:spcPts val="600"/>
              </a:spcBef>
              <a:defRPr sz="2800"/>
            </a:pPr>
            <a:r>
              <a:t>Η διαπραγμάτευση της σημασίας οδηγεί σε εντοπισμό του κενού</a:t>
            </a:r>
          </a:p>
          <a:p>
            <a:pPr>
              <a:lnSpc>
                <a:spcPct val="90000"/>
              </a:lnSpc>
              <a:spcBef>
                <a:spcPts val="600"/>
              </a:spcBef>
              <a:defRPr sz="2800"/>
            </a:pPr>
            <a:r>
              <a:t>Οι μαθητές επεξεργάζονται κατά βάση το ΓΕΙΣ με τις βασικές διεργαστικές τους στρατηγικές εκτός και αν η προσοχή τους κατευθυνθεί διαφορετικά (π.χ. Αρχή του Πρώτου Ονόματος: το χιόνι έλιωσε ο ήλιος, VanPatten 1996 Processing Instruction)</a:t>
            </a:r>
          </a:p>
        </p:txBody>
      </p:sp>
    </p:spTree>
    <p:extLst>
      <p:ext uri="{BB962C8B-B14F-4D97-AF65-F5344CB8AC3E}">
        <p14:creationId xmlns:p14="http://schemas.microsoft.com/office/powerpoint/2010/main" val="4251985156"/>
      </p:ext>
    </p:extLst>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p:cNvSpPr>
          <p:nvPr>
            <p:ph type="title"/>
          </p:nvPr>
        </p:nvSpPr>
        <p:spPr>
          <a:prstGeom prst="rect">
            <a:avLst/>
          </a:prstGeom>
        </p:spPr>
        <p:txBody>
          <a:bodyPr/>
          <a:lstStyle/>
          <a:p>
            <a:pPr defTabSz="452627">
              <a:defRPr sz="2376" b="1">
                <a:solidFill>
                  <a:srgbClr val="FF0000"/>
                </a:solidFill>
              </a:defRPr>
            </a:pPr>
            <a:r>
              <a:t>ΕΠΟΜΕΝΩΣ, </a:t>
            </a:r>
            <a:br/>
            <a:r>
              <a:t>το γλωσσικό εξαγόμενο δίνει την ευκαιρία στους μαθητές</a:t>
            </a:r>
          </a:p>
        </p:txBody>
      </p:sp>
      <p:sp>
        <p:nvSpPr>
          <p:cNvPr id="674" name="Shape 674"/>
          <p:cNvSpPr>
            <a:spLocks noGrp="1"/>
          </p:cNvSpPr>
          <p:nvPr>
            <p:ph type="body" idx="1"/>
          </p:nvPr>
        </p:nvSpPr>
        <p:spPr>
          <a:xfrm>
            <a:off x="457200" y="1600200"/>
            <a:ext cx="8229600" cy="4525963"/>
          </a:xfrm>
          <a:prstGeom prst="rect">
            <a:avLst/>
          </a:prstGeom>
        </p:spPr>
        <p:txBody>
          <a:bodyPr/>
          <a:lstStyle/>
          <a:p>
            <a:pPr>
              <a:lnSpc>
                <a:spcPct val="90000"/>
              </a:lnSpc>
              <a:spcBef>
                <a:spcPts val="500"/>
              </a:spcBef>
              <a:defRPr sz="2400"/>
            </a:pPr>
            <a:r>
              <a:rPr dirty="0"/>
              <a:t>Να ελέγχουν τις υποθέσεις τους στη γλώσσα-στόχο</a:t>
            </a:r>
          </a:p>
          <a:p>
            <a:pPr>
              <a:lnSpc>
                <a:spcPct val="90000"/>
              </a:lnSpc>
              <a:spcBef>
                <a:spcPts val="500"/>
              </a:spcBef>
              <a:defRPr sz="2400"/>
            </a:pPr>
            <a:r>
              <a:rPr dirty="0"/>
              <a:t>Να παίρνουν διορθωτική ανατροφοδότηση (άμεση/ έμμεση) </a:t>
            </a:r>
          </a:p>
          <a:p>
            <a:pPr>
              <a:lnSpc>
                <a:spcPct val="90000"/>
              </a:lnSpc>
              <a:spcBef>
                <a:spcPts val="500"/>
              </a:spcBef>
              <a:defRPr sz="2400"/>
            </a:pPr>
            <a:r>
              <a:rPr dirty="0"/>
              <a:t>Να προχωράνε από τη σημασιολογική στη γραμματική επεξεργασία του μηνύματός τους</a:t>
            </a:r>
          </a:p>
          <a:p>
            <a:pPr>
              <a:lnSpc>
                <a:spcPct val="90000"/>
              </a:lnSpc>
              <a:spcBef>
                <a:spcPts val="500"/>
              </a:spcBef>
              <a:defRPr sz="2400"/>
            </a:pPr>
            <a:r>
              <a:rPr dirty="0"/>
              <a:t>Να εστιάζουν στη γλωσσική μορφή</a:t>
            </a:r>
          </a:p>
          <a:p>
            <a:pPr>
              <a:lnSpc>
                <a:spcPct val="90000"/>
              </a:lnSpc>
              <a:spcBef>
                <a:spcPts val="500"/>
              </a:spcBef>
              <a:defRPr sz="2400"/>
            </a:pPr>
            <a:r>
              <a:rPr dirty="0"/>
              <a:t>Να εντοπίζουν τις προβληματικές τους περιοχές στη γλώσσα-στόχο</a:t>
            </a:r>
          </a:p>
          <a:p>
            <a:pPr>
              <a:lnSpc>
                <a:spcPct val="90000"/>
              </a:lnSpc>
              <a:spcBef>
                <a:spcPts val="500"/>
              </a:spcBef>
              <a:defRPr sz="2400"/>
            </a:pPr>
            <a:r>
              <a:rPr dirty="0"/>
              <a:t>Να στρέφονται από το προϊόν στη διαδικασία παραγωγής του</a:t>
            </a:r>
          </a:p>
          <a:p>
            <a:pPr>
              <a:lnSpc>
                <a:spcPct val="90000"/>
              </a:lnSpc>
              <a:spcBef>
                <a:spcPts val="500"/>
              </a:spcBef>
              <a:buSzTx/>
              <a:buNone/>
              <a:defRPr sz="2400"/>
            </a:pPr>
            <a:r>
              <a:rPr dirty="0"/>
              <a:t>(πρωτόκολλα μεγαλόφωνης σκέψης, διεγερμένης  ανάκλησης/ think-aloud, stimulated recall protocols)</a:t>
            </a:r>
          </a:p>
        </p:txBody>
      </p:sp>
    </p:spTree>
    <p:extLst>
      <p:ext uri="{BB962C8B-B14F-4D97-AF65-F5344CB8AC3E}">
        <p14:creationId xmlns:p14="http://schemas.microsoft.com/office/powerpoint/2010/main" val="267163854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674">
                                            <p:bg/>
                                          </p:spTgt>
                                        </p:tgtEl>
                                        <p:attrNameLst>
                                          <p:attrName>style.visibility</p:attrName>
                                        </p:attrNameLst>
                                      </p:cBhvr>
                                      <p:to>
                                        <p:strVal val="visible"/>
                                      </p:to>
                                    </p:set>
                                    <p:anim calcmode="lin" valueType="num">
                                      <p:cBhvr>
                                        <p:cTn id="7" dur="500" fill="hold"/>
                                        <p:tgtEl>
                                          <p:spTgt spid="674">
                                            <p:bg/>
                                          </p:spTgt>
                                        </p:tgtEl>
                                        <p:attrNameLst>
                                          <p:attrName>ppt_x</p:attrName>
                                        </p:attrNameLst>
                                      </p:cBhvr>
                                      <p:tavLst>
                                        <p:tav tm="0">
                                          <p:val>
                                            <p:strVal val="#ppt_x"/>
                                          </p:val>
                                        </p:tav>
                                        <p:tav tm="100000">
                                          <p:val>
                                            <p:strVal val="#ppt_x"/>
                                          </p:val>
                                        </p:tav>
                                      </p:tavLst>
                                    </p:anim>
                                    <p:anim calcmode="lin" valueType="num">
                                      <p:cBhvr>
                                        <p:cTn id="8" dur="500" fill="hold"/>
                                        <p:tgtEl>
                                          <p:spTgt spid="67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fill="hold"/>
                                        <p:tgtEl>
                                          <p:spTgt spid="674">
                                            <p:txEl>
                                              <p:pRg st="0" end="0"/>
                                            </p:txEl>
                                          </p:spTgt>
                                        </p:tgtEl>
                                        <p:attrNameLst>
                                          <p:attrName>style.visibility</p:attrName>
                                        </p:attrNameLst>
                                      </p:cBhvr>
                                      <p:to>
                                        <p:strVal val="visible"/>
                                      </p:to>
                                    </p:set>
                                    <p:anim calcmode="lin" valueType="num">
                                      <p:cBhvr>
                                        <p:cTn id="11" dur="500" fill="hold"/>
                                        <p:tgtEl>
                                          <p:spTgt spid="67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6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674">
                                            <p:txEl>
                                              <p:pRg st="1" end="1"/>
                                            </p:txEl>
                                          </p:spTgt>
                                        </p:tgtEl>
                                        <p:attrNameLst>
                                          <p:attrName>style.visibility</p:attrName>
                                        </p:attrNameLst>
                                      </p:cBhvr>
                                      <p:to>
                                        <p:strVal val="visible"/>
                                      </p:to>
                                    </p:set>
                                    <p:anim calcmode="lin" valueType="num">
                                      <p:cBhvr>
                                        <p:cTn id="17" dur="500" fill="hold"/>
                                        <p:tgtEl>
                                          <p:spTgt spid="67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6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674">
                                            <p:txEl>
                                              <p:pRg st="2" end="2"/>
                                            </p:txEl>
                                          </p:spTgt>
                                        </p:tgtEl>
                                        <p:attrNameLst>
                                          <p:attrName>style.visibility</p:attrName>
                                        </p:attrNameLst>
                                      </p:cBhvr>
                                      <p:to>
                                        <p:strVal val="visible"/>
                                      </p:to>
                                    </p:set>
                                    <p:anim calcmode="lin" valueType="num">
                                      <p:cBhvr>
                                        <p:cTn id="23" dur="500" fill="hold"/>
                                        <p:tgtEl>
                                          <p:spTgt spid="67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6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fill="hold"/>
                                        <p:tgtEl>
                                          <p:spTgt spid="674">
                                            <p:txEl>
                                              <p:pRg st="3" end="3"/>
                                            </p:txEl>
                                          </p:spTgt>
                                        </p:tgtEl>
                                        <p:attrNameLst>
                                          <p:attrName>style.visibility</p:attrName>
                                        </p:attrNameLst>
                                      </p:cBhvr>
                                      <p:to>
                                        <p:strVal val="visible"/>
                                      </p:to>
                                    </p:set>
                                    <p:anim calcmode="lin" valueType="num">
                                      <p:cBhvr>
                                        <p:cTn id="29" dur="500" fill="hold"/>
                                        <p:tgtEl>
                                          <p:spTgt spid="674">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7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p:tmAbs val="0"/>
                                  </p:iterate>
                                  <p:childTnLst>
                                    <p:set>
                                      <p:cBhvr>
                                        <p:cTn id="34" fill="hold"/>
                                        <p:tgtEl>
                                          <p:spTgt spid="674">
                                            <p:txEl>
                                              <p:pRg st="4" end="4"/>
                                            </p:txEl>
                                          </p:spTgt>
                                        </p:tgtEl>
                                        <p:attrNameLst>
                                          <p:attrName>style.visibility</p:attrName>
                                        </p:attrNameLst>
                                      </p:cBhvr>
                                      <p:to>
                                        <p:strVal val="visible"/>
                                      </p:to>
                                    </p:set>
                                    <p:anim calcmode="lin" valueType="num">
                                      <p:cBhvr>
                                        <p:cTn id="35" dur="500" fill="hold"/>
                                        <p:tgtEl>
                                          <p:spTgt spid="674">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6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p:tmAbs val="0"/>
                                  </p:iterate>
                                  <p:childTnLst>
                                    <p:set>
                                      <p:cBhvr>
                                        <p:cTn id="40" fill="hold"/>
                                        <p:tgtEl>
                                          <p:spTgt spid="674">
                                            <p:txEl>
                                              <p:pRg st="5" end="5"/>
                                            </p:txEl>
                                          </p:spTgt>
                                        </p:tgtEl>
                                        <p:attrNameLst>
                                          <p:attrName>style.visibility</p:attrName>
                                        </p:attrNameLst>
                                      </p:cBhvr>
                                      <p:to>
                                        <p:strVal val="visible"/>
                                      </p:to>
                                    </p:set>
                                    <p:anim calcmode="lin" valueType="num">
                                      <p:cBhvr>
                                        <p:cTn id="41" dur="500" fill="hold"/>
                                        <p:tgtEl>
                                          <p:spTgt spid="674">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p:tmAbs val="0"/>
                                  </p:iterate>
                                  <p:childTnLst>
                                    <p:set>
                                      <p:cBhvr>
                                        <p:cTn id="46" fill="hold"/>
                                        <p:tgtEl>
                                          <p:spTgt spid="674">
                                            <p:txEl>
                                              <p:pRg st="6" end="6"/>
                                            </p:txEl>
                                          </p:spTgt>
                                        </p:tgtEl>
                                        <p:attrNameLst>
                                          <p:attrName>style.visibility</p:attrName>
                                        </p:attrNameLst>
                                      </p:cBhvr>
                                      <p:to>
                                        <p:strVal val="visible"/>
                                      </p:to>
                                    </p:set>
                                    <p:anim calcmode="lin" valueType="num">
                                      <p:cBhvr>
                                        <p:cTn id="47" dur="500" fill="hold"/>
                                        <p:tgtEl>
                                          <p:spTgt spid="674">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67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ctrTitle"/>
          </p:nvPr>
        </p:nvSpPr>
        <p:spPr/>
        <p:txBody>
          <a:bodyPr/>
          <a:lstStyle/>
          <a:p>
            <a:pPr eaLnBrk="1" hangingPunct="1"/>
            <a:r>
              <a:rPr lang="el-GR">
                <a:latin typeface="Calibri" charset="0"/>
              </a:rPr>
              <a:t>Δομημένο ΓΕΙΣ</a:t>
            </a:r>
          </a:p>
        </p:txBody>
      </p:sp>
      <p:sp>
        <p:nvSpPr>
          <p:cNvPr id="3" name="2 - Υπότιτλος"/>
          <p:cNvSpPr>
            <a:spLocks noGrp="1"/>
          </p:cNvSpPr>
          <p:nvPr>
            <p:ph type="subTitle" idx="1"/>
          </p:nvPr>
        </p:nvSpPr>
        <p:spPr/>
        <p:txBody>
          <a:bodyPr>
            <a:normAutofit/>
          </a:bodyPr>
          <a:lstStyle/>
          <a:p>
            <a:pPr eaLnBrk="1" hangingPunct="1"/>
            <a:r>
              <a:rPr lang="el-GR">
                <a:solidFill>
                  <a:srgbClr val="898989"/>
                </a:solidFill>
                <a:latin typeface="Calibri" charset="0"/>
              </a:rPr>
              <a:t>Διεργαστική Διδασκαλία- </a:t>
            </a:r>
          </a:p>
          <a:p>
            <a:pPr eaLnBrk="1" hangingPunct="1"/>
            <a:r>
              <a:rPr lang="el-GR">
                <a:solidFill>
                  <a:srgbClr val="898989"/>
                </a:solidFill>
                <a:latin typeface="Calibri" charset="0"/>
              </a:rPr>
              <a:t>εστίαση στον τύπο</a:t>
            </a:r>
          </a:p>
        </p:txBody>
      </p:sp>
    </p:spTree>
    <p:extLst>
      <p:ext uri="{BB962C8B-B14F-4D97-AF65-F5344CB8AC3E}">
        <p14:creationId xmlns:p14="http://schemas.microsoft.com/office/powerpoint/2010/main" val="95863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Τι είναι το δομημένο ΓΕΙΣ;</a:t>
            </a:r>
            <a:endParaRPr lang="en-US" dirty="0"/>
          </a:p>
        </p:txBody>
      </p:sp>
      <p:sp>
        <p:nvSpPr>
          <p:cNvPr id="3" name="Content Placeholder 2"/>
          <p:cNvSpPr>
            <a:spLocks noGrp="1"/>
          </p:cNvSpPr>
          <p:nvPr>
            <p:ph idx="1"/>
          </p:nvPr>
        </p:nvSpPr>
        <p:spPr/>
        <p:txBody>
          <a:bodyPr/>
          <a:lstStyle/>
          <a:p>
            <a:r>
              <a:rPr lang="el-GR" dirty="0" smtClean="0"/>
              <a:t>Εισαγόμενο ειδικά σχεδιασμένο ώστε ο μαθητής να οδηγηθεί επαγωγικά στην επεξεργασία της γραμματικής δομής της γλώσσας-στόχου.</a:t>
            </a:r>
            <a:endParaRPr lang="en-US" dirty="0"/>
          </a:p>
        </p:txBody>
      </p:sp>
    </p:spTree>
    <p:extLst>
      <p:ext uri="{BB962C8B-B14F-4D97-AF65-F5344CB8AC3E}">
        <p14:creationId xmlns:p14="http://schemas.microsoft.com/office/powerpoint/2010/main" val="202027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pPr eaLnBrk="1" hangingPunct="1"/>
            <a:r>
              <a:rPr lang="el-GR" sz="3200" b="1">
                <a:solidFill>
                  <a:srgbClr val="FF0000"/>
                </a:solidFill>
                <a:latin typeface="Calibri" charset="0"/>
              </a:rPr>
              <a:t>Επεξεργασία του ΓΕΙΣ </a:t>
            </a:r>
            <a:r>
              <a:rPr lang="en-US" sz="3200" b="1">
                <a:solidFill>
                  <a:srgbClr val="FF0000"/>
                </a:solidFill>
                <a:latin typeface="Calibri" charset="0"/>
              </a:rPr>
              <a:t>(Input processing, VanPatten, 1996,</a:t>
            </a:r>
            <a:r>
              <a:rPr lang="el-GR" sz="3200" b="1">
                <a:solidFill>
                  <a:srgbClr val="FF0000"/>
                </a:solidFill>
                <a:latin typeface="Calibri" charset="0"/>
              </a:rPr>
              <a:t> </a:t>
            </a:r>
            <a:r>
              <a:rPr lang="en-US" sz="3200" b="1">
                <a:solidFill>
                  <a:srgbClr val="FF0000"/>
                </a:solidFill>
                <a:latin typeface="Calibri" charset="0"/>
              </a:rPr>
              <a:t>2004, 2007)</a:t>
            </a:r>
            <a:endParaRPr lang="el-GR" sz="3200" b="1">
              <a:solidFill>
                <a:srgbClr val="FF0000"/>
              </a:solidFill>
              <a:latin typeface="Calibri" charset="0"/>
            </a:endParaRPr>
          </a:p>
        </p:txBody>
      </p:sp>
      <p:sp>
        <p:nvSpPr>
          <p:cNvPr id="36867" name="2 - Θέση περιεχομένου"/>
          <p:cNvSpPr>
            <a:spLocks noGrp="1"/>
          </p:cNvSpPr>
          <p:nvPr>
            <p:ph idx="1"/>
          </p:nvPr>
        </p:nvSpPr>
        <p:spPr/>
        <p:txBody>
          <a:bodyPr/>
          <a:lstStyle/>
          <a:p>
            <a:pPr eaLnBrk="1" hangingPunct="1"/>
            <a:r>
              <a:rPr lang="el-GR" sz="2000">
                <a:latin typeface="Calibri" charset="0"/>
              </a:rPr>
              <a:t>Στηρίζεται στις εξής παραδοχές:</a:t>
            </a:r>
          </a:p>
          <a:p>
            <a:pPr lvl="1" eaLnBrk="1" hangingPunct="1"/>
            <a:r>
              <a:rPr lang="el-GR" sz="2000">
                <a:latin typeface="Calibri" charset="0"/>
              </a:rPr>
              <a:t>1. οι μαθητές έχουν περιορισμένη ικανότητα επεξεργασίας του ΓΕΙΣ και δεν μπορούν να στρέφουν ταυτόχρονα την προσοχή τους σε μορφή και σημασία.</a:t>
            </a:r>
          </a:p>
          <a:p>
            <a:pPr lvl="1" eaLnBrk="1" hangingPunct="1"/>
            <a:r>
              <a:rPr lang="el-GR" sz="2000">
                <a:latin typeface="Calibri" charset="0"/>
              </a:rPr>
              <a:t>2. Οι μαθητές τείνουν να δίνουν προτεραιότητα στη σημασία. Όταν το περιβάλλον στο οποίο ακούνε μια πρόταση τους βοηθάει να βγάλουν νόημα και να την καταλάβουν, δεν έχουν την ανάγκη να εντοπίσουν λεπτομέρειες από τη γλωσσική μορφή.</a:t>
            </a:r>
          </a:p>
          <a:p>
            <a:pPr lvl="1" eaLnBrk="1" hangingPunct="1"/>
            <a:endParaRPr lang="el-GR" sz="2000">
              <a:latin typeface="Calibri" charset="0"/>
            </a:endParaRPr>
          </a:p>
          <a:p>
            <a:pPr lvl="1" eaLnBrk="1" hangingPunct="1"/>
            <a:endParaRPr lang="el-GR" sz="2000">
              <a:latin typeface="Calibri" charset="0"/>
            </a:endParaRPr>
          </a:p>
          <a:p>
            <a:pPr lvl="1" eaLnBrk="1" hangingPunct="1"/>
            <a:endParaRPr lang="el-GR" sz="2000">
              <a:latin typeface="Calibri" charset="0"/>
            </a:endParaRPr>
          </a:p>
          <a:p>
            <a:pPr lvl="1" eaLnBrk="1" hangingPunct="1"/>
            <a:r>
              <a:rPr lang="el-GR" sz="2000">
                <a:latin typeface="Calibri" charset="0"/>
              </a:rPr>
              <a:t>Μοντέλο για το τι συμβαίνει στη διαδικασία κατανόησης που μπορεί στη συνέχεια να επηρεάσει ή να αλληλεπιδράσει με άλλες διεργασίες</a:t>
            </a:r>
          </a:p>
        </p:txBody>
      </p:sp>
      <p:sp>
        <p:nvSpPr>
          <p:cNvPr id="4" name="3 - Βέλος προς τα κάτω"/>
          <p:cNvSpPr/>
          <p:nvPr/>
        </p:nvSpPr>
        <p:spPr>
          <a:xfrm>
            <a:off x="5580063" y="4005263"/>
            <a:ext cx="1368425" cy="1296987"/>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extLst>
      <p:ext uri="{BB962C8B-B14F-4D97-AF65-F5344CB8AC3E}">
        <p14:creationId xmlns:p14="http://schemas.microsoft.com/office/powerpoint/2010/main" val="28933020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10807</TotalTime>
  <Words>3523</Words>
  <Application>Microsoft Macintosh PowerPoint</Application>
  <PresentationFormat>On-screen Show (4:3)</PresentationFormat>
  <Paragraphs>456</Paragraphs>
  <Slides>68</Slides>
  <Notes>40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Θέμα του Office</vt:lpstr>
      <vt:lpstr>Γλωσσικό εισαγόμενο και  διεπίδραση στην κατάκτηση της Γ2</vt:lpstr>
      <vt:lpstr>3 βασικές υποθέσεις</vt:lpstr>
      <vt:lpstr>Σχηματική αναπαράσταση του μοντέλου του Krashen</vt:lpstr>
      <vt:lpstr>Monitor Model (Cook 1993, 45)</vt:lpstr>
      <vt:lpstr>Κατάκτηση έναντι Εκμάθησης</vt:lpstr>
      <vt:lpstr>Μια θεωρία πρέπει να είναι (Kuhn 1977)</vt:lpstr>
      <vt:lpstr>Δομημένο ΓΕΙΣ</vt:lpstr>
      <vt:lpstr>Τι είναι το δομημένο ΓΕΙΣ;</vt:lpstr>
      <vt:lpstr>Επεξεργασία του ΓΕΙΣ (Input processing, VanPatten, 1996, 2004, 2007)</vt:lpstr>
      <vt:lpstr>PowerPoint Presentation</vt:lpstr>
      <vt:lpstr>PowerPoint Presentation</vt:lpstr>
      <vt:lpstr>PowerPoint Presentation</vt:lpstr>
      <vt:lpstr>PowerPoint Presentation</vt:lpstr>
      <vt:lpstr>PowerPoint Presentation</vt:lpstr>
      <vt:lpstr>PowerPoint Presentation</vt:lpstr>
      <vt:lpstr>Διεργαστική διδασκαλία  (Processing Instruction, Van Patten et al.)</vt:lpstr>
      <vt:lpstr>Διεργαστική διδασκαλία  (Processing Instruction, Van Patten et al.)</vt:lpstr>
      <vt:lpstr>Βασικές αρχές εφαρμογής ΔΔ</vt:lpstr>
      <vt:lpstr>Βασικές αρχές εφαρμογής ΔΔ</vt:lpstr>
      <vt:lpstr>Εστίαση στον Τύπο (Focus on Form)</vt:lpstr>
      <vt:lpstr>Πότε μπορεί να εφαρμοστεί  η Εστίαση στον τύπο;</vt:lpstr>
      <vt:lpstr>Τι οφέλη προκύπτουν;</vt:lpstr>
      <vt:lpstr>Διδάσκεται η γραμματική στη δεύτερη γλώσσα (ενίοτε και στην πρώτη); Τι είδους μεταγλώσσα μπορεί να δοθεί στους μαθητές Γ2; Ποιες μεταβλητές επηρεάζουν τις επιλογές μας;</vt:lpstr>
      <vt:lpstr>Βασική μεταγλώσσα (Μαγγανά 2011)</vt:lpstr>
      <vt:lpstr>Βασική μεταγλώσσα (2)</vt:lpstr>
      <vt:lpstr>Η σημασία της γραμματικής</vt:lpstr>
      <vt:lpstr>PowerPoint Presentation</vt:lpstr>
      <vt:lpstr>PowerPoint Presentation</vt:lpstr>
      <vt:lpstr>PowerPoint Presentation</vt:lpstr>
      <vt:lpstr>Ρητή διδασκαλία της Γραμματικής</vt:lpstr>
      <vt:lpstr>Η αποτελεσματικότητα της διδακτικής προσέγγισης εξαρτάται από</vt:lpstr>
      <vt:lpstr>PowerPoint Presentation</vt:lpstr>
      <vt:lpstr>ΥΠΟΘΕΣΗ ΤΗΣ ΔΙΕΠΙΔΡΑΣΗΣ (INTERACTION HYPOTHESIS): Η ΔΙΕΠΙΔΡΑΣΗ ΤΟΥ ΜΑΘΗΤΗ ΜΕ ΤΟ ΓΕΙΣ ΣΤΗ Γ2</vt:lpstr>
      <vt:lpstr>Η υπόθεση του ΓΕΙΣ υπό αναθεώρηση</vt:lpstr>
      <vt:lpstr>00000000000000000000000</vt:lpstr>
      <vt:lpstr>PowerPoint Presentation</vt:lpstr>
      <vt:lpstr>Υπόθεση της Διεπίδρασης</vt:lpstr>
      <vt:lpstr>PowerPoint Presentation</vt:lpstr>
      <vt:lpstr>Διεπίδραση στη Γ2</vt:lpstr>
      <vt:lpstr>PowerPoint Presentation</vt:lpstr>
      <vt:lpstr>PowerPoint Presentation</vt:lpstr>
      <vt:lpstr>PowerPoint Presentation</vt:lpstr>
      <vt:lpstr>PowerPoint Presentation</vt:lpstr>
      <vt:lpstr>PowerPoint Presentation</vt:lpstr>
      <vt:lpstr>PowerPoint Presentation</vt:lpstr>
      <vt:lpstr>ΔΙΟΡΘΩΤΙΚΗ ΑΝΑΤΡΟΦΟΔΟΤΗΣΗ: Πώς διορθώνονται τα λάθη;</vt:lpstr>
      <vt:lpstr>Διορθωτική ανατροφοδότηση: τι είναι &amp; πότε μπορεί να βοηθήσει;</vt:lpstr>
      <vt:lpstr>Έρευνες για τη διορθωτική ανατροφοδότηση</vt:lpstr>
      <vt:lpstr>Έρευνα Lyster &amp; Renta (1997): εξέτασαν 6 τύπους προφορικής ανατροφοδότησης σε τάξη σχολείου εμβάπτισης στον Καναδά</vt:lpstr>
      <vt:lpstr>Έρευνα Lyster (1998): 3 βασικές κατηγορίες διορθωτικής ανατροφοδότησης</vt:lpstr>
      <vt:lpstr>Τεχνικές ανατροδότησης  (-μαθητής: χωρίς συμμετοχή του μαθητή + μαθητής: με τον μαθητή ενεργό)</vt:lpstr>
      <vt:lpstr>Διορθωτική ανατροφοδότηση (corrective feedback): τι είναι &amp; πότε μπορεί να βοηθήσει;</vt:lpstr>
      <vt:lpstr>Οι συνομιλιακές τροποποιήσεις που πραγματοποιούνται σε περιβάλλοντα διαπραγμάτευσης της σημασίας διευκολύνουν τη γλωσσική ανάπτυξη στη Γ2 με δύο τρόπους</vt:lpstr>
      <vt:lpstr>Όλα αυτά επιβεβαιώνουν ότι</vt:lpstr>
      <vt:lpstr>Long (1996)</vt:lpstr>
      <vt:lpstr>Merrill Swain: The OUTPUT hypothesis</vt:lpstr>
      <vt:lpstr>Υπόθεση του Γλωσσικού Εξαγομένου (Swain 1985, 1995 Comprehensible Output Hypothesis)</vt:lpstr>
      <vt:lpstr>Πώς γεννήθηκε η υπόθεση;</vt:lpstr>
      <vt:lpstr>Τι συνέβη με τα σχολεία στον Καναδά;</vt:lpstr>
      <vt:lpstr>Βασικές λειτουργίες ΓΕΞ</vt:lpstr>
      <vt:lpstr>PowerPoint Presentation</vt:lpstr>
      <vt:lpstr>PowerPoint Presentation</vt:lpstr>
      <vt:lpstr>PowerPoint Presentation</vt:lpstr>
      <vt:lpstr>Η Υπόθεση του Εντοπισμού (Noticing Hypothesis, Schmidt &amp; Frota 1986, Schmidt 1990, 2001)</vt:lpstr>
      <vt:lpstr>Η Υπόθεση του Εντοπισμού  (Noticing Hypothesis, Schmidt 1990, 2001)</vt:lpstr>
      <vt:lpstr>Ποιοι παράγοντες αυξάνουν την πιθανότητα εντοπισμού;</vt:lpstr>
      <vt:lpstr>Έρευνες έδειξαν ότι</vt:lpstr>
      <vt:lpstr>ΕΠΟΜΕΝΩΣ,  το γλωσσικό εξαγόμενο δίνει την ευκαιρία στους μαθητές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Κατάκτηση-Διδασκαλία Δεύτερης Γλώσσας (ειδικές εφαρμογές στη Διδασκαλία της Ελληνικής ως Δεύτερης Γλώσσας)</dc:title>
  <dc:creator>MARIA IAKOVOU</dc:creator>
  <cp:lastModifiedBy>Dimitris Papadopoulos</cp:lastModifiedBy>
  <cp:revision>160</cp:revision>
  <dcterms:created xsi:type="dcterms:W3CDTF">2012-10-16T19:42:21Z</dcterms:created>
  <dcterms:modified xsi:type="dcterms:W3CDTF">2017-12-20T07:44:46Z</dcterms:modified>
</cp:coreProperties>
</file>