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3"/>
  </p:notesMasterIdLst>
  <p:sldIdLst>
    <p:sldId id="264" r:id="rId2"/>
    <p:sldId id="270" r:id="rId3"/>
    <p:sldId id="271" r:id="rId4"/>
    <p:sldId id="293" r:id="rId5"/>
    <p:sldId id="294" r:id="rId6"/>
    <p:sldId id="295" r:id="rId7"/>
    <p:sldId id="297" r:id="rId8"/>
    <p:sldId id="298" r:id="rId9"/>
    <p:sldId id="289" r:id="rId10"/>
    <p:sldId id="272" r:id="rId11"/>
    <p:sldId id="288" r:id="rId12"/>
    <p:sldId id="276" r:id="rId13"/>
    <p:sldId id="299" r:id="rId14"/>
    <p:sldId id="300" r:id="rId15"/>
    <p:sldId id="278" r:id="rId16"/>
    <p:sldId id="301" r:id="rId17"/>
    <p:sldId id="302" r:id="rId18"/>
    <p:sldId id="303" r:id="rId19"/>
    <p:sldId id="304" r:id="rId20"/>
    <p:sldId id="305" r:id="rId21"/>
    <p:sldId id="316" r:id="rId22"/>
    <p:sldId id="317" r:id="rId23"/>
    <p:sldId id="318" r:id="rId24"/>
    <p:sldId id="319" r:id="rId25"/>
    <p:sldId id="321" r:id="rId26"/>
    <p:sldId id="323" r:id="rId27"/>
    <p:sldId id="325" r:id="rId28"/>
    <p:sldId id="337" r:id="rId29"/>
    <p:sldId id="339" r:id="rId30"/>
    <p:sldId id="340" r:id="rId31"/>
    <p:sldId id="338" r:id="rId3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Garamond" panose="02020404030301010803" pitchFamily="18" charset="0"/>
        <a:ea typeface="+mn-ea"/>
        <a:cs typeface="+mn-cs"/>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mn-cs"/>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mn-cs"/>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mn-cs"/>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C9FD2-6B32-4EE2-A07F-7EEDE0CDDD98}" type="datetimeFigureOut">
              <a:rPr lang="en-US" smtClean="0"/>
              <a:t>12/30/2020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D4ECC-9526-4D92-A777-EFFF87330E98}" type="slidenum">
              <a:rPr lang="en-US" smtClean="0"/>
              <a:t>‹#›</a:t>
            </a:fld>
            <a:endParaRPr lang="en-US"/>
          </a:p>
        </p:txBody>
      </p:sp>
    </p:spTree>
    <p:extLst>
      <p:ext uri="{BB962C8B-B14F-4D97-AF65-F5344CB8AC3E}">
        <p14:creationId xmlns:p14="http://schemas.microsoft.com/office/powerpoint/2010/main" val="138170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 Θέση εικόνας διαφάνειας">
            <a:extLst>
              <a:ext uri="{FF2B5EF4-FFF2-40B4-BE49-F238E27FC236}">
                <a16:creationId xmlns:a16="http://schemas.microsoft.com/office/drawing/2014/main" id="{7056F25A-9196-4116-851D-AF90EB1D70C1}"/>
              </a:ext>
            </a:extLst>
          </p:cNvPr>
          <p:cNvSpPr>
            <a:spLocks noGrp="1" noRot="1" noChangeAspect="1" noTextEdit="1"/>
          </p:cNvSpPr>
          <p:nvPr>
            <p:ph type="sldImg"/>
          </p:nvPr>
        </p:nvSpPr>
        <p:spPr>
          <a:ln/>
        </p:spPr>
      </p:sp>
      <p:sp>
        <p:nvSpPr>
          <p:cNvPr id="79875" name="2 - Θέση σημειώσεων">
            <a:extLst>
              <a:ext uri="{FF2B5EF4-FFF2-40B4-BE49-F238E27FC236}">
                <a16:creationId xmlns:a16="http://schemas.microsoft.com/office/drawing/2014/main" id="{BCBD88B3-13E7-4929-9DBA-4AD4F35CA2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The narrow and broad views seem to share an interest in cognition, but there is a difference of emphasis. The cognitive intentions and inferences involved in generating a speaker’s meaning or reconstructing a hearer’s understanding of it is characteristic of the narrow view. The broader view would not eschew these, but would often encompass broader cognitive notions, such as the way knowledge about situations, social institutions, cultures and so on might influence and be influenced by language (Culpeper &amp; Haugh 2014: </a:t>
            </a:r>
          </a:p>
        </p:txBody>
      </p:sp>
      <p:sp>
        <p:nvSpPr>
          <p:cNvPr id="79876" name="3 - Θέση αριθμού διαφάνειας">
            <a:extLst>
              <a:ext uri="{FF2B5EF4-FFF2-40B4-BE49-F238E27FC236}">
                <a16:creationId xmlns:a16="http://schemas.microsoft.com/office/drawing/2014/main" id="{9F4F35BA-D45E-4906-8F79-E883BE1B4F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B2CFE00B-7E2A-4152-8548-DF8CC65AE2F0}" type="slidenum">
              <a:rPr lang="el-GR" altLang="en-US">
                <a:latin typeface="Arial" panose="020B0604020202020204" pitchFamily="34" charset="0"/>
              </a:rPr>
              <a:pPr eaLnBrk="1" hangingPunct="1"/>
              <a:t>31</a:t>
            </a:fld>
            <a:endParaRPr lang="el-GR"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cxnSp>
        <p:nvCxnSpPr>
          <p:cNvPr id="4" name="6 - Ευθεία γραμμή σύνδεσης">
            <a:extLst>
              <a:ext uri="{FF2B5EF4-FFF2-40B4-BE49-F238E27FC236}">
                <a16:creationId xmlns:a16="http://schemas.microsoft.com/office/drawing/2014/main" id="{44B211E8-A088-4835-A1FC-667D0540A9F9}"/>
              </a:ext>
            </a:extLst>
          </p:cNvPr>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7 - Ευθεία γραμμή σύνδεσης">
            <a:extLst>
              <a:ext uri="{FF2B5EF4-FFF2-40B4-BE49-F238E27FC236}">
                <a16:creationId xmlns:a16="http://schemas.microsoft.com/office/drawing/2014/main" id="{7E447555-3BF7-483A-9A33-1C811E4E4B2A}"/>
              </a:ext>
            </a:extLst>
          </p:cNvPr>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8 - Έλλειψη">
            <a:extLst>
              <a:ext uri="{FF2B5EF4-FFF2-40B4-BE49-F238E27FC236}">
                <a16:creationId xmlns:a16="http://schemas.microsoft.com/office/drawing/2014/main" id="{BA85E4B4-BF4F-44DC-9AE4-6CC06D277ACB}"/>
              </a:ext>
            </a:extLst>
          </p:cNvPr>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28" name="27 - Τίτλος"/>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l-GR"/>
              <a:t>Kλικ για επεξεργασία του τίτλου</a:t>
            </a:r>
            <a:endParaRPr lang="en-US"/>
          </a:p>
        </p:txBody>
      </p:sp>
      <p:sp>
        <p:nvSpPr>
          <p:cNvPr id="7" name="14 - Θέση ημερομηνίας">
            <a:extLst>
              <a:ext uri="{FF2B5EF4-FFF2-40B4-BE49-F238E27FC236}">
                <a16:creationId xmlns:a16="http://schemas.microsoft.com/office/drawing/2014/main" id="{577CA40D-7D47-4183-8641-4006BF572292}"/>
              </a:ext>
            </a:extLst>
          </p:cNvPr>
          <p:cNvSpPr>
            <a:spLocks noGrp="1"/>
          </p:cNvSpPr>
          <p:nvPr>
            <p:ph type="dt" sz="half" idx="10"/>
          </p:nvPr>
        </p:nvSpPr>
        <p:spPr/>
        <p:txBody>
          <a:bodyPr/>
          <a:lstStyle>
            <a:lvl1pPr>
              <a:defRPr/>
            </a:lvl1pPr>
          </a:lstStyle>
          <a:p>
            <a:pPr>
              <a:defRPr/>
            </a:pPr>
            <a:endParaRPr lang="el-GR"/>
          </a:p>
        </p:txBody>
      </p:sp>
      <p:sp>
        <p:nvSpPr>
          <p:cNvPr id="8" name="15 - Θέση αριθμού διαφάνειας">
            <a:extLst>
              <a:ext uri="{FF2B5EF4-FFF2-40B4-BE49-F238E27FC236}">
                <a16:creationId xmlns:a16="http://schemas.microsoft.com/office/drawing/2014/main" id="{DA0DB408-9FBF-4F3E-9DD7-5F14F98EB34A}"/>
              </a:ext>
            </a:extLst>
          </p:cNvPr>
          <p:cNvSpPr>
            <a:spLocks noGrp="1"/>
          </p:cNvSpPr>
          <p:nvPr>
            <p:ph type="sldNum" sz="quarter" idx="11"/>
          </p:nvPr>
        </p:nvSpPr>
        <p:spPr/>
        <p:txBody>
          <a:bodyPr/>
          <a:lstStyle>
            <a:lvl1pPr>
              <a:defRPr/>
            </a:lvl1pPr>
          </a:lstStyle>
          <a:p>
            <a:fld id="{AFCE04AE-6289-460B-B8A5-CB09AD94CAA6}" type="slidenum">
              <a:rPr lang="el-GR" altLang="en-US"/>
              <a:pPr/>
              <a:t>‹#›</a:t>
            </a:fld>
            <a:endParaRPr lang="el-GR" altLang="en-US"/>
          </a:p>
        </p:txBody>
      </p:sp>
      <p:sp>
        <p:nvSpPr>
          <p:cNvPr id="10" name="16 - Θέση υποσέλιδου">
            <a:extLst>
              <a:ext uri="{FF2B5EF4-FFF2-40B4-BE49-F238E27FC236}">
                <a16:creationId xmlns:a16="http://schemas.microsoft.com/office/drawing/2014/main" id="{36777554-E43C-42B0-BC85-CEE595961A4F}"/>
              </a:ext>
            </a:extLst>
          </p:cNvPr>
          <p:cNvSpPr>
            <a:spLocks noGrp="1"/>
          </p:cNvSpPr>
          <p:nvPr>
            <p:ph type="ftr"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386163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23 - Θέση ημερομηνίας">
            <a:extLst>
              <a:ext uri="{FF2B5EF4-FFF2-40B4-BE49-F238E27FC236}">
                <a16:creationId xmlns:a16="http://schemas.microsoft.com/office/drawing/2014/main" id="{34E1548F-69CF-4A4D-A9C6-CE371559DE4B}"/>
              </a:ext>
            </a:extLst>
          </p:cNvPr>
          <p:cNvSpPr>
            <a:spLocks noGrp="1"/>
          </p:cNvSpPr>
          <p:nvPr>
            <p:ph type="dt" sz="half" idx="10"/>
          </p:nvPr>
        </p:nvSpPr>
        <p:spPr/>
        <p:txBody>
          <a:bodyPr/>
          <a:lstStyle>
            <a:lvl1pPr>
              <a:defRPr/>
            </a:lvl1pPr>
          </a:lstStyle>
          <a:p>
            <a:pPr>
              <a:defRPr/>
            </a:pPr>
            <a:endParaRPr lang="el-GR"/>
          </a:p>
        </p:txBody>
      </p:sp>
      <p:sp>
        <p:nvSpPr>
          <p:cNvPr id="5" name="9 - Θέση υποσέλιδου">
            <a:extLst>
              <a:ext uri="{FF2B5EF4-FFF2-40B4-BE49-F238E27FC236}">
                <a16:creationId xmlns:a16="http://schemas.microsoft.com/office/drawing/2014/main" id="{41D69C9A-87A6-4E61-87A2-AEE27F933DC6}"/>
              </a:ext>
            </a:extLst>
          </p:cNvPr>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a:extLst>
              <a:ext uri="{FF2B5EF4-FFF2-40B4-BE49-F238E27FC236}">
                <a16:creationId xmlns:a16="http://schemas.microsoft.com/office/drawing/2014/main" id="{6F5BF704-1970-418C-A616-560878A714EE}"/>
              </a:ext>
            </a:extLst>
          </p:cNvPr>
          <p:cNvSpPr>
            <a:spLocks noGrp="1"/>
          </p:cNvSpPr>
          <p:nvPr>
            <p:ph type="sldNum" sz="quarter" idx="12"/>
          </p:nvPr>
        </p:nvSpPr>
        <p:spPr/>
        <p:txBody>
          <a:bodyPr/>
          <a:lstStyle>
            <a:lvl1pPr>
              <a:defRPr/>
            </a:lvl1pPr>
          </a:lstStyle>
          <a:p>
            <a:fld id="{3EE9BA7F-D8FE-4DF6-88FB-3C1737091B55}" type="slidenum">
              <a:rPr lang="el-GR" altLang="en-US"/>
              <a:pPr/>
              <a:t>‹#›</a:t>
            </a:fld>
            <a:endParaRPr lang="el-GR" altLang="en-US"/>
          </a:p>
        </p:txBody>
      </p:sp>
    </p:spTree>
    <p:extLst>
      <p:ext uri="{BB962C8B-B14F-4D97-AF65-F5344CB8AC3E}">
        <p14:creationId xmlns:p14="http://schemas.microsoft.com/office/powerpoint/2010/main" val="152505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23 - Θέση ημερομηνίας">
            <a:extLst>
              <a:ext uri="{FF2B5EF4-FFF2-40B4-BE49-F238E27FC236}">
                <a16:creationId xmlns:a16="http://schemas.microsoft.com/office/drawing/2014/main" id="{313D879F-81CD-4F78-A062-C993C5E92A96}"/>
              </a:ext>
            </a:extLst>
          </p:cNvPr>
          <p:cNvSpPr>
            <a:spLocks noGrp="1"/>
          </p:cNvSpPr>
          <p:nvPr>
            <p:ph type="dt" sz="half" idx="10"/>
          </p:nvPr>
        </p:nvSpPr>
        <p:spPr/>
        <p:txBody>
          <a:bodyPr/>
          <a:lstStyle>
            <a:lvl1pPr>
              <a:defRPr/>
            </a:lvl1pPr>
          </a:lstStyle>
          <a:p>
            <a:pPr>
              <a:defRPr/>
            </a:pPr>
            <a:endParaRPr lang="el-GR"/>
          </a:p>
        </p:txBody>
      </p:sp>
      <p:sp>
        <p:nvSpPr>
          <p:cNvPr id="5" name="9 - Θέση υποσέλιδου">
            <a:extLst>
              <a:ext uri="{FF2B5EF4-FFF2-40B4-BE49-F238E27FC236}">
                <a16:creationId xmlns:a16="http://schemas.microsoft.com/office/drawing/2014/main" id="{F0C75F53-C762-4449-91FD-877474A7F693}"/>
              </a:ext>
            </a:extLst>
          </p:cNvPr>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a:extLst>
              <a:ext uri="{FF2B5EF4-FFF2-40B4-BE49-F238E27FC236}">
                <a16:creationId xmlns:a16="http://schemas.microsoft.com/office/drawing/2014/main" id="{62CCA490-BFD8-479D-8C70-2951D5E2F642}"/>
              </a:ext>
            </a:extLst>
          </p:cNvPr>
          <p:cNvSpPr>
            <a:spLocks noGrp="1"/>
          </p:cNvSpPr>
          <p:nvPr>
            <p:ph type="sldNum" sz="quarter" idx="12"/>
          </p:nvPr>
        </p:nvSpPr>
        <p:spPr/>
        <p:txBody>
          <a:bodyPr/>
          <a:lstStyle>
            <a:lvl1pPr>
              <a:defRPr/>
            </a:lvl1pPr>
          </a:lstStyle>
          <a:p>
            <a:fld id="{F183B281-7FFA-43D3-8561-98175C7F6C25}" type="slidenum">
              <a:rPr lang="el-GR" altLang="en-US"/>
              <a:pPr/>
              <a:t>‹#›</a:t>
            </a:fld>
            <a:endParaRPr lang="el-GR" altLang="en-US"/>
          </a:p>
        </p:txBody>
      </p:sp>
    </p:spTree>
    <p:extLst>
      <p:ext uri="{BB962C8B-B14F-4D97-AF65-F5344CB8AC3E}">
        <p14:creationId xmlns:p14="http://schemas.microsoft.com/office/powerpoint/2010/main" val="2443699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3" name="2 - Θέση ημερομηνίας">
            <a:extLst>
              <a:ext uri="{FF2B5EF4-FFF2-40B4-BE49-F238E27FC236}">
                <a16:creationId xmlns:a16="http://schemas.microsoft.com/office/drawing/2014/main" id="{92E0E404-35D1-4187-9CCC-E70EE8242E90}"/>
              </a:ext>
            </a:extLst>
          </p:cNvPr>
          <p:cNvSpPr>
            <a:spLocks noGrp="1"/>
          </p:cNvSpPr>
          <p:nvPr>
            <p:ph type="dt" sz="half" idx="10"/>
          </p:nvPr>
        </p:nvSpPr>
        <p:spPr>
          <a:xfrm>
            <a:off x="457200" y="6251575"/>
            <a:ext cx="2133600" cy="476250"/>
          </a:xfrm>
        </p:spPr>
        <p:txBody>
          <a:bodyPr/>
          <a:lstStyle>
            <a:lvl1pPr>
              <a:defRPr/>
            </a:lvl1pPr>
          </a:lstStyle>
          <a:p>
            <a:pPr>
              <a:defRPr/>
            </a:pPr>
            <a:endParaRPr lang="el-GR"/>
          </a:p>
        </p:txBody>
      </p:sp>
      <p:sp>
        <p:nvSpPr>
          <p:cNvPr id="4" name="3 - Θέση αριθμού διαφάνειας">
            <a:extLst>
              <a:ext uri="{FF2B5EF4-FFF2-40B4-BE49-F238E27FC236}">
                <a16:creationId xmlns:a16="http://schemas.microsoft.com/office/drawing/2014/main" id="{875ADB07-1EAC-4BE1-A871-550BDE5D180B}"/>
              </a:ext>
            </a:extLst>
          </p:cNvPr>
          <p:cNvSpPr>
            <a:spLocks noGrp="1"/>
          </p:cNvSpPr>
          <p:nvPr>
            <p:ph type="sldNum" sz="quarter" idx="11"/>
          </p:nvPr>
        </p:nvSpPr>
        <p:spPr>
          <a:xfrm>
            <a:off x="6553200" y="6248400"/>
            <a:ext cx="2133600" cy="476250"/>
          </a:xfrm>
        </p:spPr>
        <p:txBody>
          <a:bodyPr/>
          <a:lstStyle>
            <a:lvl1pPr>
              <a:defRPr/>
            </a:lvl1pPr>
          </a:lstStyle>
          <a:p>
            <a:fld id="{00B858A4-C998-4468-97A2-B70C4BA77318}" type="slidenum">
              <a:rPr lang="el-GR" altLang="en-US"/>
              <a:pPr/>
              <a:t>‹#›</a:t>
            </a:fld>
            <a:endParaRPr lang="el-GR" altLang="en-US"/>
          </a:p>
        </p:txBody>
      </p:sp>
      <p:sp>
        <p:nvSpPr>
          <p:cNvPr id="5" name="4 - Θέση υποσέλιδου">
            <a:extLst>
              <a:ext uri="{FF2B5EF4-FFF2-40B4-BE49-F238E27FC236}">
                <a16:creationId xmlns:a16="http://schemas.microsoft.com/office/drawing/2014/main" id="{98AFFB26-9833-462C-BB1F-0DB66FF84B83}"/>
              </a:ext>
            </a:extLst>
          </p:cNvPr>
          <p:cNvSpPr>
            <a:spLocks noGrp="1"/>
          </p:cNvSpPr>
          <p:nvPr>
            <p:ph type="ftr" sz="quarter" idx="12"/>
          </p:nvPr>
        </p:nvSpPr>
        <p:spPr>
          <a:xfrm>
            <a:off x="3124200" y="6248400"/>
            <a:ext cx="2895600" cy="476250"/>
          </a:xfrm>
        </p:spPr>
        <p:txBody>
          <a:bodyPr/>
          <a:lstStyle>
            <a:lvl1pPr>
              <a:defRPr/>
            </a:lvl1pPr>
          </a:lstStyle>
          <a:p>
            <a:pPr>
              <a:defRPr/>
            </a:pPr>
            <a:endParaRPr lang="el-GR"/>
          </a:p>
        </p:txBody>
      </p:sp>
    </p:spTree>
    <p:extLst>
      <p:ext uri="{BB962C8B-B14F-4D97-AF65-F5344CB8AC3E}">
        <p14:creationId xmlns:p14="http://schemas.microsoft.com/office/powerpoint/2010/main" val="367088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7" name="16 - Τίτλος"/>
          <p:cNvSpPr>
            <a:spLocks noGrp="1"/>
          </p:cNvSpPr>
          <p:nvPr>
            <p:ph type="title"/>
          </p:nvPr>
        </p:nvSpPr>
        <p:spPr/>
        <p:txBody>
          <a:bodyPr rtlCol="0"/>
          <a:lstStyle/>
          <a:p>
            <a:r>
              <a:rPr lang="el-GR"/>
              <a:t>Kλικ για επεξεργασία του τίτλου</a:t>
            </a:r>
            <a:endParaRPr lang="en-US"/>
          </a:p>
        </p:txBody>
      </p:sp>
      <p:sp>
        <p:nvSpPr>
          <p:cNvPr id="4" name="23 - Θέση ημερομηνίας">
            <a:extLst>
              <a:ext uri="{FF2B5EF4-FFF2-40B4-BE49-F238E27FC236}">
                <a16:creationId xmlns:a16="http://schemas.microsoft.com/office/drawing/2014/main" id="{033A6D2B-D636-4CC1-8C0C-442697E1DEEE}"/>
              </a:ext>
            </a:extLst>
          </p:cNvPr>
          <p:cNvSpPr>
            <a:spLocks noGrp="1"/>
          </p:cNvSpPr>
          <p:nvPr>
            <p:ph type="dt" sz="half" idx="10"/>
          </p:nvPr>
        </p:nvSpPr>
        <p:spPr/>
        <p:txBody>
          <a:bodyPr/>
          <a:lstStyle>
            <a:lvl1pPr>
              <a:defRPr/>
            </a:lvl1pPr>
          </a:lstStyle>
          <a:p>
            <a:pPr>
              <a:defRPr/>
            </a:pPr>
            <a:endParaRPr lang="el-GR"/>
          </a:p>
        </p:txBody>
      </p:sp>
      <p:sp>
        <p:nvSpPr>
          <p:cNvPr id="5" name="9 - Θέση υποσέλιδου">
            <a:extLst>
              <a:ext uri="{FF2B5EF4-FFF2-40B4-BE49-F238E27FC236}">
                <a16:creationId xmlns:a16="http://schemas.microsoft.com/office/drawing/2014/main" id="{F4ED142B-A5B1-41AA-BB0D-E75C5D8ED764}"/>
              </a:ext>
            </a:extLst>
          </p:cNvPr>
          <p:cNvSpPr>
            <a:spLocks noGrp="1"/>
          </p:cNvSpPr>
          <p:nvPr>
            <p:ph type="ftr" sz="quarter" idx="11"/>
          </p:nvPr>
        </p:nvSpPr>
        <p:spPr/>
        <p:txBody>
          <a:bodyPr/>
          <a:lstStyle>
            <a:lvl1pPr>
              <a:defRPr/>
            </a:lvl1pPr>
          </a:lstStyle>
          <a:p>
            <a:pPr>
              <a:defRPr/>
            </a:pPr>
            <a:endParaRPr lang="el-GR"/>
          </a:p>
        </p:txBody>
      </p:sp>
      <p:sp>
        <p:nvSpPr>
          <p:cNvPr id="6" name="21 - Θέση αριθμού διαφάνειας">
            <a:extLst>
              <a:ext uri="{FF2B5EF4-FFF2-40B4-BE49-F238E27FC236}">
                <a16:creationId xmlns:a16="http://schemas.microsoft.com/office/drawing/2014/main" id="{D0F5D9D1-8BFC-41C6-9F40-294BF4D6DE05}"/>
              </a:ext>
            </a:extLst>
          </p:cNvPr>
          <p:cNvSpPr>
            <a:spLocks noGrp="1"/>
          </p:cNvSpPr>
          <p:nvPr>
            <p:ph type="sldNum" sz="quarter" idx="12"/>
          </p:nvPr>
        </p:nvSpPr>
        <p:spPr/>
        <p:txBody>
          <a:bodyPr/>
          <a:lstStyle>
            <a:lvl1pPr>
              <a:defRPr/>
            </a:lvl1pPr>
          </a:lstStyle>
          <a:p>
            <a:fld id="{9DC442A4-B8D5-44A8-93E9-9331837D5667}" type="slidenum">
              <a:rPr lang="el-GR" altLang="en-US"/>
              <a:pPr/>
              <a:t>‹#›</a:t>
            </a:fld>
            <a:endParaRPr lang="el-GR" altLang="en-US"/>
          </a:p>
        </p:txBody>
      </p:sp>
    </p:spTree>
    <p:extLst>
      <p:ext uri="{BB962C8B-B14F-4D97-AF65-F5344CB8AC3E}">
        <p14:creationId xmlns:p14="http://schemas.microsoft.com/office/powerpoint/2010/main" val="428052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cxnSp>
        <p:nvCxnSpPr>
          <p:cNvPr id="4" name="6 - Ευθεία γραμμή σύνδεσης">
            <a:extLst>
              <a:ext uri="{FF2B5EF4-FFF2-40B4-BE49-F238E27FC236}">
                <a16:creationId xmlns:a16="http://schemas.microsoft.com/office/drawing/2014/main" id="{BA1D0C40-DF6B-440B-94DB-37BFE27FA07C}"/>
              </a:ext>
            </a:extLst>
          </p:cNvPr>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id="{AA9292B6-F496-4DE9-A120-346FD029EB8A}"/>
              </a:ext>
            </a:extLst>
          </p:cNvPr>
          <p:cNvSpPr>
            <a:spLocks noGrp="1"/>
          </p:cNvSpPr>
          <p:nvPr>
            <p:ph type="dt" sz="half" idx="10"/>
          </p:nvPr>
        </p:nvSpPr>
        <p:spPr/>
        <p:txBody>
          <a:bodyPr/>
          <a:lstStyle>
            <a:lvl1pPr>
              <a:defRPr/>
            </a:lvl1pPr>
          </a:lstStyle>
          <a:p>
            <a:pPr>
              <a:defRPr/>
            </a:pPr>
            <a:endParaRPr lang="el-GR"/>
          </a:p>
        </p:txBody>
      </p:sp>
      <p:sp>
        <p:nvSpPr>
          <p:cNvPr id="6" name="4 - Θέση υποσέλιδου">
            <a:extLst>
              <a:ext uri="{FF2B5EF4-FFF2-40B4-BE49-F238E27FC236}">
                <a16:creationId xmlns:a16="http://schemas.microsoft.com/office/drawing/2014/main" id="{117681E8-8B4C-4E66-8E42-C7D0BD9C14CB}"/>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a16="http://schemas.microsoft.com/office/drawing/2014/main" id="{5061AB55-7853-4F48-95CA-F98F596C8BA9}"/>
              </a:ext>
            </a:extLst>
          </p:cNvPr>
          <p:cNvSpPr>
            <a:spLocks noGrp="1"/>
          </p:cNvSpPr>
          <p:nvPr>
            <p:ph type="sldNum" sz="quarter" idx="12"/>
          </p:nvPr>
        </p:nvSpPr>
        <p:spPr/>
        <p:txBody>
          <a:bodyPr/>
          <a:lstStyle>
            <a:lvl1pPr>
              <a:defRPr/>
            </a:lvl1pPr>
          </a:lstStyle>
          <a:p>
            <a:fld id="{EE0E39A4-B0AE-45C8-917E-05DCB01800CC}" type="slidenum">
              <a:rPr lang="el-GR" altLang="en-US"/>
              <a:pPr/>
              <a:t>‹#›</a:t>
            </a:fld>
            <a:endParaRPr lang="el-GR" altLang="en-US"/>
          </a:p>
        </p:txBody>
      </p:sp>
    </p:spTree>
    <p:extLst>
      <p:ext uri="{BB962C8B-B14F-4D97-AF65-F5344CB8AC3E}">
        <p14:creationId xmlns:p14="http://schemas.microsoft.com/office/powerpoint/2010/main" val="76545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11" name="10 - Θέση περιεχομένου"/>
          <p:cNvSpPr>
            <a:spLocks noGrp="1"/>
          </p:cNvSpPr>
          <p:nvPr>
            <p:ph sz="half" idx="1"/>
          </p:nvPr>
        </p:nvSpPr>
        <p:spPr>
          <a:xfrm>
            <a:off x="457200" y="1524000"/>
            <a:ext cx="4059936" cy="4572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3" name="12 - Θέση περιεχομένου"/>
          <p:cNvSpPr>
            <a:spLocks noGrp="1"/>
          </p:cNvSpPr>
          <p:nvPr>
            <p:ph sz="half" idx="2"/>
          </p:nvPr>
        </p:nvSpPr>
        <p:spPr>
          <a:xfrm>
            <a:off x="4648200" y="1524000"/>
            <a:ext cx="4059936" cy="4572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23 - Θέση ημερομηνίας">
            <a:extLst>
              <a:ext uri="{FF2B5EF4-FFF2-40B4-BE49-F238E27FC236}">
                <a16:creationId xmlns:a16="http://schemas.microsoft.com/office/drawing/2014/main" id="{D92D0091-22D9-46B2-83DB-E9E1FA46971C}"/>
              </a:ext>
            </a:extLst>
          </p:cNvPr>
          <p:cNvSpPr>
            <a:spLocks noGrp="1"/>
          </p:cNvSpPr>
          <p:nvPr>
            <p:ph type="dt" sz="half" idx="10"/>
          </p:nvPr>
        </p:nvSpPr>
        <p:spPr/>
        <p:txBody>
          <a:bodyPr/>
          <a:lstStyle>
            <a:lvl1pPr>
              <a:defRPr/>
            </a:lvl1pPr>
          </a:lstStyle>
          <a:p>
            <a:pPr>
              <a:defRPr/>
            </a:pPr>
            <a:endParaRPr lang="el-GR"/>
          </a:p>
        </p:txBody>
      </p:sp>
      <p:sp>
        <p:nvSpPr>
          <p:cNvPr id="6" name="9 - Θέση υποσέλιδου">
            <a:extLst>
              <a:ext uri="{FF2B5EF4-FFF2-40B4-BE49-F238E27FC236}">
                <a16:creationId xmlns:a16="http://schemas.microsoft.com/office/drawing/2014/main" id="{1B92B1B6-AA83-4970-88ED-C140CBBD39C5}"/>
              </a:ext>
            </a:extLst>
          </p:cNvPr>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a:extLst>
              <a:ext uri="{FF2B5EF4-FFF2-40B4-BE49-F238E27FC236}">
                <a16:creationId xmlns:a16="http://schemas.microsoft.com/office/drawing/2014/main" id="{028A0CFD-8E59-413C-89CA-56EAADFD6F16}"/>
              </a:ext>
            </a:extLst>
          </p:cNvPr>
          <p:cNvSpPr>
            <a:spLocks noGrp="1"/>
          </p:cNvSpPr>
          <p:nvPr>
            <p:ph type="sldNum" sz="quarter" idx="12"/>
          </p:nvPr>
        </p:nvSpPr>
        <p:spPr/>
        <p:txBody>
          <a:bodyPr/>
          <a:lstStyle>
            <a:lvl1pPr>
              <a:defRPr/>
            </a:lvl1pPr>
          </a:lstStyle>
          <a:p>
            <a:fld id="{8DE2BCE4-8B6D-4D29-AF99-A4774D40A6C0}" type="slidenum">
              <a:rPr lang="el-GR" altLang="en-US"/>
              <a:pPr/>
              <a:t>‹#›</a:t>
            </a:fld>
            <a:endParaRPr lang="el-GR" altLang="en-US"/>
          </a:p>
        </p:txBody>
      </p:sp>
    </p:spTree>
    <p:extLst>
      <p:ext uri="{BB962C8B-B14F-4D97-AF65-F5344CB8AC3E}">
        <p14:creationId xmlns:p14="http://schemas.microsoft.com/office/powerpoint/2010/main" val="266163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6 - Ευθεία γραμμή σύνδεσης">
            <a:extLst>
              <a:ext uri="{FF2B5EF4-FFF2-40B4-BE49-F238E27FC236}">
                <a16:creationId xmlns:a16="http://schemas.microsoft.com/office/drawing/2014/main" id="{D08F3A76-456F-4BB8-883B-4EBAEB0DBAFF}"/>
              </a:ext>
            </a:extLst>
          </p:cNvPr>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7 - Ευθεία γραμμή σύνδεσης">
            <a:extLst>
              <a:ext uri="{FF2B5EF4-FFF2-40B4-BE49-F238E27FC236}">
                <a16:creationId xmlns:a16="http://schemas.microsoft.com/office/drawing/2014/main" id="{653BFEBC-09C1-481C-B5D1-872DCB0F6646}"/>
              </a:ext>
            </a:extLst>
          </p:cNvPr>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34" name="33 - Θέση περιεχομένου"/>
          <p:cNvSpPr>
            <a:spLocks noGrp="1"/>
          </p:cNvSpPr>
          <p:nvPr>
            <p:ph sz="quarter" idx="4"/>
          </p:nvPr>
        </p:nvSpPr>
        <p:spPr>
          <a:xfrm>
            <a:off x="4649788" y="2201896"/>
            <a:ext cx="4038600" cy="3913632"/>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2" name="1 - Τίτλος"/>
          <p:cNvSpPr>
            <a:spLocks noGrp="1"/>
          </p:cNvSpPr>
          <p:nvPr>
            <p:ph type="title"/>
          </p:nvPr>
        </p:nvSpPr>
        <p:spPr>
          <a:xfrm>
            <a:off x="457200" y="155448"/>
            <a:ext cx="8229600" cy="1143000"/>
          </a:xfrm>
        </p:spPr>
        <p:txBody>
          <a:bodyPr/>
          <a:lstStyle>
            <a:lvl1pPr>
              <a:defRPr/>
            </a:lvl1pPr>
          </a:lstStyle>
          <a:p>
            <a:r>
              <a:rPr lang="el-GR"/>
              <a:t>Kλικ για επεξεργασία του τίτλου</a:t>
            </a:r>
            <a:endParaRPr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9" name="8 - Θέση αριθμού διαφάνειας">
            <a:extLst>
              <a:ext uri="{FF2B5EF4-FFF2-40B4-BE49-F238E27FC236}">
                <a16:creationId xmlns:a16="http://schemas.microsoft.com/office/drawing/2014/main" id="{39782A04-6A8C-404A-B404-9EFF32411C79}"/>
              </a:ext>
            </a:extLst>
          </p:cNvPr>
          <p:cNvSpPr>
            <a:spLocks noGrp="1"/>
          </p:cNvSpPr>
          <p:nvPr>
            <p:ph type="sldNum" sz="quarter" idx="10"/>
          </p:nvPr>
        </p:nvSpPr>
        <p:spPr/>
        <p:txBody>
          <a:bodyPr/>
          <a:lstStyle>
            <a:lvl1pPr>
              <a:defRPr/>
            </a:lvl1pPr>
          </a:lstStyle>
          <a:p>
            <a:fld id="{C12163CB-D218-4F9E-B864-D2467D76861D}" type="slidenum">
              <a:rPr lang="el-GR" altLang="en-US"/>
              <a:pPr/>
              <a:t>‹#›</a:t>
            </a:fld>
            <a:endParaRPr lang="el-GR" altLang="en-US"/>
          </a:p>
        </p:txBody>
      </p:sp>
      <p:sp>
        <p:nvSpPr>
          <p:cNvPr id="10" name="7 - Θέση υποσέλιδου">
            <a:extLst>
              <a:ext uri="{FF2B5EF4-FFF2-40B4-BE49-F238E27FC236}">
                <a16:creationId xmlns:a16="http://schemas.microsoft.com/office/drawing/2014/main" id="{3AA91D04-DD8F-4A96-A2D7-43672A938FB0}"/>
              </a:ext>
            </a:extLst>
          </p:cNvPr>
          <p:cNvSpPr>
            <a:spLocks noGrp="1"/>
          </p:cNvSpPr>
          <p:nvPr>
            <p:ph type="ftr" sz="quarter" idx="11"/>
          </p:nvPr>
        </p:nvSpPr>
        <p:spPr/>
        <p:txBody>
          <a:bodyPr/>
          <a:lstStyle>
            <a:lvl1pPr>
              <a:defRPr/>
            </a:lvl1pPr>
          </a:lstStyle>
          <a:p>
            <a:pPr>
              <a:defRPr/>
            </a:pPr>
            <a:endParaRPr lang="el-GR"/>
          </a:p>
        </p:txBody>
      </p:sp>
      <p:sp>
        <p:nvSpPr>
          <p:cNvPr id="11" name="6 - Θέση ημερομηνίας">
            <a:extLst>
              <a:ext uri="{FF2B5EF4-FFF2-40B4-BE49-F238E27FC236}">
                <a16:creationId xmlns:a16="http://schemas.microsoft.com/office/drawing/2014/main" id="{BC35EFCB-193C-490F-A626-A85993EC7F34}"/>
              </a:ext>
            </a:extLst>
          </p:cNvPr>
          <p:cNvSpPr>
            <a:spLocks noGrp="1"/>
          </p:cNvSpPr>
          <p:nvPr>
            <p:ph type="dt" sz="half" idx="12"/>
          </p:nvPr>
        </p:nvSpPr>
        <p:spPr/>
        <p:txBody>
          <a:bodyPr/>
          <a:lstStyle>
            <a:lvl1pPr>
              <a:defRPr/>
            </a:lvl1pPr>
          </a:lstStyle>
          <a:p>
            <a:pPr>
              <a:defRPr/>
            </a:pPr>
            <a:endParaRPr lang="el-GR"/>
          </a:p>
        </p:txBody>
      </p:sp>
    </p:spTree>
    <p:extLst>
      <p:ext uri="{BB962C8B-B14F-4D97-AF65-F5344CB8AC3E}">
        <p14:creationId xmlns:p14="http://schemas.microsoft.com/office/powerpoint/2010/main" val="337653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3 - Θέση ημερομηνίας">
            <a:extLst>
              <a:ext uri="{FF2B5EF4-FFF2-40B4-BE49-F238E27FC236}">
                <a16:creationId xmlns:a16="http://schemas.microsoft.com/office/drawing/2014/main" id="{1806D0CD-6F51-4A25-86C3-02C859ED76C3}"/>
              </a:ext>
            </a:extLst>
          </p:cNvPr>
          <p:cNvSpPr>
            <a:spLocks noGrp="1"/>
          </p:cNvSpPr>
          <p:nvPr>
            <p:ph type="dt" sz="half" idx="10"/>
          </p:nvPr>
        </p:nvSpPr>
        <p:spPr/>
        <p:txBody>
          <a:bodyPr/>
          <a:lstStyle>
            <a:lvl1pPr>
              <a:defRPr/>
            </a:lvl1pPr>
          </a:lstStyle>
          <a:p>
            <a:pPr>
              <a:defRPr/>
            </a:pPr>
            <a:endParaRPr lang="el-GR"/>
          </a:p>
        </p:txBody>
      </p:sp>
      <p:sp>
        <p:nvSpPr>
          <p:cNvPr id="4" name="9 - Θέση υποσέλιδου">
            <a:extLst>
              <a:ext uri="{FF2B5EF4-FFF2-40B4-BE49-F238E27FC236}">
                <a16:creationId xmlns:a16="http://schemas.microsoft.com/office/drawing/2014/main" id="{D6BAFB1C-444C-47A2-8C91-4D24148BB85F}"/>
              </a:ext>
            </a:extLst>
          </p:cNvPr>
          <p:cNvSpPr>
            <a:spLocks noGrp="1"/>
          </p:cNvSpPr>
          <p:nvPr>
            <p:ph type="ftr" sz="quarter" idx="11"/>
          </p:nvPr>
        </p:nvSpPr>
        <p:spPr/>
        <p:txBody>
          <a:bodyPr/>
          <a:lstStyle>
            <a:lvl1pPr>
              <a:defRPr/>
            </a:lvl1pPr>
          </a:lstStyle>
          <a:p>
            <a:pPr>
              <a:defRPr/>
            </a:pPr>
            <a:endParaRPr lang="el-GR"/>
          </a:p>
        </p:txBody>
      </p:sp>
      <p:sp>
        <p:nvSpPr>
          <p:cNvPr id="5" name="21 - Θέση αριθμού διαφάνειας">
            <a:extLst>
              <a:ext uri="{FF2B5EF4-FFF2-40B4-BE49-F238E27FC236}">
                <a16:creationId xmlns:a16="http://schemas.microsoft.com/office/drawing/2014/main" id="{191ED842-A7E7-4F57-8FC6-111DC3F25FF9}"/>
              </a:ext>
            </a:extLst>
          </p:cNvPr>
          <p:cNvSpPr>
            <a:spLocks noGrp="1"/>
          </p:cNvSpPr>
          <p:nvPr>
            <p:ph type="sldNum" sz="quarter" idx="12"/>
          </p:nvPr>
        </p:nvSpPr>
        <p:spPr/>
        <p:txBody>
          <a:bodyPr/>
          <a:lstStyle>
            <a:lvl1pPr>
              <a:defRPr/>
            </a:lvl1pPr>
          </a:lstStyle>
          <a:p>
            <a:fld id="{DA6E57E8-9284-4779-A0B9-E8878C963717}" type="slidenum">
              <a:rPr lang="el-GR" altLang="en-US"/>
              <a:pPr/>
              <a:t>‹#›</a:t>
            </a:fld>
            <a:endParaRPr lang="el-GR" altLang="en-US"/>
          </a:p>
        </p:txBody>
      </p:sp>
    </p:spTree>
    <p:extLst>
      <p:ext uri="{BB962C8B-B14F-4D97-AF65-F5344CB8AC3E}">
        <p14:creationId xmlns:p14="http://schemas.microsoft.com/office/powerpoint/2010/main" val="1565543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23 - Θέση ημερομηνίας">
            <a:extLst>
              <a:ext uri="{FF2B5EF4-FFF2-40B4-BE49-F238E27FC236}">
                <a16:creationId xmlns:a16="http://schemas.microsoft.com/office/drawing/2014/main" id="{3DA98102-8B86-4206-B1EF-E76BB5A88DC1}"/>
              </a:ext>
            </a:extLst>
          </p:cNvPr>
          <p:cNvSpPr>
            <a:spLocks noGrp="1"/>
          </p:cNvSpPr>
          <p:nvPr>
            <p:ph type="dt" sz="half" idx="10"/>
          </p:nvPr>
        </p:nvSpPr>
        <p:spPr/>
        <p:txBody>
          <a:bodyPr/>
          <a:lstStyle>
            <a:lvl1pPr>
              <a:defRPr/>
            </a:lvl1pPr>
          </a:lstStyle>
          <a:p>
            <a:pPr>
              <a:defRPr/>
            </a:pPr>
            <a:endParaRPr lang="el-GR"/>
          </a:p>
        </p:txBody>
      </p:sp>
      <p:sp>
        <p:nvSpPr>
          <p:cNvPr id="3" name="9 - Θέση υποσέλιδου">
            <a:extLst>
              <a:ext uri="{FF2B5EF4-FFF2-40B4-BE49-F238E27FC236}">
                <a16:creationId xmlns:a16="http://schemas.microsoft.com/office/drawing/2014/main" id="{0C8C3F8E-6A0A-46F3-98DE-F19AF14A0F35}"/>
              </a:ext>
            </a:extLst>
          </p:cNvPr>
          <p:cNvSpPr>
            <a:spLocks noGrp="1"/>
          </p:cNvSpPr>
          <p:nvPr>
            <p:ph type="ftr" sz="quarter" idx="11"/>
          </p:nvPr>
        </p:nvSpPr>
        <p:spPr/>
        <p:txBody>
          <a:bodyPr/>
          <a:lstStyle>
            <a:lvl1pPr>
              <a:defRPr/>
            </a:lvl1pPr>
          </a:lstStyle>
          <a:p>
            <a:pPr>
              <a:defRPr/>
            </a:pPr>
            <a:endParaRPr lang="el-GR"/>
          </a:p>
        </p:txBody>
      </p:sp>
      <p:sp>
        <p:nvSpPr>
          <p:cNvPr id="4" name="21 - Θέση αριθμού διαφάνειας">
            <a:extLst>
              <a:ext uri="{FF2B5EF4-FFF2-40B4-BE49-F238E27FC236}">
                <a16:creationId xmlns:a16="http://schemas.microsoft.com/office/drawing/2014/main" id="{3E7A8DA8-6331-4E75-876F-3E0C00B40BE8}"/>
              </a:ext>
            </a:extLst>
          </p:cNvPr>
          <p:cNvSpPr>
            <a:spLocks noGrp="1"/>
          </p:cNvSpPr>
          <p:nvPr>
            <p:ph type="sldNum" sz="quarter" idx="12"/>
          </p:nvPr>
        </p:nvSpPr>
        <p:spPr/>
        <p:txBody>
          <a:bodyPr/>
          <a:lstStyle>
            <a:lvl1pPr>
              <a:defRPr/>
            </a:lvl1pPr>
          </a:lstStyle>
          <a:p>
            <a:fld id="{A8B34AC8-B8D0-45A7-A0B6-C2C91E1485B8}" type="slidenum">
              <a:rPr lang="el-GR" altLang="en-US"/>
              <a:pPr/>
              <a:t>‹#›</a:t>
            </a:fld>
            <a:endParaRPr lang="el-GR" altLang="en-US"/>
          </a:p>
        </p:txBody>
      </p:sp>
    </p:spTree>
    <p:extLst>
      <p:ext uri="{BB962C8B-B14F-4D97-AF65-F5344CB8AC3E}">
        <p14:creationId xmlns:p14="http://schemas.microsoft.com/office/powerpoint/2010/main" val="194700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3" name="2 - Θέση κειμένου"/>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l-GR"/>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a:t>Kλικ για επεξεργασία του τίτλου</a:t>
            </a:r>
            <a:endParaRPr lang="en-US"/>
          </a:p>
        </p:txBody>
      </p:sp>
      <p:sp>
        <p:nvSpPr>
          <p:cNvPr id="5" name="23 - Θέση ημερομηνίας">
            <a:extLst>
              <a:ext uri="{FF2B5EF4-FFF2-40B4-BE49-F238E27FC236}">
                <a16:creationId xmlns:a16="http://schemas.microsoft.com/office/drawing/2014/main" id="{94FAC7AC-FC37-4812-A430-FE31BECC52B2}"/>
              </a:ext>
            </a:extLst>
          </p:cNvPr>
          <p:cNvSpPr>
            <a:spLocks noGrp="1"/>
          </p:cNvSpPr>
          <p:nvPr>
            <p:ph type="dt" sz="half" idx="10"/>
          </p:nvPr>
        </p:nvSpPr>
        <p:spPr/>
        <p:txBody>
          <a:bodyPr/>
          <a:lstStyle>
            <a:lvl1pPr>
              <a:defRPr/>
            </a:lvl1pPr>
          </a:lstStyle>
          <a:p>
            <a:pPr>
              <a:defRPr/>
            </a:pPr>
            <a:endParaRPr lang="el-GR"/>
          </a:p>
        </p:txBody>
      </p:sp>
      <p:sp>
        <p:nvSpPr>
          <p:cNvPr id="6" name="9 - Θέση υποσέλιδου">
            <a:extLst>
              <a:ext uri="{FF2B5EF4-FFF2-40B4-BE49-F238E27FC236}">
                <a16:creationId xmlns:a16="http://schemas.microsoft.com/office/drawing/2014/main" id="{46491245-902B-4FA9-ACCD-88DCCB07AD84}"/>
              </a:ext>
            </a:extLst>
          </p:cNvPr>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a:extLst>
              <a:ext uri="{FF2B5EF4-FFF2-40B4-BE49-F238E27FC236}">
                <a16:creationId xmlns:a16="http://schemas.microsoft.com/office/drawing/2014/main" id="{9640EDAF-01B0-4A3B-A3BC-C70BAE90ADC1}"/>
              </a:ext>
            </a:extLst>
          </p:cNvPr>
          <p:cNvSpPr>
            <a:spLocks noGrp="1"/>
          </p:cNvSpPr>
          <p:nvPr>
            <p:ph type="sldNum" sz="quarter" idx="12"/>
          </p:nvPr>
        </p:nvSpPr>
        <p:spPr/>
        <p:txBody>
          <a:bodyPr/>
          <a:lstStyle>
            <a:lvl1pPr>
              <a:defRPr/>
            </a:lvl1pPr>
          </a:lstStyle>
          <a:p>
            <a:fld id="{6F8D80D6-CD72-4560-955B-7F46710FF326}" type="slidenum">
              <a:rPr lang="el-GR" altLang="en-US"/>
              <a:pPr/>
              <a:t>‹#›</a:t>
            </a:fld>
            <a:endParaRPr lang="el-GR" altLang="en-US"/>
          </a:p>
        </p:txBody>
      </p:sp>
    </p:spTree>
    <p:extLst>
      <p:ext uri="{BB962C8B-B14F-4D97-AF65-F5344CB8AC3E}">
        <p14:creationId xmlns:p14="http://schemas.microsoft.com/office/powerpoint/2010/main" val="297685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l-GR"/>
              <a:t>Kλικ για επεξεργασία του τίτλου</a:t>
            </a:r>
            <a:endParaRPr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l-GR" noProof="0"/>
              <a:t>Κάντε κλικ στο εικονίδιο για να προσθέσετε μια εικόνα</a:t>
            </a:r>
            <a:endParaRPr lang="en-US" noProof="0"/>
          </a:p>
        </p:txBody>
      </p:sp>
      <p:sp>
        <p:nvSpPr>
          <p:cNvPr id="4" name="3 - Θέση κειμένου"/>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5" name="23 - Θέση ημερομηνίας">
            <a:extLst>
              <a:ext uri="{FF2B5EF4-FFF2-40B4-BE49-F238E27FC236}">
                <a16:creationId xmlns:a16="http://schemas.microsoft.com/office/drawing/2014/main" id="{E172A550-E076-4935-9A75-E1CC575C38A1}"/>
              </a:ext>
            </a:extLst>
          </p:cNvPr>
          <p:cNvSpPr>
            <a:spLocks noGrp="1"/>
          </p:cNvSpPr>
          <p:nvPr>
            <p:ph type="dt" sz="half" idx="10"/>
          </p:nvPr>
        </p:nvSpPr>
        <p:spPr/>
        <p:txBody>
          <a:bodyPr/>
          <a:lstStyle>
            <a:lvl1pPr>
              <a:defRPr/>
            </a:lvl1pPr>
          </a:lstStyle>
          <a:p>
            <a:pPr>
              <a:defRPr/>
            </a:pPr>
            <a:endParaRPr lang="el-GR"/>
          </a:p>
        </p:txBody>
      </p:sp>
      <p:sp>
        <p:nvSpPr>
          <p:cNvPr id="6" name="9 - Θέση υποσέλιδου">
            <a:extLst>
              <a:ext uri="{FF2B5EF4-FFF2-40B4-BE49-F238E27FC236}">
                <a16:creationId xmlns:a16="http://schemas.microsoft.com/office/drawing/2014/main" id="{8925279E-C599-4F98-ABAF-0B86283E392D}"/>
              </a:ext>
            </a:extLst>
          </p:cNvPr>
          <p:cNvSpPr>
            <a:spLocks noGrp="1"/>
          </p:cNvSpPr>
          <p:nvPr>
            <p:ph type="ftr" sz="quarter" idx="11"/>
          </p:nvPr>
        </p:nvSpPr>
        <p:spPr/>
        <p:txBody>
          <a:bodyPr/>
          <a:lstStyle>
            <a:lvl1pPr>
              <a:defRPr/>
            </a:lvl1pPr>
          </a:lstStyle>
          <a:p>
            <a:pPr>
              <a:defRPr/>
            </a:pPr>
            <a:endParaRPr lang="el-GR"/>
          </a:p>
        </p:txBody>
      </p:sp>
      <p:sp>
        <p:nvSpPr>
          <p:cNvPr id="7" name="21 - Θέση αριθμού διαφάνειας">
            <a:extLst>
              <a:ext uri="{FF2B5EF4-FFF2-40B4-BE49-F238E27FC236}">
                <a16:creationId xmlns:a16="http://schemas.microsoft.com/office/drawing/2014/main" id="{88F4B009-E2A0-45C5-BA3C-17711B665E37}"/>
              </a:ext>
            </a:extLst>
          </p:cNvPr>
          <p:cNvSpPr>
            <a:spLocks noGrp="1"/>
          </p:cNvSpPr>
          <p:nvPr>
            <p:ph type="sldNum" sz="quarter" idx="12"/>
          </p:nvPr>
        </p:nvSpPr>
        <p:spPr/>
        <p:txBody>
          <a:bodyPr/>
          <a:lstStyle>
            <a:lvl1pPr>
              <a:defRPr/>
            </a:lvl1pPr>
          </a:lstStyle>
          <a:p>
            <a:fld id="{75DA502C-4CEC-4572-9459-90C41EC0273F}" type="slidenum">
              <a:rPr lang="el-GR" altLang="en-US"/>
              <a:pPr/>
              <a:t>‹#›</a:t>
            </a:fld>
            <a:endParaRPr lang="el-GR" altLang="en-US"/>
          </a:p>
        </p:txBody>
      </p:sp>
    </p:spTree>
    <p:extLst>
      <p:ext uri="{BB962C8B-B14F-4D97-AF65-F5344CB8AC3E}">
        <p14:creationId xmlns:p14="http://schemas.microsoft.com/office/powerpoint/2010/main" val="200233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8 - Θέση κειμένου">
            <a:extLst>
              <a:ext uri="{FF2B5EF4-FFF2-40B4-BE49-F238E27FC236}">
                <a16:creationId xmlns:a16="http://schemas.microsoft.com/office/drawing/2014/main" id="{401F569E-8F3D-49C9-BB0B-9AD55ACFB8E0}"/>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Kλικ για επεξεργασία των στυλ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endParaRPr lang="en-US" altLang="en-US"/>
          </a:p>
        </p:txBody>
      </p:sp>
      <p:sp>
        <p:nvSpPr>
          <p:cNvPr id="24" name="23 - Θέση ημερομηνίας">
            <a:extLst>
              <a:ext uri="{FF2B5EF4-FFF2-40B4-BE49-F238E27FC236}">
                <a16:creationId xmlns:a16="http://schemas.microsoft.com/office/drawing/2014/main" id="{ACE13182-7E6D-45ED-A7D8-4369A838CA37}"/>
              </a:ext>
            </a:extLst>
          </p:cNvPr>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l-GR"/>
          </a:p>
        </p:txBody>
      </p:sp>
      <p:sp>
        <p:nvSpPr>
          <p:cNvPr id="10" name="9 - Θέση υποσέλιδου">
            <a:extLst>
              <a:ext uri="{FF2B5EF4-FFF2-40B4-BE49-F238E27FC236}">
                <a16:creationId xmlns:a16="http://schemas.microsoft.com/office/drawing/2014/main" id="{FFC55B4B-8D7E-4881-BE98-5D1406411DA6}"/>
              </a:ext>
            </a:extLst>
          </p:cNvPr>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l-GR"/>
          </a:p>
        </p:txBody>
      </p:sp>
      <p:sp>
        <p:nvSpPr>
          <p:cNvPr id="22" name="21 - Θέση αριθμού διαφάνειας">
            <a:extLst>
              <a:ext uri="{FF2B5EF4-FFF2-40B4-BE49-F238E27FC236}">
                <a16:creationId xmlns:a16="http://schemas.microsoft.com/office/drawing/2014/main" id="{2C30FB0F-41D6-4D5D-B610-F513D710BA75}"/>
              </a:ext>
            </a:extLst>
          </p:cNvPr>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E8728842-CEAD-4EE7-97A6-BCF87244A7A1}" type="slidenum">
              <a:rPr lang="el-GR" altLang="en-US"/>
              <a:pPr/>
              <a:t>‹#›</a:t>
            </a:fld>
            <a:endParaRPr lang="el-GR" altLang="en-US"/>
          </a:p>
        </p:txBody>
      </p:sp>
      <p:sp>
        <p:nvSpPr>
          <p:cNvPr id="5" name="4 - Θέση τίτλου">
            <a:extLst>
              <a:ext uri="{FF2B5EF4-FFF2-40B4-BE49-F238E27FC236}">
                <a16:creationId xmlns:a16="http://schemas.microsoft.com/office/drawing/2014/main" id="{700C7636-E494-43B6-B971-351BFF46E2A3}"/>
              </a:ext>
            </a:extLst>
          </p:cNvPr>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l-GR"/>
              <a:t>Kλικ για επεξεργασία του τίτλου</a:t>
            </a:r>
            <a:endParaRPr lang="en-US"/>
          </a:p>
        </p:txBody>
      </p:sp>
    </p:spTree>
  </p:cSld>
  <p:clrMap bg1="dk1" tx1="lt1" bg2="dk2" tx2="lt2" accent1="accent1" accent2="accent2" accent3="accent3" accent4="accent4" accent5="accent5" accent6="accent6" hlink="hlink" folHlink="folHlink"/>
  <p:sldLayoutIdLst>
    <p:sldLayoutId id="2147483801" r:id="rId1"/>
    <p:sldLayoutId id="2147483793" r:id="rId2"/>
    <p:sldLayoutId id="2147483802" r:id="rId3"/>
    <p:sldLayoutId id="2147483794" r:id="rId4"/>
    <p:sldLayoutId id="2147483803" r:id="rId5"/>
    <p:sldLayoutId id="2147483795" r:id="rId6"/>
    <p:sldLayoutId id="2147483796" r:id="rId7"/>
    <p:sldLayoutId id="2147483797" r:id="rId8"/>
    <p:sldLayoutId id="2147483798" r:id="rId9"/>
    <p:sldLayoutId id="2147483799" r:id="rId10"/>
    <p:sldLayoutId id="2147483800" r:id="rId11"/>
    <p:sldLayoutId id="2147483804" r:id="rId12"/>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9C9C9C"/>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82828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9C9C9C"/>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9C9C9C"/>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AE5D1DB-6502-45EE-B993-1AEA55E495A4}"/>
              </a:ext>
            </a:extLst>
          </p:cNvPr>
          <p:cNvSpPr>
            <a:spLocks noGrp="1" noChangeArrowheads="1"/>
          </p:cNvSpPr>
          <p:nvPr>
            <p:ph type="ctrTitle"/>
          </p:nvPr>
        </p:nvSpPr>
        <p:spPr>
          <a:xfrm>
            <a:off x="611560" y="3573016"/>
            <a:ext cx="8305800" cy="1981200"/>
          </a:xfrm>
        </p:spPr>
        <p:txBody>
          <a:bodyPr/>
          <a:lstStyle/>
          <a:p>
            <a:pPr eaLnBrk="1" fontAlgn="auto" hangingPunct="1">
              <a:spcAft>
                <a:spcPts val="0"/>
              </a:spcAft>
              <a:defRPr/>
            </a:pPr>
            <a:r>
              <a:rPr lang="el-GR">
                <a:solidFill>
                  <a:schemeClr val="bg1"/>
                </a:solidFill>
              </a:rPr>
              <a:t>ΠΡΑΓΜΑΤΟΛΟΓΙΑ ΚΑΙ ΣΗΜΑΣΙΟΛΟΓΙΑ</a:t>
            </a:r>
          </a:p>
        </p:txBody>
      </p:sp>
      <p:pic>
        <p:nvPicPr>
          <p:cNvPr id="6147" name="Picture 4">
            <a:extLst>
              <a:ext uri="{FF2B5EF4-FFF2-40B4-BE49-F238E27FC236}">
                <a16:creationId xmlns:a16="http://schemas.microsoft.com/office/drawing/2014/main" id="{DF051E1A-A4B6-4D94-93A3-94DBCE153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813"/>
            <a:ext cx="82550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AD2F980B-7E2D-4DCA-8406-025854793EB5}"/>
              </a:ext>
            </a:extLst>
          </p:cNvPr>
          <p:cNvSpPr>
            <a:spLocks noGrp="1" noChangeArrowheads="1"/>
          </p:cNvSpPr>
          <p:nvPr>
            <p:ph idx="1"/>
          </p:nvPr>
        </p:nvSpPr>
        <p:spPr/>
        <p:txBody>
          <a:bodyPr anchor="ctr"/>
          <a:lstStyle/>
          <a:p>
            <a:pPr marL="0" indent="0" eaLnBrk="1" hangingPunct="1">
              <a:buNone/>
            </a:pPr>
            <a:r>
              <a:rPr lang="el-GR" altLang="en-US" sz="4000" dirty="0">
                <a:solidFill>
                  <a:schemeClr val="bg1"/>
                </a:solidFill>
                <a:latin typeface="Times New Roman" panose="02020603050405020304" pitchFamily="18" charset="0"/>
                <a:cs typeface="Times New Roman" panose="02020603050405020304" pitchFamily="18" charset="0"/>
              </a:rPr>
              <a:t>Οι </a:t>
            </a:r>
            <a:r>
              <a:rPr lang="el-GR" altLang="en-US" sz="4000" b="1" dirty="0">
                <a:solidFill>
                  <a:schemeClr val="bg1"/>
                </a:solidFill>
                <a:latin typeface="Times New Roman" panose="02020603050405020304" pitchFamily="18" charset="0"/>
                <a:cs typeface="Times New Roman" panose="02020603050405020304" pitchFamily="18" charset="0"/>
              </a:rPr>
              <a:t>σημασιολογικές πληροφορίες </a:t>
            </a:r>
            <a:r>
              <a:rPr lang="el-GR" altLang="en-US" sz="4000" dirty="0">
                <a:solidFill>
                  <a:schemeClr val="bg1"/>
                </a:solidFill>
                <a:latin typeface="Times New Roman" panose="02020603050405020304" pitchFamily="18" charset="0"/>
                <a:cs typeface="Times New Roman" panose="02020603050405020304" pitchFamily="18" charset="0"/>
              </a:rPr>
              <a:t>συνδέονται με συντακτικές και μορφολογικές πληροφορίες, είναι δηλαδή κατεξοχήν γλωσσικές πληροφορίες.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C4239837-FBB7-477D-BA2B-018F04E3F074}"/>
              </a:ext>
            </a:extLst>
          </p:cNvPr>
          <p:cNvSpPr>
            <a:spLocks noGrp="1" noChangeArrowheads="1"/>
          </p:cNvSpPr>
          <p:nvPr>
            <p:ph idx="1"/>
          </p:nvPr>
        </p:nvSpPr>
        <p:spPr/>
        <p:txBody>
          <a:bodyPr anchor="ctr"/>
          <a:lstStyle/>
          <a:p>
            <a:pPr marL="0" indent="0" eaLnBrk="1" hangingPunct="1">
              <a:buFont typeface="Wingdings" panose="05000000000000000000" pitchFamily="2" charset="2"/>
              <a:buNone/>
            </a:pPr>
            <a:r>
              <a:rPr lang="el-GR" altLang="en-US" sz="4000" dirty="0">
                <a:solidFill>
                  <a:schemeClr val="bg1"/>
                </a:solidFill>
                <a:latin typeface="Times New Roman" panose="02020603050405020304" pitchFamily="18" charset="0"/>
                <a:cs typeface="Times New Roman" panose="02020603050405020304" pitchFamily="18" charset="0"/>
              </a:rPr>
              <a:t>Οι γλωσσικές προτάσεις ενσωματώνουν αυτού του είδους τις πληροφορίες ανεξάρτητα από το αν χρησιμοποιούνται σε πραγματική επικοινωνία ή όχι.</a:t>
            </a:r>
          </a:p>
          <a:p>
            <a:pPr marL="0" indent="0" eaLnBrk="1" hangingPunct="1"/>
            <a:endParaRPr lang="el-GR" altLang="en-US" sz="4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9EC5DDAF-8608-4A0D-BD19-E080AD2836E3}"/>
              </a:ext>
            </a:extLst>
          </p:cNvPr>
          <p:cNvSpPr>
            <a:spLocks noGrp="1" noChangeArrowheads="1"/>
          </p:cNvSpPr>
          <p:nvPr>
            <p:ph idx="1"/>
          </p:nvPr>
        </p:nvSpPr>
        <p:spPr>
          <a:xfrm>
            <a:off x="457200" y="765175"/>
            <a:ext cx="8229600" cy="5330825"/>
          </a:xfrm>
        </p:spPr>
        <p:txBody>
          <a:bodyPr anchor="ctr"/>
          <a:lstStyle/>
          <a:p>
            <a:pPr marL="0" indent="0" eaLnBrk="1" hangingPunct="1">
              <a:buFont typeface="Wingdings" panose="05000000000000000000" pitchFamily="2" charset="2"/>
              <a:buNone/>
            </a:pPr>
            <a:r>
              <a:rPr lang="el-GR" altLang="en-US" sz="4000" dirty="0">
                <a:solidFill>
                  <a:schemeClr val="bg1"/>
                </a:solidFill>
                <a:latin typeface="Times New Roman" panose="02020603050405020304" pitchFamily="18" charset="0"/>
                <a:cs typeface="Times New Roman" panose="02020603050405020304" pitchFamily="18" charset="0"/>
              </a:rPr>
              <a:t>Οι </a:t>
            </a:r>
            <a:r>
              <a:rPr lang="el-GR" altLang="en-US" sz="4000" b="1" dirty="0">
                <a:solidFill>
                  <a:schemeClr val="bg1"/>
                </a:solidFill>
                <a:latin typeface="Times New Roman" panose="02020603050405020304" pitchFamily="18" charset="0"/>
                <a:cs typeface="Times New Roman" panose="02020603050405020304" pitchFamily="18" charset="0"/>
              </a:rPr>
              <a:t>πραγματολογικές πληροφορίες </a:t>
            </a:r>
            <a:r>
              <a:rPr lang="el-GR" altLang="en-US" sz="4000" dirty="0">
                <a:solidFill>
                  <a:schemeClr val="bg1"/>
                </a:solidFill>
                <a:latin typeface="Times New Roman" panose="02020603050405020304" pitchFamily="18" charset="0"/>
                <a:cs typeface="Times New Roman" panose="02020603050405020304" pitchFamily="18" charset="0"/>
              </a:rPr>
              <a:t>είναι εξωγλωσσικές, με την έννοια ότι προκύπτουν μόνο όταν η γλώσσα χρησιμοποιείται σε πραγματικό χρόνο και σε συγκεκριμένες επικοινωνιακές συνθήκες. </a:t>
            </a:r>
          </a:p>
          <a:p>
            <a:pPr marL="0" indent="0" eaLnBrk="1" hangingPunct="1">
              <a:buNone/>
            </a:pPr>
            <a:endParaRPr lang="el-GR" altLang="en-US" sz="4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56AF64-87EE-4E69-9848-13C788D30D6C}"/>
              </a:ext>
            </a:extLst>
          </p:cNvPr>
          <p:cNvSpPr>
            <a:spLocks noGrp="1"/>
          </p:cNvSpPr>
          <p:nvPr>
            <p:ph idx="1"/>
          </p:nvPr>
        </p:nvSpPr>
        <p:spPr/>
        <p:txBody>
          <a:bodyPr anchor="ctr"/>
          <a:lstStyle/>
          <a:p>
            <a:pPr marL="0" indent="0">
              <a:buNone/>
            </a:pPr>
            <a:r>
              <a:rPr lang="el-G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Αντίθετα με τη Σημασιολογία, η οποία επικεντρώνεται στις συστηματικές, ανεξάρτητες από οποιοδήποτε περικείμενο, σημασίες των λέξεων, των εκφράσεων και των προτάσεων, η Πραγματολογία μελετά τη σημασία όπως αυτή προκύπτει όταν η γλώσσα χρησιμοποιείται στην επικοινωνία</a:t>
            </a:r>
            <a:r>
              <a:rPr lang="el-GR" sz="2800" b="1"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a:t>
            </a:r>
            <a:r>
              <a:rPr lang="el-G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2800" dirty="0"/>
          </a:p>
        </p:txBody>
      </p:sp>
    </p:spTree>
    <p:extLst>
      <p:ext uri="{BB962C8B-B14F-4D97-AF65-F5344CB8AC3E}">
        <p14:creationId xmlns:p14="http://schemas.microsoft.com/office/powerpoint/2010/main" val="346264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68C2C2-CFFB-4BB5-84C2-4A0863473BAA}"/>
              </a:ext>
            </a:extLst>
          </p:cNvPr>
          <p:cNvSpPr>
            <a:spLocks noGrp="1"/>
          </p:cNvSpPr>
          <p:nvPr>
            <p:ph idx="1"/>
          </p:nvPr>
        </p:nvSpPr>
        <p:spPr/>
        <p:txBody>
          <a:bodyPr anchor="ctr"/>
          <a:lstStyle/>
          <a:p>
            <a:pPr marL="0" indent="0">
              <a:buNone/>
            </a:pPr>
            <a:r>
              <a:rPr lang="el-GR" sz="3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Η πραγματολογική σημασία αποτελεί συνάρτηση των συστηματικών σημασιών των λέξεων και των εκφράσεων που χρησιμοποιούνται, με το περικείμενο στο οποίο χρησιμοποιούνται και με τις επικοινωνιακές προθέσεις που θέλει να εκφράσει ο ομιλητής.</a:t>
            </a:r>
            <a:endParaRPr lang="en-US" sz="3200" dirty="0"/>
          </a:p>
        </p:txBody>
      </p:sp>
    </p:spTree>
    <p:extLst>
      <p:ext uri="{BB962C8B-B14F-4D97-AF65-F5344CB8AC3E}">
        <p14:creationId xmlns:p14="http://schemas.microsoft.com/office/powerpoint/2010/main" val="76620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0BB9455C-8E1B-4FED-9E27-57DA775E2B0B}"/>
              </a:ext>
            </a:extLst>
          </p:cNvPr>
          <p:cNvSpPr>
            <a:spLocks noGrp="1" noChangeArrowheads="1"/>
          </p:cNvSpPr>
          <p:nvPr>
            <p:ph idx="1"/>
          </p:nvPr>
        </p:nvSpPr>
        <p:spPr/>
        <p:txBody>
          <a:bodyPr anchor="ctr"/>
          <a:lstStyle/>
          <a:p>
            <a:pPr marL="0" indent="0" eaLnBrk="1" hangingPunct="1">
              <a:lnSpc>
                <a:spcPct val="90000"/>
              </a:lnSpc>
              <a:buNone/>
            </a:pPr>
            <a:r>
              <a:rPr lang="el-GR" altLang="en-US" sz="3600" dirty="0">
                <a:solidFill>
                  <a:schemeClr val="bg1"/>
                </a:solidFill>
                <a:latin typeface="Times New Roman" panose="02020603050405020304" pitchFamily="18" charset="0"/>
                <a:cs typeface="Times New Roman" panose="02020603050405020304" pitchFamily="18" charset="0"/>
              </a:rPr>
              <a:t>Με αυτή την έννοια η διάκριση αφορά </a:t>
            </a:r>
            <a:r>
              <a:rPr lang="el-GR" altLang="en-US" sz="3600" dirty="0">
                <a:solidFill>
                  <a:srgbClr val="FF0000"/>
                </a:solidFill>
                <a:latin typeface="Times New Roman" panose="02020603050405020304" pitchFamily="18" charset="0"/>
                <a:cs typeface="Times New Roman" panose="02020603050405020304" pitchFamily="18" charset="0"/>
              </a:rPr>
              <a:t>την ανεξάρτητη από οποιοδήποτε περικείμενο σημασία </a:t>
            </a:r>
            <a:r>
              <a:rPr lang="el-GR" altLang="en-US" sz="3600" dirty="0">
                <a:solidFill>
                  <a:schemeClr val="bg1"/>
                </a:solidFill>
                <a:latin typeface="Times New Roman" panose="02020603050405020304" pitchFamily="18" charset="0"/>
                <a:cs typeface="Times New Roman" panose="02020603050405020304" pitchFamily="18" charset="0"/>
              </a:rPr>
              <a:t>και τη </a:t>
            </a:r>
            <a:r>
              <a:rPr lang="el-GR" altLang="en-US" sz="3600" dirty="0">
                <a:solidFill>
                  <a:srgbClr val="FF0000"/>
                </a:solidFill>
                <a:latin typeface="Times New Roman" panose="02020603050405020304" pitchFamily="18" charset="0"/>
                <a:cs typeface="Times New Roman" panose="02020603050405020304" pitchFamily="18" charset="0"/>
              </a:rPr>
              <a:t>σημασία του ομιλητή</a:t>
            </a:r>
            <a:r>
              <a:rPr lang="el-GR" altLang="en-US" sz="3600" dirty="0">
                <a:solidFill>
                  <a:schemeClr val="bg1"/>
                </a:solidFill>
                <a:latin typeface="Times New Roman" panose="02020603050405020304" pitchFamily="18" charset="0"/>
                <a:cs typeface="Times New Roman" panose="02020603050405020304" pitchFamily="18" charset="0"/>
              </a:rPr>
              <a:t>, τη σημασία δηλαδή που προκύπτει κατά τη γλωσσική χρήση.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164CBC-62CC-48DE-AAAF-5D2222FC244F}"/>
              </a:ext>
            </a:extLst>
          </p:cNvPr>
          <p:cNvSpPr>
            <a:spLocks noGrp="1"/>
          </p:cNvSpPr>
          <p:nvPr>
            <p:ph idx="1"/>
          </p:nvPr>
        </p:nvSpPr>
        <p:spPr/>
        <p:txBody>
          <a:bodyPr/>
          <a:lstStyle/>
          <a:p>
            <a:pPr marL="0" indent="0">
              <a:buNone/>
            </a:pPr>
            <a:r>
              <a:rPr lang="el-GR" sz="3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Ο ακροατής/συνομιλητής, από την άλλη πλευρά, εμπλέκεται ενεργά στην παραγωγή της σημασίας, εφόσον καλείται να χρησιμοποιήσει τα ίδια εργαλεία (τις συστηματικές σημασίες και το περικείμενο στο οποίο εμφανίζονται) προκειμένου να ερμηνεύσει την επικοινωνιακή πρόθεση του ομιλητή.</a:t>
            </a:r>
            <a:endParaRPr lang="en-US" sz="3200" dirty="0"/>
          </a:p>
        </p:txBody>
      </p:sp>
    </p:spTree>
    <p:extLst>
      <p:ext uri="{BB962C8B-B14F-4D97-AF65-F5344CB8AC3E}">
        <p14:creationId xmlns:p14="http://schemas.microsoft.com/office/powerpoint/2010/main" val="3535511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33E405-81C8-4C3B-8A1D-83B5E59A988B}"/>
              </a:ext>
            </a:extLst>
          </p:cNvPr>
          <p:cNvSpPr>
            <a:spLocks noGrp="1"/>
          </p:cNvSpPr>
          <p:nvPr>
            <p:ph idx="1"/>
          </p:nvPr>
        </p:nvSpPr>
        <p:spPr/>
        <p:txBody>
          <a:bodyPr/>
          <a:lstStyle/>
          <a:p>
            <a:pPr marL="0" indent="0">
              <a:buNone/>
            </a:pPr>
            <a:r>
              <a:rPr lang="el-G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Λόγω αυτών των ουσιαστικών διαφορών, αντίθετα με τη Σημασιολογία, της οποίας μονάδα ανάλυσης είναι η </a:t>
            </a:r>
            <a:r>
              <a:rPr lang="el-GR" sz="2800" b="1" cap="small"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προταση</a:t>
            </a:r>
            <a:r>
              <a:rPr lang="el-G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sentence</a:t>
            </a:r>
            <a:r>
              <a:rPr lang="el-G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που αποτελείται από λέξεις οι οποίες συνδέονται μεταξύ τους μέσω των γραμματικών κανόνων της γλώσσας, η Πραγματολογία χρησιμοποιεί ως μονάδα ανάλυσης το </a:t>
            </a:r>
            <a:r>
              <a:rPr lang="el-GR" sz="2800" b="1" cap="small"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εκφωνημα</a:t>
            </a:r>
            <a:r>
              <a:rPr lang="el-G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utternance</a:t>
            </a:r>
            <a:r>
              <a:rPr lang="el-G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που αποτελεί </a:t>
            </a:r>
            <a:r>
              <a:rPr lang="el-GR" sz="2800" dirty="0">
                <a:solidFill>
                  <a:srgbClr val="FF0000"/>
                </a:solidFill>
                <a:effectLst/>
                <a:latin typeface="Times New Roman" panose="02020603050405020304" pitchFamily="18" charset="0"/>
                <a:ea typeface="Calibri" panose="020F0502020204030204" pitchFamily="34" charset="0"/>
                <a:cs typeface="Calibri" panose="020F0502020204030204" pitchFamily="34" charset="0"/>
              </a:rPr>
              <a:t>μορφή γλωσσικής δράσης της οποίας η σημασία προσδιορίζεται από το περικείμενο και από τις επικοινωνιακές προθέσεις του ομιλητή</a:t>
            </a:r>
            <a:r>
              <a:rPr lang="el-G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2800" dirty="0"/>
          </a:p>
        </p:txBody>
      </p:sp>
    </p:spTree>
    <p:extLst>
      <p:ext uri="{BB962C8B-B14F-4D97-AF65-F5344CB8AC3E}">
        <p14:creationId xmlns:p14="http://schemas.microsoft.com/office/powerpoint/2010/main" val="54272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F7BD7C-E76E-452C-9ADE-538BE30F17E3}"/>
              </a:ext>
            </a:extLst>
          </p:cNvPr>
          <p:cNvSpPr>
            <a:spLocks noGrp="1"/>
          </p:cNvSpPr>
          <p:nvPr>
            <p:ph idx="1"/>
          </p:nvPr>
        </p:nvSpPr>
        <p:spPr/>
        <p:txBody>
          <a:bodyPr anchor="ctr"/>
          <a:lstStyle/>
          <a:p>
            <a:pPr marL="0" indent="0">
              <a:buNone/>
            </a:pPr>
            <a:r>
              <a:rPr lang="el-GR" sz="2800" dirty="0">
                <a:solidFill>
                  <a:srgbClr val="000000"/>
                </a:solidFill>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Το </a:t>
            </a:r>
            <a:r>
              <a:rPr lang="el-GR" sz="28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εκφώνημα συνίσταται στη χρήση μιας πρότασης (ή ακόμα και μιας φράσης ή μιας μόνο λέξης) σε συγκριμένο περικείμενο και αποτελεί πραγμάτωση της αφηρημένης προτασιακής σημασίας σε μια συγκεκριμένη επικοινωνιακή περίσταση.</a:t>
            </a:r>
            <a:endParaRPr lang="en-US" sz="28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89532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BE47AD-9EF7-44B9-B1D9-45120603B8CC}"/>
              </a:ext>
            </a:extLst>
          </p:cNvPr>
          <p:cNvSpPr>
            <a:spLocks noGrp="1"/>
          </p:cNvSpPr>
          <p:nvPr>
            <p:ph idx="1"/>
          </p:nvPr>
        </p:nvSpPr>
        <p:spPr/>
        <p:txBody>
          <a:bodyPr anchor="ctr"/>
          <a:lstStyle/>
          <a:p>
            <a:pPr marL="0" indent="0">
              <a:buNone/>
            </a:pPr>
            <a:r>
              <a:rPr lang="el-G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Η σημασία του εκφωνήματος, αντίθετα με τη σημασία της πρότασης, είναι ελλιπής αν δεν ληφθεί υπόψη η</a:t>
            </a:r>
            <a:r>
              <a:rPr lang="el-GR" sz="2800" cap="small"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ισχυς του εκφωνηματος</a:t>
            </a:r>
            <a:r>
              <a:rPr lang="el-G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n-US"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utterance force</a:t>
            </a:r>
            <a:r>
              <a:rPr lang="el-GR" sz="2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δηλαδή η επικοινωνιακή πρόθεση που εκφράζει το εκφώνημα στην εκάστοτε επικοινωνιακή περίσταση</a:t>
            </a:r>
            <a:r>
              <a:rPr lang="el-GR"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157643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FED1A018-58CA-4B71-8FB3-2F722EE42AB9}"/>
              </a:ext>
            </a:extLst>
          </p:cNvPr>
          <p:cNvSpPr>
            <a:spLocks noGrp="1" noChangeArrowheads="1"/>
          </p:cNvSpPr>
          <p:nvPr>
            <p:ph idx="1"/>
          </p:nvPr>
        </p:nvSpPr>
        <p:spPr>
          <a:xfrm>
            <a:off x="539750" y="1341438"/>
            <a:ext cx="8147050" cy="4754562"/>
          </a:xfrm>
        </p:spPr>
        <p:txBody>
          <a:bodyPr>
            <a:normAutofit/>
          </a:bodyPr>
          <a:lstStyle/>
          <a:p>
            <a:pPr marL="274320" indent="-274320" eaLnBrk="1" fontAlgn="auto" hangingPunct="1">
              <a:spcAft>
                <a:spcPts val="0"/>
              </a:spcAft>
              <a:buFont typeface="Wingdings 2"/>
              <a:buChar char=""/>
              <a:defRPr/>
            </a:pPr>
            <a:r>
              <a:rPr lang="el-GR" sz="3600" dirty="0">
                <a:solidFill>
                  <a:schemeClr val="bg1"/>
                </a:solidFill>
                <a:latin typeface="Times New Roman" panose="02020603050405020304" pitchFamily="18" charset="0"/>
                <a:cs typeface="Times New Roman" panose="02020603050405020304" pitchFamily="18" charset="0"/>
              </a:rPr>
              <a:t>Η Σημασιολογία και η Πραγματολογία αποτελούν αλληλένδετους κλάδους της Γλωσσολογίας. </a:t>
            </a:r>
            <a:endParaRPr lang="en-US" sz="3600" dirty="0">
              <a:solidFill>
                <a:schemeClr val="bg1"/>
              </a:solidFill>
              <a:latin typeface="Times New Roman" panose="02020603050405020304" pitchFamily="18" charset="0"/>
              <a:cs typeface="Times New Roman" panose="02020603050405020304" pitchFamily="18" charset="0"/>
            </a:endParaRPr>
          </a:p>
          <a:p>
            <a:pPr marL="274320" indent="-274320" eaLnBrk="1" fontAlgn="auto" hangingPunct="1">
              <a:spcAft>
                <a:spcPts val="0"/>
              </a:spcAft>
              <a:buFont typeface="Wingdings 2" panose="05020102010507070707" pitchFamily="18" charset="2"/>
              <a:buNone/>
              <a:defRPr/>
            </a:pPr>
            <a:endParaRPr lang="en-US" sz="4000" dirty="0">
              <a:solidFill>
                <a:schemeClr val="bg1"/>
              </a:solidFill>
            </a:endParaRPr>
          </a:p>
          <a:p>
            <a:pPr marL="274320" indent="-274320" eaLnBrk="1" fontAlgn="auto" hangingPunct="1">
              <a:spcAft>
                <a:spcPts val="0"/>
              </a:spcAft>
              <a:defRPr/>
            </a:pPr>
            <a:r>
              <a:rPr lang="el-GR" sz="3600" dirty="0">
                <a:solidFill>
                  <a:schemeClr val="bg1"/>
                </a:solidFill>
                <a:latin typeface="Times New Roman" panose="02020603050405020304" pitchFamily="18" charset="0"/>
                <a:cs typeface="Times New Roman" panose="02020603050405020304" pitchFamily="18" charset="0"/>
              </a:rPr>
              <a:t>Πρόκειται, ωστόσο, για δύο διαφορετικά επίπεδα γλωσσικής ανάλυσης</a:t>
            </a:r>
            <a:r>
              <a:rPr lang="el-GR" sz="3600" dirty="0">
                <a:solidFill>
                  <a:schemeClr val="hlink"/>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E46433-5EF7-45A6-9031-9A55236F7909}"/>
              </a:ext>
            </a:extLst>
          </p:cNvPr>
          <p:cNvSpPr>
            <a:spLocks noGrp="1"/>
          </p:cNvSpPr>
          <p:nvPr>
            <p:ph idx="1"/>
          </p:nvPr>
        </p:nvSpPr>
        <p:spPr/>
        <p:txBody>
          <a:bodyPr/>
          <a:lstStyle/>
          <a:p>
            <a:pPr marL="34290" marR="0" indent="0" algn="just">
              <a:lnSpc>
                <a:spcPct val="120000"/>
              </a:lnSpc>
              <a:spcBef>
                <a:spcPts val="0"/>
              </a:spcBef>
              <a:spcAft>
                <a:spcPts val="0"/>
              </a:spcAft>
              <a:buNone/>
            </a:pPr>
            <a:r>
              <a:rPr lang="el-GR" sz="24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Α: 	…και λέμε να κάνουμε το γάμο τέλος Ιουνίου, στη 	Δονούσα. Θα έρθεις;</a:t>
            </a:r>
            <a:endParaRPr lang="en-US" sz="24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34290" marR="0" indent="0" algn="just">
              <a:lnSpc>
                <a:spcPct val="120000"/>
              </a:lnSpc>
              <a:spcBef>
                <a:spcPts val="0"/>
              </a:spcBef>
              <a:spcAft>
                <a:spcPts val="0"/>
              </a:spcAft>
              <a:buNone/>
            </a:pPr>
            <a:r>
              <a:rPr lang="el-GR" sz="24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Β: 	Η Δονούσα είναι λίγο μακριά.</a:t>
            </a:r>
            <a:endParaRPr lang="en-US" sz="24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34290" marR="0" indent="0" algn="just">
              <a:lnSpc>
                <a:spcPct val="120000"/>
              </a:lnSpc>
              <a:spcBef>
                <a:spcPts val="0"/>
              </a:spcBef>
              <a:spcAft>
                <a:spcPts val="0"/>
              </a:spcAft>
              <a:buNone/>
            </a:pPr>
            <a:r>
              <a:rPr lang="el-GR" sz="24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Α: 	Ναι, μωρέ, το ξέρω, πολύς κόσμος δεν μπορεί, αλλά 	θέλουμε εκεί γιατί είναι ρομαντικό. Είχαμε πάει εκεί 	πρώτη φορά μαζί διακοπές.</a:t>
            </a:r>
            <a:endParaRPr lang="en-US" sz="24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pPr marL="34290" marR="0" indent="0" algn="just">
              <a:lnSpc>
                <a:spcPct val="120000"/>
              </a:lnSpc>
              <a:spcBef>
                <a:spcPts val="0"/>
              </a:spcBef>
              <a:spcAft>
                <a:spcPts val="0"/>
              </a:spcAft>
              <a:buNone/>
            </a:pPr>
            <a:r>
              <a:rPr lang="el-GR" sz="24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Β:</a:t>
            </a:r>
            <a:r>
              <a:rPr lang="el-GR" sz="240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l-GR" sz="24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rPr>
              <a:t>Μωρέ εσείς καλά το σκεφτήκατε, αλλά είναι δύσκολη 	εποχή για ταξίδια γιατί έχω εξεταστική.</a:t>
            </a:r>
            <a:endParaRPr lang="en-US" sz="2400" dirty="0">
              <a:solidFill>
                <a:srgbClr val="000000"/>
              </a:solidFill>
              <a:effectLst/>
              <a:uFill>
                <a:solidFill>
                  <a:srgbClr val="000000"/>
                </a:solidFill>
              </a:u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9170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3962896-8513-4942-BA0F-6A7DE73A8CC2}"/>
              </a:ext>
            </a:extLst>
          </p:cNvPr>
          <p:cNvSpPr>
            <a:spLocks noGrp="1" noChangeArrowheads="1"/>
          </p:cNvSpPr>
          <p:nvPr>
            <p:ph type="ctrTitle"/>
          </p:nvPr>
        </p:nvSpPr>
        <p:spPr/>
        <p:txBody>
          <a:bodyPr/>
          <a:lstStyle/>
          <a:p>
            <a:pPr eaLnBrk="1" fontAlgn="auto" hangingPunct="1">
              <a:spcAft>
                <a:spcPts val="0"/>
              </a:spcAft>
              <a:defRPr/>
            </a:pPr>
            <a:r>
              <a:rPr lang="el-GR">
                <a:solidFill>
                  <a:schemeClr val="bg1"/>
                </a:solidFill>
              </a:rPr>
              <a:t>ΟΡΙΣΜΟΙ ΤΗΣ ΠΡΑΓΜΑΤΟΛΟΓΙΑΣ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a:extLst>
              <a:ext uri="{FF2B5EF4-FFF2-40B4-BE49-F238E27FC236}">
                <a16:creationId xmlns:a16="http://schemas.microsoft.com/office/drawing/2014/main" id="{AFBA9DDC-167E-4F2F-AED2-15CF9D49A56A}"/>
              </a:ext>
            </a:extLst>
          </p:cNvPr>
          <p:cNvSpPr>
            <a:spLocks noGrp="1" noChangeArrowheads="1"/>
          </p:cNvSpPr>
          <p:nvPr>
            <p:ph idx="1"/>
          </p:nvPr>
        </p:nvSpPr>
        <p:spPr>
          <a:xfrm>
            <a:off x="457200" y="1341438"/>
            <a:ext cx="8229600" cy="4754562"/>
          </a:xfrm>
        </p:spPr>
        <p:txBody>
          <a:bodyPr/>
          <a:lstStyle/>
          <a:p>
            <a:pPr marL="0" indent="0" eaLnBrk="1" hangingPunct="1">
              <a:buNone/>
            </a:pPr>
            <a:r>
              <a:rPr lang="el-GR" altLang="en-US" dirty="0">
                <a:solidFill>
                  <a:schemeClr val="bg1"/>
                </a:solidFill>
              </a:rPr>
              <a:t>« </a:t>
            </a:r>
            <a:r>
              <a:rPr lang="el-GR" altLang="en-US" sz="3200" i="1" dirty="0">
                <a:solidFill>
                  <a:schemeClr val="bg1"/>
                </a:solidFill>
              </a:rPr>
              <a:t>Η πραγματολογία περιλαμβάνει τη γλωσσική έρευνα που αναφέρεται σε πτυχές των συμφραζομένων. </a:t>
            </a:r>
          </a:p>
          <a:p>
            <a:pPr marL="0" indent="0" eaLnBrk="1" hangingPunct="1">
              <a:buNone/>
            </a:pPr>
            <a:r>
              <a:rPr lang="el-GR" altLang="en-US" sz="3200" i="1" dirty="0">
                <a:solidFill>
                  <a:schemeClr val="bg1"/>
                </a:solidFill>
              </a:rPr>
              <a:t>Ως συμφραζόμενα εννοούμε μεταξύ άλλων, την ταυτότητα των συμμετεχόντων, τις χωροχρονικές παραμέτρους του επικοινωνιακού γεγονότος, τα πιστεύω, τις γνώσεις και τις προθέσεις των συμμετεχόντων σε αυτό το επικοινωνιακό γεγονός</a:t>
            </a:r>
            <a:r>
              <a:rPr lang="el-GR" altLang="en-US" dirty="0">
                <a:solidFill>
                  <a:schemeClr val="bg1"/>
                </a:solidFill>
              </a:rPr>
              <a:t>» </a:t>
            </a:r>
          </a:p>
        </p:txBody>
      </p:sp>
      <p:sp>
        <p:nvSpPr>
          <p:cNvPr id="7170" name="Rectangle 2">
            <a:extLst>
              <a:ext uri="{FF2B5EF4-FFF2-40B4-BE49-F238E27FC236}">
                <a16:creationId xmlns:a16="http://schemas.microsoft.com/office/drawing/2014/main" id="{47EF1D99-5D07-4A5F-A96E-F9D7E3CBD792}"/>
              </a:ext>
            </a:extLst>
          </p:cNvPr>
          <p:cNvSpPr>
            <a:spLocks noGrp="1" noRot="1" noChangeArrowheads="1"/>
          </p:cNvSpPr>
          <p:nvPr>
            <p:ph type="title"/>
          </p:nvPr>
        </p:nvSpPr>
        <p:spPr/>
        <p:txBody>
          <a:bodyPr/>
          <a:lstStyle/>
          <a:p>
            <a:pPr eaLnBrk="1" fontAlgn="auto" hangingPunct="1">
              <a:spcAft>
                <a:spcPts val="0"/>
              </a:spcAft>
              <a:defRPr/>
            </a:pPr>
            <a:r>
              <a:rPr>
                <a:solidFill>
                  <a:schemeClr val="bg1"/>
                </a:solidFill>
              </a:rPr>
              <a:t>Levinson </a:t>
            </a:r>
            <a:r>
              <a:rPr lang="el-GR">
                <a:solidFill>
                  <a:schemeClr val="bg1"/>
                </a:solidFill>
              </a:rPr>
              <a:t>1983: 5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EA7B31AC-47E5-40FF-997A-CB878E7F7142}"/>
              </a:ext>
            </a:extLst>
          </p:cNvPr>
          <p:cNvSpPr>
            <a:spLocks noGrp="1" noChangeArrowheads="1"/>
          </p:cNvSpPr>
          <p:nvPr>
            <p:ph idx="1"/>
          </p:nvPr>
        </p:nvSpPr>
        <p:spPr>
          <a:xfrm>
            <a:off x="457200" y="1524000"/>
            <a:ext cx="8229600" cy="4785320"/>
          </a:xfrm>
        </p:spPr>
        <p:txBody>
          <a:bodyPr/>
          <a:lstStyle/>
          <a:p>
            <a:pPr marL="0" indent="0" eaLnBrk="1" hangingPunct="1">
              <a:buNone/>
            </a:pPr>
            <a:r>
              <a:rPr lang="el-GR" altLang="en-US" sz="3200" dirty="0">
                <a:solidFill>
                  <a:schemeClr val="bg1"/>
                </a:solidFill>
              </a:rPr>
              <a:t>Η Πραγματολογία μπορεί να οριστεί ως «η σημασία στη διεπίδραση» </a:t>
            </a:r>
            <a:r>
              <a:rPr lang="en-US" altLang="en-US" sz="3200" dirty="0">
                <a:solidFill>
                  <a:schemeClr val="bg1"/>
                </a:solidFill>
              </a:rPr>
              <a:t>(meaning in interaction).</a:t>
            </a:r>
          </a:p>
          <a:p>
            <a:pPr marL="0" indent="0" eaLnBrk="1" hangingPunct="1">
              <a:buFont typeface="Wingdings" panose="05000000000000000000" pitchFamily="2" charset="2"/>
              <a:buNone/>
            </a:pPr>
            <a:r>
              <a:rPr lang="el-GR" altLang="en-US" sz="3200" dirty="0">
                <a:solidFill>
                  <a:schemeClr val="bg1"/>
                </a:solidFill>
              </a:rPr>
              <a:t>Από τον ορισμό αυτόν προκύπτει ότι η σημασία</a:t>
            </a:r>
            <a:endParaRPr lang="en-US" altLang="en-US" sz="3200" dirty="0">
              <a:solidFill>
                <a:schemeClr val="bg1"/>
              </a:solidFill>
            </a:endParaRPr>
          </a:p>
          <a:p>
            <a:pPr marL="0" indent="0" eaLnBrk="1" hangingPunct="1">
              <a:buFont typeface="Wingdings" panose="05000000000000000000" pitchFamily="2" charset="2"/>
              <a:buNone/>
            </a:pPr>
            <a:r>
              <a:rPr lang="el-GR" altLang="en-US" sz="3200" dirty="0">
                <a:solidFill>
                  <a:schemeClr val="bg1"/>
                </a:solidFill>
              </a:rPr>
              <a:t> α) δεν είναι εγγενής ιδιότητα των λέξεων καθαυτών, </a:t>
            </a:r>
          </a:p>
          <a:p>
            <a:pPr marL="0" indent="0" eaLnBrk="1" hangingPunct="1">
              <a:buFont typeface="Wingdings 2" panose="05020102010507070707" pitchFamily="18" charset="2"/>
              <a:buNone/>
            </a:pPr>
            <a:r>
              <a:rPr lang="el-GR" altLang="en-US" sz="3200" dirty="0">
                <a:solidFill>
                  <a:schemeClr val="bg1"/>
                </a:solidFill>
              </a:rPr>
              <a:t>β) δεν παράγεται αποκλειστικά ούτε από τον ομιλητή, ούτε από τον ακροατή.</a:t>
            </a:r>
            <a:r>
              <a:rPr lang="el-GR" altLang="en-US" sz="2800" dirty="0">
                <a:solidFill>
                  <a:schemeClr val="bg1"/>
                </a:solidFill>
              </a:rPr>
              <a:t> </a:t>
            </a:r>
            <a:endParaRPr lang="en-US" altLang="en-US" sz="2800" dirty="0">
              <a:solidFill>
                <a:schemeClr val="bg1"/>
              </a:solidFill>
            </a:endParaRPr>
          </a:p>
          <a:p>
            <a:pPr marL="0" indent="0" eaLnBrk="1" hangingPunct="1">
              <a:buFont typeface="Wingdings" panose="05000000000000000000" pitchFamily="2" charset="2"/>
              <a:buNone/>
            </a:pPr>
            <a:endParaRPr lang="en-US" altLang="en-US" sz="3200" dirty="0">
              <a:solidFill>
                <a:schemeClr val="bg1"/>
              </a:solidFill>
            </a:endParaRPr>
          </a:p>
        </p:txBody>
      </p:sp>
      <p:sp>
        <p:nvSpPr>
          <p:cNvPr id="8194" name="Rectangle 2">
            <a:extLst>
              <a:ext uri="{FF2B5EF4-FFF2-40B4-BE49-F238E27FC236}">
                <a16:creationId xmlns:a16="http://schemas.microsoft.com/office/drawing/2014/main" id="{33416D6C-1E40-41FD-A9D0-DA52C92467CF}"/>
              </a:ext>
            </a:extLst>
          </p:cNvPr>
          <p:cNvSpPr>
            <a:spLocks noGrp="1" noRot="1" noChangeArrowheads="1"/>
          </p:cNvSpPr>
          <p:nvPr>
            <p:ph type="title"/>
          </p:nvPr>
        </p:nvSpPr>
        <p:spPr/>
        <p:txBody>
          <a:bodyPr/>
          <a:lstStyle/>
          <a:p>
            <a:pPr eaLnBrk="1" fontAlgn="auto" hangingPunct="1">
              <a:spcAft>
                <a:spcPts val="0"/>
              </a:spcAft>
              <a:defRPr/>
            </a:pPr>
            <a:r>
              <a:rPr>
                <a:solidFill>
                  <a:schemeClr val="bg1"/>
                </a:solidFill>
              </a:rPr>
              <a:t>Thomas</a:t>
            </a:r>
            <a:r>
              <a:rPr lang="el-GR">
                <a:solidFill>
                  <a:schemeClr val="bg1"/>
                </a:solidFill>
              </a:rPr>
              <a:t> 1995: 49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a:extLst>
              <a:ext uri="{FF2B5EF4-FFF2-40B4-BE49-F238E27FC236}">
                <a16:creationId xmlns:a16="http://schemas.microsoft.com/office/drawing/2014/main" id="{315254B9-9A77-48ED-9098-7EA1DC675734}"/>
              </a:ext>
            </a:extLst>
          </p:cNvPr>
          <p:cNvSpPr>
            <a:spLocks noGrp="1" noRot="1" noChangeArrowheads="1"/>
          </p:cNvSpPr>
          <p:nvPr>
            <p:ph idx="1"/>
          </p:nvPr>
        </p:nvSpPr>
        <p:spPr>
          <a:xfrm>
            <a:off x="457200" y="836613"/>
            <a:ext cx="8229600" cy="5259387"/>
          </a:xfrm>
        </p:spPr>
        <p:txBody>
          <a:bodyPr/>
          <a:lstStyle/>
          <a:p>
            <a:pPr marL="0" indent="0" eaLnBrk="1" hangingPunct="1">
              <a:buFont typeface="Wingdings" panose="05000000000000000000" pitchFamily="2" charset="2"/>
              <a:buNone/>
            </a:pPr>
            <a:r>
              <a:rPr lang="el-GR" altLang="en-US" sz="3200">
                <a:solidFill>
                  <a:schemeClr val="bg1"/>
                </a:solidFill>
              </a:rPr>
              <a:t>Η δημιουργία της σημασίας είναι κατασκευή, δηλαδή μια δυναμική διαδικασία που περιλαμβάνει :</a:t>
            </a:r>
          </a:p>
          <a:p>
            <a:pPr marL="0" indent="0" eaLnBrk="1" hangingPunct="1">
              <a:buFont typeface="Wingdings" panose="05000000000000000000" pitchFamily="2" charset="2"/>
              <a:buNone/>
            </a:pPr>
            <a:r>
              <a:rPr lang="el-GR" altLang="en-US" sz="3200">
                <a:solidFill>
                  <a:schemeClr val="bg1"/>
                </a:solidFill>
              </a:rPr>
              <a:t>-τη διαπραγμάτευση της σημασίας μεταξύ των συνομιλούντων</a:t>
            </a:r>
          </a:p>
          <a:p>
            <a:pPr marL="0" indent="0" eaLnBrk="1" hangingPunct="1">
              <a:buFont typeface="Wingdings" panose="05000000000000000000" pitchFamily="2" charset="2"/>
              <a:buNone/>
            </a:pPr>
            <a:r>
              <a:rPr lang="el-GR" altLang="en-US" sz="3200">
                <a:solidFill>
                  <a:schemeClr val="bg1"/>
                </a:solidFill>
              </a:rPr>
              <a:t>-το φυσικό, κοινωνικό και γλωσσικό περιβάλλον ενός εκφωνήματος </a:t>
            </a:r>
          </a:p>
          <a:p>
            <a:pPr marL="0" indent="0" eaLnBrk="1" hangingPunct="1">
              <a:buFont typeface="Wingdings" panose="05000000000000000000" pitchFamily="2" charset="2"/>
              <a:buNone/>
            </a:pPr>
            <a:r>
              <a:rPr lang="el-GR" altLang="en-US" sz="3200">
                <a:solidFill>
                  <a:schemeClr val="bg1"/>
                </a:solidFill>
              </a:rPr>
              <a:t>-την πιθανή σημασία ενός εκφωνήματος (εφόσον το δυναμικό ενός εκφωνήματος είναι συνήθως εξαιρετικά ευρύ)</a:t>
            </a:r>
            <a:r>
              <a:rPr lang="en-US" altLang="en-US" sz="3200">
                <a:solidFill>
                  <a:schemeClr val="bg1"/>
                </a:solidFill>
              </a:rPr>
              <a:t>.</a:t>
            </a:r>
            <a:endParaRPr lang="el-GR" altLang="en-US" sz="3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78">
                                            <p:txEl>
                                              <p:pRg st="1" end="1"/>
                                            </p:txEl>
                                          </p:spTgt>
                                        </p:tgtEl>
                                        <p:attrNameLst>
                                          <p:attrName>style.visibility</p:attrName>
                                        </p:attrNameLst>
                                      </p:cBhvr>
                                      <p:to>
                                        <p:strVal val="visible"/>
                                      </p:to>
                                    </p:set>
                                    <p:anim calcmode="lin" valueType="num">
                                      <p:cBhvr additive="base">
                                        <p:cTn id="7" dur="500" fill="hold"/>
                                        <p:tgtEl>
                                          <p:spTgt spid="757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5778">
                                            <p:txEl>
                                              <p:pRg st="2" end="2"/>
                                            </p:txEl>
                                          </p:spTgt>
                                        </p:tgtEl>
                                        <p:attrNameLst>
                                          <p:attrName>style.visibility</p:attrName>
                                        </p:attrNameLst>
                                      </p:cBhvr>
                                      <p:to>
                                        <p:strVal val="visible"/>
                                      </p:to>
                                    </p:set>
                                    <p:anim calcmode="lin" valueType="num">
                                      <p:cBhvr additive="base">
                                        <p:cTn id="13" dur="500" fill="hold"/>
                                        <p:tgtEl>
                                          <p:spTgt spid="757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5778">
                                            <p:txEl>
                                              <p:pRg st="3" end="3"/>
                                            </p:txEl>
                                          </p:spTgt>
                                        </p:tgtEl>
                                        <p:attrNameLst>
                                          <p:attrName>style.visibility</p:attrName>
                                        </p:attrNameLst>
                                      </p:cBhvr>
                                      <p:to>
                                        <p:strVal val="visible"/>
                                      </p:to>
                                    </p:set>
                                    <p:anim calcmode="lin" valueType="num">
                                      <p:cBhvr additive="base">
                                        <p:cTn id="19" dur="500" fill="hold"/>
                                        <p:tgtEl>
                                          <p:spTgt spid="757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36921FB5-CE3D-4116-8633-D8A36A4C53B2}"/>
              </a:ext>
            </a:extLst>
          </p:cNvPr>
          <p:cNvSpPr>
            <a:spLocks noGrp="1" noChangeArrowheads="1"/>
          </p:cNvSpPr>
          <p:nvPr>
            <p:ph idx="1"/>
          </p:nvPr>
        </p:nvSpPr>
        <p:spPr/>
        <p:txBody>
          <a:bodyPr/>
          <a:lstStyle/>
          <a:p>
            <a:pPr marL="0" indent="0" eaLnBrk="1" hangingPunct="1">
              <a:buNone/>
            </a:pPr>
            <a:r>
              <a:rPr lang="el-GR" altLang="en-US" sz="3200" dirty="0">
                <a:solidFill>
                  <a:schemeClr val="bg1"/>
                </a:solidFill>
              </a:rPr>
              <a:t>Η Πραγματολογία είναι η μελέτη</a:t>
            </a:r>
          </a:p>
          <a:p>
            <a:pPr marL="87313" indent="-87313" eaLnBrk="1" hangingPunct="1">
              <a:buFont typeface="Wingdings 2" panose="05020102010507070707" pitchFamily="18" charset="2"/>
              <a:buNone/>
            </a:pPr>
            <a:endParaRPr lang="el-GR" altLang="en-US" sz="3200" dirty="0">
              <a:solidFill>
                <a:schemeClr val="bg1"/>
              </a:solidFill>
            </a:endParaRPr>
          </a:p>
          <a:p>
            <a:pPr marL="87313" indent="-87313" eaLnBrk="1" hangingPunct="1">
              <a:buFont typeface="Wingdings" panose="05000000000000000000" pitchFamily="2" charset="2"/>
              <a:buNone/>
            </a:pPr>
            <a:r>
              <a:rPr lang="el-GR" altLang="en-US" sz="3200" dirty="0">
                <a:solidFill>
                  <a:schemeClr val="bg1"/>
                </a:solidFill>
              </a:rPr>
              <a:t>α) της σημασίας του ομιλητή,</a:t>
            </a:r>
          </a:p>
          <a:p>
            <a:pPr marL="87313" indent="-87313" eaLnBrk="1" hangingPunct="1">
              <a:buFont typeface="Wingdings" panose="05000000000000000000" pitchFamily="2" charset="2"/>
              <a:buNone/>
            </a:pPr>
            <a:r>
              <a:rPr lang="el-GR" altLang="en-US" sz="3200" dirty="0">
                <a:solidFill>
                  <a:schemeClr val="bg1"/>
                </a:solidFill>
              </a:rPr>
              <a:t>β) της συμφραστικής σημασίας, </a:t>
            </a:r>
          </a:p>
          <a:p>
            <a:pPr marL="87313" indent="-87313" eaLnBrk="1" hangingPunct="1">
              <a:buFont typeface="Wingdings 2" panose="05020102010507070707" pitchFamily="18" charset="2"/>
              <a:buNone/>
            </a:pPr>
            <a:r>
              <a:rPr lang="el-GR" altLang="en-US" sz="3200" dirty="0">
                <a:solidFill>
                  <a:schemeClr val="bg1"/>
                </a:solidFill>
              </a:rPr>
              <a:t>γ) του πώς μπορούμε να επικοινωνήσουμε περισσότερα από όσα λέμε ρητά, </a:t>
            </a:r>
          </a:p>
          <a:p>
            <a:pPr marL="87313" indent="-87313" eaLnBrk="1" hangingPunct="1">
              <a:buFont typeface="Wingdings 2" panose="05020102010507070707" pitchFamily="18" charset="2"/>
              <a:buNone/>
            </a:pPr>
            <a:r>
              <a:rPr lang="el-GR" altLang="en-US" sz="3200" dirty="0">
                <a:solidFill>
                  <a:schemeClr val="bg1"/>
                </a:solidFill>
              </a:rPr>
              <a:t>δ) της γλωσσικής έκφρασης της σχετικής απόστασης μεταξύ των συνομιλούντων </a:t>
            </a:r>
          </a:p>
          <a:p>
            <a:pPr marL="87313" indent="-87313" eaLnBrk="1" hangingPunct="1">
              <a:buFont typeface="Wingdings 2" panose="05020102010507070707" pitchFamily="18" charset="2"/>
              <a:buNone/>
            </a:pPr>
            <a:endParaRPr lang="el-GR" altLang="en-US" sz="3200" dirty="0">
              <a:solidFill>
                <a:schemeClr val="bg1"/>
              </a:solidFill>
            </a:endParaRPr>
          </a:p>
          <a:p>
            <a:pPr marL="87313" indent="-87313" eaLnBrk="1" hangingPunct="1">
              <a:buFont typeface="Wingdings" panose="05000000000000000000" pitchFamily="2" charset="2"/>
              <a:buNone/>
            </a:pPr>
            <a:endParaRPr lang="el-GR" altLang="en-US" sz="3600" dirty="0">
              <a:solidFill>
                <a:schemeClr val="bg1"/>
              </a:solidFill>
            </a:endParaRPr>
          </a:p>
        </p:txBody>
      </p:sp>
      <p:sp>
        <p:nvSpPr>
          <p:cNvPr id="10242" name="Rectangle 2">
            <a:extLst>
              <a:ext uri="{FF2B5EF4-FFF2-40B4-BE49-F238E27FC236}">
                <a16:creationId xmlns:a16="http://schemas.microsoft.com/office/drawing/2014/main" id="{D0B513C4-5F64-4DBE-8943-58659A01F284}"/>
              </a:ext>
            </a:extLst>
          </p:cNvPr>
          <p:cNvSpPr>
            <a:spLocks noGrp="1" noRot="1" noChangeArrowheads="1"/>
          </p:cNvSpPr>
          <p:nvPr>
            <p:ph type="title"/>
          </p:nvPr>
        </p:nvSpPr>
        <p:spPr/>
        <p:txBody>
          <a:bodyPr/>
          <a:lstStyle/>
          <a:p>
            <a:pPr eaLnBrk="1" fontAlgn="auto" hangingPunct="1">
              <a:spcAft>
                <a:spcPts val="0"/>
              </a:spcAft>
              <a:defRPr/>
            </a:pPr>
            <a:r>
              <a:rPr>
                <a:solidFill>
                  <a:schemeClr val="bg1"/>
                </a:solidFill>
              </a:rPr>
              <a:t>Yule</a:t>
            </a:r>
            <a:r>
              <a:rPr lang="el-GR">
                <a:solidFill>
                  <a:schemeClr val="bg1"/>
                </a:solidFill>
              </a:rPr>
              <a:t> 1996: 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a:extLst>
              <a:ext uri="{FF2B5EF4-FFF2-40B4-BE49-F238E27FC236}">
                <a16:creationId xmlns:a16="http://schemas.microsoft.com/office/drawing/2014/main" id="{F1FDB266-2374-4CA4-AFBF-95D2CE659461}"/>
              </a:ext>
            </a:extLst>
          </p:cNvPr>
          <p:cNvSpPr>
            <a:spLocks noGrp="1" noChangeArrowheads="1"/>
          </p:cNvSpPr>
          <p:nvPr>
            <p:ph idx="1"/>
          </p:nvPr>
        </p:nvSpPr>
        <p:spPr/>
        <p:txBody>
          <a:bodyPr/>
          <a:lstStyle/>
          <a:p>
            <a:pPr marL="0" indent="0" eaLnBrk="1" hangingPunct="1">
              <a:buNone/>
            </a:pPr>
            <a:r>
              <a:rPr lang="el-GR" altLang="en-US" sz="3200" dirty="0">
                <a:solidFill>
                  <a:schemeClr val="bg1"/>
                </a:solidFill>
              </a:rPr>
              <a:t>Η πραγματολογία μπορεί να οριστεί ως «μελέτη της γλωσσικής χρήσης» όπου το κύριο ερώτημα που μας απασχολεί είναι «τι κάνουν οι άνθρωποι όταν χρησιμοποιούν τη γλώσσα». </a:t>
            </a:r>
          </a:p>
          <a:p>
            <a:pPr marL="0" indent="0" eaLnBrk="1" hangingPunct="1">
              <a:buFont typeface="Wingdings 2" panose="05020102010507070707" pitchFamily="18" charset="2"/>
              <a:buNone/>
            </a:pPr>
            <a:r>
              <a:rPr lang="el-GR" altLang="en-US" sz="3200" dirty="0">
                <a:solidFill>
                  <a:schemeClr val="bg1"/>
                </a:solidFill>
              </a:rPr>
              <a:t>Η απάντηση στο ερώτημα αυτό είναι ότι η χρήση της γλώσσας ενέχει μια αδιάκοπη διαδικασία γλωσσικών επιλογών</a:t>
            </a:r>
          </a:p>
          <a:p>
            <a:pPr marL="0" indent="0" eaLnBrk="1" hangingPunct="1">
              <a:buFont typeface="Wingdings 2" panose="05020102010507070707" pitchFamily="18" charset="2"/>
              <a:buNone/>
            </a:pPr>
            <a:endParaRPr lang="el-GR" altLang="en-US" sz="3200" dirty="0">
              <a:solidFill>
                <a:schemeClr val="bg1"/>
              </a:solidFill>
            </a:endParaRPr>
          </a:p>
        </p:txBody>
      </p:sp>
      <p:sp>
        <p:nvSpPr>
          <p:cNvPr id="11266" name="Rectangle 2">
            <a:extLst>
              <a:ext uri="{FF2B5EF4-FFF2-40B4-BE49-F238E27FC236}">
                <a16:creationId xmlns:a16="http://schemas.microsoft.com/office/drawing/2014/main" id="{FE5C59F2-CBC1-45C2-AE72-73C017C0A816}"/>
              </a:ext>
            </a:extLst>
          </p:cNvPr>
          <p:cNvSpPr>
            <a:spLocks noGrp="1" noRot="1" noChangeArrowheads="1"/>
          </p:cNvSpPr>
          <p:nvPr>
            <p:ph type="title"/>
          </p:nvPr>
        </p:nvSpPr>
        <p:spPr/>
        <p:txBody>
          <a:bodyPr/>
          <a:lstStyle/>
          <a:p>
            <a:pPr eaLnBrk="1" fontAlgn="auto" hangingPunct="1">
              <a:spcAft>
                <a:spcPts val="0"/>
              </a:spcAft>
              <a:defRPr/>
            </a:pPr>
            <a:r>
              <a:rPr err="1">
                <a:solidFill>
                  <a:schemeClr val="bg1"/>
                </a:solidFill>
              </a:rPr>
              <a:t>Verschueren</a:t>
            </a:r>
            <a:r>
              <a:rPr lang="el-GR">
                <a:solidFill>
                  <a:schemeClr val="bg1"/>
                </a:solidFill>
              </a:rPr>
              <a:t> 1999: 1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 Θέση περιεχομένου">
            <a:extLst>
              <a:ext uri="{FF2B5EF4-FFF2-40B4-BE49-F238E27FC236}">
                <a16:creationId xmlns:a16="http://schemas.microsoft.com/office/drawing/2014/main" id="{EAC4F053-9204-4110-8DFE-750C2F541788}"/>
              </a:ext>
            </a:extLst>
          </p:cNvPr>
          <p:cNvSpPr>
            <a:spLocks noGrp="1"/>
          </p:cNvSpPr>
          <p:nvPr>
            <p:ph idx="1"/>
          </p:nvPr>
        </p:nvSpPr>
        <p:spPr/>
        <p:txBody>
          <a:bodyPr/>
          <a:lstStyle/>
          <a:p>
            <a:endParaRPr lang="en-US" altLang="en-US" dirty="0"/>
          </a:p>
          <a:p>
            <a:pPr marL="0" indent="0">
              <a:buNone/>
            </a:pPr>
            <a:r>
              <a:rPr lang="el-GR" altLang="en-US" dirty="0">
                <a:solidFill>
                  <a:schemeClr val="bg1"/>
                </a:solidFill>
              </a:rPr>
              <a:t>“</a:t>
            </a:r>
            <a:r>
              <a:rPr lang="en-US" altLang="en-US" dirty="0">
                <a:solidFill>
                  <a:schemeClr val="bg1"/>
                </a:solidFill>
              </a:rPr>
              <a:t>H </a:t>
            </a:r>
            <a:r>
              <a:rPr lang="el-GR" altLang="en-US" dirty="0">
                <a:solidFill>
                  <a:schemeClr val="bg1"/>
                </a:solidFill>
              </a:rPr>
              <a:t>μελέτη της γλώσσας μέσα από την προοπτική των χρηστών της, των επιλογών που αυτοί κάνουν, των περιορισμών που συναντούν κατά τη χρήση της γλώσσας στην κοινωνική διεπίδραση και των συνεπειών που η χρήση αυτή έχει για τους άλλους συμμετέχοντες στην επικοινωνιακή πράξη</a:t>
            </a:r>
            <a:r>
              <a:rPr lang="en-US" altLang="en-US" dirty="0">
                <a:solidFill>
                  <a:schemeClr val="bg1"/>
                </a:solidFill>
              </a:rPr>
              <a:t>”</a:t>
            </a:r>
          </a:p>
        </p:txBody>
      </p:sp>
      <p:sp>
        <p:nvSpPr>
          <p:cNvPr id="3" name="2 - Τίτλος">
            <a:extLst>
              <a:ext uri="{FF2B5EF4-FFF2-40B4-BE49-F238E27FC236}">
                <a16:creationId xmlns:a16="http://schemas.microsoft.com/office/drawing/2014/main" id="{6930EE81-3FC4-4D07-A4F6-96292A791FFD}"/>
              </a:ext>
            </a:extLst>
          </p:cNvPr>
          <p:cNvSpPr>
            <a:spLocks noGrp="1"/>
          </p:cNvSpPr>
          <p:nvPr>
            <p:ph type="title"/>
          </p:nvPr>
        </p:nvSpPr>
        <p:spPr/>
        <p:txBody>
          <a:bodyPr/>
          <a:lstStyle/>
          <a:p>
            <a:pPr>
              <a:defRPr/>
            </a:pPr>
            <a:r>
              <a:rPr b="1">
                <a:solidFill>
                  <a:schemeClr val="bg1"/>
                </a:solidFill>
              </a:rPr>
              <a:t>Crystal</a:t>
            </a:r>
            <a:r>
              <a:rPr lang="el-GR" b="1">
                <a:solidFill>
                  <a:schemeClr val="bg1"/>
                </a:solidFill>
              </a:rPr>
              <a:t> (1997: 301)</a:t>
            </a:r>
            <a:endParaRPr b="1">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E98DCDF-E058-4AA8-B5A5-4B277F4B101A}"/>
              </a:ext>
            </a:extLst>
          </p:cNvPr>
          <p:cNvSpPr>
            <a:spLocks noGrp="1" noChangeArrowheads="1"/>
          </p:cNvSpPr>
          <p:nvPr>
            <p:ph type="ctrTitle"/>
          </p:nvPr>
        </p:nvSpPr>
        <p:spPr/>
        <p:txBody>
          <a:bodyPr/>
          <a:lstStyle/>
          <a:p>
            <a:pPr eaLnBrk="1" fontAlgn="auto" hangingPunct="1">
              <a:spcAft>
                <a:spcPts val="0"/>
              </a:spcAft>
              <a:defRPr/>
            </a:pPr>
            <a:r>
              <a:rPr lang="el-GR">
                <a:solidFill>
                  <a:schemeClr val="bg1"/>
                </a:solidFill>
              </a:rPr>
              <a:t>ΟΠΤΙΚΕΣ ΤΗΣ ΠΡΑΓΜΑΤΟΛΟΓΙΑΣ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περιεχομένου">
            <a:extLst>
              <a:ext uri="{FF2B5EF4-FFF2-40B4-BE49-F238E27FC236}">
                <a16:creationId xmlns:a16="http://schemas.microsoft.com/office/drawing/2014/main" id="{86A67FE7-292B-47EE-8FD7-B12FB776F1CB}"/>
              </a:ext>
            </a:extLst>
          </p:cNvPr>
          <p:cNvSpPr>
            <a:spLocks noGrp="1"/>
          </p:cNvSpPr>
          <p:nvPr>
            <p:ph idx="1"/>
          </p:nvPr>
        </p:nvSpPr>
        <p:spPr/>
        <p:txBody>
          <a:bodyPr anchor="ctr"/>
          <a:lstStyle/>
          <a:p>
            <a:r>
              <a:rPr lang="el-GR" altLang="en-US">
                <a:solidFill>
                  <a:schemeClr val="bg1"/>
                </a:solidFill>
              </a:rPr>
              <a:t>Η Αγγλο-αμερικάνικη οπτική</a:t>
            </a:r>
          </a:p>
          <a:p>
            <a:r>
              <a:rPr lang="el-GR" altLang="en-US">
                <a:solidFill>
                  <a:schemeClr val="bg1"/>
                </a:solidFill>
              </a:rPr>
              <a:t>Ένα ακόμα επίπεδο μελέτης της γλώσσας</a:t>
            </a:r>
          </a:p>
          <a:p>
            <a:r>
              <a:rPr lang="el-GR" altLang="en-US">
                <a:solidFill>
                  <a:schemeClr val="bg1"/>
                </a:solidFill>
              </a:rPr>
              <a:t>Συγκεκριμένα θέματα που δεν μπορούν να επιλυθούν από τα άλλα επίπεδα γλωσσικής ανάλυσης.</a:t>
            </a:r>
          </a:p>
          <a:p>
            <a:endParaRPr lang="en-US" altLang="en-US"/>
          </a:p>
        </p:txBody>
      </p:sp>
      <p:sp>
        <p:nvSpPr>
          <p:cNvPr id="3" name="2 - Τίτλος">
            <a:extLst>
              <a:ext uri="{FF2B5EF4-FFF2-40B4-BE49-F238E27FC236}">
                <a16:creationId xmlns:a16="http://schemas.microsoft.com/office/drawing/2014/main" id="{2DF00D84-0454-4405-8D4A-DF1848C5500C}"/>
              </a:ext>
            </a:extLst>
          </p:cNvPr>
          <p:cNvSpPr>
            <a:spLocks noGrp="1"/>
          </p:cNvSpPr>
          <p:nvPr>
            <p:ph type="title"/>
          </p:nvPr>
        </p:nvSpPr>
        <p:spPr/>
        <p:txBody>
          <a:bodyPr>
            <a:normAutofit fontScale="90000"/>
          </a:bodyPr>
          <a:lstStyle/>
          <a:p>
            <a:pPr algn="ctr">
              <a:defRPr/>
            </a:pPr>
            <a:r>
              <a:rPr lang="el-GR" b="1">
                <a:solidFill>
                  <a:schemeClr val="bg1"/>
                </a:solidFill>
              </a:rPr>
              <a:t>Η περιορισμένη οπτική </a:t>
            </a:r>
            <a:br>
              <a:rPr b="1">
                <a:solidFill>
                  <a:schemeClr val="bg1"/>
                </a:solidFill>
              </a:rPr>
            </a:br>
            <a:r>
              <a:rPr lang="el-GR" b="1">
                <a:solidFill>
                  <a:schemeClr val="bg1"/>
                </a:solidFill>
              </a:rPr>
              <a:t>(</a:t>
            </a:r>
            <a:r>
              <a:rPr b="1">
                <a:solidFill>
                  <a:schemeClr val="bg1"/>
                </a:solidFill>
              </a:rPr>
              <a:t>narrow scope)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additive="base">
                                        <p:cTn id="7" dur="500" fill="hold"/>
                                        <p:tgtEl>
                                          <p:spTgt spid="778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7826">
                                            <p:txEl>
                                              <p:pRg st="1" end="1"/>
                                            </p:txEl>
                                          </p:spTgt>
                                        </p:tgtEl>
                                        <p:attrNameLst>
                                          <p:attrName>style.visibility</p:attrName>
                                        </p:attrNameLst>
                                      </p:cBhvr>
                                      <p:to>
                                        <p:strVal val="visible"/>
                                      </p:to>
                                    </p:set>
                                    <p:anim calcmode="lin" valueType="num">
                                      <p:cBhvr additive="base">
                                        <p:cTn id="13" dur="500" fill="hold"/>
                                        <p:tgtEl>
                                          <p:spTgt spid="778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26">
                                            <p:txEl>
                                              <p:pRg st="2" end="2"/>
                                            </p:txEl>
                                          </p:spTgt>
                                        </p:tgtEl>
                                        <p:attrNameLst>
                                          <p:attrName>style.visibility</p:attrName>
                                        </p:attrNameLst>
                                      </p:cBhvr>
                                      <p:to>
                                        <p:strVal val="visible"/>
                                      </p:to>
                                    </p:set>
                                    <p:anim calcmode="lin" valueType="num">
                                      <p:cBhvr additive="base">
                                        <p:cTn id="19" dur="500" fill="hold"/>
                                        <p:tgtEl>
                                          <p:spTgt spid="778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6C7EE812-4CD1-4719-9CF9-C1E75956BE5D}"/>
              </a:ext>
            </a:extLst>
          </p:cNvPr>
          <p:cNvSpPr>
            <a:spLocks noGrp="1" noChangeArrowheads="1"/>
          </p:cNvSpPr>
          <p:nvPr>
            <p:ph idx="1"/>
          </p:nvPr>
        </p:nvSpPr>
        <p:spPr>
          <a:xfrm>
            <a:off x="457200" y="549275"/>
            <a:ext cx="8229600" cy="5546725"/>
          </a:xfrm>
        </p:spPr>
        <p:txBody>
          <a:bodyPr/>
          <a:lstStyle/>
          <a:p>
            <a:pPr eaLnBrk="1" hangingPunct="1"/>
            <a:r>
              <a:rPr lang="el-GR" altLang="en-US" sz="3200" dirty="0">
                <a:solidFill>
                  <a:schemeClr val="bg1"/>
                </a:solidFill>
                <a:latin typeface="Times New Roman" panose="02020603050405020304" pitchFamily="18" charset="0"/>
                <a:cs typeface="Times New Roman" panose="02020603050405020304" pitchFamily="18" charset="0"/>
              </a:rPr>
              <a:t>Ο χώρος της Σημασιολογίας περιορίζεται στις ιδιότητες των γλωσσικών εκφράσεων και των προτάσεων που παραμένουν σταθερές εφόσον ομιλείται η ίδια γλώσσα.</a:t>
            </a:r>
            <a:endParaRPr lang="en-US" altLang="en-US" sz="3200" dirty="0">
              <a:solidFill>
                <a:schemeClr val="bg1"/>
              </a:solidFill>
              <a:latin typeface="Times New Roman" panose="02020603050405020304" pitchFamily="18" charset="0"/>
              <a:cs typeface="Times New Roman" panose="02020603050405020304" pitchFamily="18" charset="0"/>
            </a:endParaRPr>
          </a:p>
          <a:p>
            <a:pPr eaLnBrk="1" hangingPunct="1"/>
            <a:endParaRPr lang="en-US" altLang="en-US" sz="3200" dirty="0">
              <a:solidFill>
                <a:schemeClr val="bg1"/>
              </a:solidFill>
            </a:endParaRPr>
          </a:p>
          <a:p>
            <a:pPr eaLnBrk="1" hangingPunct="1">
              <a:buFont typeface="Wingdings 2" panose="05020102010507070707" pitchFamily="18" charset="2"/>
              <a:buNone/>
            </a:pPr>
            <a:r>
              <a:rPr lang="el-GR" altLang="en-US" sz="3200" dirty="0">
                <a:solidFill>
                  <a:schemeClr val="bg1"/>
                </a:solidFill>
              </a:rPr>
              <a:t> </a:t>
            </a:r>
          </a:p>
          <a:p>
            <a:pPr eaLnBrk="1" hangingPunct="1"/>
            <a:r>
              <a:rPr lang="el-GR" altLang="en-US" sz="3200" dirty="0">
                <a:solidFill>
                  <a:schemeClr val="bg1"/>
                </a:solidFill>
                <a:latin typeface="Times New Roman" panose="02020603050405020304" pitchFamily="18" charset="0"/>
                <a:cs typeface="Times New Roman" panose="02020603050405020304" pitchFamily="18" charset="0"/>
              </a:rPr>
              <a:t>Αντίθετα, οι πραγματολογικές αξίες αλλάζουν ανάλογα περικείμενο. </a:t>
            </a:r>
          </a:p>
        </p:txBody>
      </p:sp>
    </p:spTree>
    <p:extLst>
      <p:ext uri="{BB962C8B-B14F-4D97-AF65-F5344CB8AC3E}">
        <p14:creationId xmlns:p14="http://schemas.microsoft.com/office/powerpoint/2010/main" val="3376631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a:extLst>
              <a:ext uri="{FF2B5EF4-FFF2-40B4-BE49-F238E27FC236}">
                <a16:creationId xmlns:a16="http://schemas.microsoft.com/office/drawing/2014/main" id="{401A0422-7A44-43D5-8777-31395B2B160D}"/>
              </a:ext>
            </a:extLst>
          </p:cNvPr>
          <p:cNvSpPr>
            <a:spLocks noGrp="1"/>
          </p:cNvSpPr>
          <p:nvPr>
            <p:ph idx="1"/>
          </p:nvPr>
        </p:nvSpPr>
        <p:spPr/>
        <p:txBody>
          <a:bodyPr/>
          <a:lstStyle/>
          <a:p>
            <a:r>
              <a:rPr lang="el-GR" altLang="en-US">
                <a:solidFill>
                  <a:schemeClr val="bg1"/>
                </a:solidFill>
              </a:rPr>
              <a:t>Ευρωπαϊκή οπτική</a:t>
            </a:r>
          </a:p>
          <a:p>
            <a:r>
              <a:rPr lang="el-GR" altLang="en-US">
                <a:solidFill>
                  <a:schemeClr val="bg1"/>
                </a:solidFill>
              </a:rPr>
              <a:t>Η Πραγματολογία περιλαμβάνει μεν τα θέματα που μελετώνται από την περιορισμένη οπτική, αλλά επεκτείνεται και πολύ πέρα από αυτά.</a:t>
            </a:r>
          </a:p>
        </p:txBody>
      </p:sp>
      <p:sp>
        <p:nvSpPr>
          <p:cNvPr id="3" name="2 - Τίτλος">
            <a:extLst>
              <a:ext uri="{FF2B5EF4-FFF2-40B4-BE49-F238E27FC236}">
                <a16:creationId xmlns:a16="http://schemas.microsoft.com/office/drawing/2014/main" id="{1E0BCC38-64C5-4769-BA12-EC3976399158}"/>
              </a:ext>
            </a:extLst>
          </p:cNvPr>
          <p:cNvSpPr>
            <a:spLocks noGrp="1"/>
          </p:cNvSpPr>
          <p:nvPr>
            <p:ph type="title"/>
          </p:nvPr>
        </p:nvSpPr>
        <p:spPr/>
        <p:txBody>
          <a:bodyPr/>
          <a:lstStyle/>
          <a:p>
            <a:pPr algn="ctr">
              <a:defRPr/>
            </a:pPr>
            <a:r>
              <a:rPr lang="el-GR" b="1">
                <a:solidFill>
                  <a:schemeClr val="bg1"/>
                </a:solidFill>
              </a:rPr>
              <a:t>Η ευρεία οπτική </a:t>
            </a:r>
            <a:r>
              <a:rPr b="1">
                <a:solidFill>
                  <a:schemeClr val="bg1"/>
                </a:solidFill>
              </a:rPr>
              <a:t>(wide scope)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a:extLst>
              <a:ext uri="{FF2B5EF4-FFF2-40B4-BE49-F238E27FC236}">
                <a16:creationId xmlns:a16="http://schemas.microsoft.com/office/drawing/2014/main" id="{E2697070-96E4-45B2-8D70-24125C74ED5D}"/>
              </a:ext>
            </a:extLst>
          </p:cNvPr>
          <p:cNvSpPr>
            <a:spLocks noGrp="1"/>
          </p:cNvSpPr>
          <p:nvPr>
            <p:ph idx="1"/>
          </p:nvPr>
        </p:nvSpPr>
        <p:spPr/>
        <p:txBody>
          <a:bodyPr/>
          <a:lstStyle/>
          <a:p>
            <a:r>
              <a:rPr lang="el-GR" altLang="en-US">
                <a:solidFill>
                  <a:schemeClr val="bg1"/>
                </a:solidFill>
              </a:rPr>
              <a:t>Αποτελεί ένα υπερκείμενο πεδίο που δεν προσθέτει απλώς μια περικειμενική διάσταση στη θεωρία της γλώσσας αλλά εκπροσωπεί «μια γενική γνωστική, κοινωνική και πολιτισμική θεώρηση των γλωσσικών φαινομένων σε σχέση με τη χρήση τους στο πλαίσιο συγκεκριμένων γλωσσικών συμπεριφορών» </a:t>
            </a:r>
            <a:r>
              <a:rPr lang="en-US" altLang="en-US">
                <a:solidFill>
                  <a:schemeClr val="bg1"/>
                </a:solidFill>
              </a:rPr>
              <a:t>(Verschueren 1999: 7).</a:t>
            </a:r>
            <a:endParaRPr lang="el-GR" altLang="en-US">
              <a:solidFill>
                <a:schemeClr val="bg1"/>
              </a:solidFill>
            </a:endParaRPr>
          </a:p>
          <a:p>
            <a:pPr>
              <a:buFont typeface="Wingdings 2" panose="05020102010507070707" pitchFamily="18" charset="2"/>
              <a:buNone/>
            </a:pPr>
            <a:endParaRPr lang="en-US" altLang="en-US">
              <a:solidFill>
                <a:schemeClr val="bg1"/>
              </a:solidFill>
            </a:endParaRPr>
          </a:p>
          <a:p>
            <a:r>
              <a:rPr lang="el-GR" altLang="en-US">
                <a:solidFill>
                  <a:schemeClr val="bg1"/>
                </a:solidFill>
              </a:rPr>
              <a:t>Η ευρεία οπτική υιοθετεί μια κοινωνικο-πολιτισμική θεώρηση των λειτουργιών της γλώσσας.</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9ACD923A-F637-4B79-BCA0-EC5C30DDF484}"/>
              </a:ext>
            </a:extLst>
          </p:cNvPr>
          <p:cNvSpPr>
            <a:spLocks noGrp="1" noChangeArrowheads="1"/>
          </p:cNvSpPr>
          <p:nvPr>
            <p:ph/>
          </p:nvPr>
        </p:nvSpPr>
        <p:spPr/>
        <p:txBody>
          <a:bodyPr/>
          <a:lstStyle/>
          <a:p>
            <a:pPr eaLnBrk="1" hangingPunct="1">
              <a:buFont typeface="Wingdings 2" panose="05020102010507070707" pitchFamily="18" charset="2"/>
              <a:buNone/>
            </a:pPr>
            <a:endParaRPr lang="en-US" altLang="en-US"/>
          </a:p>
        </p:txBody>
      </p:sp>
      <p:pic>
        <p:nvPicPr>
          <p:cNvPr id="9219" name="Picture 5" descr="ark0001">
            <a:extLst>
              <a:ext uri="{FF2B5EF4-FFF2-40B4-BE49-F238E27FC236}">
                <a16:creationId xmlns:a16="http://schemas.microsoft.com/office/drawing/2014/main" id="{50AC2DA2-F256-4BE0-B961-D234F7B4D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20650"/>
            <a:ext cx="8750300" cy="633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4" descr="ark0002">
            <a:extLst>
              <a:ext uri="{FF2B5EF4-FFF2-40B4-BE49-F238E27FC236}">
                <a16:creationId xmlns:a16="http://schemas.microsoft.com/office/drawing/2014/main" id="{696CE565-C70B-4E22-9766-E0F9A0D1E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620688"/>
            <a:ext cx="8986837" cy="59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4" descr="ark0003">
            <a:extLst>
              <a:ext uri="{FF2B5EF4-FFF2-40B4-BE49-F238E27FC236}">
                <a16:creationId xmlns:a16="http://schemas.microsoft.com/office/drawing/2014/main" id="{C1D5D558-02B1-4745-9170-A4A4E50C1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672"/>
            <a:ext cx="9148763" cy="612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290" name="Picture 4" descr="ark0004_1">
            <a:extLst>
              <a:ext uri="{FF2B5EF4-FFF2-40B4-BE49-F238E27FC236}">
                <a16:creationId xmlns:a16="http://schemas.microsoft.com/office/drawing/2014/main" id="{76E158FF-73B8-4FD7-B7D1-92C66E395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8424936"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314" name="Picture 4" descr="ark0004_2">
            <a:extLst>
              <a:ext uri="{FF2B5EF4-FFF2-40B4-BE49-F238E27FC236}">
                <a16:creationId xmlns:a16="http://schemas.microsoft.com/office/drawing/2014/main" id="{4AEAFEFC-C87D-4B98-B8D9-A7E63F0E08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08721"/>
            <a:ext cx="6696744" cy="511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19F73F2B-4AB4-4F38-BA3F-CDB02CD19926}"/>
              </a:ext>
            </a:extLst>
          </p:cNvPr>
          <p:cNvSpPr>
            <a:spLocks noGrp="1" noChangeArrowheads="1"/>
          </p:cNvSpPr>
          <p:nvPr>
            <p:ph idx="1"/>
          </p:nvPr>
        </p:nvSpPr>
        <p:spPr/>
        <p:txBody>
          <a:bodyPr anchor="ctr"/>
          <a:lstStyle/>
          <a:p>
            <a:pPr marL="0" indent="0" eaLnBrk="1" hangingPunct="1">
              <a:buNone/>
            </a:pPr>
            <a:r>
              <a:rPr lang="el-GR" altLang="en-US" sz="6600" dirty="0">
                <a:solidFill>
                  <a:schemeClr val="bg1"/>
                </a:solidFill>
                <a:latin typeface="Gabriola" panose="04040605051002020D02" pitchFamily="82" charset="0"/>
              </a:rPr>
              <a:t>Φτάνει πάντα στην ώρα της στο μάθημα.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down)">
                                      <p:cBhvr>
                                        <p:cTn id="7" dur="500"/>
                                        <p:tgtEl>
                                          <p:spTgt spid="194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Paper</Template>
  <TotalTime>255</TotalTime>
  <Words>1021</Words>
  <Application>Microsoft Office PowerPoint</Application>
  <PresentationFormat>On-screen Show (4:3)</PresentationFormat>
  <Paragraphs>62</Paragraphs>
  <Slides>31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Constantia</vt:lpstr>
      <vt:lpstr>Gabriola</vt:lpstr>
      <vt:lpstr>Garamond</vt:lpstr>
      <vt:lpstr>Times New Roman</vt:lpstr>
      <vt:lpstr>Wingdings</vt:lpstr>
      <vt:lpstr>Wingdings 2</vt:lpstr>
      <vt:lpstr>Χαρτί</vt:lpstr>
      <vt:lpstr>ΠΡΑΓΜΑΤΟΛΟΓΙΑ ΚΑΙ ΣΗΜΑΣΙΟΛΟΓΙΑ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ΟΡΙΣΜΟΙ ΤΗΣ ΠΡΑΓΜΑΤΟΛΟΓΙΑΣ</vt:lpstr>
      <vt:lpstr>Levinson 1983: 5 </vt:lpstr>
      <vt:lpstr>Thomas 1995: 49 </vt:lpstr>
      <vt:lpstr>PowerPoint Presentation</vt:lpstr>
      <vt:lpstr>Yule 1996: 3</vt:lpstr>
      <vt:lpstr>Verschueren 1999: 1 </vt:lpstr>
      <vt:lpstr>Crystal (1997: 301)</vt:lpstr>
      <vt:lpstr>ΟΠΤΙΚΕΣ ΤΗΣ ΠΡΑΓΜΑΤΟΛΟΓΙΑΣ</vt:lpstr>
      <vt:lpstr>Η περιορισμένη οπτική  (narrow scope)</vt:lpstr>
      <vt:lpstr>Η ευρεία οπτική (wide scope)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pep</dc:creator>
  <cp:lastModifiedBy>Pepy</cp:lastModifiedBy>
  <cp:revision>80</cp:revision>
  <dcterms:created xsi:type="dcterms:W3CDTF">2011-02-11T19:23:54Z</dcterms:created>
  <dcterms:modified xsi:type="dcterms:W3CDTF">2020-12-30T04:50:45Z</dcterms:modified>
</cp:coreProperties>
</file>