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57" r:id="rId3"/>
    <p:sldId id="259" r:id="rId4"/>
    <p:sldId id="290" r:id="rId5"/>
    <p:sldId id="260" r:id="rId6"/>
    <p:sldId id="261" r:id="rId7"/>
    <p:sldId id="266" r:id="rId8"/>
    <p:sldId id="264" r:id="rId9"/>
    <p:sldId id="291" r:id="rId10"/>
    <p:sldId id="263" r:id="rId11"/>
    <p:sldId id="292" r:id="rId12"/>
    <p:sldId id="293" r:id="rId13"/>
    <p:sldId id="295" r:id="rId14"/>
    <p:sldId id="265" r:id="rId15"/>
    <p:sldId id="267" r:id="rId16"/>
    <p:sldId id="268" r:id="rId17"/>
    <p:sldId id="269" r:id="rId18"/>
    <p:sldId id="270" r:id="rId19"/>
    <p:sldId id="262" r:id="rId20"/>
    <p:sldId id="281" r:id="rId21"/>
    <p:sldId id="283" r:id="rId22"/>
    <p:sldId id="299" r:id="rId23"/>
    <p:sldId id="298" r:id="rId24"/>
    <p:sldId id="284" r:id="rId25"/>
    <p:sldId id="296" r:id="rId26"/>
    <p:sldId id="288" r:id="rId27"/>
    <p:sldId id="297" r:id="rId28"/>
    <p:sldId id="285" r:id="rId29"/>
    <p:sldId id="286" r:id="rId30"/>
    <p:sldId id="287" r:id="rId31"/>
    <p:sldId id="289" r:id="rId32"/>
    <p:sldId id="301" r:id="rId33"/>
  </p:sldIdLst>
  <p:sldSz cx="12098338"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1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519F"/>
    <a:srgbClr val="BD318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749" y="53"/>
      </p:cViewPr>
      <p:guideLst>
        <p:guide orient="horz" pos="2160"/>
        <p:guide pos="381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1 - Τίτλος"/>
          <p:cNvSpPr>
            <a:spLocks noGrp="1"/>
          </p:cNvSpPr>
          <p:nvPr>
            <p:ph type="ctrTitle"/>
          </p:nvPr>
        </p:nvSpPr>
        <p:spPr>
          <a:xfrm>
            <a:off x="907376" y="2130426"/>
            <a:ext cx="10283587" cy="1470025"/>
          </a:xfrm>
        </p:spPr>
        <p:txBody>
          <a:bodyPr/>
          <a:lstStyle/>
          <a:p>
            <a:r>
              <a:rPr lang="el-GR"/>
              <a:t>Kλικ για επεξεργασία του τίτλου</a:t>
            </a:r>
          </a:p>
        </p:txBody>
      </p:sp>
      <p:sp>
        <p:nvSpPr>
          <p:cNvPr id="3" name="2 - Υπότιτλος"/>
          <p:cNvSpPr>
            <a:spLocks noGrp="1"/>
          </p:cNvSpPr>
          <p:nvPr>
            <p:ph type="subTitle" idx="1"/>
          </p:nvPr>
        </p:nvSpPr>
        <p:spPr>
          <a:xfrm>
            <a:off x="1814751" y="3886200"/>
            <a:ext cx="8468837"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p>
        </p:txBody>
      </p:sp>
      <p:sp>
        <p:nvSpPr>
          <p:cNvPr id="4" name="3 - Θέση ημερομηνίας"/>
          <p:cNvSpPr>
            <a:spLocks noGrp="1"/>
          </p:cNvSpPr>
          <p:nvPr>
            <p:ph type="dt" sz="half" idx="10"/>
          </p:nvPr>
        </p:nvSpPr>
        <p:spPr/>
        <p:txBody>
          <a:bodyPr/>
          <a:lstStyle/>
          <a:p>
            <a:fld id="{5E96E456-E5B6-48ED-BDCB-F50E431E4340}" type="datetimeFigureOut">
              <a:rPr lang="el-GR" smtClean="0"/>
              <a:pPr/>
              <a:t>18/12/2024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B061F56-7192-47A5-9C98-EB93EF653A7F}" type="slidenum">
              <a:rPr lang="el-GR" smtClean="0"/>
              <a:pPr/>
              <a:t>‹#›</a:t>
            </a:fld>
            <a:endParaRPr lang="el-G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5E96E456-E5B6-48ED-BDCB-F50E431E4340}" type="datetimeFigureOut">
              <a:rPr lang="el-GR" smtClean="0"/>
              <a:pPr/>
              <a:t>18/12/2024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B061F56-7192-47A5-9C98-EB93EF653A7F}" type="slidenum">
              <a:rPr lang="el-GR" smtClean="0"/>
              <a:pPr/>
              <a:t>‹#›</a:t>
            </a:fld>
            <a:endParaRPr lang="el-G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55685" y="4406901"/>
            <a:ext cx="10283587" cy="1362075"/>
          </a:xfrm>
        </p:spPr>
        <p:txBody>
          <a:bodyPr anchor="t"/>
          <a:lstStyle>
            <a:lvl1pPr algn="l">
              <a:defRPr sz="4000" b="1" cap="all"/>
            </a:lvl1pPr>
          </a:lstStyle>
          <a:p>
            <a:r>
              <a:rPr lang="el-GR"/>
              <a:t>Kλικ για επεξεργασία του τίτλου</a:t>
            </a:r>
          </a:p>
        </p:txBody>
      </p:sp>
      <p:sp>
        <p:nvSpPr>
          <p:cNvPr id="3" name="2 - Θέση κειμένου"/>
          <p:cNvSpPr>
            <a:spLocks noGrp="1"/>
          </p:cNvSpPr>
          <p:nvPr>
            <p:ph type="body" idx="1"/>
          </p:nvPr>
        </p:nvSpPr>
        <p:spPr>
          <a:xfrm>
            <a:off x="955685" y="2906713"/>
            <a:ext cx="10283587"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Kλικ για επεξεργασία των στυλ του υποδείγματος</a:t>
            </a:r>
          </a:p>
        </p:txBody>
      </p:sp>
      <p:sp>
        <p:nvSpPr>
          <p:cNvPr id="4" name="3 - Θέση ημερομηνίας"/>
          <p:cNvSpPr>
            <a:spLocks noGrp="1"/>
          </p:cNvSpPr>
          <p:nvPr>
            <p:ph type="dt" sz="half" idx="10"/>
          </p:nvPr>
        </p:nvSpPr>
        <p:spPr/>
        <p:txBody>
          <a:bodyPr/>
          <a:lstStyle/>
          <a:p>
            <a:fld id="{5E96E456-E5B6-48ED-BDCB-F50E431E4340}" type="datetimeFigureOut">
              <a:rPr lang="el-GR" smtClean="0"/>
              <a:pPr/>
              <a:t>18/12/2024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B061F56-7192-47A5-9C98-EB93EF653A7F}" type="slidenum">
              <a:rPr lang="el-GR" smtClean="0"/>
              <a:pPr/>
              <a:t>‹#›</a:t>
            </a:fld>
            <a:endParaRPr lang="el-G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περιεχομένου"/>
          <p:cNvSpPr>
            <a:spLocks noGrp="1"/>
          </p:cNvSpPr>
          <p:nvPr>
            <p:ph sz="half" idx="1"/>
          </p:nvPr>
        </p:nvSpPr>
        <p:spPr>
          <a:xfrm>
            <a:off x="604917" y="1600201"/>
            <a:ext cx="534343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6149988" y="1600201"/>
            <a:ext cx="5343433"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ημερομηνίας"/>
          <p:cNvSpPr>
            <a:spLocks noGrp="1"/>
          </p:cNvSpPr>
          <p:nvPr>
            <p:ph type="dt" sz="half" idx="10"/>
          </p:nvPr>
        </p:nvSpPr>
        <p:spPr/>
        <p:txBody>
          <a:bodyPr/>
          <a:lstStyle/>
          <a:p>
            <a:fld id="{5E96E456-E5B6-48ED-BDCB-F50E431E4340}" type="datetimeFigureOut">
              <a:rPr lang="el-GR" smtClean="0"/>
              <a:pPr/>
              <a:t>18/12/2024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AB061F56-7192-47A5-9C98-EB93EF653A7F}" type="slidenum">
              <a:rPr lang="el-GR" smtClean="0"/>
              <a:pPr/>
              <a:t>‹#›</a:t>
            </a:fld>
            <a:endParaRPr lang="el-G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lvl1pPr>
          </a:lstStyle>
          <a:p>
            <a:r>
              <a:rPr lang="el-GR"/>
              <a:t>Kλικ για επεξεργασία του τίτλου</a:t>
            </a:r>
          </a:p>
        </p:txBody>
      </p:sp>
      <p:sp>
        <p:nvSpPr>
          <p:cNvPr id="3" name="2 - Θέση κειμένου"/>
          <p:cNvSpPr>
            <a:spLocks noGrp="1"/>
          </p:cNvSpPr>
          <p:nvPr>
            <p:ph type="body" idx="1"/>
          </p:nvPr>
        </p:nvSpPr>
        <p:spPr>
          <a:xfrm>
            <a:off x="604917" y="1535113"/>
            <a:ext cx="5345534"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4" name="3 - Θέση περιεχομένου"/>
          <p:cNvSpPr>
            <a:spLocks noGrp="1"/>
          </p:cNvSpPr>
          <p:nvPr>
            <p:ph sz="half" idx="2"/>
          </p:nvPr>
        </p:nvSpPr>
        <p:spPr>
          <a:xfrm>
            <a:off x="604917" y="2174875"/>
            <a:ext cx="5345534"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4 - Θέση κειμένου"/>
          <p:cNvSpPr>
            <a:spLocks noGrp="1"/>
          </p:cNvSpPr>
          <p:nvPr>
            <p:ph type="body" sz="quarter" idx="3"/>
          </p:nvPr>
        </p:nvSpPr>
        <p:spPr>
          <a:xfrm>
            <a:off x="6145789" y="1535113"/>
            <a:ext cx="53476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Kλικ για επεξεργασία των στυλ του υποδείγματος</a:t>
            </a:r>
          </a:p>
        </p:txBody>
      </p:sp>
      <p:sp>
        <p:nvSpPr>
          <p:cNvPr id="6" name="5 - Θέση περιεχομένου"/>
          <p:cNvSpPr>
            <a:spLocks noGrp="1"/>
          </p:cNvSpPr>
          <p:nvPr>
            <p:ph sz="quarter" idx="4"/>
          </p:nvPr>
        </p:nvSpPr>
        <p:spPr>
          <a:xfrm>
            <a:off x="6145789" y="2174875"/>
            <a:ext cx="53476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7" name="6 - Θέση ημερομηνίας"/>
          <p:cNvSpPr>
            <a:spLocks noGrp="1"/>
          </p:cNvSpPr>
          <p:nvPr>
            <p:ph type="dt" sz="half" idx="10"/>
          </p:nvPr>
        </p:nvSpPr>
        <p:spPr/>
        <p:txBody>
          <a:bodyPr/>
          <a:lstStyle/>
          <a:p>
            <a:fld id="{5E96E456-E5B6-48ED-BDCB-F50E431E4340}" type="datetimeFigureOut">
              <a:rPr lang="el-GR" smtClean="0"/>
              <a:pPr/>
              <a:t>18/12/2024</a:t>
            </a:fld>
            <a:endParaRPr lang="el-GR"/>
          </a:p>
        </p:txBody>
      </p:sp>
      <p:sp>
        <p:nvSpPr>
          <p:cNvPr id="8" name="7 - Θέση υποσέλιδου"/>
          <p:cNvSpPr>
            <a:spLocks noGrp="1"/>
          </p:cNvSpPr>
          <p:nvPr>
            <p:ph type="ftr" sz="quarter" idx="11"/>
          </p:nvPr>
        </p:nvSpPr>
        <p:spPr/>
        <p:txBody>
          <a:bodyPr/>
          <a:lstStyle/>
          <a:p>
            <a:endParaRPr lang="el-GR"/>
          </a:p>
        </p:txBody>
      </p:sp>
      <p:sp>
        <p:nvSpPr>
          <p:cNvPr id="9" name="8 - Θέση αριθμού διαφάνειας"/>
          <p:cNvSpPr>
            <a:spLocks noGrp="1"/>
          </p:cNvSpPr>
          <p:nvPr>
            <p:ph type="sldNum" sz="quarter" idx="12"/>
          </p:nvPr>
        </p:nvSpPr>
        <p:spPr/>
        <p:txBody>
          <a:bodyPr/>
          <a:lstStyle/>
          <a:p>
            <a:fld id="{AB061F56-7192-47A5-9C98-EB93EF653A7F}" type="slidenum">
              <a:rPr lang="el-GR" smtClean="0"/>
              <a:pPr/>
              <a:t>‹#›</a:t>
            </a:fld>
            <a:endParaRPr lang="el-G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ημερομηνίας"/>
          <p:cNvSpPr>
            <a:spLocks noGrp="1"/>
          </p:cNvSpPr>
          <p:nvPr>
            <p:ph type="dt" sz="half" idx="10"/>
          </p:nvPr>
        </p:nvSpPr>
        <p:spPr/>
        <p:txBody>
          <a:bodyPr/>
          <a:lstStyle/>
          <a:p>
            <a:fld id="{5E96E456-E5B6-48ED-BDCB-F50E431E4340}" type="datetimeFigureOut">
              <a:rPr lang="el-GR" smtClean="0"/>
              <a:pPr/>
              <a:t>18/12/2024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p:txBody>
          <a:bodyPr/>
          <a:lstStyle/>
          <a:p>
            <a:fld id="{AB061F56-7192-47A5-9C98-EB93EF653A7F}"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 - Θέση ημερομηνίας"/>
          <p:cNvSpPr>
            <a:spLocks noGrp="1"/>
          </p:cNvSpPr>
          <p:nvPr>
            <p:ph type="dt" sz="half" idx="10"/>
          </p:nvPr>
        </p:nvSpPr>
        <p:spPr/>
        <p:txBody>
          <a:bodyPr/>
          <a:lstStyle/>
          <a:p>
            <a:fld id="{5E96E456-E5B6-48ED-BDCB-F50E431E4340}" type="datetimeFigureOut">
              <a:rPr lang="el-GR" smtClean="0"/>
              <a:pPr/>
              <a:t>18/12/2024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p:txBody>
          <a:bodyPr/>
          <a:lstStyle/>
          <a:p>
            <a:fld id="{AB061F56-7192-47A5-9C98-EB93EF653A7F}"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3050"/>
            <a:ext cx="3980270" cy="1162050"/>
          </a:xfrm>
        </p:spPr>
        <p:txBody>
          <a:bodyPr anchor="b"/>
          <a:lstStyle>
            <a:lvl1pPr algn="l">
              <a:defRPr sz="2000" b="1"/>
            </a:lvl1pPr>
          </a:lstStyle>
          <a:p>
            <a:r>
              <a:rPr lang="el-GR"/>
              <a:t>Kλικ για επεξεργασία του τίτλου</a:t>
            </a:r>
          </a:p>
        </p:txBody>
      </p:sp>
      <p:sp>
        <p:nvSpPr>
          <p:cNvPr id="3" name="2 - Θέση περιεχομένου"/>
          <p:cNvSpPr>
            <a:spLocks noGrp="1"/>
          </p:cNvSpPr>
          <p:nvPr>
            <p:ph idx="1"/>
          </p:nvPr>
        </p:nvSpPr>
        <p:spPr>
          <a:xfrm>
            <a:off x="4730114" y="273051"/>
            <a:ext cx="676330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κειμένου"/>
          <p:cNvSpPr>
            <a:spLocks noGrp="1"/>
          </p:cNvSpPr>
          <p:nvPr>
            <p:ph type="body" sz="half" idx="2"/>
          </p:nvPr>
        </p:nvSpPr>
        <p:spPr>
          <a:xfrm>
            <a:off x="604917" y="1435101"/>
            <a:ext cx="398027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5E96E456-E5B6-48ED-BDCB-F50E431E4340}" type="datetimeFigureOut">
              <a:rPr lang="el-GR" smtClean="0"/>
              <a:pPr/>
              <a:t>18/12/2024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AB061F56-7192-47A5-9C98-EB93EF653A7F}" type="slidenum">
              <a:rPr lang="el-GR" smtClean="0"/>
              <a:pPr/>
              <a:t>‹#›</a:t>
            </a:fld>
            <a:endParaRPr lang="el-G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2371359" y="4800600"/>
            <a:ext cx="7259003" cy="566738"/>
          </a:xfrm>
        </p:spPr>
        <p:txBody>
          <a:bodyPr anchor="b"/>
          <a:lstStyle>
            <a:lvl1pPr algn="l">
              <a:defRPr sz="2000" b="1"/>
            </a:lvl1pPr>
          </a:lstStyle>
          <a:p>
            <a:r>
              <a:rPr lang="el-GR"/>
              <a:t>Kλικ για επεξεργασία του τίτλου</a:t>
            </a:r>
          </a:p>
        </p:txBody>
      </p:sp>
      <p:sp>
        <p:nvSpPr>
          <p:cNvPr id="3" name="2 - Θέση εικόνας"/>
          <p:cNvSpPr>
            <a:spLocks noGrp="1"/>
          </p:cNvSpPr>
          <p:nvPr>
            <p:ph type="pic" idx="1"/>
          </p:nvPr>
        </p:nvSpPr>
        <p:spPr>
          <a:xfrm>
            <a:off x="2371359" y="612775"/>
            <a:ext cx="7259003"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3 - Θέση κειμένου"/>
          <p:cNvSpPr>
            <a:spLocks noGrp="1"/>
          </p:cNvSpPr>
          <p:nvPr>
            <p:ph type="body" sz="half" idx="2"/>
          </p:nvPr>
        </p:nvSpPr>
        <p:spPr>
          <a:xfrm>
            <a:off x="2371359" y="5367338"/>
            <a:ext cx="7259003"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Kλικ για επεξεργασία των στυλ του υποδείγματος</a:t>
            </a:r>
          </a:p>
        </p:txBody>
      </p:sp>
      <p:sp>
        <p:nvSpPr>
          <p:cNvPr id="5" name="4 - Θέση ημερομηνίας"/>
          <p:cNvSpPr>
            <a:spLocks noGrp="1"/>
          </p:cNvSpPr>
          <p:nvPr>
            <p:ph type="dt" sz="half" idx="10"/>
          </p:nvPr>
        </p:nvSpPr>
        <p:spPr/>
        <p:txBody>
          <a:bodyPr/>
          <a:lstStyle/>
          <a:p>
            <a:fld id="{5E96E456-E5B6-48ED-BDCB-F50E431E4340}" type="datetimeFigureOut">
              <a:rPr lang="el-GR" smtClean="0"/>
              <a:pPr/>
              <a:t>18/12/2024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AB061F56-7192-47A5-9C98-EB93EF653A7F}" type="slidenum">
              <a:rPr lang="el-GR" smtClean="0"/>
              <a:pPr/>
              <a:t>‹#›</a:t>
            </a:fld>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5E96E456-E5B6-48ED-BDCB-F50E431E4340}" type="datetimeFigureOut">
              <a:rPr lang="el-GR" smtClean="0"/>
              <a:pPr/>
              <a:t>18/12/2024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B061F56-7192-47A5-9C98-EB93EF653A7F}" type="slidenum">
              <a:rPr lang="el-GR" smtClean="0"/>
              <a:pPr/>
              <a:t>‹#›</a:t>
            </a:fld>
            <a:endParaRPr lang="el-G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771295" y="274639"/>
            <a:ext cx="2722126" cy="5851525"/>
          </a:xfrm>
        </p:spPr>
        <p:txBody>
          <a:bodyPr vert="eaVert"/>
          <a:lstStyle/>
          <a:p>
            <a:r>
              <a:rPr lang="el-GR"/>
              <a:t>Kλικ για επεξεργασία του τίτλου</a:t>
            </a:r>
          </a:p>
        </p:txBody>
      </p:sp>
      <p:sp>
        <p:nvSpPr>
          <p:cNvPr id="3" name="2 - Θέση κατακόρυφου κειμένου"/>
          <p:cNvSpPr>
            <a:spLocks noGrp="1"/>
          </p:cNvSpPr>
          <p:nvPr>
            <p:ph type="body" orient="vert" idx="1"/>
          </p:nvPr>
        </p:nvSpPr>
        <p:spPr>
          <a:xfrm>
            <a:off x="604917" y="274639"/>
            <a:ext cx="7964739" cy="5851525"/>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10"/>
          </p:nvPr>
        </p:nvSpPr>
        <p:spPr/>
        <p:txBody>
          <a:bodyPr/>
          <a:lstStyle/>
          <a:p>
            <a:fld id="{5E96E456-E5B6-48ED-BDCB-F50E431E4340}" type="datetimeFigureOut">
              <a:rPr lang="el-GR" smtClean="0"/>
              <a:pPr/>
              <a:t>18/12/2024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AB061F56-7192-47A5-9C98-EB93EF653A7F}" type="slidenum">
              <a:rPr lang="el-GR" smtClean="0"/>
              <a:pPr/>
              <a:t>‹#›</a:t>
            </a:fld>
            <a:endParaRPr lang="el-G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19 - Ορθογώνιο">
            <a:extLst>
              <a:ext uri="{FF2B5EF4-FFF2-40B4-BE49-F238E27FC236}">
                <a16:creationId xmlns:a16="http://schemas.microsoft.com/office/drawing/2014/main" id="{5DECD549-EF61-627E-275F-3D865A5AB242}"/>
              </a:ext>
            </a:extLst>
          </p:cNvPr>
          <p:cNvSpPr/>
          <p:nvPr/>
        </p:nvSpPr>
        <p:spPr>
          <a:xfrm flipV="1">
            <a:off x="7158183" y="3810000"/>
            <a:ext cx="4940155" cy="90488"/>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 name="20 - Ορθογώνιο">
            <a:extLst>
              <a:ext uri="{FF2B5EF4-FFF2-40B4-BE49-F238E27FC236}">
                <a16:creationId xmlns:a16="http://schemas.microsoft.com/office/drawing/2014/main" id="{65DFD01F-F499-316A-BC29-BC6C57FFD529}"/>
              </a:ext>
            </a:extLst>
          </p:cNvPr>
          <p:cNvSpPr/>
          <p:nvPr/>
        </p:nvSpPr>
        <p:spPr>
          <a:xfrm flipV="1">
            <a:off x="7158183" y="3897314"/>
            <a:ext cx="4940155" cy="19208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4" name="21 - Ορθογώνιο">
            <a:extLst>
              <a:ext uri="{FF2B5EF4-FFF2-40B4-BE49-F238E27FC236}">
                <a16:creationId xmlns:a16="http://schemas.microsoft.com/office/drawing/2014/main" id="{5339FE85-878C-E706-E61C-D841DDB68B06}"/>
              </a:ext>
            </a:extLst>
          </p:cNvPr>
          <p:cNvSpPr/>
          <p:nvPr/>
        </p:nvSpPr>
        <p:spPr>
          <a:xfrm flipV="1">
            <a:off x="7158183" y="4114801"/>
            <a:ext cx="4940155"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5" name="23 - Ορθογώνιο">
            <a:extLst>
              <a:ext uri="{FF2B5EF4-FFF2-40B4-BE49-F238E27FC236}">
                <a16:creationId xmlns:a16="http://schemas.microsoft.com/office/drawing/2014/main" id="{8031C597-6F7C-FC4B-E00B-71C725F3D87F}"/>
              </a:ext>
            </a:extLst>
          </p:cNvPr>
          <p:cNvSpPr/>
          <p:nvPr/>
        </p:nvSpPr>
        <p:spPr>
          <a:xfrm flipV="1">
            <a:off x="7158184" y="4164013"/>
            <a:ext cx="2600303" cy="19050"/>
          </a:xfrm>
          <a:prstGeom prst="rect">
            <a:avLst/>
          </a:prstGeom>
          <a:solidFill>
            <a:schemeClr val="accent2">
              <a:alpha val="6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6" name="24 - Ορθογώνιο">
            <a:extLst>
              <a:ext uri="{FF2B5EF4-FFF2-40B4-BE49-F238E27FC236}">
                <a16:creationId xmlns:a16="http://schemas.microsoft.com/office/drawing/2014/main" id="{0D158C94-34C4-E486-0AC0-BE09CFDD8B4E}"/>
              </a:ext>
            </a:extLst>
          </p:cNvPr>
          <p:cNvSpPr/>
          <p:nvPr/>
        </p:nvSpPr>
        <p:spPr>
          <a:xfrm flipV="1">
            <a:off x="7158184" y="4198939"/>
            <a:ext cx="2600303" cy="9525"/>
          </a:xfrm>
          <a:prstGeom prst="rect">
            <a:avLst/>
          </a:prstGeom>
          <a:solidFill>
            <a:schemeClr val="accent2">
              <a:alpha val="65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useBgFill="1">
        <p:nvSpPr>
          <p:cNvPr id="7" name="25 - Στρογγυλεμένο ορθογώνιο">
            <a:extLst>
              <a:ext uri="{FF2B5EF4-FFF2-40B4-BE49-F238E27FC236}">
                <a16:creationId xmlns:a16="http://schemas.microsoft.com/office/drawing/2014/main" id="{A1211741-9884-6D23-E713-2BFB2F4431B0}"/>
              </a:ext>
            </a:extLst>
          </p:cNvPr>
          <p:cNvSpPr/>
          <p:nvPr/>
        </p:nvSpPr>
        <p:spPr bwMode="white">
          <a:xfrm>
            <a:off x="7158184" y="3962400"/>
            <a:ext cx="4053783" cy="26988"/>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useBgFill="1">
        <p:nvSpPr>
          <p:cNvPr id="10" name="26 - Στρογγυλεμένο ορθογώνιο">
            <a:extLst>
              <a:ext uri="{FF2B5EF4-FFF2-40B4-BE49-F238E27FC236}">
                <a16:creationId xmlns:a16="http://schemas.microsoft.com/office/drawing/2014/main" id="{D51A6F0B-E954-BF0B-57C2-655C73893EB7}"/>
              </a:ext>
            </a:extLst>
          </p:cNvPr>
          <p:cNvSpPr/>
          <p:nvPr/>
        </p:nvSpPr>
        <p:spPr bwMode="white">
          <a:xfrm>
            <a:off x="9760587" y="4060826"/>
            <a:ext cx="2117209" cy="36513"/>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1" name="40 - Ορθογώνιο">
            <a:extLst>
              <a:ext uri="{FF2B5EF4-FFF2-40B4-BE49-F238E27FC236}">
                <a16:creationId xmlns:a16="http://schemas.microsoft.com/office/drawing/2014/main" id="{9318260E-137B-71FA-D6BF-A002B9E7F297}"/>
              </a:ext>
            </a:extLst>
          </p:cNvPr>
          <p:cNvSpPr/>
          <p:nvPr/>
        </p:nvSpPr>
        <p:spPr>
          <a:xfrm>
            <a:off x="0" y="3649664"/>
            <a:ext cx="12098338" cy="2444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2" name="41 - Ορθογώνιο">
            <a:extLst>
              <a:ext uri="{FF2B5EF4-FFF2-40B4-BE49-F238E27FC236}">
                <a16:creationId xmlns:a16="http://schemas.microsoft.com/office/drawing/2014/main" id="{DD72A8A0-BC0C-D007-3631-5CCAFCEFE8B4}"/>
              </a:ext>
            </a:extLst>
          </p:cNvPr>
          <p:cNvSpPr/>
          <p:nvPr/>
        </p:nvSpPr>
        <p:spPr>
          <a:xfrm>
            <a:off x="0" y="3675064"/>
            <a:ext cx="12098338" cy="1412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3" name="42 - Ορθογώνιο">
            <a:extLst>
              <a:ext uri="{FF2B5EF4-FFF2-40B4-BE49-F238E27FC236}">
                <a16:creationId xmlns:a16="http://schemas.microsoft.com/office/drawing/2014/main" id="{BC968A8F-72E6-5F5A-3098-4E28A476BF2A}"/>
              </a:ext>
            </a:extLst>
          </p:cNvPr>
          <p:cNvSpPr/>
          <p:nvPr/>
        </p:nvSpPr>
        <p:spPr>
          <a:xfrm flipV="1">
            <a:off x="8485640" y="3643313"/>
            <a:ext cx="3612698" cy="247650"/>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14" name="43 - Ορθογώνιο">
            <a:extLst>
              <a:ext uri="{FF2B5EF4-FFF2-40B4-BE49-F238E27FC236}">
                <a16:creationId xmlns:a16="http://schemas.microsoft.com/office/drawing/2014/main" id="{BC864D94-F5A4-BC89-B4CE-F022F4109D56}"/>
              </a:ext>
            </a:extLst>
          </p:cNvPr>
          <p:cNvSpPr/>
          <p:nvPr/>
        </p:nvSpPr>
        <p:spPr>
          <a:xfrm>
            <a:off x="0" y="0"/>
            <a:ext cx="12098338" cy="37020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8" name="7 - Τίτλος"/>
          <p:cNvSpPr>
            <a:spLocks noGrp="1"/>
          </p:cNvSpPr>
          <p:nvPr>
            <p:ph type="ctrTitle"/>
          </p:nvPr>
        </p:nvSpPr>
        <p:spPr>
          <a:xfrm>
            <a:off x="604917" y="2401888"/>
            <a:ext cx="11190963" cy="1470025"/>
          </a:xfrm>
        </p:spPr>
        <p:txBody>
          <a:bodyPr anchor="b"/>
          <a:lstStyle>
            <a:lvl1pPr>
              <a:defRPr sz="4400">
                <a:solidFill>
                  <a:schemeClr val="bg1"/>
                </a:solidFill>
              </a:defRPr>
            </a:lvl1pPr>
          </a:lstStyle>
          <a:p>
            <a:r>
              <a:rPr lang="el-GR"/>
              <a:t>Kλικ για επεξεργασία του τίτλου</a:t>
            </a:r>
            <a:endParaRPr lang="en-US"/>
          </a:p>
        </p:txBody>
      </p:sp>
      <p:sp>
        <p:nvSpPr>
          <p:cNvPr id="9" name="8 - Υπότιτλος"/>
          <p:cNvSpPr>
            <a:spLocks noGrp="1"/>
          </p:cNvSpPr>
          <p:nvPr>
            <p:ph type="subTitle" idx="1"/>
          </p:nvPr>
        </p:nvSpPr>
        <p:spPr>
          <a:xfrm>
            <a:off x="604917" y="3899938"/>
            <a:ext cx="6553266" cy="1752600"/>
          </a:xfrm>
        </p:spPr>
        <p:txBody>
          <a:bodyPr/>
          <a:lstStyle>
            <a:lvl1pPr marL="64008" indent="0" algn="l">
              <a:buNone/>
              <a:defRPr sz="24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l-GR"/>
              <a:t>Κάντε κλικ για να επεξεργαστείτε τον υπότιτλο του υποδείγματος</a:t>
            </a:r>
            <a:endParaRPr lang="en-US"/>
          </a:p>
        </p:txBody>
      </p:sp>
      <p:sp>
        <p:nvSpPr>
          <p:cNvPr id="15" name="27 - Θέση ημερομηνίας">
            <a:extLst>
              <a:ext uri="{FF2B5EF4-FFF2-40B4-BE49-F238E27FC236}">
                <a16:creationId xmlns:a16="http://schemas.microsoft.com/office/drawing/2014/main" id="{00066484-9042-5249-4228-F698D3C53C7B}"/>
              </a:ext>
            </a:extLst>
          </p:cNvPr>
          <p:cNvSpPr>
            <a:spLocks noGrp="1"/>
          </p:cNvSpPr>
          <p:nvPr>
            <p:ph type="dt" sz="half" idx="10"/>
          </p:nvPr>
        </p:nvSpPr>
        <p:spPr>
          <a:xfrm>
            <a:off x="8872115" y="4206875"/>
            <a:ext cx="1270746" cy="457200"/>
          </a:xfrm>
        </p:spPr>
        <p:txBody>
          <a:bodyPr/>
          <a:lstStyle>
            <a:lvl1pPr>
              <a:defRPr/>
            </a:lvl1pPr>
          </a:lstStyle>
          <a:p>
            <a:pPr>
              <a:defRPr/>
            </a:pPr>
            <a:endParaRPr lang="el-GR"/>
          </a:p>
        </p:txBody>
      </p:sp>
      <p:sp>
        <p:nvSpPr>
          <p:cNvPr id="16" name="16 - Θέση υποσέλιδου">
            <a:extLst>
              <a:ext uri="{FF2B5EF4-FFF2-40B4-BE49-F238E27FC236}">
                <a16:creationId xmlns:a16="http://schemas.microsoft.com/office/drawing/2014/main" id="{0B06092A-17AC-B581-F602-4371B28EBC86}"/>
              </a:ext>
            </a:extLst>
          </p:cNvPr>
          <p:cNvSpPr>
            <a:spLocks noGrp="1"/>
          </p:cNvSpPr>
          <p:nvPr>
            <p:ph type="ftr" sz="quarter" idx="11"/>
          </p:nvPr>
        </p:nvSpPr>
        <p:spPr>
          <a:xfrm>
            <a:off x="7158183" y="4205288"/>
            <a:ext cx="1713931" cy="457200"/>
          </a:xfrm>
        </p:spPr>
        <p:txBody>
          <a:bodyPr/>
          <a:lstStyle>
            <a:lvl1pPr>
              <a:defRPr/>
            </a:lvl1pPr>
          </a:lstStyle>
          <a:p>
            <a:pPr>
              <a:defRPr/>
            </a:pPr>
            <a:endParaRPr lang="el-GR"/>
          </a:p>
        </p:txBody>
      </p:sp>
      <p:sp>
        <p:nvSpPr>
          <p:cNvPr id="17" name="28 - Θέση αριθμού διαφάνειας">
            <a:extLst>
              <a:ext uri="{FF2B5EF4-FFF2-40B4-BE49-F238E27FC236}">
                <a16:creationId xmlns:a16="http://schemas.microsoft.com/office/drawing/2014/main" id="{82B46C56-F304-1912-5F0A-1E5723F59381}"/>
              </a:ext>
            </a:extLst>
          </p:cNvPr>
          <p:cNvSpPr>
            <a:spLocks noGrp="1"/>
          </p:cNvSpPr>
          <p:nvPr>
            <p:ph type="sldNum" sz="quarter" idx="12"/>
          </p:nvPr>
        </p:nvSpPr>
        <p:spPr>
          <a:xfrm>
            <a:off x="11008228" y="1589"/>
            <a:ext cx="989291" cy="365125"/>
          </a:xfrm>
        </p:spPr>
        <p:txBody>
          <a:bodyPr/>
          <a:lstStyle>
            <a:lvl1pPr>
              <a:defRPr>
                <a:solidFill>
                  <a:schemeClr val="bg1"/>
                </a:solidFill>
              </a:defRPr>
            </a:lvl1pPr>
          </a:lstStyle>
          <a:p>
            <a:fld id="{0C76E25E-3F92-4994-A437-D761D9EDA9FA}" type="slidenum">
              <a:rPr lang="el-GR" altLang="el-GR"/>
              <a:pPr/>
              <a:t>‹#›</a:t>
            </a:fld>
            <a:endParaRPr lang="el-GR" altLang="el-GR"/>
          </a:p>
        </p:txBody>
      </p:sp>
    </p:spTree>
    <p:extLst>
      <p:ext uri="{BB962C8B-B14F-4D97-AF65-F5344CB8AC3E}">
        <p14:creationId xmlns:p14="http://schemas.microsoft.com/office/powerpoint/2010/main" val="39682935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idx="1"/>
          </p:nvPr>
        </p:nvSpPr>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13 - Θέση ημερομηνίας">
            <a:extLst>
              <a:ext uri="{FF2B5EF4-FFF2-40B4-BE49-F238E27FC236}">
                <a16:creationId xmlns:a16="http://schemas.microsoft.com/office/drawing/2014/main" id="{B6929EBF-091F-A3F7-1C63-42ADCC16BB8B}"/>
              </a:ext>
            </a:extLst>
          </p:cNvPr>
          <p:cNvSpPr>
            <a:spLocks noGrp="1"/>
          </p:cNvSpPr>
          <p:nvPr>
            <p:ph type="dt" sz="half" idx="10"/>
          </p:nvPr>
        </p:nvSpPr>
        <p:spPr/>
        <p:txBody>
          <a:bodyPr/>
          <a:lstStyle>
            <a:lvl1pPr>
              <a:defRPr/>
            </a:lvl1pPr>
          </a:lstStyle>
          <a:p>
            <a:pPr>
              <a:defRPr/>
            </a:pPr>
            <a:endParaRPr lang="el-GR"/>
          </a:p>
        </p:txBody>
      </p:sp>
      <p:sp>
        <p:nvSpPr>
          <p:cNvPr id="5" name="2 - Θέση υποσέλιδου">
            <a:extLst>
              <a:ext uri="{FF2B5EF4-FFF2-40B4-BE49-F238E27FC236}">
                <a16:creationId xmlns:a16="http://schemas.microsoft.com/office/drawing/2014/main" id="{BA26B1AC-54AB-347B-3F6F-C8B691B49B4E}"/>
              </a:ext>
            </a:extLst>
          </p:cNvPr>
          <p:cNvSpPr>
            <a:spLocks noGrp="1"/>
          </p:cNvSpPr>
          <p:nvPr>
            <p:ph type="ftr" sz="quarter" idx="11"/>
          </p:nvPr>
        </p:nvSpPr>
        <p:spPr/>
        <p:txBody>
          <a:bodyPr/>
          <a:lstStyle>
            <a:lvl1pPr>
              <a:defRPr/>
            </a:lvl1pPr>
          </a:lstStyle>
          <a:p>
            <a:pPr>
              <a:defRPr/>
            </a:pPr>
            <a:endParaRPr lang="el-GR"/>
          </a:p>
        </p:txBody>
      </p:sp>
      <p:sp>
        <p:nvSpPr>
          <p:cNvPr id="6" name="22 - Θέση αριθμού διαφάνειας">
            <a:extLst>
              <a:ext uri="{FF2B5EF4-FFF2-40B4-BE49-F238E27FC236}">
                <a16:creationId xmlns:a16="http://schemas.microsoft.com/office/drawing/2014/main" id="{76D3D4CF-443C-960E-B5C9-2EC0B69E465C}"/>
              </a:ext>
            </a:extLst>
          </p:cNvPr>
          <p:cNvSpPr>
            <a:spLocks noGrp="1"/>
          </p:cNvSpPr>
          <p:nvPr>
            <p:ph type="sldNum" sz="quarter" idx="12"/>
          </p:nvPr>
        </p:nvSpPr>
        <p:spPr/>
        <p:txBody>
          <a:bodyPr/>
          <a:lstStyle>
            <a:lvl1pPr>
              <a:defRPr/>
            </a:lvl1pPr>
          </a:lstStyle>
          <a:p>
            <a:fld id="{15BB1AFD-C4C8-4B3F-A7E8-2C84480DCA1A}" type="slidenum">
              <a:rPr lang="el-GR" altLang="el-GR"/>
              <a:pPr/>
              <a:t>‹#›</a:t>
            </a:fld>
            <a:endParaRPr lang="el-GR" altLang="el-GR"/>
          </a:p>
        </p:txBody>
      </p:sp>
    </p:spTree>
    <p:extLst>
      <p:ext uri="{BB962C8B-B14F-4D97-AF65-F5344CB8AC3E}">
        <p14:creationId xmlns:p14="http://schemas.microsoft.com/office/powerpoint/2010/main" val="287556995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1 - Τίτλος"/>
          <p:cNvSpPr>
            <a:spLocks noGrp="1"/>
          </p:cNvSpPr>
          <p:nvPr>
            <p:ph type="title"/>
          </p:nvPr>
        </p:nvSpPr>
        <p:spPr>
          <a:xfrm>
            <a:off x="955685" y="1981201"/>
            <a:ext cx="10283587" cy="1362075"/>
          </a:xfrm>
        </p:spPr>
        <p:txBody>
          <a:bodyPr anchor="b">
            <a:noAutofit/>
          </a:bodyPr>
          <a:lstStyle>
            <a:lvl1pPr algn="l">
              <a:buNone/>
              <a:defRPr sz="4300" b="1" cap="none" baseline="0">
                <a:ln w="12700">
                  <a:solidFill>
                    <a:schemeClr val="accent2">
                      <a:shade val="90000"/>
                      <a:satMod val="150000"/>
                    </a:schemeClr>
                  </a:solidFill>
                </a:ln>
                <a:solidFill>
                  <a:srgbClr val="FFFFFF"/>
                </a:solidFill>
                <a:effectLst>
                  <a:outerShdw blurRad="38100" dist="38100" dir="5400000" algn="tl" rotWithShape="0">
                    <a:srgbClr val="000000">
                      <a:alpha val="25000"/>
                    </a:srgbClr>
                  </a:outerShdw>
                </a:effectLst>
              </a:defRPr>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955685" y="3367088"/>
            <a:ext cx="10283587" cy="1509712"/>
          </a:xfrm>
        </p:spPr>
        <p:txBody>
          <a:bodyPr/>
          <a:lstStyle>
            <a:lvl1pPr marL="45720" indent="0">
              <a:buNone/>
              <a:defRPr sz="2100" b="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l-GR"/>
              <a:t>Kλικ για επεξεργασία των στυλ του υποδείγματος</a:t>
            </a:r>
          </a:p>
        </p:txBody>
      </p:sp>
      <p:sp>
        <p:nvSpPr>
          <p:cNvPr id="4" name="13 - Θέση ημερομηνίας">
            <a:extLst>
              <a:ext uri="{FF2B5EF4-FFF2-40B4-BE49-F238E27FC236}">
                <a16:creationId xmlns:a16="http://schemas.microsoft.com/office/drawing/2014/main" id="{A441314E-C9CB-4E64-D8AD-CD0A11A6284E}"/>
              </a:ext>
            </a:extLst>
          </p:cNvPr>
          <p:cNvSpPr>
            <a:spLocks noGrp="1"/>
          </p:cNvSpPr>
          <p:nvPr>
            <p:ph type="dt" sz="half" idx="10"/>
          </p:nvPr>
        </p:nvSpPr>
        <p:spPr/>
        <p:txBody>
          <a:bodyPr/>
          <a:lstStyle>
            <a:lvl1pPr>
              <a:defRPr/>
            </a:lvl1pPr>
          </a:lstStyle>
          <a:p>
            <a:pPr>
              <a:defRPr/>
            </a:pPr>
            <a:endParaRPr lang="el-GR"/>
          </a:p>
        </p:txBody>
      </p:sp>
      <p:sp>
        <p:nvSpPr>
          <p:cNvPr id="5" name="2 - Θέση υποσέλιδου">
            <a:extLst>
              <a:ext uri="{FF2B5EF4-FFF2-40B4-BE49-F238E27FC236}">
                <a16:creationId xmlns:a16="http://schemas.microsoft.com/office/drawing/2014/main" id="{6F55AC19-2828-9FF7-8027-69AB67384FFB}"/>
              </a:ext>
            </a:extLst>
          </p:cNvPr>
          <p:cNvSpPr>
            <a:spLocks noGrp="1"/>
          </p:cNvSpPr>
          <p:nvPr>
            <p:ph type="ftr" sz="quarter" idx="11"/>
          </p:nvPr>
        </p:nvSpPr>
        <p:spPr/>
        <p:txBody>
          <a:bodyPr/>
          <a:lstStyle>
            <a:lvl1pPr>
              <a:defRPr/>
            </a:lvl1pPr>
          </a:lstStyle>
          <a:p>
            <a:pPr>
              <a:defRPr/>
            </a:pPr>
            <a:endParaRPr lang="el-GR"/>
          </a:p>
        </p:txBody>
      </p:sp>
      <p:sp>
        <p:nvSpPr>
          <p:cNvPr id="6" name="22 - Θέση αριθμού διαφάνειας">
            <a:extLst>
              <a:ext uri="{FF2B5EF4-FFF2-40B4-BE49-F238E27FC236}">
                <a16:creationId xmlns:a16="http://schemas.microsoft.com/office/drawing/2014/main" id="{12E662B7-77F3-B67F-9D27-029A43D022CF}"/>
              </a:ext>
            </a:extLst>
          </p:cNvPr>
          <p:cNvSpPr>
            <a:spLocks noGrp="1"/>
          </p:cNvSpPr>
          <p:nvPr>
            <p:ph type="sldNum" sz="quarter" idx="12"/>
          </p:nvPr>
        </p:nvSpPr>
        <p:spPr/>
        <p:txBody>
          <a:bodyPr/>
          <a:lstStyle>
            <a:lvl1pPr>
              <a:defRPr/>
            </a:lvl1pPr>
          </a:lstStyle>
          <a:p>
            <a:fld id="{24C3C2A7-BE79-42D0-836E-55BA95BFB938}" type="slidenum">
              <a:rPr lang="el-GR" altLang="el-GR"/>
              <a:pPr/>
              <a:t>‹#›</a:t>
            </a:fld>
            <a:endParaRPr lang="el-GR" altLang="el-GR"/>
          </a:p>
        </p:txBody>
      </p:sp>
    </p:spTree>
    <p:extLst>
      <p:ext uri="{BB962C8B-B14F-4D97-AF65-F5344CB8AC3E}">
        <p14:creationId xmlns:p14="http://schemas.microsoft.com/office/powerpoint/2010/main" val="3203904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περιεχομένου"/>
          <p:cNvSpPr>
            <a:spLocks noGrp="1"/>
          </p:cNvSpPr>
          <p:nvPr>
            <p:ph sz="half" idx="1"/>
          </p:nvPr>
        </p:nvSpPr>
        <p:spPr>
          <a:xfrm>
            <a:off x="604917" y="2249425"/>
            <a:ext cx="5343433" cy="4525963"/>
          </a:xfrm>
        </p:spPr>
        <p:txBody>
          <a:bodyPr/>
          <a:lstStyle>
            <a:lvl1pPr>
              <a:defRPr sz="2000"/>
            </a:lvl1pPr>
            <a:lvl2pPr>
              <a:defRPr sz="1900"/>
            </a:lvl2pPr>
            <a:lvl3pPr>
              <a:defRPr sz="1800"/>
            </a:lvl3pPr>
            <a:lvl4pPr>
              <a:defRPr sz="1800"/>
            </a:lvl4pPr>
            <a:lvl5pPr>
              <a:defRPr sz="18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3 - Θέση περιεχομένου"/>
          <p:cNvSpPr>
            <a:spLocks noGrp="1"/>
          </p:cNvSpPr>
          <p:nvPr>
            <p:ph sz="half" idx="2"/>
          </p:nvPr>
        </p:nvSpPr>
        <p:spPr>
          <a:xfrm>
            <a:off x="6149988" y="2249425"/>
            <a:ext cx="5343433" cy="4525963"/>
          </a:xfrm>
        </p:spPr>
        <p:txBody>
          <a:bodyPr/>
          <a:lstStyle>
            <a:lvl1pPr>
              <a:defRPr sz="2000"/>
            </a:lvl1pPr>
            <a:lvl2pPr>
              <a:defRPr sz="1900"/>
            </a:lvl2pPr>
            <a:lvl3pPr>
              <a:defRPr sz="1800"/>
            </a:lvl3pPr>
            <a:lvl4pPr>
              <a:defRPr sz="1800"/>
            </a:lvl4pPr>
            <a:lvl5pPr>
              <a:defRPr sz="18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13 - Θέση ημερομηνίας">
            <a:extLst>
              <a:ext uri="{FF2B5EF4-FFF2-40B4-BE49-F238E27FC236}">
                <a16:creationId xmlns:a16="http://schemas.microsoft.com/office/drawing/2014/main" id="{3997BC18-78F7-AE19-5654-4A1E3C56CF58}"/>
              </a:ext>
            </a:extLst>
          </p:cNvPr>
          <p:cNvSpPr>
            <a:spLocks noGrp="1"/>
          </p:cNvSpPr>
          <p:nvPr>
            <p:ph type="dt" sz="half" idx="10"/>
          </p:nvPr>
        </p:nvSpPr>
        <p:spPr/>
        <p:txBody>
          <a:bodyPr/>
          <a:lstStyle>
            <a:lvl1pPr>
              <a:defRPr/>
            </a:lvl1pPr>
          </a:lstStyle>
          <a:p>
            <a:pPr>
              <a:defRPr/>
            </a:pPr>
            <a:endParaRPr lang="el-GR"/>
          </a:p>
        </p:txBody>
      </p:sp>
      <p:sp>
        <p:nvSpPr>
          <p:cNvPr id="6" name="2 - Θέση υποσέλιδου">
            <a:extLst>
              <a:ext uri="{FF2B5EF4-FFF2-40B4-BE49-F238E27FC236}">
                <a16:creationId xmlns:a16="http://schemas.microsoft.com/office/drawing/2014/main" id="{D7320C40-E2C8-A3AE-CD71-CB91BCC4916C}"/>
              </a:ext>
            </a:extLst>
          </p:cNvPr>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a:extLst>
              <a:ext uri="{FF2B5EF4-FFF2-40B4-BE49-F238E27FC236}">
                <a16:creationId xmlns:a16="http://schemas.microsoft.com/office/drawing/2014/main" id="{AC273101-197E-131A-384B-54F2A9295031}"/>
              </a:ext>
            </a:extLst>
          </p:cNvPr>
          <p:cNvSpPr>
            <a:spLocks noGrp="1"/>
          </p:cNvSpPr>
          <p:nvPr>
            <p:ph type="sldNum" sz="quarter" idx="12"/>
          </p:nvPr>
        </p:nvSpPr>
        <p:spPr/>
        <p:txBody>
          <a:bodyPr/>
          <a:lstStyle>
            <a:lvl1pPr>
              <a:defRPr/>
            </a:lvl1pPr>
          </a:lstStyle>
          <a:p>
            <a:fld id="{F8FBF1D7-2CF0-45E6-919E-CDBE39FC8985}" type="slidenum">
              <a:rPr lang="el-GR" altLang="el-GR"/>
              <a:pPr/>
              <a:t>‹#›</a:t>
            </a:fld>
            <a:endParaRPr lang="el-GR" altLang="el-GR"/>
          </a:p>
        </p:txBody>
      </p:sp>
    </p:spTree>
    <p:extLst>
      <p:ext uri="{BB962C8B-B14F-4D97-AF65-F5344CB8AC3E}">
        <p14:creationId xmlns:p14="http://schemas.microsoft.com/office/powerpoint/2010/main" val="134121405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1 - Τίτλος"/>
          <p:cNvSpPr>
            <a:spLocks noGrp="1"/>
          </p:cNvSpPr>
          <p:nvPr>
            <p:ph type="title"/>
          </p:nvPr>
        </p:nvSpPr>
        <p:spPr>
          <a:xfrm>
            <a:off x="504098" y="1143000"/>
            <a:ext cx="11090143" cy="1069848"/>
          </a:xfrm>
        </p:spPr>
        <p:txBody>
          <a:bodyPr/>
          <a:lstStyle>
            <a:lvl1pPr>
              <a:defRPr sz="4000" b="0" i="0" cap="none" baseline="0"/>
            </a:lvl1pPr>
          </a:lstStyle>
          <a:p>
            <a:r>
              <a:rPr lang="el-GR"/>
              <a:t>Kλικ για επεξεργασία του τίτλου</a:t>
            </a:r>
            <a:endParaRPr lang="en-US"/>
          </a:p>
        </p:txBody>
      </p:sp>
      <p:sp>
        <p:nvSpPr>
          <p:cNvPr id="3" name="2 - Θέση κειμένου"/>
          <p:cNvSpPr>
            <a:spLocks noGrp="1"/>
          </p:cNvSpPr>
          <p:nvPr>
            <p:ph type="body" idx="1"/>
          </p:nvPr>
        </p:nvSpPr>
        <p:spPr>
          <a:xfrm>
            <a:off x="504098" y="2244970"/>
            <a:ext cx="5347465"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l-GR"/>
              <a:t>Kλικ για επεξεργασία των στυλ του υποδείγματος</a:t>
            </a:r>
          </a:p>
        </p:txBody>
      </p:sp>
      <p:sp>
        <p:nvSpPr>
          <p:cNvPr id="4" name="3 - Θέση κειμένου"/>
          <p:cNvSpPr>
            <a:spLocks noGrp="1"/>
          </p:cNvSpPr>
          <p:nvPr>
            <p:ph type="body" sz="half" idx="3"/>
          </p:nvPr>
        </p:nvSpPr>
        <p:spPr>
          <a:xfrm>
            <a:off x="6246608" y="2244970"/>
            <a:ext cx="5347633" cy="457200"/>
          </a:xfrm>
          <a:solidFill>
            <a:schemeClr val="accent2">
              <a:satMod val="150000"/>
              <a:alpha val="25000"/>
            </a:schemeClr>
          </a:solidFill>
          <a:ln w="12700">
            <a:solidFill>
              <a:schemeClr val="accent2"/>
            </a:solidFill>
          </a:ln>
        </p:spPr>
        <p:txBody>
          <a:bodyPr anchor="ctr">
            <a:noAutofit/>
          </a:bodyPr>
          <a:lstStyle>
            <a:lvl1pPr marL="45720" indent="0">
              <a:buNone/>
              <a:defRPr sz="1900" b="1">
                <a:solidFill>
                  <a:schemeClr val="tx1">
                    <a:tint val="95000"/>
                  </a:schemeClr>
                </a:solidFill>
              </a:defRPr>
            </a:lvl1pPr>
            <a:lvl2pPr>
              <a:buNone/>
              <a:defRPr sz="2000" b="1"/>
            </a:lvl2pPr>
            <a:lvl3pPr>
              <a:buNone/>
              <a:defRPr sz="1800" b="1"/>
            </a:lvl3pPr>
            <a:lvl4pPr>
              <a:buNone/>
              <a:defRPr sz="1600" b="1"/>
            </a:lvl4pPr>
            <a:lvl5pPr>
              <a:buNone/>
              <a:defRPr sz="1600" b="1"/>
            </a:lvl5pPr>
          </a:lstStyle>
          <a:p>
            <a:pPr lvl="0"/>
            <a:r>
              <a:rPr lang="el-GR"/>
              <a:t>Kλικ για επεξεργασία των στυλ του υποδείγματος</a:t>
            </a:r>
          </a:p>
        </p:txBody>
      </p:sp>
      <p:sp>
        <p:nvSpPr>
          <p:cNvPr id="5" name="4 - Θέση περιεχομένου"/>
          <p:cNvSpPr>
            <a:spLocks noGrp="1"/>
          </p:cNvSpPr>
          <p:nvPr>
            <p:ph sz="quarter" idx="2"/>
          </p:nvPr>
        </p:nvSpPr>
        <p:spPr>
          <a:xfrm>
            <a:off x="504098" y="2708519"/>
            <a:ext cx="5347465" cy="3886200"/>
          </a:xfrm>
        </p:spPr>
        <p:txBody>
          <a:bodyPr/>
          <a:lstStyle>
            <a:lvl1pPr>
              <a:defRPr sz="2000"/>
            </a:lvl1pPr>
            <a:lvl2pPr>
              <a:defRPr sz="2000"/>
            </a:lvl2pPr>
            <a:lvl3pPr>
              <a:defRPr sz="1800"/>
            </a:lvl3pPr>
            <a:lvl4pPr>
              <a:defRPr sz="1600"/>
            </a:lvl4pPr>
            <a:lvl5pPr>
              <a:defRPr sz="16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6" name="5 - Θέση περιεχομένου"/>
          <p:cNvSpPr>
            <a:spLocks noGrp="1"/>
          </p:cNvSpPr>
          <p:nvPr>
            <p:ph sz="quarter" idx="4"/>
          </p:nvPr>
        </p:nvSpPr>
        <p:spPr>
          <a:xfrm>
            <a:off x="6242743" y="2708519"/>
            <a:ext cx="5347633" cy="3886200"/>
          </a:xfrm>
        </p:spPr>
        <p:txBody>
          <a:bodyPr/>
          <a:lstStyle>
            <a:lvl1pPr>
              <a:defRPr sz="2000"/>
            </a:lvl1pPr>
            <a:lvl2pPr>
              <a:defRPr sz="2000"/>
            </a:lvl2pPr>
            <a:lvl3pPr>
              <a:defRPr sz="1800"/>
            </a:lvl3pPr>
            <a:lvl4pPr>
              <a:defRPr sz="1600"/>
            </a:lvl4pPr>
            <a:lvl5pPr>
              <a:defRPr sz="16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7" name="25 - Θέση ημερομηνίας">
            <a:extLst>
              <a:ext uri="{FF2B5EF4-FFF2-40B4-BE49-F238E27FC236}">
                <a16:creationId xmlns:a16="http://schemas.microsoft.com/office/drawing/2014/main" id="{F967E2F9-C93B-41F4-A91E-12A10604A18F}"/>
              </a:ext>
            </a:extLst>
          </p:cNvPr>
          <p:cNvSpPr>
            <a:spLocks noGrp="1"/>
          </p:cNvSpPr>
          <p:nvPr>
            <p:ph type="dt" sz="half" idx="10"/>
          </p:nvPr>
        </p:nvSpPr>
        <p:spPr/>
        <p:txBody>
          <a:bodyPr rtlCol="0"/>
          <a:lstStyle>
            <a:lvl1pPr>
              <a:defRPr/>
            </a:lvl1pPr>
          </a:lstStyle>
          <a:p>
            <a:pPr>
              <a:defRPr/>
            </a:pPr>
            <a:endParaRPr lang="el-GR"/>
          </a:p>
        </p:txBody>
      </p:sp>
      <p:sp>
        <p:nvSpPr>
          <p:cNvPr id="8" name="26 - Θέση αριθμού διαφάνειας">
            <a:extLst>
              <a:ext uri="{FF2B5EF4-FFF2-40B4-BE49-F238E27FC236}">
                <a16:creationId xmlns:a16="http://schemas.microsoft.com/office/drawing/2014/main" id="{B4E2C8E8-12E1-3198-2DAA-F9B3FDB7C16E}"/>
              </a:ext>
            </a:extLst>
          </p:cNvPr>
          <p:cNvSpPr>
            <a:spLocks noGrp="1"/>
          </p:cNvSpPr>
          <p:nvPr>
            <p:ph type="sldNum" sz="quarter" idx="11"/>
          </p:nvPr>
        </p:nvSpPr>
        <p:spPr/>
        <p:txBody>
          <a:bodyPr/>
          <a:lstStyle>
            <a:lvl1pPr>
              <a:defRPr/>
            </a:lvl1pPr>
          </a:lstStyle>
          <a:p>
            <a:fld id="{334E8256-179F-499F-9A46-D6A757FCA17A}" type="slidenum">
              <a:rPr lang="el-GR" altLang="el-GR"/>
              <a:pPr/>
              <a:t>‹#›</a:t>
            </a:fld>
            <a:endParaRPr lang="el-GR" altLang="el-GR"/>
          </a:p>
        </p:txBody>
      </p:sp>
      <p:sp>
        <p:nvSpPr>
          <p:cNvPr id="9" name="27 - Θέση υποσέλιδου">
            <a:extLst>
              <a:ext uri="{FF2B5EF4-FFF2-40B4-BE49-F238E27FC236}">
                <a16:creationId xmlns:a16="http://schemas.microsoft.com/office/drawing/2014/main" id="{79121B1C-2BF6-D187-1AC9-64AEB70CD4CE}"/>
              </a:ext>
            </a:extLst>
          </p:cNvPr>
          <p:cNvSpPr>
            <a:spLocks noGrp="1"/>
          </p:cNvSpPr>
          <p:nvPr>
            <p:ph type="ftr" sz="quarter" idx="12"/>
          </p:nvPr>
        </p:nvSpPr>
        <p:spPr/>
        <p:txBody>
          <a:bodyPr rtlCol="0"/>
          <a:lstStyle>
            <a:lvl1pPr>
              <a:defRPr/>
            </a:lvl1pPr>
          </a:lstStyle>
          <a:p>
            <a:pPr>
              <a:defRPr/>
            </a:pPr>
            <a:endParaRPr lang="el-GR"/>
          </a:p>
        </p:txBody>
      </p:sp>
    </p:spTree>
    <p:extLst>
      <p:ext uri="{BB962C8B-B14F-4D97-AF65-F5344CB8AC3E}">
        <p14:creationId xmlns:p14="http://schemas.microsoft.com/office/powerpoint/2010/main" val="187697794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1143000"/>
            <a:ext cx="10888504" cy="1069848"/>
          </a:xfrm>
        </p:spPr>
        <p:txBody>
          <a:bodyPr/>
          <a:lstStyle>
            <a:lvl1pPr>
              <a:defRPr sz="4000">
                <a:solidFill>
                  <a:schemeClr val="tx2"/>
                </a:solidFill>
              </a:defRPr>
            </a:lvl1pPr>
          </a:lstStyle>
          <a:p>
            <a:r>
              <a:rPr lang="el-GR"/>
              <a:t>Kλικ για επεξεργασία του τίτλου</a:t>
            </a:r>
            <a:endParaRPr lang="en-US"/>
          </a:p>
        </p:txBody>
      </p:sp>
      <p:sp>
        <p:nvSpPr>
          <p:cNvPr id="3" name="2 - Θέση ημερομηνίας">
            <a:extLst>
              <a:ext uri="{FF2B5EF4-FFF2-40B4-BE49-F238E27FC236}">
                <a16:creationId xmlns:a16="http://schemas.microsoft.com/office/drawing/2014/main" id="{4C293A56-3E4E-5B6A-2CF6-40C132124464}"/>
              </a:ext>
            </a:extLst>
          </p:cNvPr>
          <p:cNvSpPr>
            <a:spLocks noGrp="1"/>
          </p:cNvSpPr>
          <p:nvPr>
            <p:ph type="dt" sz="half" idx="10"/>
          </p:nvPr>
        </p:nvSpPr>
        <p:spPr>
          <a:xfrm>
            <a:off x="8710384" y="612775"/>
            <a:ext cx="1266544" cy="457200"/>
          </a:xfrm>
        </p:spPr>
        <p:txBody>
          <a:bodyPr/>
          <a:lstStyle>
            <a:lvl1pPr>
              <a:defRPr/>
            </a:lvl1pPr>
          </a:lstStyle>
          <a:p>
            <a:pPr>
              <a:defRPr/>
            </a:pPr>
            <a:endParaRPr lang="el-GR"/>
          </a:p>
        </p:txBody>
      </p:sp>
      <p:sp>
        <p:nvSpPr>
          <p:cNvPr id="4" name="3 - Θέση υποσέλιδου">
            <a:extLst>
              <a:ext uri="{FF2B5EF4-FFF2-40B4-BE49-F238E27FC236}">
                <a16:creationId xmlns:a16="http://schemas.microsoft.com/office/drawing/2014/main" id="{FE79263D-8A5C-A422-7C0C-E7F7702CD810}"/>
              </a:ext>
            </a:extLst>
          </p:cNvPr>
          <p:cNvSpPr>
            <a:spLocks noGrp="1"/>
          </p:cNvSpPr>
          <p:nvPr>
            <p:ph type="ftr" sz="quarter" idx="11"/>
          </p:nvPr>
        </p:nvSpPr>
        <p:spPr/>
        <p:txBody>
          <a:bodyPr/>
          <a:lstStyle>
            <a:lvl1pPr>
              <a:defRPr/>
            </a:lvl1pPr>
          </a:lstStyle>
          <a:p>
            <a:pPr>
              <a:defRPr/>
            </a:pPr>
            <a:endParaRPr lang="el-GR"/>
          </a:p>
        </p:txBody>
      </p:sp>
      <p:sp>
        <p:nvSpPr>
          <p:cNvPr id="5" name="4 - Θέση αριθμού διαφάνειας">
            <a:extLst>
              <a:ext uri="{FF2B5EF4-FFF2-40B4-BE49-F238E27FC236}">
                <a16:creationId xmlns:a16="http://schemas.microsoft.com/office/drawing/2014/main" id="{C8592149-0B98-6A09-0F82-2FD9BD0CCB08}"/>
              </a:ext>
            </a:extLst>
          </p:cNvPr>
          <p:cNvSpPr>
            <a:spLocks noGrp="1"/>
          </p:cNvSpPr>
          <p:nvPr>
            <p:ph type="sldNum" sz="quarter" idx="12"/>
          </p:nvPr>
        </p:nvSpPr>
        <p:spPr/>
        <p:txBody>
          <a:bodyPr/>
          <a:lstStyle>
            <a:lvl1pPr>
              <a:defRPr/>
            </a:lvl1pPr>
          </a:lstStyle>
          <a:p>
            <a:fld id="{F79B7545-1D5C-4631-A22C-88EFEBC2C007}" type="slidenum">
              <a:rPr lang="el-GR" altLang="el-GR"/>
              <a:pPr/>
              <a:t>‹#›</a:t>
            </a:fld>
            <a:endParaRPr lang="el-GR" altLang="el-GR"/>
          </a:p>
        </p:txBody>
      </p:sp>
    </p:spTree>
    <p:extLst>
      <p:ext uri="{BB962C8B-B14F-4D97-AF65-F5344CB8AC3E}">
        <p14:creationId xmlns:p14="http://schemas.microsoft.com/office/powerpoint/2010/main" val="381975027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Κενή">
    <p:spTree>
      <p:nvGrpSpPr>
        <p:cNvPr id="1" name=""/>
        <p:cNvGrpSpPr/>
        <p:nvPr/>
      </p:nvGrpSpPr>
      <p:grpSpPr>
        <a:xfrm>
          <a:off x="0" y="0"/>
          <a:ext cx="0" cy="0"/>
          <a:chOff x="0" y="0"/>
          <a:chExt cx="0" cy="0"/>
        </a:xfrm>
      </p:grpSpPr>
      <p:sp>
        <p:nvSpPr>
          <p:cNvPr id="2" name="13 - Θέση ημερομηνίας">
            <a:extLst>
              <a:ext uri="{FF2B5EF4-FFF2-40B4-BE49-F238E27FC236}">
                <a16:creationId xmlns:a16="http://schemas.microsoft.com/office/drawing/2014/main" id="{6C2D78EA-EB90-C88D-4F4D-EE7AACF3BC91}"/>
              </a:ext>
            </a:extLst>
          </p:cNvPr>
          <p:cNvSpPr>
            <a:spLocks noGrp="1"/>
          </p:cNvSpPr>
          <p:nvPr>
            <p:ph type="dt" sz="half" idx="10"/>
          </p:nvPr>
        </p:nvSpPr>
        <p:spPr/>
        <p:txBody>
          <a:bodyPr/>
          <a:lstStyle>
            <a:lvl1pPr>
              <a:defRPr/>
            </a:lvl1pPr>
          </a:lstStyle>
          <a:p>
            <a:pPr>
              <a:defRPr/>
            </a:pPr>
            <a:endParaRPr lang="el-GR"/>
          </a:p>
        </p:txBody>
      </p:sp>
      <p:sp>
        <p:nvSpPr>
          <p:cNvPr id="3" name="2 - Θέση υποσέλιδου">
            <a:extLst>
              <a:ext uri="{FF2B5EF4-FFF2-40B4-BE49-F238E27FC236}">
                <a16:creationId xmlns:a16="http://schemas.microsoft.com/office/drawing/2014/main" id="{81B9A9D4-2371-3E27-9D14-C96DF82FE2B4}"/>
              </a:ext>
            </a:extLst>
          </p:cNvPr>
          <p:cNvSpPr>
            <a:spLocks noGrp="1"/>
          </p:cNvSpPr>
          <p:nvPr>
            <p:ph type="ftr" sz="quarter" idx="11"/>
          </p:nvPr>
        </p:nvSpPr>
        <p:spPr/>
        <p:txBody>
          <a:bodyPr/>
          <a:lstStyle>
            <a:lvl1pPr>
              <a:defRPr/>
            </a:lvl1pPr>
          </a:lstStyle>
          <a:p>
            <a:pPr>
              <a:defRPr/>
            </a:pPr>
            <a:endParaRPr lang="el-GR"/>
          </a:p>
        </p:txBody>
      </p:sp>
      <p:sp>
        <p:nvSpPr>
          <p:cNvPr id="4" name="22 - Θέση αριθμού διαφάνειας">
            <a:extLst>
              <a:ext uri="{FF2B5EF4-FFF2-40B4-BE49-F238E27FC236}">
                <a16:creationId xmlns:a16="http://schemas.microsoft.com/office/drawing/2014/main" id="{50D3D2E3-3860-6FAD-70E9-3363BF35C97D}"/>
              </a:ext>
            </a:extLst>
          </p:cNvPr>
          <p:cNvSpPr>
            <a:spLocks noGrp="1"/>
          </p:cNvSpPr>
          <p:nvPr>
            <p:ph type="sldNum" sz="quarter" idx="12"/>
          </p:nvPr>
        </p:nvSpPr>
        <p:spPr/>
        <p:txBody>
          <a:bodyPr/>
          <a:lstStyle>
            <a:lvl1pPr>
              <a:defRPr/>
            </a:lvl1pPr>
          </a:lstStyle>
          <a:p>
            <a:fld id="{4A528D29-E62E-4D45-AB58-F8F62A8AEF0F}" type="slidenum">
              <a:rPr lang="el-GR" altLang="el-GR"/>
              <a:pPr/>
              <a:t>‹#›</a:t>
            </a:fld>
            <a:endParaRPr lang="el-GR" altLang="el-GR"/>
          </a:p>
        </p:txBody>
      </p:sp>
    </p:spTree>
    <p:extLst>
      <p:ext uri="{BB962C8B-B14F-4D97-AF65-F5344CB8AC3E}">
        <p14:creationId xmlns:p14="http://schemas.microsoft.com/office/powerpoint/2010/main" val="36158302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7083159" y="1101970"/>
            <a:ext cx="4476385" cy="877824"/>
          </a:xfrm>
        </p:spPr>
        <p:txBody>
          <a:bodyPr anchor="b"/>
          <a:lstStyle>
            <a:lvl1pPr algn="l">
              <a:buNone/>
              <a:defRPr sz="1800" b="1"/>
            </a:lvl1pPr>
          </a:lstStyle>
          <a:p>
            <a:r>
              <a:rPr lang="el-GR"/>
              <a:t>Kλικ για επεξεργασία του τίτλου</a:t>
            </a:r>
            <a:endParaRPr lang="en-US"/>
          </a:p>
        </p:txBody>
      </p:sp>
      <p:sp>
        <p:nvSpPr>
          <p:cNvPr id="3" name="2 - Θέση κειμένου"/>
          <p:cNvSpPr>
            <a:spLocks noGrp="1"/>
          </p:cNvSpPr>
          <p:nvPr>
            <p:ph type="body" idx="2"/>
          </p:nvPr>
        </p:nvSpPr>
        <p:spPr>
          <a:xfrm>
            <a:off x="7083159" y="2010727"/>
            <a:ext cx="4476385" cy="4617720"/>
          </a:xfrm>
        </p:spPr>
        <p:txBody>
          <a:bodyPr/>
          <a:lstStyle>
            <a:lvl1pPr marL="9144" indent="0">
              <a:buNone/>
              <a:defRPr sz="1400"/>
            </a:lvl1pPr>
            <a:lvl2pPr>
              <a:buNone/>
              <a:defRPr sz="1200"/>
            </a:lvl2pPr>
            <a:lvl3pPr>
              <a:buNone/>
              <a:defRPr sz="1000"/>
            </a:lvl3pPr>
            <a:lvl4pPr>
              <a:buNone/>
              <a:defRPr sz="900"/>
            </a:lvl4pPr>
            <a:lvl5pPr>
              <a:buNone/>
              <a:defRPr sz="900"/>
            </a:lvl5pPr>
          </a:lstStyle>
          <a:p>
            <a:pPr lvl="0"/>
            <a:r>
              <a:rPr lang="el-GR"/>
              <a:t>Kλικ για επεξεργασία των στυλ του υποδείγματος</a:t>
            </a:r>
          </a:p>
        </p:txBody>
      </p:sp>
      <p:sp>
        <p:nvSpPr>
          <p:cNvPr id="4" name="3 - Θέση περιεχομένου"/>
          <p:cNvSpPr>
            <a:spLocks noGrp="1"/>
          </p:cNvSpPr>
          <p:nvPr>
            <p:ph sz="half" idx="1"/>
          </p:nvPr>
        </p:nvSpPr>
        <p:spPr>
          <a:xfrm>
            <a:off x="201639" y="776287"/>
            <a:ext cx="6750873" cy="5852160"/>
          </a:xfrm>
        </p:spPr>
        <p:txBody>
          <a:bodyPr/>
          <a:lstStyle>
            <a:lvl1pPr>
              <a:defRPr sz="3200"/>
            </a:lvl1pPr>
            <a:lvl2pPr>
              <a:defRPr sz="2800"/>
            </a:lvl2pPr>
            <a:lvl3pPr>
              <a:defRPr sz="2400"/>
            </a:lvl3pPr>
            <a:lvl4pPr>
              <a:defRPr sz="2000"/>
            </a:lvl4pPr>
            <a:lvl5pPr>
              <a:defRPr sz="2000"/>
            </a:lvl5p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5" name="13 - Θέση ημερομηνίας">
            <a:extLst>
              <a:ext uri="{FF2B5EF4-FFF2-40B4-BE49-F238E27FC236}">
                <a16:creationId xmlns:a16="http://schemas.microsoft.com/office/drawing/2014/main" id="{E31B2DFB-200C-4301-EE49-340B77DCB0AA}"/>
              </a:ext>
            </a:extLst>
          </p:cNvPr>
          <p:cNvSpPr>
            <a:spLocks noGrp="1"/>
          </p:cNvSpPr>
          <p:nvPr>
            <p:ph type="dt" sz="half" idx="10"/>
          </p:nvPr>
        </p:nvSpPr>
        <p:spPr/>
        <p:txBody>
          <a:bodyPr/>
          <a:lstStyle>
            <a:lvl1pPr>
              <a:defRPr/>
            </a:lvl1pPr>
          </a:lstStyle>
          <a:p>
            <a:pPr>
              <a:defRPr/>
            </a:pPr>
            <a:endParaRPr lang="el-GR"/>
          </a:p>
        </p:txBody>
      </p:sp>
      <p:sp>
        <p:nvSpPr>
          <p:cNvPr id="6" name="2 - Θέση υποσέλιδου">
            <a:extLst>
              <a:ext uri="{FF2B5EF4-FFF2-40B4-BE49-F238E27FC236}">
                <a16:creationId xmlns:a16="http://schemas.microsoft.com/office/drawing/2014/main" id="{BEE2BFFF-99F8-17E8-A056-CEAB4372A2A6}"/>
              </a:ext>
            </a:extLst>
          </p:cNvPr>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a:extLst>
              <a:ext uri="{FF2B5EF4-FFF2-40B4-BE49-F238E27FC236}">
                <a16:creationId xmlns:a16="http://schemas.microsoft.com/office/drawing/2014/main" id="{BB451BD7-07B1-36D3-EFD8-A82DDD67CFD2}"/>
              </a:ext>
            </a:extLst>
          </p:cNvPr>
          <p:cNvSpPr>
            <a:spLocks noGrp="1"/>
          </p:cNvSpPr>
          <p:nvPr>
            <p:ph type="sldNum" sz="quarter" idx="12"/>
          </p:nvPr>
        </p:nvSpPr>
        <p:spPr/>
        <p:txBody>
          <a:bodyPr/>
          <a:lstStyle>
            <a:lvl1pPr>
              <a:defRPr/>
            </a:lvl1pPr>
          </a:lstStyle>
          <a:p>
            <a:fld id="{ADA1AB48-B6E0-4BFF-978C-4542DE932154}" type="slidenum">
              <a:rPr lang="el-GR" altLang="el-GR"/>
              <a:pPr/>
              <a:t>‹#›</a:t>
            </a:fld>
            <a:endParaRPr lang="el-GR" altLang="el-GR"/>
          </a:p>
        </p:txBody>
      </p:sp>
    </p:spTree>
    <p:extLst>
      <p:ext uri="{BB962C8B-B14F-4D97-AF65-F5344CB8AC3E}">
        <p14:creationId xmlns:p14="http://schemas.microsoft.com/office/powerpoint/2010/main" val="299505123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1 - Τίτλος"/>
          <p:cNvSpPr>
            <a:spLocks noGrp="1"/>
          </p:cNvSpPr>
          <p:nvPr>
            <p:ph type="title"/>
          </p:nvPr>
        </p:nvSpPr>
        <p:spPr>
          <a:xfrm>
            <a:off x="7198186" y="1109161"/>
            <a:ext cx="776393" cy="4681637"/>
          </a:xfrm>
        </p:spPr>
        <p:txBody>
          <a:bodyPr vert="vert270" lIns="45720" tIns="0" rIns="45720" anchor="t"/>
          <a:lstStyle>
            <a:lvl1pPr algn="ctr">
              <a:buNone/>
              <a:defRPr sz="2000" b="1"/>
            </a:lvl1pPr>
          </a:lstStyle>
          <a:p>
            <a:r>
              <a:rPr lang="el-GR"/>
              <a:t>Kλικ για επεξεργασία του τίτλου</a:t>
            </a:r>
            <a:endParaRPr lang="en-US"/>
          </a:p>
        </p:txBody>
      </p:sp>
      <p:sp>
        <p:nvSpPr>
          <p:cNvPr id="3" name="2 - Θέση εικόνας"/>
          <p:cNvSpPr>
            <a:spLocks noGrp="1"/>
          </p:cNvSpPr>
          <p:nvPr>
            <p:ph type="pic" idx="1"/>
          </p:nvPr>
        </p:nvSpPr>
        <p:spPr>
          <a:xfrm>
            <a:off x="534093" y="1143000"/>
            <a:ext cx="6049169" cy="4572000"/>
          </a:xfrm>
          <a:solidFill>
            <a:srgbClr val="EAEAEA"/>
          </a:solidFill>
          <a:ln w="50800">
            <a:solidFill>
              <a:srgbClr val="FFFFFF"/>
            </a:solidFill>
            <a:miter lim="800000"/>
          </a:ln>
          <a:effectLst>
            <a:outerShdw blurRad="57150" dist="31750" dir="4800000" algn="tl" rotWithShape="0">
              <a:srgbClr val="000000">
                <a:alpha val="25000"/>
              </a:srgbClr>
            </a:outerShdw>
          </a:effectLst>
          <a:scene3d>
            <a:camera prst="orthographicFront"/>
            <a:lightRig rig="twoPt" dir="t">
              <a:rot lat="0" lon="0" rev="7200000"/>
            </a:lightRig>
          </a:scene3d>
          <a:sp3d contourW="2540">
            <a:bevelT w="25400" h="19050"/>
            <a:contourClr>
              <a:srgbClr val="AEAEAE"/>
            </a:contourClr>
          </a:sp3d>
        </p:spPr>
        <p:txBody>
          <a:bodyPr>
            <a:normAutofit/>
          </a:bodyPr>
          <a:lstStyle>
            <a:lvl1pPr marL="0" indent="0">
              <a:buNone/>
              <a:defRPr sz="3200"/>
            </a:lvl1pPr>
          </a:lstStyle>
          <a:p>
            <a:pPr lvl="0"/>
            <a:r>
              <a:rPr lang="el-GR" noProof="0"/>
              <a:t>Κάντε κλικ στο εικονίδιο για να προσθέσετε μια εικόνα</a:t>
            </a:r>
            <a:endParaRPr lang="en-US" noProof="0" dirty="0"/>
          </a:p>
        </p:txBody>
      </p:sp>
      <p:sp>
        <p:nvSpPr>
          <p:cNvPr id="4" name="3 - Θέση κειμένου"/>
          <p:cNvSpPr>
            <a:spLocks noGrp="1"/>
          </p:cNvSpPr>
          <p:nvPr>
            <p:ph type="body" sz="half" idx="2"/>
          </p:nvPr>
        </p:nvSpPr>
        <p:spPr>
          <a:xfrm>
            <a:off x="8055560" y="3274309"/>
            <a:ext cx="3427862" cy="2516489"/>
          </a:xfrm>
        </p:spPr>
        <p:txBody>
          <a:bodyPr lIns="0" tIns="0" rIns="45720"/>
          <a:lstStyle>
            <a:lvl1pPr marL="0" indent="0">
              <a:lnSpc>
                <a:spcPct val="100000"/>
              </a:lnSpc>
              <a:spcBef>
                <a:spcPts val="0"/>
              </a:spcBef>
              <a:buFontTx/>
              <a:buNone/>
              <a:defRPr sz="1300"/>
            </a:lvl1pPr>
            <a:lvl2pPr>
              <a:buFontTx/>
              <a:buNone/>
              <a:defRPr sz="1200"/>
            </a:lvl2pPr>
            <a:lvl3pPr>
              <a:buFontTx/>
              <a:buNone/>
              <a:defRPr sz="1000"/>
            </a:lvl3pPr>
            <a:lvl4pPr>
              <a:buFontTx/>
              <a:buNone/>
              <a:defRPr sz="900"/>
            </a:lvl4pPr>
            <a:lvl5pPr>
              <a:buFontTx/>
              <a:buNone/>
              <a:defRPr sz="900"/>
            </a:lvl5pPr>
          </a:lstStyle>
          <a:p>
            <a:pPr lvl="0"/>
            <a:r>
              <a:rPr lang="el-GR"/>
              <a:t>Kλικ για επεξεργασία των στυλ του υποδείγματος</a:t>
            </a:r>
          </a:p>
        </p:txBody>
      </p:sp>
      <p:sp>
        <p:nvSpPr>
          <p:cNvPr id="5" name="13 - Θέση ημερομηνίας">
            <a:extLst>
              <a:ext uri="{FF2B5EF4-FFF2-40B4-BE49-F238E27FC236}">
                <a16:creationId xmlns:a16="http://schemas.microsoft.com/office/drawing/2014/main" id="{E536CAE5-4FF1-5BA2-9C29-C1F1EB4D4D7A}"/>
              </a:ext>
            </a:extLst>
          </p:cNvPr>
          <p:cNvSpPr>
            <a:spLocks noGrp="1"/>
          </p:cNvSpPr>
          <p:nvPr>
            <p:ph type="dt" sz="half" idx="10"/>
          </p:nvPr>
        </p:nvSpPr>
        <p:spPr/>
        <p:txBody>
          <a:bodyPr/>
          <a:lstStyle>
            <a:lvl1pPr>
              <a:defRPr/>
            </a:lvl1pPr>
          </a:lstStyle>
          <a:p>
            <a:pPr>
              <a:defRPr/>
            </a:pPr>
            <a:endParaRPr lang="el-GR"/>
          </a:p>
        </p:txBody>
      </p:sp>
      <p:sp>
        <p:nvSpPr>
          <p:cNvPr id="6" name="2 - Θέση υποσέλιδου">
            <a:extLst>
              <a:ext uri="{FF2B5EF4-FFF2-40B4-BE49-F238E27FC236}">
                <a16:creationId xmlns:a16="http://schemas.microsoft.com/office/drawing/2014/main" id="{0AB35F66-2842-D861-75CA-97993EE82D2C}"/>
              </a:ext>
            </a:extLst>
          </p:cNvPr>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a:extLst>
              <a:ext uri="{FF2B5EF4-FFF2-40B4-BE49-F238E27FC236}">
                <a16:creationId xmlns:a16="http://schemas.microsoft.com/office/drawing/2014/main" id="{ECFD8969-1A86-735A-F293-8DCC38590FA2}"/>
              </a:ext>
            </a:extLst>
          </p:cNvPr>
          <p:cNvSpPr>
            <a:spLocks noGrp="1"/>
          </p:cNvSpPr>
          <p:nvPr>
            <p:ph type="sldNum" sz="quarter" idx="12"/>
          </p:nvPr>
        </p:nvSpPr>
        <p:spPr/>
        <p:txBody>
          <a:bodyPr/>
          <a:lstStyle>
            <a:lvl1pPr>
              <a:defRPr/>
            </a:lvl1pPr>
          </a:lstStyle>
          <a:p>
            <a:fld id="{1A2D8F72-F149-4CDF-BFD6-C94ADECD9C9A}" type="slidenum">
              <a:rPr lang="el-GR" altLang="el-GR"/>
              <a:pPr/>
              <a:t>‹#›</a:t>
            </a:fld>
            <a:endParaRPr lang="el-GR" altLang="el-GR"/>
          </a:p>
        </p:txBody>
      </p:sp>
    </p:spTree>
    <p:extLst>
      <p:ext uri="{BB962C8B-B14F-4D97-AF65-F5344CB8AC3E}">
        <p14:creationId xmlns:p14="http://schemas.microsoft.com/office/powerpoint/2010/main" val="91631977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13 - Θέση ημερομηνίας">
            <a:extLst>
              <a:ext uri="{FF2B5EF4-FFF2-40B4-BE49-F238E27FC236}">
                <a16:creationId xmlns:a16="http://schemas.microsoft.com/office/drawing/2014/main" id="{ECED1A02-98D7-2362-8734-1E493062324E}"/>
              </a:ext>
            </a:extLst>
          </p:cNvPr>
          <p:cNvSpPr>
            <a:spLocks noGrp="1"/>
          </p:cNvSpPr>
          <p:nvPr>
            <p:ph type="dt" sz="half" idx="10"/>
          </p:nvPr>
        </p:nvSpPr>
        <p:spPr/>
        <p:txBody>
          <a:bodyPr/>
          <a:lstStyle>
            <a:lvl1pPr>
              <a:defRPr/>
            </a:lvl1pPr>
          </a:lstStyle>
          <a:p>
            <a:pPr>
              <a:defRPr/>
            </a:pPr>
            <a:endParaRPr lang="el-GR"/>
          </a:p>
        </p:txBody>
      </p:sp>
      <p:sp>
        <p:nvSpPr>
          <p:cNvPr id="5" name="2 - Θέση υποσέλιδου">
            <a:extLst>
              <a:ext uri="{FF2B5EF4-FFF2-40B4-BE49-F238E27FC236}">
                <a16:creationId xmlns:a16="http://schemas.microsoft.com/office/drawing/2014/main" id="{777B41BD-E2C4-3D13-4C74-1F297A12928D}"/>
              </a:ext>
            </a:extLst>
          </p:cNvPr>
          <p:cNvSpPr>
            <a:spLocks noGrp="1"/>
          </p:cNvSpPr>
          <p:nvPr>
            <p:ph type="ftr" sz="quarter" idx="11"/>
          </p:nvPr>
        </p:nvSpPr>
        <p:spPr/>
        <p:txBody>
          <a:bodyPr/>
          <a:lstStyle>
            <a:lvl1pPr>
              <a:defRPr/>
            </a:lvl1pPr>
          </a:lstStyle>
          <a:p>
            <a:pPr>
              <a:defRPr/>
            </a:pPr>
            <a:endParaRPr lang="el-GR"/>
          </a:p>
        </p:txBody>
      </p:sp>
      <p:sp>
        <p:nvSpPr>
          <p:cNvPr id="6" name="22 - Θέση αριθμού διαφάνειας">
            <a:extLst>
              <a:ext uri="{FF2B5EF4-FFF2-40B4-BE49-F238E27FC236}">
                <a16:creationId xmlns:a16="http://schemas.microsoft.com/office/drawing/2014/main" id="{C2767779-9F71-80AB-1930-DAFD6F689793}"/>
              </a:ext>
            </a:extLst>
          </p:cNvPr>
          <p:cNvSpPr>
            <a:spLocks noGrp="1"/>
          </p:cNvSpPr>
          <p:nvPr>
            <p:ph type="sldNum" sz="quarter" idx="12"/>
          </p:nvPr>
        </p:nvSpPr>
        <p:spPr/>
        <p:txBody>
          <a:bodyPr/>
          <a:lstStyle>
            <a:lvl1pPr>
              <a:defRPr/>
            </a:lvl1pPr>
          </a:lstStyle>
          <a:p>
            <a:fld id="{203B141E-3FDC-4E9F-AB25-59B793773F03}" type="slidenum">
              <a:rPr lang="el-GR" altLang="el-GR"/>
              <a:pPr/>
              <a:t>‹#›</a:t>
            </a:fld>
            <a:endParaRPr lang="el-GR" altLang="el-GR"/>
          </a:p>
        </p:txBody>
      </p:sp>
    </p:spTree>
    <p:extLst>
      <p:ext uri="{BB962C8B-B14F-4D97-AF65-F5344CB8AC3E}">
        <p14:creationId xmlns:p14="http://schemas.microsoft.com/office/powerpoint/2010/main" val="285538732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1 - Κατακόρυφος τίτλος"/>
          <p:cNvSpPr>
            <a:spLocks noGrp="1"/>
          </p:cNvSpPr>
          <p:nvPr>
            <p:ph type="title" orient="vert"/>
          </p:nvPr>
        </p:nvSpPr>
        <p:spPr>
          <a:xfrm>
            <a:off x="8972934" y="1143000"/>
            <a:ext cx="2520487" cy="5486400"/>
          </a:xfrm>
        </p:spPr>
        <p:txBody>
          <a:bodyPr vert="eaVert"/>
          <a:lstStyle/>
          <a:p>
            <a:r>
              <a:rPr lang="el-GR"/>
              <a:t>Kλικ για επεξεργασία του τίτλου</a:t>
            </a:r>
            <a:endParaRPr lang="en-US"/>
          </a:p>
        </p:txBody>
      </p:sp>
      <p:sp>
        <p:nvSpPr>
          <p:cNvPr id="3" name="2 - Θέση κατακόρυφου κειμένου"/>
          <p:cNvSpPr>
            <a:spLocks noGrp="1"/>
          </p:cNvSpPr>
          <p:nvPr>
            <p:ph type="body" orient="vert" idx="1"/>
          </p:nvPr>
        </p:nvSpPr>
        <p:spPr>
          <a:xfrm>
            <a:off x="604917" y="1143000"/>
            <a:ext cx="8267198" cy="5486400"/>
          </a:xfrm>
        </p:spPr>
        <p:txBody>
          <a:bodyPr vert="eaVert"/>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endParaRPr lang="en-US"/>
          </a:p>
        </p:txBody>
      </p:sp>
      <p:sp>
        <p:nvSpPr>
          <p:cNvPr id="4" name="13 - Θέση ημερομηνίας">
            <a:extLst>
              <a:ext uri="{FF2B5EF4-FFF2-40B4-BE49-F238E27FC236}">
                <a16:creationId xmlns:a16="http://schemas.microsoft.com/office/drawing/2014/main" id="{56A5E9C0-1F12-E021-7798-7D0E828C1753}"/>
              </a:ext>
            </a:extLst>
          </p:cNvPr>
          <p:cNvSpPr>
            <a:spLocks noGrp="1"/>
          </p:cNvSpPr>
          <p:nvPr>
            <p:ph type="dt" sz="half" idx="10"/>
          </p:nvPr>
        </p:nvSpPr>
        <p:spPr/>
        <p:txBody>
          <a:bodyPr/>
          <a:lstStyle>
            <a:lvl1pPr>
              <a:defRPr/>
            </a:lvl1pPr>
          </a:lstStyle>
          <a:p>
            <a:pPr>
              <a:defRPr/>
            </a:pPr>
            <a:endParaRPr lang="el-GR"/>
          </a:p>
        </p:txBody>
      </p:sp>
      <p:sp>
        <p:nvSpPr>
          <p:cNvPr id="5" name="2 - Θέση υποσέλιδου">
            <a:extLst>
              <a:ext uri="{FF2B5EF4-FFF2-40B4-BE49-F238E27FC236}">
                <a16:creationId xmlns:a16="http://schemas.microsoft.com/office/drawing/2014/main" id="{72638917-C6C5-11F4-5280-892C7094E795}"/>
              </a:ext>
            </a:extLst>
          </p:cNvPr>
          <p:cNvSpPr>
            <a:spLocks noGrp="1"/>
          </p:cNvSpPr>
          <p:nvPr>
            <p:ph type="ftr" sz="quarter" idx="11"/>
          </p:nvPr>
        </p:nvSpPr>
        <p:spPr/>
        <p:txBody>
          <a:bodyPr/>
          <a:lstStyle>
            <a:lvl1pPr>
              <a:defRPr/>
            </a:lvl1pPr>
          </a:lstStyle>
          <a:p>
            <a:pPr>
              <a:defRPr/>
            </a:pPr>
            <a:endParaRPr lang="el-GR"/>
          </a:p>
        </p:txBody>
      </p:sp>
      <p:sp>
        <p:nvSpPr>
          <p:cNvPr id="6" name="22 - Θέση αριθμού διαφάνειας">
            <a:extLst>
              <a:ext uri="{FF2B5EF4-FFF2-40B4-BE49-F238E27FC236}">
                <a16:creationId xmlns:a16="http://schemas.microsoft.com/office/drawing/2014/main" id="{2F38A52F-B519-B1B6-2CE8-D422A43B4AA3}"/>
              </a:ext>
            </a:extLst>
          </p:cNvPr>
          <p:cNvSpPr>
            <a:spLocks noGrp="1"/>
          </p:cNvSpPr>
          <p:nvPr>
            <p:ph type="sldNum" sz="quarter" idx="12"/>
          </p:nvPr>
        </p:nvSpPr>
        <p:spPr/>
        <p:txBody>
          <a:bodyPr/>
          <a:lstStyle>
            <a:lvl1pPr>
              <a:defRPr/>
            </a:lvl1pPr>
          </a:lstStyle>
          <a:p>
            <a:fld id="{75ACF4FA-6745-48E4-A644-740B9F45629F}" type="slidenum">
              <a:rPr lang="el-GR" altLang="el-GR"/>
              <a:pPr/>
              <a:t>‹#›</a:t>
            </a:fld>
            <a:endParaRPr lang="el-GR" altLang="el-GR"/>
          </a:p>
        </p:txBody>
      </p:sp>
    </p:spTree>
    <p:extLst>
      <p:ext uri="{BB962C8B-B14F-4D97-AF65-F5344CB8AC3E}">
        <p14:creationId xmlns:p14="http://schemas.microsoft.com/office/powerpoint/2010/main" val="417004361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cSld name="Τίτλος, Κείμενο και Clip Art">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4638"/>
            <a:ext cx="10888504" cy="1143000"/>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604917" y="1600201"/>
            <a:ext cx="5343433"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ClipArt"/>
          <p:cNvSpPr>
            <a:spLocks noGrp="1"/>
          </p:cNvSpPr>
          <p:nvPr>
            <p:ph type="clipArt" sz="half" idx="2"/>
          </p:nvPr>
        </p:nvSpPr>
        <p:spPr>
          <a:xfrm>
            <a:off x="6149988" y="1600201"/>
            <a:ext cx="5343433" cy="4525963"/>
          </a:xfrm>
        </p:spPr>
        <p:txBody>
          <a:bodyPr>
            <a:normAutofit/>
          </a:bodyPr>
          <a:lstStyle/>
          <a:p>
            <a:pPr lvl="0"/>
            <a:endParaRPr lang="el-GR" noProof="0"/>
          </a:p>
        </p:txBody>
      </p:sp>
      <p:sp>
        <p:nvSpPr>
          <p:cNvPr id="5" name="13 - Θέση ημερομηνίας">
            <a:extLst>
              <a:ext uri="{FF2B5EF4-FFF2-40B4-BE49-F238E27FC236}">
                <a16:creationId xmlns:a16="http://schemas.microsoft.com/office/drawing/2014/main" id="{59C24369-8DCB-9218-0FB2-566BE96DAD3E}"/>
              </a:ext>
            </a:extLst>
          </p:cNvPr>
          <p:cNvSpPr>
            <a:spLocks noGrp="1"/>
          </p:cNvSpPr>
          <p:nvPr>
            <p:ph type="dt" sz="half" idx="10"/>
          </p:nvPr>
        </p:nvSpPr>
        <p:spPr/>
        <p:txBody>
          <a:bodyPr/>
          <a:lstStyle>
            <a:lvl1pPr>
              <a:defRPr/>
            </a:lvl1pPr>
          </a:lstStyle>
          <a:p>
            <a:pPr>
              <a:defRPr/>
            </a:pPr>
            <a:endParaRPr lang="el-GR"/>
          </a:p>
        </p:txBody>
      </p:sp>
      <p:sp>
        <p:nvSpPr>
          <p:cNvPr id="6" name="2 - Θέση υποσέλιδου">
            <a:extLst>
              <a:ext uri="{FF2B5EF4-FFF2-40B4-BE49-F238E27FC236}">
                <a16:creationId xmlns:a16="http://schemas.microsoft.com/office/drawing/2014/main" id="{07BDE3DA-651B-A64C-846F-358E2DD3EC17}"/>
              </a:ext>
            </a:extLst>
          </p:cNvPr>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a:extLst>
              <a:ext uri="{FF2B5EF4-FFF2-40B4-BE49-F238E27FC236}">
                <a16:creationId xmlns:a16="http://schemas.microsoft.com/office/drawing/2014/main" id="{699A2CEA-CE8C-FD6D-4D2D-0068EEAE4DC1}"/>
              </a:ext>
            </a:extLst>
          </p:cNvPr>
          <p:cNvSpPr>
            <a:spLocks noGrp="1"/>
          </p:cNvSpPr>
          <p:nvPr>
            <p:ph type="sldNum" sz="quarter" idx="12"/>
          </p:nvPr>
        </p:nvSpPr>
        <p:spPr/>
        <p:txBody>
          <a:bodyPr/>
          <a:lstStyle>
            <a:lvl1pPr>
              <a:defRPr/>
            </a:lvl1pPr>
          </a:lstStyle>
          <a:p>
            <a:fld id="{9A1D4EA7-9B28-473C-951C-934F86757CA9}" type="slidenum">
              <a:rPr lang="el-GR" altLang="el-GR"/>
              <a:pPr/>
              <a:t>‹#›</a:t>
            </a:fld>
            <a:endParaRPr lang="el-GR" altLang="el-GR"/>
          </a:p>
        </p:txBody>
      </p:sp>
    </p:spTree>
    <p:extLst>
      <p:ext uri="{BB962C8B-B14F-4D97-AF65-F5344CB8AC3E}">
        <p14:creationId xmlns:p14="http://schemas.microsoft.com/office/powerpoint/2010/main" val="293813484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OverObj">
  <p:cSld name="Τίτλος και Κείμενο επάνω από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4638"/>
            <a:ext cx="10888504" cy="1143000"/>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604917" y="1600200"/>
            <a:ext cx="10888504" cy="2185988"/>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604917" y="3938589"/>
            <a:ext cx="10888504" cy="2187575"/>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13 - Θέση ημερομηνίας">
            <a:extLst>
              <a:ext uri="{FF2B5EF4-FFF2-40B4-BE49-F238E27FC236}">
                <a16:creationId xmlns:a16="http://schemas.microsoft.com/office/drawing/2014/main" id="{4C0E4730-C554-CF66-9F05-D54A4D45DEB6}"/>
              </a:ext>
            </a:extLst>
          </p:cNvPr>
          <p:cNvSpPr>
            <a:spLocks noGrp="1"/>
          </p:cNvSpPr>
          <p:nvPr>
            <p:ph type="dt" sz="half" idx="10"/>
          </p:nvPr>
        </p:nvSpPr>
        <p:spPr/>
        <p:txBody>
          <a:bodyPr/>
          <a:lstStyle>
            <a:lvl1pPr>
              <a:defRPr/>
            </a:lvl1pPr>
          </a:lstStyle>
          <a:p>
            <a:pPr>
              <a:defRPr/>
            </a:pPr>
            <a:endParaRPr lang="el-GR"/>
          </a:p>
        </p:txBody>
      </p:sp>
      <p:sp>
        <p:nvSpPr>
          <p:cNvPr id="6" name="2 - Θέση υποσέλιδου">
            <a:extLst>
              <a:ext uri="{FF2B5EF4-FFF2-40B4-BE49-F238E27FC236}">
                <a16:creationId xmlns:a16="http://schemas.microsoft.com/office/drawing/2014/main" id="{AD3851E9-5528-90AF-50CD-E84F5FFAE7B3}"/>
              </a:ext>
            </a:extLst>
          </p:cNvPr>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a:extLst>
              <a:ext uri="{FF2B5EF4-FFF2-40B4-BE49-F238E27FC236}">
                <a16:creationId xmlns:a16="http://schemas.microsoft.com/office/drawing/2014/main" id="{0A5A11FD-63DF-F205-D7BC-0E03A64B903A}"/>
              </a:ext>
            </a:extLst>
          </p:cNvPr>
          <p:cNvSpPr>
            <a:spLocks noGrp="1"/>
          </p:cNvSpPr>
          <p:nvPr>
            <p:ph type="sldNum" sz="quarter" idx="12"/>
          </p:nvPr>
        </p:nvSpPr>
        <p:spPr/>
        <p:txBody>
          <a:bodyPr/>
          <a:lstStyle>
            <a:lvl1pPr>
              <a:defRPr/>
            </a:lvl1pPr>
          </a:lstStyle>
          <a:p>
            <a:fld id="{9A73D4DB-9E6C-46A4-9783-CB712F76C7EF}" type="slidenum">
              <a:rPr lang="el-GR" altLang="el-GR"/>
              <a:pPr/>
              <a:t>‹#›</a:t>
            </a:fld>
            <a:endParaRPr lang="el-GR" altLang="el-GR"/>
          </a:p>
        </p:txBody>
      </p:sp>
    </p:spTree>
    <p:extLst>
      <p:ext uri="{BB962C8B-B14F-4D97-AF65-F5344CB8AC3E}">
        <p14:creationId xmlns:p14="http://schemas.microsoft.com/office/powerpoint/2010/main" val="7387276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xAndObj">
  <p:cSld name="Τίτλος, Κείμενο και Αντικείμενο">
    <p:spTree>
      <p:nvGrpSpPr>
        <p:cNvPr id="1" name=""/>
        <p:cNvGrpSpPr/>
        <p:nvPr/>
      </p:nvGrpSpPr>
      <p:grpSpPr>
        <a:xfrm>
          <a:off x="0" y="0"/>
          <a:ext cx="0" cy="0"/>
          <a:chOff x="0" y="0"/>
          <a:chExt cx="0" cy="0"/>
        </a:xfrm>
      </p:grpSpPr>
      <p:sp>
        <p:nvSpPr>
          <p:cNvPr id="2" name="1 - Τίτλος"/>
          <p:cNvSpPr>
            <a:spLocks noGrp="1"/>
          </p:cNvSpPr>
          <p:nvPr>
            <p:ph type="title"/>
          </p:nvPr>
        </p:nvSpPr>
        <p:spPr>
          <a:xfrm>
            <a:off x="604917" y="274638"/>
            <a:ext cx="10888504" cy="1143000"/>
          </a:xfrm>
        </p:spPr>
        <p:txBody>
          <a:bodyPr/>
          <a:lstStyle/>
          <a:p>
            <a:r>
              <a:rPr lang="el-GR"/>
              <a:t>Kλικ για επεξεργασία του τίτλου</a:t>
            </a:r>
          </a:p>
        </p:txBody>
      </p:sp>
      <p:sp>
        <p:nvSpPr>
          <p:cNvPr id="3" name="2 - Θέση κειμένου"/>
          <p:cNvSpPr>
            <a:spLocks noGrp="1"/>
          </p:cNvSpPr>
          <p:nvPr>
            <p:ph type="body" sz="half" idx="1"/>
          </p:nvPr>
        </p:nvSpPr>
        <p:spPr>
          <a:xfrm>
            <a:off x="604917" y="1600201"/>
            <a:ext cx="5343433"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περιεχομένου"/>
          <p:cNvSpPr>
            <a:spLocks noGrp="1"/>
          </p:cNvSpPr>
          <p:nvPr>
            <p:ph sz="half" idx="2"/>
          </p:nvPr>
        </p:nvSpPr>
        <p:spPr>
          <a:xfrm>
            <a:off x="6149988" y="1600201"/>
            <a:ext cx="5343433" cy="4525963"/>
          </a:xfrm>
        </p:spPr>
        <p:txBody>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5" name="13 - Θέση ημερομηνίας">
            <a:extLst>
              <a:ext uri="{FF2B5EF4-FFF2-40B4-BE49-F238E27FC236}">
                <a16:creationId xmlns:a16="http://schemas.microsoft.com/office/drawing/2014/main" id="{0A974709-16CA-DA1C-63DE-CF7A615E2F6E}"/>
              </a:ext>
            </a:extLst>
          </p:cNvPr>
          <p:cNvSpPr>
            <a:spLocks noGrp="1"/>
          </p:cNvSpPr>
          <p:nvPr>
            <p:ph type="dt" sz="half" idx="10"/>
          </p:nvPr>
        </p:nvSpPr>
        <p:spPr/>
        <p:txBody>
          <a:bodyPr/>
          <a:lstStyle>
            <a:lvl1pPr>
              <a:defRPr/>
            </a:lvl1pPr>
          </a:lstStyle>
          <a:p>
            <a:pPr>
              <a:defRPr/>
            </a:pPr>
            <a:endParaRPr lang="el-GR"/>
          </a:p>
        </p:txBody>
      </p:sp>
      <p:sp>
        <p:nvSpPr>
          <p:cNvPr id="6" name="2 - Θέση υποσέλιδου">
            <a:extLst>
              <a:ext uri="{FF2B5EF4-FFF2-40B4-BE49-F238E27FC236}">
                <a16:creationId xmlns:a16="http://schemas.microsoft.com/office/drawing/2014/main" id="{B736445B-C966-AE70-2842-A32A6C90E048}"/>
              </a:ext>
            </a:extLst>
          </p:cNvPr>
          <p:cNvSpPr>
            <a:spLocks noGrp="1"/>
          </p:cNvSpPr>
          <p:nvPr>
            <p:ph type="ftr" sz="quarter" idx="11"/>
          </p:nvPr>
        </p:nvSpPr>
        <p:spPr/>
        <p:txBody>
          <a:bodyPr/>
          <a:lstStyle>
            <a:lvl1pPr>
              <a:defRPr/>
            </a:lvl1pPr>
          </a:lstStyle>
          <a:p>
            <a:pPr>
              <a:defRPr/>
            </a:pPr>
            <a:endParaRPr lang="el-GR"/>
          </a:p>
        </p:txBody>
      </p:sp>
      <p:sp>
        <p:nvSpPr>
          <p:cNvPr id="7" name="22 - Θέση αριθμού διαφάνειας">
            <a:extLst>
              <a:ext uri="{FF2B5EF4-FFF2-40B4-BE49-F238E27FC236}">
                <a16:creationId xmlns:a16="http://schemas.microsoft.com/office/drawing/2014/main" id="{A272EC19-F122-4250-2554-C3469A7D2418}"/>
              </a:ext>
            </a:extLst>
          </p:cNvPr>
          <p:cNvSpPr>
            <a:spLocks noGrp="1"/>
          </p:cNvSpPr>
          <p:nvPr>
            <p:ph type="sldNum" sz="quarter" idx="12"/>
          </p:nvPr>
        </p:nvSpPr>
        <p:spPr/>
        <p:txBody>
          <a:bodyPr/>
          <a:lstStyle>
            <a:lvl1pPr>
              <a:defRPr/>
            </a:lvl1pPr>
          </a:lstStyle>
          <a:p>
            <a:fld id="{2F91C636-086E-4C25-87D4-E375B7F9D811}" type="slidenum">
              <a:rPr lang="el-GR" altLang="el-GR"/>
              <a:pPr/>
              <a:t>‹#›</a:t>
            </a:fld>
            <a:endParaRPr lang="el-GR" altLang="el-GR"/>
          </a:p>
        </p:txBody>
      </p:sp>
    </p:spTree>
    <p:extLst>
      <p:ext uri="{BB962C8B-B14F-4D97-AF65-F5344CB8AC3E}">
        <p14:creationId xmlns:p14="http://schemas.microsoft.com/office/powerpoint/2010/main" val="4383497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theme" Target="../theme/theme2.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1 - Θέση τίτλου"/>
          <p:cNvSpPr>
            <a:spLocks noGrp="1"/>
          </p:cNvSpPr>
          <p:nvPr>
            <p:ph type="title"/>
          </p:nvPr>
        </p:nvSpPr>
        <p:spPr>
          <a:xfrm>
            <a:off x="604917" y="274638"/>
            <a:ext cx="10888504" cy="1143000"/>
          </a:xfrm>
          <a:prstGeom prst="rect">
            <a:avLst/>
          </a:prstGeom>
        </p:spPr>
        <p:txBody>
          <a:bodyPr vert="horz" lIns="91440" tIns="45720" rIns="91440" bIns="45720" rtlCol="0" anchor="ctr">
            <a:normAutofit/>
          </a:bodyPr>
          <a:lstStyle/>
          <a:p>
            <a:r>
              <a:rPr lang="el-GR"/>
              <a:t>Kλικ για επεξεργασία του τίτλου</a:t>
            </a:r>
          </a:p>
        </p:txBody>
      </p:sp>
      <p:sp>
        <p:nvSpPr>
          <p:cNvPr id="3" name="2 - Θέση κειμένου"/>
          <p:cNvSpPr>
            <a:spLocks noGrp="1"/>
          </p:cNvSpPr>
          <p:nvPr>
            <p:ph type="body" idx="1"/>
          </p:nvPr>
        </p:nvSpPr>
        <p:spPr>
          <a:xfrm>
            <a:off x="604917" y="1600201"/>
            <a:ext cx="10888504" cy="4525963"/>
          </a:xfrm>
          <a:prstGeom prst="rect">
            <a:avLst/>
          </a:prstGeom>
        </p:spPr>
        <p:txBody>
          <a:bodyPr vert="horz" lIns="91440" tIns="45720" rIns="91440" bIns="45720" rtlCol="0">
            <a:normAutofit/>
          </a:bodyPr>
          <a:lstStyle/>
          <a:p>
            <a:pPr lvl="0"/>
            <a:r>
              <a:rPr lang="el-GR"/>
              <a:t>Kλικ για επεξεργασία των στυλ του υποδείγματος</a:t>
            </a:r>
          </a:p>
          <a:p>
            <a:pPr lvl="1"/>
            <a:r>
              <a:rPr lang="el-GR"/>
              <a:t>Δεύτερου επιπέδου</a:t>
            </a:r>
          </a:p>
          <a:p>
            <a:pPr lvl="2"/>
            <a:r>
              <a:rPr lang="el-GR"/>
              <a:t>Τρίτου επιπέδου</a:t>
            </a:r>
          </a:p>
          <a:p>
            <a:pPr lvl="3"/>
            <a:r>
              <a:rPr lang="el-GR"/>
              <a:t>Τέταρτου επιπέδου</a:t>
            </a:r>
          </a:p>
          <a:p>
            <a:pPr lvl="4"/>
            <a:r>
              <a:rPr lang="el-GR"/>
              <a:t>Πέμπτου επιπέδου</a:t>
            </a:r>
          </a:p>
        </p:txBody>
      </p:sp>
      <p:sp>
        <p:nvSpPr>
          <p:cNvPr id="4" name="3 - Θέση ημερομηνίας"/>
          <p:cNvSpPr>
            <a:spLocks noGrp="1"/>
          </p:cNvSpPr>
          <p:nvPr>
            <p:ph type="dt" sz="half" idx="2"/>
          </p:nvPr>
        </p:nvSpPr>
        <p:spPr>
          <a:xfrm>
            <a:off x="604917" y="6356351"/>
            <a:ext cx="2822946"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96E456-E5B6-48ED-BDCB-F50E431E4340}" type="datetimeFigureOut">
              <a:rPr lang="el-GR" smtClean="0"/>
              <a:pPr/>
              <a:t>18/12/2024</a:t>
            </a:fld>
            <a:endParaRPr lang="el-GR"/>
          </a:p>
        </p:txBody>
      </p:sp>
      <p:sp>
        <p:nvSpPr>
          <p:cNvPr id="5" name="4 - Θέση υποσέλιδου"/>
          <p:cNvSpPr>
            <a:spLocks noGrp="1"/>
          </p:cNvSpPr>
          <p:nvPr>
            <p:ph type="ftr" sz="quarter" idx="3"/>
          </p:nvPr>
        </p:nvSpPr>
        <p:spPr>
          <a:xfrm>
            <a:off x="4133599" y="6356351"/>
            <a:ext cx="383114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5 - Θέση αριθμού διαφάνειας"/>
          <p:cNvSpPr>
            <a:spLocks noGrp="1"/>
          </p:cNvSpPr>
          <p:nvPr>
            <p:ph type="sldNum" sz="quarter" idx="4"/>
          </p:nvPr>
        </p:nvSpPr>
        <p:spPr>
          <a:xfrm>
            <a:off x="8670475" y="6356351"/>
            <a:ext cx="2822946"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061F56-7192-47A5-9C98-EB93EF653A7F}" type="slidenum">
              <a:rPr lang="el-GR" smtClean="0"/>
              <a:pPr/>
              <a:t>‹#›</a:t>
            </a:fld>
            <a:endParaRPr lang="el-G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 name="27 - Ορθογώνιο">
            <a:extLst>
              <a:ext uri="{FF2B5EF4-FFF2-40B4-BE49-F238E27FC236}">
                <a16:creationId xmlns:a16="http://schemas.microsoft.com/office/drawing/2014/main" id="{62031E5E-A7C0-678D-20B5-A9570D222A1F}"/>
              </a:ext>
            </a:extLst>
          </p:cNvPr>
          <p:cNvSpPr/>
          <p:nvPr/>
        </p:nvSpPr>
        <p:spPr>
          <a:xfrm>
            <a:off x="0" y="366714"/>
            <a:ext cx="12098338" cy="84137"/>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29" name="28 - Ορθογώνιο">
            <a:extLst>
              <a:ext uri="{FF2B5EF4-FFF2-40B4-BE49-F238E27FC236}">
                <a16:creationId xmlns:a16="http://schemas.microsoft.com/office/drawing/2014/main" id="{F8DC6F9E-0661-3C55-E940-1EE22F0DDAC8}"/>
              </a:ext>
            </a:extLst>
          </p:cNvPr>
          <p:cNvSpPr/>
          <p:nvPr/>
        </p:nvSpPr>
        <p:spPr>
          <a:xfrm>
            <a:off x="0" y="0"/>
            <a:ext cx="12098338" cy="311150"/>
          </a:xfrm>
          <a:prstGeom prst="rect">
            <a:avLst/>
          </a:prstGeom>
          <a:solidFill>
            <a:schemeClr val="tx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0" name="29 - Ορθογώνιο">
            <a:extLst>
              <a:ext uri="{FF2B5EF4-FFF2-40B4-BE49-F238E27FC236}">
                <a16:creationId xmlns:a16="http://schemas.microsoft.com/office/drawing/2014/main" id="{1345E362-20F1-6F95-9A75-849AD74C132B}"/>
              </a:ext>
            </a:extLst>
          </p:cNvPr>
          <p:cNvSpPr/>
          <p:nvPr/>
        </p:nvSpPr>
        <p:spPr>
          <a:xfrm>
            <a:off x="0" y="307976"/>
            <a:ext cx="12098338" cy="92075"/>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1" name="30 - Ορθογώνιο">
            <a:extLst>
              <a:ext uri="{FF2B5EF4-FFF2-40B4-BE49-F238E27FC236}">
                <a16:creationId xmlns:a16="http://schemas.microsoft.com/office/drawing/2014/main" id="{37645106-4F43-E51B-4E2D-4263332E94A9}"/>
              </a:ext>
            </a:extLst>
          </p:cNvPr>
          <p:cNvSpPr/>
          <p:nvPr/>
        </p:nvSpPr>
        <p:spPr>
          <a:xfrm flipV="1">
            <a:off x="7158183" y="360364"/>
            <a:ext cx="4940155" cy="90487"/>
          </a:xfrm>
          <a:prstGeom prst="rect">
            <a:avLst/>
          </a:prstGeom>
          <a:solidFill>
            <a:schemeClr val="accent2">
              <a:alpha val="10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2" name="31 - Ορθογώνιο">
            <a:extLst>
              <a:ext uri="{FF2B5EF4-FFF2-40B4-BE49-F238E27FC236}">
                <a16:creationId xmlns:a16="http://schemas.microsoft.com/office/drawing/2014/main" id="{2A309369-F7B4-3D2D-B85F-31CD4F7762D9}"/>
              </a:ext>
            </a:extLst>
          </p:cNvPr>
          <p:cNvSpPr/>
          <p:nvPr/>
        </p:nvSpPr>
        <p:spPr>
          <a:xfrm flipV="1">
            <a:off x="7158183" y="439739"/>
            <a:ext cx="4940155" cy="180975"/>
          </a:xfrm>
          <a:prstGeom prst="rect">
            <a:avLst/>
          </a:prstGeom>
          <a:solidFill>
            <a:schemeClr val="accent2">
              <a:alpha val="50000"/>
            </a:scheme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useBgFill="1">
        <p:nvSpPr>
          <p:cNvPr id="33" name="32 - Στρογγυλεμένο ορθογώνιο">
            <a:extLst>
              <a:ext uri="{FF2B5EF4-FFF2-40B4-BE49-F238E27FC236}">
                <a16:creationId xmlns:a16="http://schemas.microsoft.com/office/drawing/2014/main" id="{65A5EAF4-DE6C-F8CD-8FD4-42E7C1F2AD1A}"/>
              </a:ext>
            </a:extLst>
          </p:cNvPr>
          <p:cNvSpPr/>
          <p:nvPr/>
        </p:nvSpPr>
        <p:spPr bwMode="white">
          <a:xfrm>
            <a:off x="7153983" y="496889"/>
            <a:ext cx="4053783" cy="28575"/>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useBgFill="1">
        <p:nvSpPr>
          <p:cNvPr id="34" name="33 - Στρογγυλεμένο ορθογώνιο">
            <a:extLst>
              <a:ext uri="{FF2B5EF4-FFF2-40B4-BE49-F238E27FC236}">
                <a16:creationId xmlns:a16="http://schemas.microsoft.com/office/drawing/2014/main" id="{061E315F-8330-A003-B7A1-ED46DDBD79C1}"/>
              </a:ext>
            </a:extLst>
          </p:cNvPr>
          <p:cNvSpPr/>
          <p:nvPr/>
        </p:nvSpPr>
        <p:spPr bwMode="white">
          <a:xfrm>
            <a:off x="9756386" y="588963"/>
            <a:ext cx="2117209" cy="36512"/>
          </a:xfrm>
          <a:prstGeom prst="roundRect">
            <a:avLst>
              <a:gd name="adj" fmla="val 16667"/>
            </a:avLst>
          </a:prstGeom>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5" name="34 - Ορθογώνιο">
            <a:extLst>
              <a:ext uri="{FF2B5EF4-FFF2-40B4-BE49-F238E27FC236}">
                <a16:creationId xmlns:a16="http://schemas.microsoft.com/office/drawing/2014/main" id="{1670459D-DF35-7E46-500E-0B44FDCC0A12}"/>
              </a:ext>
            </a:extLst>
          </p:cNvPr>
          <p:cNvSpPr/>
          <p:nvPr/>
        </p:nvSpPr>
        <p:spPr bwMode="invGray">
          <a:xfrm>
            <a:off x="12020623" y="-1588"/>
            <a:ext cx="75615"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36" name="35 - Ορθογώνιο">
            <a:extLst>
              <a:ext uri="{FF2B5EF4-FFF2-40B4-BE49-F238E27FC236}">
                <a16:creationId xmlns:a16="http://schemas.microsoft.com/office/drawing/2014/main" id="{EC28552B-DFC2-D5FA-95BA-F6EB6AAFFB06}"/>
              </a:ext>
            </a:extLst>
          </p:cNvPr>
          <p:cNvSpPr/>
          <p:nvPr/>
        </p:nvSpPr>
        <p:spPr bwMode="invGray">
          <a:xfrm>
            <a:off x="11966014" y="-1588"/>
            <a:ext cx="37807" cy="620713"/>
          </a:xfrm>
          <a:prstGeom prst="rect">
            <a:avLst/>
          </a:prstGeom>
          <a:solidFill>
            <a:srgbClr val="FFFFFF">
              <a:alpha val="65098"/>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37" name="36 - Ορθογώνιο">
            <a:extLst>
              <a:ext uri="{FF2B5EF4-FFF2-40B4-BE49-F238E27FC236}">
                <a16:creationId xmlns:a16="http://schemas.microsoft.com/office/drawing/2014/main" id="{7BED9D9E-7C86-8445-1362-FF51D7E4CBC8}"/>
              </a:ext>
            </a:extLst>
          </p:cNvPr>
          <p:cNvSpPr/>
          <p:nvPr/>
        </p:nvSpPr>
        <p:spPr bwMode="invGray">
          <a:xfrm>
            <a:off x="11940809" y="-1588"/>
            <a:ext cx="12602" cy="620713"/>
          </a:xfrm>
          <a:prstGeom prst="rect">
            <a:avLst/>
          </a:prstGeom>
          <a:solidFill>
            <a:srgbClr val="FFFFFF">
              <a:alpha val="6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8" name="37 - Ορθογώνιο">
            <a:extLst>
              <a:ext uri="{FF2B5EF4-FFF2-40B4-BE49-F238E27FC236}">
                <a16:creationId xmlns:a16="http://schemas.microsoft.com/office/drawing/2014/main" id="{C9ED26FA-EA83-88D0-B1B0-E47A03A6D647}"/>
              </a:ext>
            </a:extLst>
          </p:cNvPr>
          <p:cNvSpPr/>
          <p:nvPr/>
        </p:nvSpPr>
        <p:spPr bwMode="invGray">
          <a:xfrm>
            <a:off x="11875695" y="-1588"/>
            <a:ext cx="35708" cy="620713"/>
          </a:xfrm>
          <a:prstGeom prst="rect">
            <a:avLst/>
          </a:prstGeom>
          <a:solidFill>
            <a:srgbClr val="FFFFFF">
              <a:alpha val="4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39" name="38 - Ορθογώνιο">
            <a:extLst>
              <a:ext uri="{FF2B5EF4-FFF2-40B4-BE49-F238E27FC236}">
                <a16:creationId xmlns:a16="http://schemas.microsoft.com/office/drawing/2014/main" id="{8BE90463-E33B-C2FA-9983-5BA84D7F4383}"/>
              </a:ext>
            </a:extLst>
          </p:cNvPr>
          <p:cNvSpPr/>
          <p:nvPr/>
        </p:nvSpPr>
        <p:spPr bwMode="invGray">
          <a:xfrm>
            <a:off x="11795880" y="0"/>
            <a:ext cx="73515" cy="585788"/>
          </a:xfrm>
          <a:prstGeom prst="rect">
            <a:avLst/>
          </a:prstGeom>
          <a:solidFill>
            <a:srgbClr val="FFFFFF">
              <a:alpha val="2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p>
        </p:txBody>
      </p:sp>
      <p:sp>
        <p:nvSpPr>
          <p:cNvPr id="40" name="39 - Ορθογώνιο">
            <a:extLst>
              <a:ext uri="{FF2B5EF4-FFF2-40B4-BE49-F238E27FC236}">
                <a16:creationId xmlns:a16="http://schemas.microsoft.com/office/drawing/2014/main" id="{B64CF141-2398-2126-15E3-AF6FF07A566A}"/>
              </a:ext>
            </a:extLst>
          </p:cNvPr>
          <p:cNvSpPr/>
          <p:nvPr/>
        </p:nvSpPr>
        <p:spPr bwMode="invGray">
          <a:xfrm>
            <a:off x="11741269" y="0"/>
            <a:ext cx="10503" cy="585788"/>
          </a:xfrm>
          <a:prstGeom prst="rect">
            <a:avLst/>
          </a:prstGeom>
          <a:solidFill>
            <a:srgbClr val="FFFFFF">
              <a:alpha val="30196"/>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dirty="0"/>
          </a:p>
        </p:txBody>
      </p:sp>
      <p:sp>
        <p:nvSpPr>
          <p:cNvPr id="2063" name="21 - Θέση τίτλου">
            <a:extLst>
              <a:ext uri="{FF2B5EF4-FFF2-40B4-BE49-F238E27FC236}">
                <a16:creationId xmlns:a16="http://schemas.microsoft.com/office/drawing/2014/main" id="{1ED97194-590D-E484-3A55-21CDC27BBC63}"/>
              </a:ext>
            </a:extLst>
          </p:cNvPr>
          <p:cNvSpPr>
            <a:spLocks noGrp="1"/>
          </p:cNvSpPr>
          <p:nvPr>
            <p:ph type="title"/>
          </p:nvPr>
        </p:nvSpPr>
        <p:spPr bwMode="auto">
          <a:xfrm>
            <a:off x="604917" y="1143000"/>
            <a:ext cx="10888504"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l-GR" altLang="el-GR"/>
              <a:t>Kλικ για επεξεργασία του τίτλου</a:t>
            </a:r>
            <a:endParaRPr lang="en-US" altLang="el-GR"/>
          </a:p>
        </p:txBody>
      </p:sp>
      <p:sp>
        <p:nvSpPr>
          <p:cNvPr id="2064" name="12 - Θέση κειμένου">
            <a:extLst>
              <a:ext uri="{FF2B5EF4-FFF2-40B4-BE49-F238E27FC236}">
                <a16:creationId xmlns:a16="http://schemas.microsoft.com/office/drawing/2014/main" id="{641AB556-6966-2E21-C5DF-AC041643A61E}"/>
              </a:ext>
            </a:extLst>
          </p:cNvPr>
          <p:cNvSpPr>
            <a:spLocks noGrp="1"/>
          </p:cNvSpPr>
          <p:nvPr>
            <p:ph type="body" idx="1"/>
          </p:nvPr>
        </p:nvSpPr>
        <p:spPr bwMode="auto">
          <a:xfrm>
            <a:off x="604917" y="2249488"/>
            <a:ext cx="10888504" cy="432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l-GR" altLang="el-GR"/>
              <a:t>Kλικ για επεξεργασία των στυλ του υποδείγματος</a:t>
            </a:r>
          </a:p>
          <a:p>
            <a:pPr lvl="1"/>
            <a:r>
              <a:rPr lang="el-GR" altLang="el-GR"/>
              <a:t>Δεύτερου επιπέδου</a:t>
            </a:r>
          </a:p>
          <a:p>
            <a:pPr lvl="2"/>
            <a:r>
              <a:rPr lang="el-GR" altLang="el-GR"/>
              <a:t>Τρίτου επιπέδου</a:t>
            </a:r>
          </a:p>
          <a:p>
            <a:pPr lvl="3"/>
            <a:r>
              <a:rPr lang="el-GR" altLang="el-GR"/>
              <a:t>Τέταρτου επιπέδου</a:t>
            </a:r>
          </a:p>
          <a:p>
            <a:pPr lvl="4"/>
            <a:r>
              <a:rPr lang="el-GR" altLang="el-GR"/>
              <a:t>Πέμπτου επιπέδου</a:t>
            </a:r>
            <a:endParaRPr lang="en-US" altLang="el-GR"/>
          </a:p>
        </p:txBody>
      </p:sp>
      <p:sp>
        <p:nvSpPr>
          <p:cNvPr id="14" name="13 - Θέση ημερομηνίας">
            <a:extLst>
              <a:ext uri="{FF2B5EF4-FFF2-40B4-BE49-F238E27FC236}">
                <a16:creationId xmlns:a16="http://schemas.microsoft.com/office/drawing/2014/main" id="{4C2479DC-A955-C0CA-75CC-008776BCC6BA}"/>
              </a:ext>
            </a:extLst>
          </p:cNvPr>
          <p:cNvSpPr>
            <a:spLocks noGrp="1"/>
          </p:cNvSpPr>
          <p:nvPr>
            <p:ph type="dt" sz="half" idx="2"/>
          </p:nvPr>
        </p:nvSpPr>
        <p:spPr>
          <a:xfrm>
            <a:off x="8714585" y="612775"/>
            <a:ext cx="1266544" cy="457200"/>
          </a:xfrm>
          <a:prstGeom prst="rect">
            <a:avLst/>
          </a:prstGeom>
        </p:spPr>
        <p:txBody>
          <a:bodyPr vert="horz"/>
          <a:lstStyle>
            <a:lvl1pPr algn="l" eaLnBrk="1" latinLnBrk="0" hangingPunct="1">
              <a:defRPr kumimoji="0" sz="800">
                <a:solidFill>
                  <a:schemeClr val="accent2"/>
                </a:solidFill>
                <a:latin typeface="Arial" charset="0"/>
              </a:defRPr>
            </a:lvl1pPr>
          </a:lstStyle>
          <a:p>
            <a:pPr>
              <a:defRPr/>
            </a:pPr>
            <a:endParaRPr lang="el-GR"/>
          </a:p>
        </p:txBody>
      </p:sp>
      <p:sp>
        <p:nvSpPr>
          <p:cNvPr id="3" name="2 - Θέση υποσέλιδου">
            <a:extLst>
              <a:ext uri="{FF2B5EF4-FFF2-40B4-BE49-F238E27FC236}">
                <a16:creationId xmlns:a16="http://schemas.microsoft.com/office/drawing/2014/main" id="{2430D605-F073-4820-D4E3-E422EF7CBDCF}"/>
              </a:ext>
            </a:extLst>
          </p:cNvPr>
          <p:cNvSpPr>
            <a:spLocks noGrp="1"/>
          </p:cNvSpPr>
          <p:nvPr>
            <p:ph type="ftr" sz="quarter" idx="3"/>
          </p:nvPr>
        </p:nvSpPr>
        <p:spPr>
          <a:xfrm>
            <a:off x="6956545" y="612775"/>
            <a:ext cx="1753840" cy="457200"/>
          </a:xfrm>
          <a:prstGeom prst="rect">
            <a:avLst/>
          </a:prstGeom>
        </p:spPr>
        <p:txBody>
          <a:bodyPr vert="horz"/>
          <a:lstStyle>
            <a:lvl1pPr algn="r" eaLnBrk="1" latinLnBrk="0" hangingPunct="1">
              <a:defRPr kumimoji="0" sz="800">
                <a:solidFill>
                  <a:schemeClr val="accent2"/>
                </a:solidFill>
                <a:latin typeface="Arial" charset="0"/>
              </a:defRPr>
            </a:lvl1pPr>
          </a:lstStyle>
          <a:p>
            <a:pPr>
              <a:defRPr/>
            </a:pPr>
            <a:endParaRPr lang="el-GR"/>
          </a:p>
        </p:txBody>
      </p:sp>
      <p:sp>
        <p:nvSpPr>
          <p:cNvPr id="23" name="22 - Θέση αριθμού διαφάνειας">
            <a:extLst>
              <a:ext uri="{FF2B5EF4-FFF2-40B4-BE49-F238E27FC236}">
                <a16:creationId xmlns:a16="http://schemas.microsoft.com/office/drawing/2014/main" id="{52EE1E75-5C19-9BBA-4857-E54E404C11A5}"/>
              </a:ext>
            </a:extLst>
          </p:cNvPr>
          <p:cNvSpPr>
            <a:spLocks noGrp="1"/>
          </p:cNvSpPr>
          <p:nvPr>
            <p:ph type="sldNum" sz="quarter" idx="4"/>
          </p:nvPr>
        </p:nvSpPr>
        <p:spPr>
          <a:xfrm>
            <a:off x="10814991" y="1588"/>
            <a:ext cx="1008195" cy="366712"/>
          </a:xfrm>
          <a:prstGeom prst="rect">
            <a:avLst/>
          </a:prstGeom>
        </p:spPr>
        <p:txBody>
          <a:bodyPr vert="horz" wrap="square" lIns="91440" tIns="45720" rIns="91440" bIns="45720" numCol="1" anchor="b" anchorCtr="0" compatLnSpc="1">
            <a:prstTxWarp prst="textNoShape">
              <a:avLst/>
            </a:prstTxWarp>
          </a:bodyPr>
          <a:lstStyle>
            <a:lvl1pPr algn="r">
              <a:defRPr>
                <a:solidFill>
                  <a:srgbClr val="FFFFFF"/>
                </a:solidFill>
              </a:defRPr>
            </a:lvl1pPr>
          </a:lstStyle>
          <a:p>
            <a:fld id="{BE289E43-53CE-4934-9837-9107F5B14F59}" type="slidenum">
              <a:rPr lang="el-GR" altLang="el-GR"/>
              <a:pPr/>
              <a:t>‹#›</a:t>
            </a:fld>
            <a:endParaRPr lang="el-GR" altLang="el-GR"/>
          </a:p>
        </p:txBody>
      </p:sp>
    </p:spTree>
    <p:extLst>
      <p:ext uri="{BB962C8B-B14F-4D97-AF65-F5344CB8AC3E}">
        <p14:creationId xmlns:p14="http://schemas.microsoft.com/office/powerpoint/2010/main" val="23002144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Arial" charset="0"/>
        </a:defRPr>
      </a:lvl2pPr>
      <a:lvl3pPr algn="l" rtl="0" eaLnBrk="0" fontAlgn="base" hangingPunct="0">
        <a:spcBef>
          <a:spcPct val="0"/>
        </a:spcBef>
        <a:spcAft>
          <a:spcPct val="0"/>
        </a:spcAft>
        <a:defRPr sz="4000">
          <a:solidFill>
            <a:schemeClr val="tx2"/>
          </a:solidFill>
          <a:latin typeface="Arial" charset="0"/>
        </a:defRPr>
      </a:lvl3pPr>
      <a:lvl4pPr algn="l" rtl="0" eaLnBrk="0" fontAlgn="base" hangingPunct="0">
        <a:spcBef>
          <a:spcPct val="0"/>
        </a:spcBef>
        <a:spcAft>
          <a:spcPct val="0"/>
        </a:spcAft>
        <a:defRPr sz="4000">
          <a:solidFill>
            <a:schemeClr val="tx2"/>
          </a:solidFill>
          <a:latin typeface="Arial" charset="0"/>
        </a:defRPr>
      </a:lvl4pPr>
      <a:lvl5pPr algn="l" rtl="0" eaLnBrk="0" fontAlgn="base" hangingPunct="0">
        <a:spcBef>
          <a:spcPct val="0"/>
        </a:spcBef>
        <a:spcAft>
          <a:spcPct val="0"/>
        </a:spcAft>
        <a:defRPr sz="4000">
          <a:solidFill>
            <a:schemeClr val="tx2"/>
          </a:solidFill>
          <a:latin typeface="Arial" charset="0"/>
        </a:defRPr>
      </a:lvl5pPr>
      <a:lvl6pPr marL="457200" algn="l" rtl="0" fontAlgn="base">
        <a:spcBef>
          <a:spcPct val="0"/>
        </a:spcBef>
        <a:spcAft>
          <a:spcPct val="0"/>
        </a:spcAft>
        <a:defRPr sz="4000">
          <a:solidFill>
            <a:schemeClr val="tx2"/>
          </a:solidFill>
          <a:latin typeface="Arial" charset="0"/>
        </a:defRPr>
      </a:lvl6pPr>
      <a:lvl7pPr marL="914400" algn="l" rtl="0" fontAlgn="base">
        <a:spcBef>
          <a:spcPct val="0"/>
        </a:spcBef>
        <a:spcAft>
          <a:spcPct val="0"/>
        </a:spcAft>
        <a:defRPr sz="4000">
          <a:solidFill>
            <a:schemeClr val="tx2"/>
          </a:solidFill>
          <a:latin typeface="Arial" charset="0"/>
        </a:defRPr>
      </a:lvl7pPr>
      <a:lvl8pPr marL="1371600" algn="l" rtl="0" fontAlgn="base">
        <a:spcBef>
          <a:spcPct val="0"/>
        </a:spcBef>
        <a:spcAft>
          <a:spcPct val="0"/>
        </a:spcAft>
        <a:defRPr sz="4000">
          <a:solidFill>
            <a:schemeClr val="tx2"/>
          </a:solidFill>
          <a:latin typeface="Arial" charset="0"/>
        </a:defRPr>
      </a:lvl8pPr>
      <a:lvl9pPr marL="1828800" algn="l" rtl="0" fontAlgn="base">
        <a:spcBef>
          <a:spcPct val="0"/>
        </a:spcBef>
        <a:spcAft>
          <a:spcPct val="0"/>
        </a:spcAft>
        <a:defRPr sz="4000">
          <a:solidFill>
            <a:schemeClr val="tx2"/>
          </a:solidFill>
          <a:latin typeface="Arial" charset="0"/>
        </a:defRPr>
      </a:lvl9pPr>
    </p:titleStyle>
    <p:bodyStyle>
      <a:lvl1pPr marL="365125" indent="-255588" algn="l" rtl="0" eaLnBrk="0" fontAlgn="base" hangingPunct="0">
        <a:spcBef>
          <a:spcPts val="300"/>
        </a:spcBef>
        <a:spcAft>
          <a:spcPct val="0"/>
        </a:spcAft>
        <a:buClr>
          <a:srgbClr val="A04DA3"/>
        </a:buClr>
        <a:buFont typeface="Georgia" panose="02040502050405020303" pitchFamily="18" charset="0"/>
        <a:buChar char="•"/>
        <a:defRPr sz="2800" kern="1200">
          <a:solidFill>
            <a:schemeClr val="tx1"/>
          </a:solidFill>
          <a:latin typeface="+mn-lt"/>
          <a:ea typeface="+mn-ea"/>
          <a:cs typeface="+mn-cs"/>
        </a:defRPr>
      </a:lvl1pPr>
      <a:lvl2pPr marL="657225" indent="-246063" algn="l" rtl="0" eaLnBrk="0" fontAlgn="base" hangingPunct="0">
        <a:spcBef>
          <a:spcPts val="300"/>
        </a:spcBef>
        <a:spcAft>
          <a:spcPct val="0"/>
        </a:spcAft>
        <a:buClr>
          <a:schemeClr val="accent2"/>
        </a:buClr>
        <a:buFont typeface="Georgia" panose="02040502050405020303" pitchFamily="18" charset="0"/>
        <a:buChar char="▫"/>
        <a:defRPr sz="2600" kern="1200">
          <a:solidFill>
            <a:schemeClr val="accent2"/>
          </a:solidFill>
          <a:latin typeface="+mn-lt"/>
          <a:ea typeface="+mn-ea"/>
          <a:cs typeface="+mn-cs"/>
        </a:defRPr>
      </a:lvl2pPr>
      <a:lvl3pPr marL="922338" indent="-219075" algn="l" rtl="0" eaLnBrk="0" fontAlgn="base" hangingPunct="0">
        <a:spcBef>
          <a:spcPts val="300"/>
        </a:spcBef>
        <a:spcAft>
          <a:spcPct val="0"/>
        </a:spcAft>
        <a:buClr>
          <a:schemeClr val="accent1"/>
        </a:buClr>
        <a:buFont typeface="Wingdings 2" panose="05020102010507070707" pitchFamily="18" charset="2"/>
        <a:buChar char=""/>
        <a:defRPr sz="2400" kern="1200">
          <a:solidFill>
            <a:schemeClr val="accent1"/>
          </a:solidFill>
          <a:latin typeface="+mn-lt"/>
          <a:ea typeface="+mn-ea"/>
          <a:cs typeface="+mn-cs"/>
        </a:defRPr>
      </a:lvl3pPr>
      <a:lvl4pPr marL="1179513" indent="-200025" algn="l" rtl="0" eaLnBrk="0" fontAlgn="base" hangingPunct="0">
        <a:spcBef>
          <a:spcPts val="300"/>
        </a:spcBef>
        <a:spcAft>
          <a:spcPct val="0"/>
        </a:spcAft>
        <a:buClr>
          <a:schemeClr val="accent1"/>
        </a:buClr>
        <a:buFont typeface="Wingdings 2" panose="05020102010507070707" pitchFamily="18" charset="2"/>
        <a:buChar char=""/>
        <a:defRPr sz="2200" kern="1200">
          <a:solidFill>
            <a:schemeClr val="accent1"/>
          </a:solidFill>
          <a:latin typeface="+mn-lt"/>
          <a:ea typeface="+mn-ea"/>
          <a:cs typeface="+mn-cs"/>
        </a:defRPr>
      </a:lvl4pPr>
      <a:lvl5pPr marL="1389063" indent="-182563" algn="l" rtl="0" eaLnBrk="0" fontAlgn="base" hangingPunct="0">
        <a:spcBef>
          <a:spcPts val="300"/>
        </a:spcBef>
        <a:spcAft>
          <a:spcPct val="0"/>
        </a:spcAft>
        <a:buClr>
          <a:srgbClr val="A04DA3"/>
        </a:buClr>
        <a:buFont typeface="Georgia" panose="02040502050405020303" pitchFamily="18" charset="0"/>
        <a:buChar char="▫"/>
        <a:defRPr sz="2000" kern="1200">
          <a:solidFill>
            <a:srgbClr val="A04DA3"/>
          </a:solidFill>
          <a:latin typeface="+mn-lt"/>
          <a:ea typeface="+mn-ea"/>
          <a:cs typeface="+mn-cs"/>
        </a:defRPr>
      </a:lvl5pPr>
      <a:lvl6pPr marL="1609344" indent="-182880" algn="l" rtl="0" eaLnBrk="1" latinLnBrk="0" hangingPunct="1">
        <a:spcBef>
          <a:spcPts val="300"/>
        </a:spcBef>
        <a:buClr>
          <a:schemeClr val="accent3"/>
        </a:buClr>
        <a:buFont typeface="Georgia"/>
        <a:buChar char="▫"/>
        <a:defRPr kumimoji="0" sz="1800" kern="1200">
          <a:solidFill>
            <a:schemeClr val="accent3"/>
          </a:solidFill>
          <a:latin typeface="+mn-lt"/>
          <a:ea typeface="+mn-ea"/>
          <a:cs typeface="+mn-cs"/>
        </a:defRPr>
      </a:lvl6pPr>
      <a:lvl7pPr marL="1828800" indent="-182880" algn="l" rtl="0" eaLnBrk="1" latinLnBrk="0" hangingPunct="1">
        <a:spcBef>
          <a:spcPts val="300"/>
        </a:spcBef>
        <a:buClr>
          <a:schemeClr val="accent3"/>
        </a:buClr>
        <a:buFont typeface="Georgia"/>
        <a:buChar char="▫"/>
        <a:defRPr kumimoji="0" sz="1600" kern="1200">
          <a:solidFill>
            <a:schemeClr val="accent3"/>
          </a:solidFill>
          <a:latin typeface="+mn-lt"/>
          <a:ea typeface="+mn-ea"/>
          <a:cs typeface="+mn-cs"/>
        </a:defRPr>
      </a:lvl7pPr>
      <a:lvl8pPr marL="2029968" indent="-182880" algn="l" rtl="0" eaLnBrk="1" latinLnBrk="0" hangingPunct="1">
        <a:spcBef>
          <a:spcPts val="300"/>
        </a:spcBef>
        <a:buClr>
          <a:schemeClr val="accent3"/>
        </a:buClr>
        <a:buFont typeface="Georgia"/>
        <a:buChar char="◦"/>
        <a:defRPr kumimoji="0" sz="1500" kern="1200">
          <a:solidFill>
            <a:schemeClr val="accent3"/>
          </a:solidFill>
          <a:latin typeface="+mn-lt"/>
          <a:ea typeface="+mn-ea"/>
          <a:cs typeface="+mn-cs"/>
        </a:defRPr>
      </a:lvl8pPr>
      <a:lvl9pPr marL="2240280" indent="-182880" algn="l" rtl="0" eaLnBrk="1" latinLnBrk="0" hangingPunct="1">
        <a:spcBef>
          <a:spcPts val="300"/>
        </a:spcBef>
        <a:buClr>
          <a:schemeClr val="accent3"/>
        </a:buClr>
        <a:buFont typeface="Georgia"/>
        <a:buChar char="◦"/>
        <a:defRPr kumimoji="0" sz="1400" kern="1200" baseline="0">
          <a:solidFill>
            <a:schemeClr val="accent3"/>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International Animal Rights Day: December 10 - Gustavo Mirabal Castro"/>
          <p:cNvPicPr>
            <a:picLocks noChangeAspect="1" noChangeArrowheads="1"/>
          </p:cNvPicPr>
          <p:nvPr/>
        </p:nvPicPr>
        <p:blipFill>
          <a:blip r:embed="rId2"/>
          <a:srcRect/>
          <a:stretch>
            <a:fillRect/>
          </a:stretch>
        </p:blipFill>
        <p:spPr bwMode="auto">
          <a:xfrm>
            <a:off x="2262955" y="785794"/>
            <a:ext cx="9398064" cy="5286411"/>
          </a:xfrm>
          <a:prstGeom prst="rect">
            <a:avLst/>
          </a:prstGeom>
          <a:noFill/>
        </p:spPr>
      </p:pic>
      <p:sp>
        <p:nvSpPr>
          <p:cNvPr id="6" name="4 - Ορθογώνιο"/>
          <p:cNvSpPr>
            <a:spLocks noChangeArrowheads="1"/>
          </p:cNvSpPr>
          <p:nvPr/>
        </p:nvSpPr>
        <p:spPr bwMode="auto">
          <a:xfrm>
            <a:off x="690563" y="6143625"/>
            <a:ext cx="6289675" cy="425450"/>
          </a:xfrm>
          <a:prstGeom prst="rect">
            <a:avLst/>
          </a:prstGeom>
          <a:solidFill>
            <a:schemeClr val="bg1">
              <a:lumMod val="65000"/>
            </a:schemeClr>
          </a:solidFill>
          <a:ln w="9525">
            <a:noFill/>
            <a:miter lim="800000"/>
            <a:headEnd/>
            <a:tailEnd/>
          </a:ln>
        </p:spPr>
        <p:txBody>
          <a:bodyPr>
            <a:spAutoFit/>
          </a:bodyPr>
          <a:lstStyle/>
          <a:p>
            <a:pPr>
              <a:lnSpc>
                <a:spcPct val="90000"/>
              </a:lnSpc>
              <a:defRPr/>
            </a:pPr>
            <a:r>
              <a:rPr lang="el-GR" sz="2400" b="1" dirty="0" err="1">
                <a:latin typeface="Palatino Linotype" pitchFamily="18" charset="0"/>
              </a:rPr>
              <a:t>δρ</a:t>
            </a:r>
            <a:r>
              <a:rPr lang="el-GR" sz="2400" b="1" dirty="0">
                <a:latin typeface="Palatino Linotype" pitchFamily="18" charset="0"/>
              </a:rPr>
              <a:t>. Σταύρος Καραγεωργάκης</a:t>
            </a:r>
          </a:p>
        </p:txBody>
      </p:sp>
      <p:pic>
        <p:nvPicPr>
          <p:cNvPr id="1026" name="Picture 2" descr="C:\Users\user\Desktop\αρχείο λήψης.jpg"/>
          <p:cNvPicPr>
            <a:picLocks noChangeAspect="1" noChangeArrowheads="1"/>
          </p:cNvPicPr>
          <p:nvPr/>
        </p:nvPicPr>
        <p:blipFill>
          <a:blip r:embed="rId3"/>
          <a:srcRect/>
          <a:stretch>
            <a:fillRect/>
          </a:stretch>
        </p:blipFill>
        <p:spPr bwMode="auto">
          <a:xfrm>
            <a:off x="0" y="0"/>
            <a:ext cx="2076450" cy="2200275"/>
          </a:xfrm>
          <a:prstGeom prst="rect">
            <a:avLst/>
          </a:prstGeom>
          <a:noFill/>
        </p:spPr>
      </p:pic>
      <p:sp>
        <p:nvSpPr>
          <p:cNvPr id="7" name="Rectangle 2"/>
          <p:cNvSpPr>
            <a:spLocks noGrp="1" noChangeArrowheads="1"/>
          </p:cNvSpPr>
          <p:nvPr>
            <p:ph type="ctrTitle"/>
          </p:nvPr>
        </p:nvSpPr>
        <p:spPr>
          <a:xfrm>
            <a:off x="5977731" y="142852"/>
            <a:ext cx="5906295" cy="785796"/>
          </a:xfrm>
          <a:solidFill>
            <a:schemeClr val="accent3">
              <a:lumMod val="40000"/>
              <a:lumOff val="60000"/>
            </a:schemeClr>
          </a:solidFill>
        </p:spPr>
        <p:txBody>
          <a:bodyPr/>
          <a:lstStyle/>
          <a:p>
            <a:pPr algn="r"/>
            <a:r>
              <a:rPr lang="el-GR" sz="3600" b="1" dirty="0"/>
              <a:t>Μάθημα: Ηθική και ζώα</a:t>
            </a:r>
            <a:endParaRPr lang="el-GR"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7651" name="Rectangle 3"/>
          <p:cNvSpPr>
            <a:spLocks noGrp="1" noChangeArrowheads="1"/>
          </p:cNvSpPr>
          <p:nvPr>
            <p:ph type="body" idx="1"/>
          </p:nvPr>
        </p:nvSpPr>
        <p:spPr>
          <a:xfrm>
            <a:off x="4548971" y="1600201"/>
            <a:ext cx="6944450" cy="4972071"/>
          </a:xfrm>
        </p:spPr>
        <p:txBody>
          <a:bodyPr>
            <a:normAutofit/>
          </a:bodyPr>
          <a:lstStyle/>
          <a:p>
            <a:pPr marL="609600" indent="-609600" eaLnBrk="1" hangingPunct="1">
              <a:buFontTx/>
              <a:buNone/>
            </a:pPr>
            <a:r>
              <a:rPr lang="el-GR" sz="2400" b="1" dirty="0">
                <a:latin typeface="Palatino Linotype" pitchFamily="18" charset="0"/>
              </a:rPr>
              <a:t>Βιογραφικά</a:t>
            </a:r>
            <a:r>
              <a:rPr lang="el-GR" sz="2400" dirty="0">
                <a:latin typeface="Palatino Linotype" pitchFamily="18" charset="0"/>
              </a:rPr>
              <a:t>:</a:t>
            </a:r>
          </a:p>
          <a:p>
            <a:pPr marL="609600" indent="-609600" eaLnBrk="1" hangingPunct="1">
              <a:buFontTx/>
              <a:buNone/>
            </a:pPr>
            <a:r>
              <a:rPr lang="el-GR" sz="2400" dirty="0"/>
              <a:t>	</a:t>
            </a:r>
          </a:p>
          <a:p>
            <a:pPr marL="609600" indent="-609600"/>
            <a:r>
              <a:rPr lang="el-GR" sz="2400" dirty="0"/>
              <a:t>καθηγητής νομικής επιστήμης στη νομική σχολή του πανεπιστημίου </a:t>
            </a:r>
            <a:r>
              <a:rPr lang="el-GR" sz="2400" dirty="0" err="1"/>
              <a:t>Ράτζερς</a:t>
            </a:r>
            <a:r>
              <a:rPr lang="el-GR" sz="2400" dirty="0"/>
              <a:t> (</a:t>
            </a:r>
            <a:r>
              <a:rPr lang="en-US" sz="2400" dirty="0"/>
              <a:t>Rutgers</a:t>
            </a:r>
            <a:r>
              <a:rPr lang="el-GR" sz="2400" dirty="0"/>
              <a:t>) των Η.Π.Α. </a:t>
            </a:r>
          </a:p>
          <a:p>
            <a:pPr marL="609600" indent="-609600"/>
            <a:r>
              <a:rPr lang="el-GR" sz="2400" dirty="0"/>
              <a:t>γράφει εδώ και τρεις τουλάχιστον δεκαετίες για τα δικαιώματα των ζώων και είναι ένας από τους πιο προβεβλημένους και σημαντικούς επιστήμονες</a:t>
            </a:r>
          </a:p>
          <a:p>
            <a:pPr marL="609600" indent="-609600" eaLnBrk="1" hangingPunct="1">
              <a:buFontTx/>
              <a:buNone/>
            </a:pPr>
            <a:endParaRPr lang="el-GR" sz="2400" dirty="0">
              <a:latin typeface="Palatino Linotype" pitchFamily="18" charset="0"/>
            </a:endParaRPr>
          </a:p>
        </p:txBody>
      </p:sp>
      <p:pic>
        <p:nvPicPr>
          <p:cNvPr id="27652" name="Picture 2" descr="Σχετική εικόνα"/>
          <p:cNvPicPr>
            <a:picLocks noChangeAspect="1" noChangeArrowheads="1"/>
          </p:cNvPicPr>
          <p:nvPr/>
        </p:nvPicPr>
        <p:blipFill>
          <a:blip r:embed="rId2" cstate="print"/>
          <a:srcRect/>
          <a:stretch>
            <a:fillRect/>
          </a:stretch>
        </p:blipFill>
        <p:spPr bwMode="auto">
          <a:xfrm>
            <a:off x="237346" y="1484314"/>
            <a:ext cx="3668683" cy="4945082"/>
          </a:xfrm>
          <a:prstGeom prst="rect">
            <a:avLst/>
          </a:prstGeom>
          <a:noFill/>
          <a:ln w="9525">
            <a:noFill/>
            <a:miter lim="800000"/>
            <a:headEnd/>
            <a:tailEnd/>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7651" name="Rectangle 3"/>
          <p:cNvSpPr>
            <a:spLocks noGrp="1" noChangeArrowheads="1"/>
          </p:cNvSpPr>
          <p:nvPr>
            <p:ph type="body" idx="1"/>
          </p:nvPr>
        </p:nvSpPr>
        <p:spPr>
          <a:xfrm>
            <a:off x="5605984" y="1428736"/>
            <a:ext cx="6492354" cy="4525963"/>
          </a:xfrm>
        </p:spPr>
        <p:txBody>
          <a:bodyPr/>
          <a:lstStyle/>
          <a:p>
            <a:pPr marL="609600" indent="-609600" eaLnBrk="1" hangingPunct="1">
              <a:buFontTx/>
              <a:buNone/>
            </a:pPr>
            <a:r>
              <a:rPr lang="el-GR" sz="2400" b="1" dirty="0">
                <a:latin typeface="Palatino Linotype" pitchFamily="18" charset="0"/>
              </a:rPr>
              <a:t>Καταργητισμός</a:t>
            </a:r>
            <a:r>
              <a:rPr lang="el-GR" sz="2400" dirty="0">
                <a:latin typeface="Palatino Linotype" pitchFamily="18" charset="0"/>
              </a:rPr>
              <a:t> (</a:t>
            </a:r>
            <a:r>
              <a:rPr lang="en-US" sz="2400" dirty="0">
                <a:latin typeface="Palatino Linotype" pitchFamily="18" charset="0"/>
              </a:rPr>
              <a:t>abolitionism)</a:t>
            </a:r>
            <a:r>
              <a:rPr lang="el-GR" sz="2400" dirty="0">
                <a:latin typeface="Palatino Linotype" pitchFamily="18" charset="0"/>
              </a:rPr>
              <a:t>:</a:t>
            </a:r>
          </a:p>
          <a:p>
            <a:pPr marL="609600" indent="-609600" eaLnBrk="1" hangingPunct="1">
              <a:buFontTx/>
              <a:buNone/>
            </a:pPr>
            <a:r>
              <a:rPr lang="el-GR" sz="2400" dirty="0"/>
              <a:t>	</a:t>
            </a:r>
          </a:p>
          <a:p>
            <a:pPr marL="609600" indent="-609600" eaLnBrk="1" hangingPunct="1">
              <a:buFontTx/>
              <a:buNone/>
            </a:pPr>
            <a:r>
              <a:rPr lang="el-GR" sz="2400" dirty="0"/>
              <a:t>	</a:t>
            </a:r>
            <a:r>
              <a:rPr lang="el-GR" sz="2400" dirty="0">
                <a:latin typeface="Palatino Linotype" pitchFamily="18" charset="0"/>
              </a:rPr>
              <a:t>προτείνει την άμεση παύση κάθε χρήσης των μη ανθρώπινων ζώων σε κάθε τομέα της ανθρώπινης δραστηριότητας.</a:t>
            </a:r>
          </a:p>
        </p:txBody>
      </p:sp>
      <p:pic>
        <p:nvPicPr>
          <p:cNvPr id="34818" name="Picture 2" descr="Episode 42: Gary Francione – The Conversation"/>
          <p:cNvPicPr>
            <a:picLocks noChangeAspect="1" noChangeArrowheads="1"/>
          </p:cNvPicPr>
          <p:nvPr/>
        </p:nvPicPr>
        <p:blipFill>
          <a:blip r:embed="rId2"/>
          <a:srcRect/>
          <a:stretch>
            <a:fillRect/>
          </a:stretch>
        </p:blipFill>
        <p:spPr bwMode="auto">
          <a:xfrm>
            <a:off x="191253" y="3500438"/>
            <a:ext cx="5682066" cy="3143272"/>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8675" name="Rectangle 3"/>
          <p:cNvSpPr>
            <a:spLocks noGrp="1" noChangeArrowheads="1"/>
          </p:cNvSpPr>
          <p:nvPr>
            <p:ph type="body" idx="1"/>
          </p:nvPr>
        </p:nvSpPr>
        <p:spPr>
          <a:xfrm>
            <a:off x="523002" y="1341439"/>
            <a:ext cx="10970419" cy="5183187"/>
          </a:xfrm>
        </p:spPr>
        <p:txBody>
          <a:bodyPr/>
          <a:lstStyle/>
          <a:p>
            <a:pPr marL="609600" indent="-609600" eaLnBrk="1" hangingPunct="1"/>
            <a:r>
              <a:rPr lang="el-GR" sz="2400"/>
              <a:t>Ο αγγλικός όρος που χρησιμοποιεί </a:t>
            </a:r>
            <a:r>
              <a:rPr lang="en-US" sz="2400" i="1"/>
              <a:t>abolitionism</a:t>
            </a:r>
            <a:r>
              <a:rPr lang="el-GR" sz="2400"/>
              <a:t> σημαίνει </a:t>
            </a:r>
            <a:r>
              <a:rPr lang="el-GR" sz="2400" i="1"/>
              <a:t>κατάργηση</a:t>
            </a:r>
            <a:r>
              <a:rPr lang="el-GR" sz="2400"/>
              <a:t> ή </a:t>
            </a:r>
            <a:r>
              <a:rPr lang="el-GR" sz="2400" i="1"/>
              <a:t>τερματισμός/παύση</a:t>
            </a:r>
            <a:r>
              <a:rPr lang="el-GR" sz="2400"/>
              <a:t> και παραπέμπει στο κίνημα για την κατάργηση και τερματισμό της δουλείας.</a:t>
            </a:r>
          </a:p>
          <a:p>
            <a:pPr marL="609600" indent="-609600" eaLnBrk="1" hangingPunct="1"/>
            <a:r>
              <a:rPr lang="el-GR" sz="2400"/>
              <a:t>Ο καταργητισμός προτείνει την άμεση παύση κάθε χρήσης των μη ανθρώπινων ζώων σε κάθε τομέα της ανθρώπινης δραστηριότητας. Αυτό συνεπάγεται μια βίγκαν διατροφή και αποχή από κάθε χρήση ζωικών προϊόντων. </a:t>
            </a:r>
          </a:p>
          <a:p>
            <a:pPr marL="609600" indent="-609600" eaLnBrk="1" hangingPunct="1"/>
            <a:r>
              <a:rPr lang="el-GR" sz="2400"/>
              <a:t>Ο καταργητισμός του Φραντσιόν δεν αναγνωρίζει καμία μέση λύση ούτε και κάποιο μεταβατικό στάδιο για το πέρασμα σε μια τέτοια στάση ζωής σε προσωπικό επίπεδο ή για την υιοθέτηση κανόνων στο δημόσιο πεδίο.</a:t>
            </a:r>
            <a:endParaRPr lang="el-GR" sz="2400">
              <a:latin typeface="Palatino Linotype"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9699" name="Rectangle 3"/>
          <p:cNvSpPr>
            <a:spLocks noGrp="1" noChangeArrowheads="1"/>
          </p:cNvSpPr>
          <p:nvPr>
            <p:ph type="body" idx="1"/>
          </p:nvPr>
        </p:nvSpPr>
        <p:spPr>
          <a:xfrm>
            <a:off x="191253" y="1357298"/>
            <a:ext cx="8812315" cy="5230833"/>
          </a:xfrm>
        </p:spPr>
        <p:txBody>
          <a:bodyPr/>
          <a:lstStyle/>
          <a:p>
            <a:pPr marL="609600" indent="-609600" eaLnBrk="1" hangingPunct="1"/>
            <a:r>
              <a:rPr lang="el-GR" sz="2400" dirty="0"/>
              <a:t>Έμφαση στο κριτήριο του </a:t>
            </a:r>
            <a:r>
              <a:rPr lang="el-GR" sz="2400" dirty="0" err="1"/>
              <a:t>αισθάνεσθαι</a:t>
            </a:r>
            <a:r>
              <a:rPr lang="el-GR" sz="2400" dirty="0"/>
              <a:t> (</a:t>
            </a:r>
            <a:r>
              <a:rPr lang="en-US" sz="2400" dirty="0"/>
              <a:t>sentience).</a:t>
            </a:r>
            <a:endParaRPr lang="el-GR" sz="2400" dirty="0"/>
          </a:p>
          <a:p>
            <a:pPr marL="609600" indent="-609600"/>
            <a:r>
              <a:rPr lang="el-GR" sz="2400" dirty="0"/>
              <a:t>Τα ζώα έχουν προσωπικότητα και επομένως  πρέπει </a:t>
            </a:r>
            <a:r>
              <a:rPr lang="el-GR" sz="2400" b="1" dirty="0"/>
              <a:t>τουλάχιστον</a:t>
            </a:r>
            <a:r>
              <a:rPr lang="el-GR" sz="2400" dirty="0"/>
              <a:t> α) να αντιμετωπίζονται ως πρόσωπα και β) δεν μπορούν να θεωρούνται ως ιδιοκτησία. </a:t>
            </a:r>
          </a:p>
          <a:p>
            <a:pPr marL="609600" indent="-609600" eaLnBrk="1" hangingPunct="1"/>
            <a:r>
              <a:rPr lang="el-GR" sz="2400" dirty="0"/>
              <a:t>Συνδυασμός του κριτηρίου του </a:t>
            </a:r>
            <a:r>
              <a:rPr lang="el-GR" sz="2400" dirty="0" err="1"/>
              <a:t>αισθάνεσθαι</a:t>
            </a:r>
            <a:r>
              <a:rPr lang="el-GR" sz="2400" dirty="0"/>
              <a:t> με μια θεωρία δικαιωμάτων.</a:t>
            </a:r>
          </a:p>
          <a:p>
            <a:pPr marL="609600" indent="-609600" eaLnBrk="1" hangingPunct="1"/>
            <a:r>
              <a:rPr lang="el-GR" sz="2400" dirty="0"/>
              <a:t>Υποστηρίζει και τα ηθικά και τα νομικά δικαιώματα των ζώων.</a:t>
            </a:r>
          </a:p>
          <a:p>
            <a:pPr marL="609600" indent="-609600" eaLnBrk="1" hangingPunct="1"/>
            <a:r>
              <a:rPr lang="el-GR" sz="2400" dirty="0"/>
              <a:t>Απόρριψη του </a:t>
            </a:r>
            <a:r>
              <a:rPr lang="el-GR" sz="2400" dirty="0" err="1"/>
              <a:t>ευημερισμού</a:t>
            </a:r>
            <a:r>
              <a:rPr lang="el-GR" sz="2400" dirty="0"/>
              <a:t>.</a:t>
            </a:r>
          </a:p>
          <a:p>
            <a:pPr marL="609600" indent="-609600" eaLnBrk="1" hangingPunct="1"/>
            <a:r>
              <a:rPr lang="el-GR" sz="2400" dirty="0"/>
              <a:t>Υποστήριξη βιγκανισμού χωρίς καμία εξαίρεση</a:t>
            </a:r>
          </a:p>
        </p:txBody>
      </p:sp>
      <p:pic>
        <p:nvPicPr>
          <p:cNvPr id="27650" name="Picture 2" descr="Prof. Gary Francione (@garylfrancione) | Twitter"/>
          <p:cNvPicPr>
            <a:picLocks noChangeAspect="1" noChangeArrowheads="1"/>
          </p:cNvPicPr>
          <p:nvPr/>
        </p:nvPicPr>
        <p:blipFill>
          <a:blip r:embed="rId2"/>
          <a:srcRect/>
          <a:stretch>
            <a:fillRect/>
          </a:stretch>
        </p:blipFill>
        <p:spPr bwMode="auto">
          <a:xfrm>
            <a:off x="8597876" y="2143116"/>
            <a:ext cx="3500462" cy="3500462"/>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9699" name="Rectangle 3"/>
          <p:cNvSpPr>
            <a:spLocks noGrp="1" noChangeArrowheads="1"/>
          </p:cNvSpPr>
          <p:nvPr>
            <p:ph type="body" idx="1"/>
          </p:nvPr>
        </p:nvSpPr>
        <p:spPr>
          <a:xfrm>
            <a:off x="523002" y="1341439"/>
            <a:ext cx="10970419" cy="2951658"/>
          </a:xfrm>
        </p:spPr>
        <p:txBody>
          <a:bodyPr/>
          <a:lstStyle/>
          <a:p>
            <a:pPr marL="609600" indent="-609600" eaLnBrk="1" hangingPunct="1">
              <a:buNone/>
            </a:pPr>
            <a:r>
              <a:rPr lang="el-GR" sz="2400" b="1" dirty="0"/>
              <a:t>Κριτήριο του </a:t>
            </a:r>
            <a:r>
              <a:rPr lang="el-GR" sz="2400" b="1" dirty="0" err="1"/>
              <a:t>αισθάνεσθαι</a:t>
            </a:r>
            <a:r>
              <a:rPr lang="el-GR" sz="2400" b="1" dirty="0"/>
              <a:t> (</a:t>
            </a:r>
            <a:r>
              <a:rPr lang="en-US" sz="2400" b="1" dirty="0"/>
              <a:t>sentience)</a:t>
            </a:r>
            <a:r>
              <a:rPr lang="el-GR" sz="2400" b="1" dirty="0"/>
              <a:t>:</a:t>
            </a:r>
          </a:p>
          <a:p>
            <a:pPr marL="609600" indent="-609600">
              <a:buNone/>
            </a:pPr>
            <a:r>
              <a:rPr lang="el-GR" sz="2400" dirty="0"/>
              <a:t>	Είναι η ικανότητα που έχει ένα ον όταν αντιλαμβάνεται τον κόσμο και αποκομίζει εμπειρίες. Ένα τέτοιο ον έχει συμφέροντα, που σημαίνει ότι έχει προτιμήσεις και επιθυμίες. Και μάλιστα, από τη στιγμή που έχει αυτή την ικανότητα δεν μπορεί να χρησιμοποιείται ως μέσο για την ικανοποίηση αναγκών άλλων. Κανένα άλλο </a:t>
            </a:r>
            <a:r>
              <a:rPr lang="el-GR" sz="2400" dirty="0" err="1"/>
              <a:t>γνωσιακό</a:t>
            </a:r>
            <a:r>
              <a:rPr lang="el-GR" sz="2400" dirty="0"/>
              <a:t> χαρακτηριστικό δεν θα πρέπει να γίνεται αποδεκτό ως κριτήριο για την ίση αντιμετώπιση των ζώων</a:t>
            </a:r>
          </a:p>
        </p:txBody>
      </p:sp>
      <p:pic>
        <p:nvPicPr>
          <p:cNvPr id="19458" name="Picture 2" descr="Αποτέλεσμα εικόνας για sentience"/>
          <p:cNvPicPr>
            <a:picLocks noChangeAspect="1" noChangeArrowheads="1"/>
          </p:cNvPicPr>
          <p:nvPr/>
        </p:nvPicPr>
        <p:blipFill>
          <a:blip r:embed="rId2" cstate="print"/>
          <a:srcRect/>
          <a:stretch>
            <a:fillRect/>
          </a:stretch>
        </p:blipFill>
        <p:spPr bwMode="auto">
          <a:xfrm>
            <a:off x="6283255" y="3786191"/>
            <a:ext cx="5077961" cy="307181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9699" name="Rectangle 3"/>
          <p:cNvSpPr>
            <a:spLocks noGrp="1" noChangeArrowheads="1"/>
          </p:cNvSpPr>
          <p:nvPr>
            <p:ph type="body" idx="1"/>
          </p:nvPr>
        </p:nvSpPr>
        <p:spPr>
          <a:xfrm>
            <a:off x="0" y="1071546"/>
            <a:ext cx="8240449" cy="5786453"/>
          </a:xfrm>
        </p:spPr>
        <p:txBody>
          <a:bodyPr>
            <a:normAutofit/>
          </a:bodyPr>
          <a:lstStyle/>
          <a:p>
            <a:pPr marL="609600" indent="-609600" eaLnBrk="1" hangingPunct="1">
              <a:buNone/>
            </a:pPr>
            <a:r>
              <a:rPr lang="en-US" sz="2400" b="1" dirty="0"/>
              <a:t>	</a:t>
            </a:r>
            <a:r>
              <a:rPr lang="el-GR" sz="2400" b="1" dirty="0"/>
              <a:t>Απόρριψη της σχέσης ιδιοκτησίας</a:t>
            </a:r>
          </a:p>
          <a:p>
            <a:pPr marL="609600" indent="-609600" eaLnBrk="1" hangingPunct="1"/>
            <a:endParaRPr lang="el-GR" sz="2400" dirty="0"/>
          </a:p>
          <a:p>
            <a:pPr marL="609600" indent="-609600">
              <a:buNone/>
            </a:pPr>
            <a:r>
              <a:rPr lang="el-GR" sz="2400" dirty="0"/>
              <a:t>	Αν θεωρούμε κάτι περιουσία μας τότε είναι πιθανό να μην αναγνωρίζουμε ούτε συμφέροντα ούτε δικαιώματα. Πολλοί αγαπούν τα κατοικίδια τους και προσπαθούν να τους παρέχουν μια άνετη και ευχάριστη ζωή, ωστόσο, θεωρούν τα κατοικίδιά τους ως περιουσία τους, ως κάτι που τους ανήκει. Αυτό είναι κάτι που πρέπει να αλλάξει. Αν και ο ίδιος ο </a:t>
            </a:r>
            <a:r>
              <a:rPr lang="el-GR" sz="2400" dirty="0" err="1"/>
              <a:t>Φραντσιόν</a:t>
            </a:r>
            <a:r>
              <a:rPr lang="el-GR" sz="2400" dirty="0"/>
              <a:t> παραδέχεται ότι ζει με έξι σκύλους, θεωρεί ότι απλώς τους φιλοξενεί, αφού δεν είναι φυσικό να ζουν μαζί με ανθρώπους τα μη ανθρώπινα ζώα. Παρ’ όλα αυτά, επειδή μέσα από την εξημέρωση, πλέον πολλά απ’ αυτά τα  ζώα είναι αδύνατο να επιβιώσουν μόνα τους, δεν είναι κακό να τα βοηθούμε.</a:t>
            </a:r>
          </a:p>
        </p:txBody>
      </p:sp>
      <p:pic>
        <p:nvPicPr>
          <p:cNvPr id="16388" name="Picture 4" descr="Teaching a Child to Care for a Pet: Guidelines and Tips"/>
          <p:cNvPicPr>
            <a:picLocks noChangeAspect="1" noChangeArrowheads="1"/>
          </p:cNvPicPr>
          <p:nvPr/>
        </p:nvPicPr>
        <p:blipFill>
          <a:blip r:embed="rId2"/>
          <a:srcRect/>
          <a:stretch>
            <a:fillRect/>
          </a:stretch>
        </p:blipFill>
        <p:spPr bwMode="auto">
          <a:xfrm>
            <a:off x="8549498" y="2713814"/>
            <a:ext cx="3548839" cy="3548839"/>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6" name="Picture 4" descr="13 Uplifting Quotes That All Animal Lovers Should Know"/>
          <p:cNvPicPr>
            <a:picLocks noChangeAspect="1" noChangeArrowheads="1"/>
          </p:cNvPicPr>
          <p:nvPr/>
        </p:nvPicPr>
        <p:blipFill>
          <a:blip r:embed="rId2"/>
          <a:srcRect/>
          <a:stretch>
            <a:fillRect/>
          </a:stretch>
        </p:blipFill>
        <p:spPr bwMode="auto">
          <a:xfrm>
            <a:off x="3477401" y="2357430"/>
            <a:ext cx="8351117" cy="4232759"/>
          </a:xfrm>
          <a:prstGeom prst="rect">
            <a:avLst/>
          </a:prstGeom>
          <a:noFill/>
        </p:spPr>
      </p:pic>
      <p:sp>
        <p:nvSpPr>
          <p:cNvPr id="29698"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9699" name="Rectangle 3"/>
          <p:cNvSpPr>
            <a:spLocks noGrp="1" noChangeArrowheads="1"/>
          </p:cNvSpPr>
          <p:nvPr>
            <p:ph type="body" idx="1"/>
          </p:nvPr>
        </p:nvSpPr>
        <p:spPr>
          <a:xfrm>
            <a:off x="0" y="1071547"/>
            <a:ext cx="8240449" cy="3286148"/>
          </a:xfrm>
        </p:spPr>
        <p:txBody>
          <a:bodyPr>
            <a:normAutofit/>
          </a:bodyPr>
          <a:lstStyle/>
          <a:p>
            <a:pPr marL="609600" indent="-609600" eaLnBrk="1" hangingPunct="1">
              <a:buNone/>
            </a:pPr>
            <a:r>
              <a:rPr lang="en-US" sz="2400" b="1" dirty="0"/>
              <a:t>	</a:t>
            </a:r>
            <a:r>
              <a:rPr lang="el-GR" sz="2400" b="1" dirty="0"/>
              <a:t>Απόρριψη της σχέσης ιδιοκτησίας</a:t>
            </a:r>
          </a:p>
          <a:p>
            <a:pPr marL="609600" indent="-609600" eaLnBrk="1" hangingPunct="1"/>
            <a:endParaRPr lang="el-GR" sz="2400" dirty="0"/>
          </a:p>
          <a:p>
            <a:pPr marL="609600" indent="-609600"/>
            <a:r>
              <a:rPr lang="el-GR" sz="2400" dirty="0"/>
              <a:t>ζητά να αναγνωριστεί το </a:t>
            </a:r>
            <a:r>
              <a:rPr lang="el-GR" sz="2400" b="1" u="sng" dirty="0"/>
              <a:t>αρνητικό δικαίωμα </a:t>
            </a:r>
            <a:r>
              <a:rPr lang="el-GR" sz="2400" dirty="0"/>
              <a:t>των οικόσιτων ζώων να μην </a:t>
            </a:r>
            <a:r>
              <a:rPr lang="el-GR" sz="2400" b="1" dirty="0"/>
              <a:t>χρησιμοποιούνται ως ιδιοκτησία</a:t>
            </a:r>
            <a:r>
              <a:rPr lang="el-GR" sz="2400" dirty="0"/>
              <a:t>, </a:t>
            </a:r>
          </a:p>
          <a:p>
            <a:pPr marL="609600" indent="-609600"/>
            <a:r>
              <a:rPr lang="el-GR" sz="2400" dirty="0"/>
              <a:t>έτσι, θα κατέρρεαν όλοι οι θεσμοί που σχετίζονται με την εμπορευματοποίηση, την εκμετάλλευση και τον έλεγχό τους</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9699" name="Rectangle 3"/>
          <p:cNvSpPr>
            <a:spLocks noGrp="1" noChangeArrowheads="1"/>
          </p:cNvSpPr>
          <p:nvPr>
            <p:ph type="body" idx="1"/>
          </p:nvPr>
        </p:nvSpPr>
        <p:spPr>
          <a:xfrm>
            <a:off x="523002" y="1341439"/>
            <a:ext cx="10970419" cy="4967881"/>
          </a:xfrm>
        </p:spPr>
        <p:txBody>
          <a:bodyPr>
            <a:normAutofit/>
          </a:bodyPr>
          <a:lstStyle/>
          <a:p>
            <a:pPr marL="609600" indent="-609600" eaLnBrk="1" hangingPunct="1">
              <a:buNone/>
            </a:pPr>
            <a:r>
              <a:rPr lang="el-GR" sz="2400" b="1" dirty="0"/>
              <a:t>Δικαιώματα ή ωφελιμισμός; Λίγο κι από τα δύο!</a:t>
            </a:r>
          </a:p>
          <a:p>
            <a:pPr marL="609600" indent="-609600" eaLnBrk="1" hangingPunct="1">
              <a:buNone/>
            </a:pPr>
            <a:endParaRPr lang="el-GR" sz="2400" dirty="0"/>
          </a:p>
          <a:p>
            <a:pPr marL="609600" indent="-609600">
              <a:buNone/>
            </a:pPr>
            <a:r>
              <a:rPr lang="el-GR" sz="2400" dirty="0"/>
              <a:t>	Τελικά, ακόμα και αν ο </a:t>
            </a:r>
            <a:r>
              <a:rPr lang="el-GR" sz="2400" dirty="0" err="1"/>
              <a:t>Φραντσιόν</a:t>
            </a:r>
            <a:r>
              <a:rPr lang="el-GR" sz="2400" dirty="0"/>
              <a:t> δίνει ένα καινούργιο όνομα στη θεωρία του (καταργητισμός) στην πραγματικότητα πρόκειται για μια </a:t>
            </a:r>
            <a:r>
              <a:rPr lang="el-GR" sz="2400" u="sng" dirty="0"/>
              <a:t>θεωρία δικαιωμάτων</a:t>
            </a:r>
            <a:r>
              <a:rPr lang="el-GR" sz="2400" dirty="0"/>
              <a:t>. Αυτό που τη διαφοροποιεί από τη θεωρία δικαιωμάτων του Τομ Ρέιγκαν είναι ότι ο Ρέιγκαν πιστεύει ότι έχουν εγγενή αξία –και άρα πρέπει να απολαμβάνουν ηθικά δικαιώματα– τα υποκείμενα μιας ζωής (ενώ ο </a:t>
            </a:r>
            <a:r>
              <a:rPr lang="el-GR" sz="2400" dirty="0" err="1"/>
              <a:t>Φραντσιόν</a:t>
            </a:r>
            <a:r>
              <a:rPr lang="el-GR" sz="2400" dirty="0"/>
              <a:t> πιστεύει ότι έχουν εγγενή αξία –και άρα πρέπει να απολαμβάνουν ηθικά </a:t>
            </a:r>
            <a:r>
              <a:rPr lang="el-GR" sz="2400" i="1" dirty="0"/>
              <a:t>και νομικά</a:t>
            </a:r>
            <a:r>
              <a:rPr lang="el-GR" sz="2400" dirty="0"/>
              <a:t> δικαιώματα– </a:t>
            </a:r>
            <a:r>
              <a:rPr lang="el-GR" sz="2400" b="1" dirty="0"/>
              <a:t>τα όντα που έχουν την ικανότητα του </a:t>
            </a:r>
            <a:r>
              <a:rPr lang="el-GR" sz="2400" b="1" dirty="0" err="1"/>
              <a:t>αισθάνεσθαι</a:t>
            </a:r>
            <a:r>
              <a:rPr lang="en-US" sz="2400" dirty="0"/>
              <a:t>)</a:t>
            </a:r>
            <a:r>
              <a:rPr lang="el-GR" sz="2400" dirty="0"/>
              <a:t>. Δηλαδή χρησιμοποιεί το κριτήριο του ωφελιμισμού (ικανότητα του </a:t>
            </a:r>
            <a:r>
              <a:rPr lang="el-GR" sz="2400" dirty="0" err="1"/>
              <a:t>αισθάνεσθαι</a:t>
            </a:r>
            <a:r>
              <a:rPr lang="el-GR" sz="2400" dirty="0"/>
              <a:t>) για να υποστηρίξει μια θεωρία δικαιωμάτων.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descr="Ο χρήστης IndieWire στο Twitter: &quot;#Gunda Trailer: See the Animal Rights  Documentary Paul Thomas Anderson Calls 'Pure Cinema'  https://t.co/Bb3vwvUCOH… &quot;"/>
          <p:cNvPicPr>
            <a:picLocks noChangeAspect="1" noChangeArrowheads="1"/>
          </p:cNvPicPr>
          <p:nvPr/>
        </p:nvPicPr>
        <p:blipFill>
          <a:blip r:embed="rId2"/>
          <a:srcRect/>
          <a:stretch>
            <a:fillRect/>
          </a:stretch>
        </p:blipFill>
        <p:spPr bwMode="auto">
          <a:xfrm>
            <a:off x="6764343" y="3857628"/>
            <a:ext cx="5333994" cy="3000372"/>
          </a:xfrm>
          <a:prstGeom prst="rect">
            <a:avLst/>
          </a:prstGeom>
          <a:noFill/>
        </p:spPr>
      </p:pic>
      <p:sp>
        <p:nvSpPr>
          <p:cNvPr id="29698"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9699" name="Rectangle 3"/>
          <p:cNvSpPr>
            <a:spLocks noGrp="1" noChangeArrowheads="1"/>
          </p:cNvSpPr>
          <p:nvPr>
            <p:ph type="body" idx="1"/>
          </p:nvPr>
        </p:nvSpPr>
        <p:spPr>
          <a:xfrm>
            <a:off x="523002" y="1341439"/>
            <a:ext cx="8383687" cy="3516321"/>
          </a:xfrm>
        </p:spPr>
        <p:txBody>
          <a:bodyPr>
            <a:normAutofit/>
          </a:bodyPr>
          <a:lstStyle/>
          <a:p>
            <a:pPr marL="609600" indent="-609600" eaLnBrk="1" hangingPunct="1">
              <a:buNone/>
            </a:pPr>
            <a:r>
              <a:rPr lang="el-GR" sz="2400" b="1" dirty="0"/>
              <a:t>Τα βασικά συμφέροντα των ζώων που πρέπει να προσέξουμε</a:t>
            </a:r>
          </a:p>
          <a:p>
            <a:pPr marL="609600" indent="-609600" eaLnBrk="1" hangingPunct="1">
              <a:buNone/>
            </a:pPr>
            <a:endParaRPr lang="el-GR" sz="2400" dirty="0"/>
          </a:p>
          <a:p>
            <a:pPr>
              <a:buNone/>
            </a:pPr>
            <a:r>
              <a:rPr lang="el-GR" sz="2400" dirty="0"/>
              <a:t>όλα τα ζώα που αισθάνονται έχουν δύο βασικά συμφέροντα </a:t>
            </a:r>
          </a:p>
          <a:p>
            <a:pPr>
              <a:buFont typeface="Wingdings" pitchFamily="2" charset="2"/>
              <a:buChar char="Ø"/>
            </a:pPr>
            <a:r>
              <a:rPr lang="el-GR" sz="2400" dirty="0"/>
              <a:t>το συμφέρον να μην υποφέρουν </a:t>
            </a:r>
          </a:p>
          <a:p>
            <a:pPr>
              <a:buFont typeface="Wingdings" pitchFamily="2" charset="2"/>
              <a:buChar char="Ø"/>
            </a:pPr>
            <a:r>
              <a:rPr lang="el-GR" sz="2400" dirty="0"/>
              <a:t>το συμφέρον να μην πεθάνουν, </a:t>
            </a:r>
          </a:p>
          <a:p>
            <a:pPr>
              <a:buNone/>
            </a:pPr>
            <a:endParaRPr lang="el-GR" sz="2400" dirty="0"/>
          </a:p>
          <a:p>
            <a:pPr>
              <a:buNone/>
            </a:pPr>
            <a:r>
              <a:rPr lang="el-GR" sz="2400" dirty="0"/>
              <a:t>αυτά τα συμφέροντα πρέπει να προστατευτούν.</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9699" name="Rectangle 3"/>
          <p:cNvSpPr>
            <a:spLocks noGrp="1" noChangeArrowheads="1"/>
          </p:cNvSpPr>
          <p:nvPr>
            <p:ph type="body" idx="1"/>
          </p:nvPr>
        </p:nvSpPr>
        <p:spPr>
          <a:xfrm>
            <a:off x="523002" y="1341439"/>
            <a:ext cx="10970419" cy="4967881"/>
          </a:xfrm>
        </p:spPr>
        <p:txBody>
          <a:bodyPr>
            <a:normAutofit/>
          </a:bodyPr>
          <a:lstStyle/>
          <a:p>
            <a:pPr marL="609600" indent="-609600" eaLnBrk="1" hangingPunct="1">
              <a:buNone/>
            </a:pPr>
            <a:r>
              <a:rPr lang="el-GR" sz="2400" b="1" dirty="0"/>
              <a:t>ίση αντιμετώπιση των ζώων</a:t>
            </a:r>
          </a:p>
          <a:p>
            <a:pPr marL="609600" indent="-609600" eaLnBrk="1" hangingPunct="1">
              <a:buNone/>
            </a:pPr>
            <a:endParaRPr lang="el-GR" sz="2400" dirty="0"/>
          </a:p>
          <a:p>
            <a:r>
              <a:rPr lang="el-GR" sz="2400" dirty="0"/>
              <a:t>στο πνεύμα του Σίνγκερ, υποστηρίζει την αρχή της ίσης αντιμετώπισης των ζώων (</a:t>
            </a:r>
            <a:r>
              <a:rPr lang="en-US" sz="2400" dirty="0"/>
              <a:t>equal consideration</a:t>
            </a:r>
            <a:r>
              <a:rPr lang="el-GR" sz="2400" dirty="0"/>
              <a:t>) με βάση το χαρακτηριστικό της ικανότητας του </a:t>
            </a:r>
            <a:r>
              <a:rPr lang="el-GR" sz="2400" dirty="0" err="1"/>
              <a:t>αισθάνεσθαι</a:t>
            </a:r>
            <a:r>
              <a:rPr lang="el-GR" sz="2400" dirty="0"/>
              <a:t>. </a:t>
            </a:r>
          </a:p>
          <a:p>
            <a:r>
              <a:rPr lang="el-GR" sz="2400" dirty="0"/>
              <a:t>κανένα άλλο </a:t>
            </a:r>
            <a:r>
              <a:rPr lang="el-GR" sz="2400" dirty="0" err="1"/>
              <a:t>γνωσιακό</a:t>
            </a:r>
            <a:r>
              <a:rPr lang="el-GR" sz="2400" dirty="0"/>
              <a:t> χαρακτηριστικό δεν θα πρέπει να γίνεται αποδεκτό ως κριτήριο για την ίση αντιμετώπιση των ζώων. </a:t>
            </a:r>
          </a:p>
          <a:p>
            <a:r>
              <a:rPr lang="el-GR" sz="2400" dirty="0"/>
              <a:t>πρέπει να αντιμετωπίζουμε τα όντα που έχουν παραπλήσια συμφέροντα με παραπλήσιο τρόπο.</a:t>
            </a:r>
          </a:p>
          <a:p>
            <a:endParaRPr lang="el-GR" sz="2400" dirty="0"/>
          </a:p>
          <a:p>
            <a:endParaRPr lang="el-GR" sz="2400" dirty="0"/>
          </a:p>
          <a:p>
            <a:endParaRPr lang="el-GR" sz="2400" dirty="0"/>
          </a:p>
          <a:p>
            <a:endParaRPr lang="el-GR" sz="2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Animal Rights Activists Wish Death upon 12-Year-Old Female Hunter"/>
          <p:cNvPicPr>
            <a:picLocks noChangeAspect="1" noChangeArrowheads="1"/>
          </p:cNvPicPr>
          <p:nvPr/>
        </p:nvPicPr>
        <p:blipFill>
          <a:blip r:embed="rId2"/>
          <a:srcRect/>
          <a:stretch>
            <a:fillRect/>
          </a:stretch>
        </p:blipFill>
        <p:spPr bwMode="auto">
          <a:xfrm>
            <a:off x="5691979" y="2071678"/>
            <a:ext cx="6096000" cy="4572000"/>
          </a:xfrm>
          <a:prstGeom prst="rect">
            <a:avLst/>
          </a:prstGeom>
          <a:noFill/>
        </p:spPr>
      </p:pic>
      <p:sp>
        <p:nvSpPr>
          <p:cNvPr id="29698"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9699" name="Rectangle 3"/>
          <p:cNvSpPr>
            <a:spLocks noGrp="1" noChangeArrowheads="1"/>
          </p:cNvSpPr>
          <p:nvPr>
            <p:ph type="body" idx="1"/>
          </p:nvPr>
        </p:nvSpPr>
        <p:spPr>
          <a:xfrm>
            <a:off x="523002" y="1341439"/>
            <a:ext cx="10970419" cy="4967881"/>
          </a:xfrm>
        </p:spPr>
        <p:txBody>
          <a:bodyPr>
            <a:normAutofit/>
          </a:bodyPr>
          <a:lstStyle/>
          <a:p>
            <a:pPr marL="609600" indent="-609600" eaLnBrk="1" hangingPunct="1">
              <a:buNone/>
            </a:pPr>
            <a:r>
              <a:rPr lang="el-GR" sz="2400" b="1" dirty="0"/>
              <a:t>Νομικά δικαιώματα</a:t>
            </a:r>
          </a:p>
          <a:p>
            <a:pPr marL="609600" indent="-609600" eaLnBrk="1" hangingPunct="1">
              <a:buNone/>
            </a:pPr>
            <a:endParaRPr lang="el-GR" sz="2400" dirty="0"/>
          </a:p>
          <a:p>
            <a:r>
              <a:rPr lang="el-GR" sz="2400" b="1" dirty="0">
                <a:solidFill>
                  <a:schemeClr val="bg1"/>
                </a:solidFill>
              </a:rPr>
              <a:t>Πρέπει να κατοχυρωθούν τα νομικά δικαιώματα των ζώων </a:t>
            </a:r>
          </a:p>
          <a:p>
            <a:r>
              <a:rPr lang="el-GR" sz="2400" b="1" dirty="0">
                <a:solidFill>
                  <a:schemeClr val="bg1"/>
                </a:solidFill>
              </a:rPr>
              <a:t>τα ζώα έχουν </a:t>
            </a:r>
            <a:r>
              <a:rPr lang="el-GR" sz="2400" b="1" u="sng" dirty="0">
                <a:solidFill>
                  <a:schemeClr val="bg1"/>
                </a:solidFill>
              </a:rPr>
              <a:t>προσωπικότητα</a:t>
            </a:r>
            <a:r>
              <a:rPr lang="el-GR" sz="2400" b="1" dirty="0">
                <a:solidFill>
                  <a:schemeClr val="bg1"/>
                </a:solidFill>
              </a:rPr>
              <a:t> και θεωρεί ως ελάχιστες συνέπειες αυτής της παραδοχής ότι </a:t>
            </a:r>
          </a:p>
          <a:p>
            <a:pPr lvl="1">
              <a:buNone/>
            </a:pPr>
            <a:r>
              <a:rPr lang="el-GR" sz="2000" b="1" dirty="0">
                <a:solidFill>
                  <a:schemeClr val="bg1"/>
                </a:solidFill>
              </a:rPr>
              <a:t>α) πρέπει να αντιμετωπίζονται ως πρόσωπα και ότι </a:t>
            </a:r>
          </a:p>
          <a:p>
            <a:pPr lvl="1">
              <a:buNone/>
            </a:pPr>
            <a:r>
              <a:rPr lang="el-GR" sz="2000" b="1" dirty="0">
                <a:solidFill>
                  <a:schemeClr val="bg1"/>
                </a:solidFill>
              </a:rPr>
              <a:t>β) δεν μπορούν να θεωρούνται ως ιδιοκτησία. </a:t>
            </a:r>
          </a:p>
          <a:p>
            <a:pPr lvl="1">
              <a:buNone/>
            </a:pPr>
            <a:endParaRPr lang="el-GR" sz="2000" b="1" dirty="0">
              <a:solidFill>
                <a:schemeClr val="bg1"/>
              </a:solidFill>
            </a:endParaRPr>
          </a:p>
          <a:p>
            <a:pPr lvl="1">
              <a:buNone/>
            </a:pPr>
            <a:r>
              <a:rPr lang="el-GR" sz="2000" b="1" dirty="0">
                <a:solidFill>
                  <a:schemeClr val="bg1"/>
                </a:solidFill>
              </a:rPr>
              <a:t>Αυτές οι δύο συνέπειες πρέπει να ληφθούν υπόψη τόσο γενικότερα από την κοινωνία όσο ειδικότερα και από το νομικό μας σύστημα</a:t>
            </a:r>
          </a:p>
          <a:p>
            <a:endParaRPr lang="el-GR" sz="2400" dirty="0"/>
          </a:p>
          <a:p>
            <a:endParaRPr lang="el-GR" sz="2400" dirty="0"/>
          </a:p>
          <a:p>
            <a:endParaRPr lang="el-GR" sz="2400" dirty="0"/>
          </a:p>
          <a:p>
            <a:endParaRPr lang="el-GR" sz="2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9699" name="Rectangle 3"/>
          <p:cNvSpPr>
            <a:spLocks noGrp="1" noChangeArrowheads="1"/>
          </p:cNvSpPr>
          <p:nvPr>
            <p:ph type="body" idx="1"/>
          </p:nvPr>
        </p:nvSpPr>
        <p:spPr>
          <a:xfrm>
            <a:off x="523002" y="1341439"/>
            <a:ext cx="7431629" cy="4967881"/>
          </a:xfrm>
        </p:spPr>
        <p:txBody>
          <a:bodyPr>
            <a:normAutofit/>
          </a:bodyPr>
          <a:lstStyle/>
          <a:p>
            <a:pPr marL="609600" indent="-609600" eaLnBrk="1" hangingPunct="1">
              <a:buNone/>
            </a:pPr>
            <a:r>
              <a:rPr lang="el-GR" sz="2400" b="1" dirty="0"/>
              <a:t>Ενάντια στο επιχείρημα των παρόμοιων </a:t>
            </a:r>
            <a:r>
              <a:rPr lang="el-GR" sz="2400" b="1" dirty="0" err="1"/>
              <a:t>νόων</a:t>
            </a:r>
            <a:endParaRPr lang="el-GR" sz="2400" b="1" dirty="0"/>
          </a:p>
          <a:p>
            <a:pPr marL="609600" indent="-609600" eaLnBrk="1" hangingPunct="1">
              <a:buNone/>
            </a:pPr>
            <a:endParaRPr lang="el-GR" sz="2400" dirty="0"/>
          </a:p>
          <a:p>
            <a:pPr marL="609600" indent="-609600">
              <a:buNone/>
            </a:pPr>
            <a:r>
              <a:rPr lang="el-GR" sz="2400" dirty="0"/>
              <a:t>	Ο </a:t>
            </a:r>
            <a:r>
              <a:rPr lang="el-GR" sz="2400" dirty="0" err="1"/>
              <a:t>Φραντσιόν</a:t>
            </a:r>
            <a:r>
              <a:rPr lang="el-GR" sz="2400" dirty="0"/>
              <a:t>  υποστηρίζει ότι η χρησιμοποίηση του επιχειρήματος των </a:t>
            </a:r>
            <a:r>
              <a:rPr lang="el-GR" sz="2400" i="1" dirty="0"/>
              <a:t>παρόμοιων </a:t>
            </a:r>
            <a:r>
              <a:rPr lang="el-GR" sz="2400" i="1" dirty="0" err="1"/>
              <a:t>νόων</a:t>
            </a:r>
            <a:r>
              <a:rPr lang="el-GR" sz="2400" dirty="0"/>
              <a:t> (</a:t>
            </a:r>
            <a:r>
              <a:rPr lang="en-US" sz="2400" dirty="0"/>
              <a:t>similar minds</a:t>
            </a:r>
            <a:r>
              <a:rPr lang="el-GR" sz="2400" dirty="0"/>
              <a:t>), του επιχειρήματος δηλαδή ότι οφείλουμε να τηρούμε ηθική στάση απέναντι σε πλάσματα που μας μοιάζουν νοητικά, είναι επίσης </a:t>
            </a:r>
            <a:r>
              <a:rPr lang="el-GR" sz="2400" dirty="0" err="1"/>
              <a:t>ειδιστικό</a:t>
            </a:r>
            <a:r>
              <a:rPr lang="el-GR" sz="2400" dirty="0"/>
              <a:t>. και αυτό γιατί</a:t>
            </a:r>
            <a:r>
              <a:rPr lang="en-US" sz="2400" dirty="0"/>
              <a:t>,</a:t>
            </a:r>
            <a:r>
              <a:rPr lang="el-GR" sz="2400" dirty="0"/>
              <a:t> υποστηρίζοντας ότι το κριτήριο για τη συμπερίληψη στην ηθική κοινότητα είναι η νοητική ομοιότητα συνεπάγεται ότι αφήνουμε απ</a:t>
            </a:r>
            <a:r>
              <a:rPr lang="en-US" sz="2400" dirty="0"/>
              <a:t>’ </a:t>
            </a:r>
            <a:r>
              <a:rPr lang="el-GR" sz="2400" dirty="0"/>
              <a:t>έξω όσα ζώα δεν είναι «νοητικά ανώτερα» και κατατάσσονται απλώς στα συναισθανόμενα ζώα.</a:t>
            </a:r>
          </a:p>
        </p:txBody>
      </p:sp>
      <p:pic>
        <p:nvPicPr>
          <p:cNvPr id="6146" name="Picture 2" descr="Αποτέλεσμα εικόνας για silly animal"/>
          <p:cNvPicPr>
            <a:picLocks noChangeAspect="1" noChangeArrowheads="1"/>
          </p:cNvPicPr>
          <p:nvPr/>
        </p:nvPicPr>
        <p:blipFill>
          <a:blip r:embed="rId2" cstate="print"/>
          <a:srcRect/>
          <a:stretch>
            <a:fillRect/>
          </a:stretch>
        </p:blipFill>
        <p:spPr bwMode="auto">
          <a:xfrm>
            <a:off x="8335724" y="2420888"/>
            <a:ext cx="3202658" cy="3794194"/>
          </a:xfrm>
          <a:prstGeom prst="rect">
            <a:avLst/>
          </a:prstGeom>
          <a:noFill/>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9699" name="Rectangle 3"/>
          <p:cNvSpPr>
            <a:spLocks noGrp="1" noChangeArrowheads="1"/>
          </p:cNvSpPr>
          <p:nvPr>
            <p:ph type="body" idx="1"/>
          </p:nvPr>
        </p:nvSpPr>
        <p:spPr>
          <a:xfrm>
            <a:off x="523002" y="1341439"/>
            <a:ext cx="10956733" cy="4895874"/>
          </a:xfrm>
        </p:spPr>
        <p:txBody>
          <a:bodyPr>
            <a:normAutofit fontScale="92500"/>
          </a:bodyPr>
          <a:lstStyle/>
          <a:p>
            <a:pPr marL="609600" indent="-609600" eaLnBrk="1" hangingPunct="1">
              <a:buNone/>
            </a:pPr>
            <a:r>
              <a:rPr lang="el-GR" sz="2400" b="1" dirty="0"/>
              <a:t>Ενάντια στον </a:t>
            </a:r>
            <a:r>
              <a:rPr lang="el-GR" sz="2400" b="1" dirty="0" err="1"/>
              <a:t>ευημερισμό</a:t>
            </a:r>
            <a:endParaRPr lang="el-GR" sz="2400" b="1" dirty="0"/>
          </a:p>
          <a:p>
            <a:pPr marL="609600" indent="-609600" eaLnBrk="1" hangingPunct="1">
              <a:buNone/>
            </a:pPr>
            <a:endParaRPr lang="el-GR" sz="2400" dirty="0"/>
          </a:p>
          <a:p>
            <a:pPr marL="609600" indent="-609600">
              <a:buFont typeface="Wingdings" pitchFamily="2" charset="2"/>
              <a:buChar char="Ø"/>
            </a:pPr>
            <a:r>
              <a:rPr lang="el-GR" sz="2400" dirty="0"/>
              <a:t>Ο </a:t>
            </a:r>
            <a:r>
              <a:rPr lang="el-GR" sz="2400" dirty="0" err="1"/>
              <a:t>Φραντσιόν</a:t>
            </a:r>
            <a:r>
              <a:rPr lang="el-GR" sz="2400" dirty="0"/>
              <a:t> διαφωνεί με τις ηπιότερες θεωρίες και θέσεις για τη σταδιακή απελευθέρωση των ζώων, ή με τις κινήσεις που προσπαθούν να βελτιώσουν τις συνθήκες διαβίωσης των ζώων εκμετάλλευσης.</a:t>
            </a:r>
          </a:p>
          <a:p>
            <a:pPr marL="609600" indent="-609600">
              <a:buFont typeface="Wingdings" pitchFamily="2" charset="2"/>
              <a:buChar char="Ø"/>
            </a:pPr>
            <a:r>
              <a:rPr lang="el-GR" sz="2400" dirty="0"/>
              <a:t>Οι ευημεριστές χωρίζονται σε δύο κατηγορίες: στους </a:t>
            </a:r>
            <a:r>
              <a:rPr lang="el-GR" sz="2400" b="1" i="1" dirty="0"/>
              <a:t>παραδοσιακούς ευημεριστές</a:t>
            </a:r>
            <a:r>
              <a:rPr lang="el-GR" sz="2400" dirty="0"/>
              <a:t>, για τους οποίους ο τελικός στόχος του αγώνα τους δεν είναι ο τερματισμός της χρήσης των ζώων, αλλά η βελτίωση των συνθηκών διαβίωσής τους, και στους </a:t>
            </a:r>
            <a:r>
              <a:rPr lang="el-GR" sz="2400" b="1" i="1" dirty="0"/>
              <a:t>νέους ευημεριστές</a:t>
            </a:r>
            <a:r>
              <a:rPr lang="el-GR" sz="2400" dirty="0"/>
              <a:t> που επιδιώκουν τον τερματισμό της χρήσης ζώων στο μέλλον, αλλά στο παρόν παλεύουν για τη βελτίωση των συνθηκών διαβίωσής τους. Ωστόσο, για τους καταργητιστές είναι προβληματικές ότι και οι δύο μορφές </a:t>
            </a:r>
            <a:r>
              <a:rPr lang="el-GR" sz="2400" dirty="0" err="1"/>
              <a:t>ευζωισμού</a:t>
            </a:r>
            <a:r>
              <a:rPr lang="el-GR" sz="2400" dirty="0"/>
              <a:t>. </a:t>
            </a:r>
          </a:p>
          <a:p>
            <a:pPr marL="609600" indent="-609600">
              <a:buFont typeface="Wingdings" pitchFamily="2" charset="2"/>
              <a:buChar char="Ø"/>
            </a:pPr>
            <a:r>
              <a:rPr lang="el-GR" sz="2400" dirty="0"/>
              <a:t>Αυτό που επιδιώκουν οι καταργητιστές είναι η άμεση και οριστική παύση κάθε εκμετάλλευσης ζώων.</a:t>
            </a:r>
          </a:p>
          <a:p>
            <a:pPr marL="609600" indent="-609600">
              <a:buNone/>
            </a:pPr>
            <a:endParaRPr lang="el-GR" sz="2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9699" name="Rectangle 3"/>
          <p:cNvSpPr>
            <a:spLocks noGrp="1" noChangeArrowheads="1"/>
          </p:cNvSpPr>
          <p:nvPr>
            <p:ph type="body" idx="1"/>
          </p:nvPr>
        </p:nvSpPr>
        <p:spPr>
          <a:xfrm>
            <a:off x="523002" y="1341440"/>
            <a:ext cx="10956733" cy="2015553"/>
          </a:xfrm>
        </p:spPr>
        <p:txBody>
          <a:bodyPr>
            <a:normAutofit/>
          </a:bodyPr>
          <a:lstStyle/>
          <a:p>
            <a:pPr marL="609600" indent="-609600" eaLnBrk="1" hangingPunct="1">
              <a:buNone/>
            </a:pPr>
            <a:r>
              <a:rPr lang="el-GR" sz="2400" b="1" dirty="0"/>
              <a:t>Ενάντια στις </a:t>
            </a:r>
            <a:r>
              <a:rPr lang="el-GR" sz="2400" b="1" dirty="0" err="1"/>
              <a:t>μονοθεματικές</a:t>
            </a:r>
            <a:r>
              <a:rPr lang="el-GR" sz="2400" b="1" dirty="0"/>
              <a:t> καμπάνιες</a:t>
            </a:r>
          </a:p>
          <a:p>
            <a:pPr marL="609600" indent="-609600" eaLnBrk="1" hangingPunct="1">
              <a:buNone/>
            </a:pPr>
            <a:endParaRPr lang="el-GR" sz="2400" dirty="0"/>
          </a:p>
          <a:p>
            <a:pPr marL="609600" indent="-609600">
              <a:buNone/>
            </a:pPr>
            <a:r>
              <a:rPr lang="el-GR" sz="2400" dirty="0"/>
              <a:t>Οι </a:t>
            </a:r>
            <a:r>
              <a:rPr lang="el-GR" sz="2400" dirty="0" err="1"/>
              <a:t>μονοθεματικές</a:t>
            </a:r>
            <a:r>
              <a:rPr lang="el-GR" sz="2400" dirty="0"/>
              <a:t> καμπάνιες νομιμοποιούν την εκμετάλλευση και τον βασανισμό των υπόλοιπων ζώων.</a:t>
            </a:r>
          </a:p>
        </p:txBody>
      </p:sp>
      <p:pic>
        <p:nvPicPr>
          <p:cNvPr id="24578" name="Picture 2" descr="Αποτέλεσμα εικόνας για όχι στην κακοποίηση δελφινιών"/>
          <p:cNvPicPr>
            <a:picLocks noChangeAspect="1" noChangeArrowheads="1"/>
          </p:cNvPicPr>
          <p:nvPr/>
        </p:nvPicPr>
        <p:blipFill>
          <a:blip r:embed="rId2" cstate="print"/>
          <a:srcRect/>
          <a:stretch>
            <a:fillRect/>
          </a:stretch>
        </p:blipFill>
        <p:spPr bwMode="auto">
          <a:xfrm>
            <a:off x="3263087" y="3282628"/>
            <a:ext cx="5215646" cy="3575372"/>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9699" name="Rectangle 3"/>
          <p:cNvSpPr>
            <a:spLocks noGrp="1" noChangeArrowheads="1"/>
          </p:cNvSpPr>
          <p:nvPr>
            <p:ph type="body" idx="1"/>
          </p:nvPr>
        </p:nvSpPr>
        <p:spPr>
          <a:xfrm>
            <a:off x="2809884" y="1484784"/>
            <a:ext cx="9002635" cy="2880320"/>
          </a:xfrm>
        </p:spPr>
        <p:txBody>
          <a:bodyPr>
            <a:normAutofit/>
          </a:bodyPr>
          <a:lstStyle/>
          <a:p>
            <a:pPr marL="609600" indent="-609600" algn="r" eaLnBrk="1" hangingPunct="1">
              <a:buNone/>
            </a:pPr>
            <a:r>
              <a:rPr lang="el-GR" sz="2400" b="1" dirty="0"/>
              <a:t>Λύση ο Βιγκανισμός</a:t>
            </a:r>
          </a:p>
          <a:p>
            <a:pPr marL="609600" indent="-609600" eaLnBrk="1" hangingPunct="1">
              <a:buNone/>
            </a:pPr>
            <a:endParaRPr lang="el-GR" sz="2400" dirty="0"/>
          </a:p>
          <a:p>
            <a:pPr>
              <a:buNone/>
            </a:pPr>
            <a:r>
              <a:rPr lang="el-GR" sz="2400" dirty="0"/>
              <a:t>	Για τον καταργητισμό δεν υπάρχει ενδιάμεση ή τρίτη λύση, όσον αφορά στη διατροφή, παρά μόνον ο βιγκανισμός. Μάλιστα, ο </a:t>
            </a:r>
            <a:r>
              <a:rPr lang="el-GR" sz="2400" dirty="0" err="1"/>
              <a:t>Φραντσιόν</a:t>
            </a:r>
            <a:r>
              <a:rPr lang="el-GR" sz="2400" dirty="0"/>
              <a:t>, αναφερόμενος στον βιγκανισμό δεν εννοεί μόνο το ζήτημα της διατροφής, αλλά και το ζήτημα του ρουχισμού, αλλά και οποιαδήποτε άλλη χρήση ζωικού παραγώγου.</a:t>
            </a:r>
          </a:p>
        </p:txBody>
      </p:sp>
      <p:pic>
        <p:nvPicPr>
          <p:cNvPr id="26626" name="Picture 2" descr="Αποτέλεσμα εικόνας για veganism"/>
          <p:cNvPicPr>
            <a:picLocks noChangeAspect="1" noChangeArrowheads="1"/>
          </p:cNvPicPr>
          <p:nvPr/>
        </p:nvPicPr>
        <p:blipFill>
          <a:blip r:embed="rId2" cstate="print"/>
          <a:srcRect/>
          <a:stretch>
            <a:fillRect/>
          </a:stretch>
        </p:blipFill>
        <p:spPr bwMode="auto">
          <a:xfrm>
            <a:off x="428057" y="3573017"/>
            <a:ext cx="6097478" cy="2945721"/>
          </a:xfrm>
          <a:prstGeom prst="rect">
            <a:avLst/>
          </a:prstGeom>
          <a:noFill/>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b="1">
                <a:latin typeface="Palatino Linotype" pitchFamily="18" charset="0"/>
              </a:rPr>
              <a:t>Ο καταργητισμός του </a:t>
            </a:r>
            <a:r>
              <a:rPr lang="en-US" sz="2800" b="1">
                <a:latin typeface="Palatino Linotype" pitchFamily="18" charset="0"/>
              </a:rPr>
              <a:t>Gary Francione</a:t>
            </a:r>
            <a:endParaRPr lang="el-GR" sz="2800">
              <a:latin typeface="Palatino Linotype" pitchFamily="18" charset="0"/>
            </a:endParaRPr>
          </a:p>
        </p:txBody>
      </p:sp>
      <p:sp>
        <p:nvSpPr>
          <p:cNvPr id="29699" name="Rectangle 3"/>
          <p:cNvSpPr>
            <a:spLocks noGrp="1" noChangeArrowheads="1"/>
          </p:cNvSpPr>
          <p:nvPr>
            <p:ph type="body" idx="1"/>
          </p:nvPr>
        </p:nvSpPr>
        <p:spPr>
          <a:xfrm>
            <a:off x="713876" y="1484784"/>
            <a:ext cx="11098643" cy="1872208"/>
          </a:xfrm>
        </p:spPr>
        <p:txBody>
          <a:bodyPr>
            <a:normAutofit/>
          </a:bodyPr>
          <a:lstStyle/>
          <a:p>
            <a:pPr marL="609600" indent="-609600" algn="ctr" eaLnBrk="1" hangingPunct="1">
              <a:buNone/>
            </a:pPr>
            <a:r>
              <a:rPr lang="el-GR" sz="2400" b="1" dirty="0"/>
              <a:t>Όχι στη βία!</a:t>
            </a:r>
          </a:p>
          <a:p>
            <a:pPr>
              <a:buNone/>
            </a:pPr>
            <a:r>
              <a:rPr lang="el-GR" sz="2400" dirty="0"/>
              <a:t>	Οι καταργητιστές θεωρούν ότι η το κίνημα για τα δικαιώματα των ζώων είναι συνέχεια του φιλειρηνικού κινήματος και γι’ αυτό καταδικάζουν κάθε μορφή βίας. </a:t>
            </a:r>
          </a:p>
        </p:txBody>
      </p:sp>
      <p:pic>
        <p:nvPicPr>
          <p:cNvPr id="27652" name="Picture 4" descr="Αποτέλεσμα εικόνας για non violence veganism"/>
          <p:cNvPicPr>
            <a:picLocks noChangeAspect="1" noChangeArrowheads="1"/>
          </p:cNvPicPr>
          <p:nvPr/>
        </p:nvPicPr>
        <p:blipFill>
          <a:blip r:embed="rId2" cstate="print"/>
          <a:srcRect/>
          <a:stretch>
            <a:fillRect/>
          </a:stretch>
        </p:blipFill>
        <p:spPr bwMode="auto">
          <a:xfrm>
            <a:off x="1857154" y="3356992"/>
            <a:ext cx="7263850" cy="3168204"/>
          </a:xfrm>
          <a:prstGeom prst="rect">
            <a:avLst/>
          </a:prstGeom>
          <a:noFill/>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a:t>Το μανιφέστο του </a:t>
            </a:r>
            <a:r>
              <a:rPr lang="el-GR" sz="2800" i="1"/>
              <a:t>καταργητισμού</a:t>
            </a:r>
            <a:endParaRPr lang="el-GR" sz="2800">
              <a:latin typeface="Palatino Linotype" pitchFamily="18" charset="0"/>
            </a:endParaRPr>
          </a:p>
        </p:txBody>
      </p:sp>
      <p:sp>
        <p:nvSpPr>
          <p:cNvPr id="30723" name="Rectangle 3"/>
          <p:cNvSpPr>
            <a:spLocks noGrp="1" noChangeArrowheads="1"/>
          </p:cNvSpPr>
          <p:nvPr>
            <p:ph type="body" idx="1"/>
          </p:nvPr>
        </p:nvSpPr>
        <p:spPr>
          <a:xfrm>
            <a:off x="523002" y="1196975"/>
            <a:ext cx="10970419" cy="5327650"/>
          </a:xfrm>
        </p:spPr>
        <p:txBody>
          <a:bodyPr>
            <a:noAutofit/>
          </a:bodyPr>
          <a:lstStyle/>
          <a:p>
            <a:r>
              <a:rPr lang="el-GR" sz="2400" dirty="0"/>
              <a:t>1</a:t>
            </a:r>
            <a:r>
              <a:rPr lang="el-GR" sz="2400" baseline="30000" dirty="0"/>
              <a:t>η </a:t>
            </a:r>
            <a:r>
              <a:rPr lang="el-GR" sz="2400" dirty="0"/>
              <a:t>Αρχή: Οι καταργητιστές διακηρύσσουν ότι όλα τα ζώα που έχουν την ικανότητα να αισθάνονται, είτε είναι άνθρωποι είτε όχι, έχουν ένα δικαίωμα</a:t>
            </a:r>
            <a:r>
              <a:rPr lang="el-GR" sz="2400" b="1" i="1" dirty="0"/>
              <a:t>, το βασικό δικαίωμα να μην τους χρησιμοποιούν σαν να είναι ιδιοκτησία κάποιου</a:t>
            </a:r>
            <a:r>
              <a:rPr lang="el-GR" sz="2400" dirty="0"/>
              <a:t>.</a:t>
            </a:r>
          </a:p>
          <a:p>
            <a:r>
              <a:rPr lang="el-GR" sz="2400" dirty="0"/>
              <a:t>2</a:t>
            </a:r>
            <a:r>
              <a:rPr lang="el-GR" sz="2400" baseline="30000" dirty="0"/>
              <a:t>η</a:t>
            </a:r>
            <a:r>
              <a:rPr lang="el-GR" sz="2400" dirty="0"/>
              <a:t> Αρχή: Οι </a:t>
            </a:r>
            <a:r>
              <a:rPr lang="el-GR" sz="2400" dirty="0" err="1"/>
              <a:t>καταργητιστές</a:t>
            </a:r>
            <a:r>
              <a:rPr lang="el-GR" sz="2400" dirty="0"/>
              <a:t> διακηρύσσουν ότι αυτό το βασικό δικαίωμα συνεπάγεται ότι θα πρέπει να </a:t>
            </a:r>
            <a:r>
              <a:rPr lang="el-GR" sz="2400" b="1" i="1" dirty="0"/>
              <a:t>τερματίσουμε</a:t>
            </a:r>
            <a:r>
              <a:rPr lang="el-GR" sz="2400" dirty="0"/>
              <a:t> ,και όχι μόνο να ελέγξουμε, τη </a:t>
            </a:r>
            <a:r>
              <a:rPr lang="el-GR" sz="2400" b="1" i="1" dirty="0"/>
              <a:t>θεσμική εκμετάλλευση των ζώων </a:t>
            </a:r>
            <a:r>
              <a:rPr lang="el-GR" sz="2400" dirty="0"/>
              <a:t>και ότι δεν θα στηρίζουν τις αλλαγές που θέλουν μόνο τη βελτίωση των συνθηκών ζωής των ζώων ούτε τις </a:t>
            </a:r>
            <a:r>
              <a:rPr lang="el-GR" sz="2400" dirty="0" err="1"/>
              <a:t>μονοθεματικές</a:t>
            </a:r>
            <a:r>
              <a:rPr lang="el-GR" sz="2400" dirty="0"/>
              <a:t> καμπάνιες. </a:t>
            </a:r>
          </a:p>
          <a:p>
            <a:r>
              <a:rPr lang="el-GR" sz="2400" dirty="0"/>
              <a:t>3</a:t>
            </a:r>
            <a:r>
              <a:rPr lang="el-GR" sz="2400" baseline="30000" dirty="0"/>
              <a:t>η</a:t>
            </a:r>
            <a:r>
              <a:rPr lang="el-GR" sz="2400" dirty="0"/>
              <a:t> Αρχή: Οι καταργητιστές διακηρύσσουν ότι ο </a:t>
            </a:r>
            <a:r>
              <a:rPr lang="el-GR" sz="2400" b="1" i="1" dirty="0"/>
              <a:t>βιγκανισμός</a:t>
            </a:r>
            <a:r>
              <a:rPr lang="el-GR" sz="2400" dirty="0"/>
              <a:t> είναι η ηθική βάση και ότι η δημιουργική μη βίαιη και βίγκαν εκπαίδευση πρέπει να αποτελέσει τον ακρογωνιαίο λίθο της ορθολογικής υπεράσπισης των δικαιωμάτων των ζώων.</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a:xfrm>
            <a:off x="604917" y="274638"/>
            <a:ext cx="10888504" cy="850900"/>
          </a:xfrm>
          <a:solidFill>
            <a:srgbClr val="00B0F0"/>
          </a:solidFill>
        </p:spPr>
        <p:txBody>
          <a:bodyPr/>
          <a:lstStyle/>
          <a:p>
            <a:pPr eaLnBrk="1" hangingPunct="1"/>
            <a:r>
              <a:rPr lang="el-GR" sz="2800" dirty="0"/>
              <a:t>Το μανιφέστο του </a:t>
            </a:r>
            <a:r>
              <a:rPr lang="el-GR" sz="2800" i="1" dirty="0"/>
              <a:t>καταργητισμού</a:t>
            </a:r>
            <a:endParaRPr lang="el-GR" sz="2800" dirty="0">
              <a:latin typeface="Palatino Linotype" pitchFamily="18" charset="0"/>
            </a:endParaRPr>
          </a:p>
        </p:txBody>
      </p:sp>
      <p:sp>
        <p:nvSpPr>
          <p:cNvPr id="30723" name="Rectangle 3"/>
          <p:cNvSpPr>
            <a:spLocks noGrp="1" noChangeArrowheads="1"/>
          </p:cNvSpPr>
          <p:nvPr>
            <p:ph type="body" idx="1"/>
          </p:nvPr>
        </p:nvSpPr>
        <p:spPr>
          <a:xfrm>
            <a:off x="523002" y="1196975"/>
            <a:ext cx="10970419" cy="5327650"/>
          </a:xfrm>
        </p:spPr>
        <p:txBody>
          <a:bodyPr>
            <a:noAutofit/>
          </a:bodyPr>
          <a:lstStyle/>
          <a:p>
            <a:r>
              <a:rPr lang="el-GR" sz="2400" dirty="0"/>
              <a:t>4</a:t>
            </a:r>
            <a:r>
              <a:rPr lang="el-GR" sz="2400" baseline="30000" dirty="0"/>
              <a:t>η</a:t>
            </a:r>
            <a:r>
              <a:rPr lang="el-GR" sz="2400" dirty="0"/>
              <a:t> Αρχή: Η θεωρία του καταργητισμού υποστηρίζει ότι η ηθική υπόσταση των μη ανθρώπινων ζώων εκπορεύεται από την </a:t>
            </a:r>
            <a:r>
              <a:rPr lang="el-GR" sz="2400" b="1" i="1" dirty="0"/>
              <a:t>ικανότητα που έχουν να αισθάνονται </a:t>
            </a:r>
            <a:r>
              <a:rPr lang="el-GR" sz="2400" dirty="0"/>
              <a:t>–και μόνο απ’ αυτή– και όχι από κάποιο άλλο </a:t>
            </a:r>
            <a:r>
              <a:rPr lang="el-GR" sz="2400" dirty="0" err="1"/>
              <a:t>γνωσιακό</a:t>
            </a:r>
            <a:r>
              <a:rPr lang="el-GR" sz="2400" dirty="0"/>
              <a:t> χαρακτηριστικό. Άλλα τα ζώα που έχουν την ικανότητα να αισθάνονται είναι ίσα από την άποψη της μη χρησιμοποίησής τους αποκλειστικά ως μέσα για την επίτευξη κάποιου στόχου. </a:t>
            </a:r>
          </a:p>
          <a:p>
            <a:r>
              <a:rPr lang="el-GR" sz="2400" dirty="0"/>
              <a:t>5</a:t>
            </a:r>
            <a:r>
              <a:rPr lang="el-GR" sz="2400" baseline="30000" dirty="0"/>
              <a:t>η</a:t>
            </a:r>
            <a:r>
              <a:rPr lang="el-GR" sz="2400" dirty="0"/>
              <a:t> Αρχή: Οι καταργητιστές </a:t>
            </a:r>
            <a:r>
              <a:rPr lang="el-GR" sz="2400" b="1" i="1" dirty="0"/>
              <a:t>απορρίπτουν όλες τις διακρίσεις </a:t>
            </a:r>
            <a:r>
              <a:rPr lang="el-GR" sz="2400" dirty="0"/>
              <a:t>–μεταξύ των οποίων τον ρατσισμό, τον σεξισμό, τον </a:t>
            </a:r>
            <a:r>
              <a:rPr lang="el-GR" sz="2400" dirty="0" err="1"/>
              <a:t>ετεροσεξισμό</a:t>
            </a:r>
            <a:r>
              <a:rPr lang="el-GR" sz="2400" dirty="0"/>
              <a:t>, τις διακρίσεις σε βάρος των ηλικιωμένων (</a:t>
            </a:r>
            <a:r>
              <a:rPr lang="en-US" sz="2400" dirty="0"/>
              <a:t>ageism</a:t>
            </a:r>
            <a:r>
              <a:rPr lang="el-GR" sz="2400" dirty="0"/>
              <a:t>), τις διακρίσεις σε βάρος των ατόμων με αναπηρίες (</a:t>
            </a:r>
            <a:r>
              <a:rPr lang="en-US" sz="2400" dirty="0" err="1"/>
              <a:t>ableism</a:t>
            </a:r>
            <a:r>
              <a:rPr lang="el-GR" sz="2400" dirty="0"/>
              <a:t>) και τον </a:t>
            </a:r>
            <a:r>
              <a:rPr lang="el-GR" sz="2400" dirty="0" err="1"/>
              <a:t>ταξισμό</a:t>
            </a:r>
            <a:r>
              <a:rPr lang="el-GR" sz="2400" dirty="0"/>
              <a:t>– όπως απορρίπτουν και τον </a:t>
            </a:r>
            <a:r>
              <a:rPr lang="el-GR" sz="2400" dirty="0" err="1"/>
              <a:t>ειδισμό</a:t>
            </a:r>
            <a:r>
              <a:rPr lang="el-GR" sz="2400" dirty="0"/>
              <a:t>. </a:t>
            </a:r>
          </a:p>
          <a:p>
            <a:r>
              <a:rPr lang="el-GR" sz="2400" dirty="0"/>
              <a:t>6</a:t>
            </a:r>
            <a:r>
              <a:rPr lang="el-GR" sz="2400" baseline="30000" dirty="0"/>
              <a:t>η</a:t>
            </a:r>
            <a:r>
              <a:rPr lang="el-GR" sz="2400" dirty="0"/>
              <a:t> Αρχή: Οι καταργητιστές αποδέχονται την αρχή της μη βίας ως τη βασικότερη αρχή του κινήματος για τα δικαιώματα των ζώων.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834195" y="1628800"/>
            <a:ext cx="10754499" cy="2228828"/>
          </a:xfrm>
        </p:spPr>
        <p:txBody>
          <a:bodyPr>
            <a:normAutofit lnSpcReduction="10000"/>
          </a:bodyPr>
          <a:lstStyle/>
          <a:p>
            <a:pPr>
              <a:buNone/>
            </a:pPr>
            <a:r>
              <a:rPr lang="el-GR" dirty="0" err="1"/>
              <a:t>Rosalind</a:t>
            </a:r>
            <a:r>
              <a:rPr lang="el-GR" dirty="0"/>
              <a:t> </a:t>
            </a:r>
            <a:r>
              <a:rPr lang="el-GR" dirty="0" err="1"/>
              <a:t>Hursthouse</a:t>
            </a:r>
            <a:r>
              <a:rPr lang="el-GR" dirty="0"/>
              <a:t> (1943-)</a:t>
            </a:r>
            <a:endParaRPr lang="en-US" dirty="0"/>
          </a:p>
          <a:p>
            <a:pPr>
              <a:buNone/>
            </a:pPr>
            <a:endParaRPr lang="en-US" dirty="0"/>
          </a:p>
          <a:p>
            <a:pPr>
              <a:buNone/>
            </a:pPr>
            <a:r>
              <a:rPr lang="el-GR" dirty="0"/>
              <a:t>Δίδασκε φιλοσοφία στο πανεπιστήμιο του </a:t>
            </a:r>
            <a:r>
              <a:rPr lang="el-GR" dirty="0" err="1"/>
              <a:t>Όκλαντ</a:t>
            </a:r>
            <a:r>
              <a:rPr lang="el-GR" dirty="0"/>
              <a:t> της Νέας Ζηλανδίας</a:t>
            </a:r>
          </a:p>
        </p:txBody>
      </p:sp>
      <p:sp>
        <p:nvSpPr>
          <p:cNvPr id="5" name="1 - Τίτλος"/>
          <p:cNvSpPr>
            <a:spLocks noGrp="1"/>
          </p:cNvSpPr>
          <p:nvPr>
            <p:ph type="title"/>
          </p:nvPr>
        </p:nvSpPr>
        <p:spPr>
          <a:xfrm>
            <a:off x="604917" y="274638"/>
            <a:ext cx="10888504" cy="1143000"/>
          </a:xfrm>
          <a:solidFill>
            <a:srgbClr val="FD519F"/>
          </a:solidFill>
        </p:spPr>
        <p:txBody>
          <a:bodyPr>
            <a:normAutofit/>
          </a:bodyPr>
          <a:lstStyle/>
          <a:p>
            <a:r>
              <a:rPr lang="el-GR" dirty="0"/>
              <a:t>Η αρετολογική ηθική της </a:t>
            </a:r>
            <a:r>
              <a:rPr lang="el-GR" dirty="0" err="1"/>
              <a:t>Rosalind</a:t>
            </a:r>
            <a:r>
              <a:rPr lang="el-GR" dirty="0"/>
              <a:t> </a:t>
            </a:r>
            <a:r>
              <a:rPr lang="el-GR" dirty="0" err="1"/>
              <a:t>Hursthouse</a:t>
            </a:r>
            <a:endParaRPr lang="el-GR" b="1" dirty="0">
              <a:solidFill>
                <a:schemeClr val="bg1"/>
              </a:solidFill>
            </a:endParaRPr>
          </a:p>
        </p:txBody>
      </p:sp>
      <p:pic>
        <p:nvPicPr>
          <p:cNvPr id="9218" name="Picture 2" descr="Rosalind Hursthouse - Alchetron, The Free Social Encyclopedia"/>
          <p:cNvPicPr>
            <a:picLocks noChangeAspect="1" noChangeArrowheads="1"/>
          </p:cNvPicPr>
          <p:nvPr/>
        </p:nvPicPr>
        <p:blipFill>
          <a:blip r:embed="rId2"/>
          <a:srcRect/>
          <a:stretch>
            <a:fillRect/>
          </a:stretch>
        </p:blipFill>
        <p:spPr bwMode="auto">
          <a:xfrm>
            <a:off x="6263483" y="3214686"/>
            <a:ext cx="4576752" cy="3432565"/>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24799" y="1628800"/>
            <a:ext cx="7063895" cy="4896544"/>
          </a:xfrm>
        </p:spPr>
        <p:txBody>
          <a:bodyPr>
            <a:normAutofit/>
          </a:bodyPr>
          <a:lstStyle/>
          <a:p>
            <a:pPr>
              <a:buNone/>
            </a:pPr>
            <a:r>
              <a:rPr lang="el-GR" b="1" i="1" dirty="0"/>
              <a:t>Αρετολογική ηθική του Αριστοτέλη</a:t>
            </a:r>
          </a:p>
          <a:p>
            <a:pPr>
              <a:buNone/>
            </a:pPr>
            <a:endParaRPr lang="el-GR" dirty="0"/>
          </a:p>
          <a:p>
            <a:pPr>
              <a:buNone/>
            </a:pPr>
            <a:r>
              <a:rPr lang="el-GR" dirty="0"/>
              <a:t>Η βασική ιδέα της αρετολογικής ηθικής είναι ότι το κάθε άτομο θα πρέπει από μόνο του να αναπτύξει τις κατάλληλες αρετές προκειμένου να επιτύχει την ευδαιμονία και τελικά τον ηθικό βίο. </a:t>
            </a:r>
          </a:p>
          <a:p>
            <a:pPr>
              <a:buNone/>
            </a:pPr>
            <a:endParaRPr lang="el-GR" dirty="0"/>
          </a:p>
        </p:txBody>
      </p:sp>
      <p:sp>
        <p:nvSpPr>
          <p:cNvPr id="5" name="1 - Τίτλος"/>
          <p:cNvSpPr>
            <a:spLocks noGrp="1"/>
          </p:cNvSpPr>
          <p:nvPr>
            <p:ph type="title"/>
          </p:nvPr>
        </p:nvSpPr>
        <p:spPr>
          <a:xfrm>
            <a:off x="604917" y="274638"/>
            <a:ext cx="10888504" cy="1143000"/>
          </a:xfrm>
          <a:solidFill>
            <a:srgbClr val="FD519F"/>
          </a:solidFill>
        </p:spPr>
        <p:txBody>
          <a:bodyPr>
            <a:normAutofit/>
          </a:bodyPr>
          <a:lstStyle/>
          <a:p>
            <a:r>
              <a:rPr lang="el-GR" dirty="0"/>
              <a:t>Η αρετολογική ηθική της </a:t>
            </a:r>
            <a:r>
              <a:rPr lang="el-GR" dirty="0" err="1"/>
              <a:t>Rosalind</a:t>
            </a:r>
            <a:r>
              <a:rPr lang="el-GR" dirty="0"/>
              <a:t> </a:t>
            </a:r>
            <a:r>
              <a:rPr lang="el-GR" dirty="0" err="1"/>
              <a:t>Hursthouse</a:t>
            </a:r>
            <a:endParaRPr lang="el-GR" b="1" dirty="0">
              <a:solidFill>
                <a:schemeClr val="bg1"/>
              </a:solidFill>
            </a:endParaRPr>
          </a:p>
        </p:txBody>
      </p:sp>
      <p:pic>
        <p:nvPicPr>
          <p:cNvPr id="1026" name="Picture 2" descr="Αποτέλεσμα εικόνας για Rosalind Hursthouse"/>
          <p:cNvPicPr>
            <a:picLocks noChangeAspect="1" noChangeArrowheads="1"/>
          </p:cNvPicPr>
          <p:nvPr/>
        </p:nvPicPr>
        <p:blipFill>
          <a:blip r:embed="rId2" cstate="print"/>
          <a:srcRect/>
          <a:stretch>
            <a:fillRect/>
          </a:stretch>
        </p:blipFill>
        <p:spPr bwMode="auto">
          <a:xfrm>
            <a:off x="713877" y="1988840"/>
            <a:ext cx="3490875" cy="4583432"/>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834723" y="1714488"/>
            <a:ext cx="7063895" cy="4896544"/>
          </a:xfrm>
        </p:spPr>
        <p:txBody>
          <a:bodyPr>
            <a:normAutofit/>
          </a:bodyPr>
          <a:lstStyle/>
          <a:p>
            <a:pPr>
              <a:buNone/>
            </a:pPr>
            <a:r>
              <a:rPr lang="el-GR" b="1" i="1" dirty="0">
                <a:solidFill>
                  <a:schemeClr val="accent6">
                    <a:lumMod val="60000"/>
                    <a:lumOff val="40000"/>
                  </a:schemeClr>
                </a:solidFill>
              </a:rPr>
              <a:t>Ποιες είναι οι αρετές που πρέπει να αναπτύξουμε απέναντι στα ζώα;</a:t>
            </a:r>
            <a:r>
              <a:rPr lang="el-GR" b="1" i="1" dirty="0"/>
              <a:t>	</a:t>
            </a:r>
          </a:p>
          <a:p>
            <a:pPr>
              <a:buNone/>
            </a:pPr>
            <a:r>
              <a:rPr lang="el-GR" dirty="0"/>
              <a:t>κουράγιο, καλοσύνη, ειλικρίνεια, δικαιοσύνη, αλτρουισμός, ευθύνη, συμπόνια, γενναιοδωρία, σοφία, κ.ά. </a:t>
            </a:r>
          </a:p>
          <a:p>
            <a:pPr>
              <a:buNone/>
            </a:pPr>
            <a:r>
              <a:rPr lang="el-GR" b="1" i="1" dirty="0">
                <a:solidFill>
                  <a:schemeClr val="accent6">
                    <a:lumMod val="60000"/>
                    <a:lumOff val="40000"/>
                  </a:schemeClr>
                </a:solidFill>
              </a:rPr>
              <a:t>Ποιες οι κακίες;</a:t>
            </a:r>
          </a:p>
          <a:p>
            <a:pPr>
              <a:buNone/>
            </a:pPr>
            <a:r>
              <a:rPr lang="el-GR" dirty="0"/>
              <a:t>σκληρότητα, ανειλικρίνεια, ανοησία, την ανευθυνότητα, απληστία, μικροψυχία, ζήλια</a:t>
            </a:r>
          </a:p>
          <a:p>
            <a:pPr>
              <a:buNone/>
            </a:pPr>
            <a:endParaRPr lang="el-GR" dirty="0"/>
          </a:p>
        </p:txBody>
      </p:sp>
      <p:sp>
        <p:nvSpPr>
          <p:cNvPr id="5" name="1 - Τίτλος"/>
          <p:cNvSpPr>
            <a:spLocks noGrp="1"/>
          </p:cNvSpPr>
          <p:nvPr>
            <p:ph type="title"/>
          </p:nvPr>
        </p:nvSpPr>
        <p:spPr>
          <a:xfrm>
            <a:off x="604917" y="274638"/>
            <a:ext cx="10888504" cy="1143000"/>
          </a:xfrm>
          <a:solidFill>
            <a:srgbClr val="FD519F"/>
          </a:solidFill>
        </p:spPr>
        <p:txBody>
          <a:bodyPr>
            <a:normAutofit/>
          </a:bodyPr>
          <a:lstStyle/>
          <a:p>
            <a:r>
              <a:rPr lang="el-GR" dirty="0"/>
              <a:t>Η αρετολογική ηθική της </a:t>
            </a:r>
            <a:r>
              <a:rPr lang="el-GR" dirty="0" err="1"/>
              <a:t>Rosalind</a:t>
            </a:r>
            <a:r>
              <a:rPr lang="el-GR" dirty="0"/>
              <a:t> </a:t>
            </a:r>
            <a:r>
              <a:rPr lang="el-GR" dirty="0" err="1"/>
              <a:t>Hursthouse</a:t>
            </a:r>
            <a:endParaRPr lang="el-GR" b="1" dirty="0">
              <a:solidFill>
                <a:schemeClr val="bg1"/>
              </a:solidFill>
            </a:endParaRPr>
          </a:p>
        </p:txBody>
      </p:sp>
      <p:pic>
        <p:nvPicPr>
          <p:cNvPr id="41986" name="Picture 2" descr="What Are the 40 Virtues? (Full List) — Families of Character"/>
          <p:cNvPicPr>
            <a:picLocks noChangeAspect="1" noChangeArrowheads="1"/>
          </p:cNvPicPr>
          <p:nvPr/>
        </p:nvPicPr>
        <p:blipFill>
          <a:blip r:embed="rId2"/>
          <a:srcRect/>
          <a:stretch>
            <a:fillRect/>
          </a:stretch>
        </p:blipFill>
        <p:spPr bwMode="auto">
          <a:xfrm>
            <a:off x="0" y="2428868"/>
            <a:ext cx="4762500" cy="2647951"/>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999695" y="1628800"/>
            <a:ext cx="10588999" cy="2664296"/>
          </a:xfrm>
        </p:spPr>
        <p:txBody>
          <a:bodyPr>
            <a:normAutofit fontScale="70000" lnSpcReduction="20000"/>
          </a:bodyPr>
          <a:lstStyle/>
          <a:p>
            <a:pPr>
              <a:buNone/>
            </a:pPr>
            <a:r>
              <a:rPr lang="el-GR" b="1" i="1" dirty="0"/>
              <a:t>Αρετολογική ηθική του Αριστοτέλη</a:t>
            </a:r>
          </a:p>
          <a:p>
            <a:pPr>
              <a:buNone/>
            </a:pPr>
            <a:endParaRPr lang="el-GR" dirty="0"/>
          </a:p>
          <a:p>
            <a:pPr>
              <a:buNone/>
            </a:pPr>
            <a:r>
              <a:rPr lang="el-GR" dirty="0"/>
              <a:t>Η αρετή λοιπόν είναι μια έξη, που α) επιλέγεται ελεύθερα από το άτομο, β) βρίσκεται στο μέσον, στο μέσον όμως το «σε σχέση προς εμάς»· το μέσον αυτό καθορίζεται από τη λογική –πιο συγκεκριμένα, από τη λογική, πιστεύω, που καθορίζει ο φρόνιμος άνθρωπος· είναι μεσότητα μεταξύ δύο κακιών, που η μία βρίσκεται από την πλευρά της υπερβολής και η άλλη από την πλευρά της έλλειψης (…)</a:t>
            </a:r>
          </a:p>
        </p:txBody>
      </p:sp>
      <p:sp>
        <p:nvSpPr>
          <p:cNvPr id="5" name="1 - Τίτλος"/>
          <p:cNvSpPr>
            <a:spLocks noGrp="1"/>
          </p:cNvSpPr>
          <p:nvPr>
            <p:ph type="title"/>
          </p:nvPr>
        </p:nvSpPr>
        <p:spPr>
          <a:xfrm>
            <a:off x="604917" y="274638"/>
            <a:ext cx="10888504" cy="1143000"/>
          </a:xfrm>
          <a:solidFill>
            <a:srgbClr val="FD519F"/>
          </a:solidFill>
        </p:spPr>
        <p:txBody>
          <a:bodyPr>
            <a:normAutofit/>
          </a:bodyPr>
          <a:lstStyle/>
          <a:p>
            <a:r>
              <a:rPr lang="el-GR" dirty="0"/>
              <a:t>Η αρετολογική ηθική της </a:t>
            </a:r>
            <a:r>
              <a:rPr lang="el-GR" dirty="0" err="1"/>
              <a:t>Rosalind</a:t>
            </a:r>
            <a:r>
              <a:rPr lang="el-GR" dirty="0"/>
              <a:t> </a:t>
            </a:r>
            <a:r>
              <a:rPr lang="el-GR" dirty="0" err="1"/>
              <a:t>Hursthouse</a:t>
            </a:r>
            <a:endParaRPr lang="el-GR" b="1" dirty="0">
              <a:solidFill>
                <a:schemeClr val="bg1"/>
              </a:solidFill>
            </a:endParaRPr>
          </a:p>
        </p:txBody>
      </p:sp>
      <p:pic>
        <p:nvPicPr>
          <p:cNvPr id="38914" name="Picture 2" descr="Αποτέλεσμα εικόνας για αριστοτλε"/>
          <p:cNvPicPr>
            <a:picLocks noChangeAspect="1" noChangeArrowheads="1"/>
          </p:cNvPicPr>
          <p:nvPr/>
        </p:nvPicPr>
        <p:blipFill>
          <a:blip r:embed="rId2" cstate="print"/>
          <a:srcRect/>
          <a:stretch>
            <a:fillRect/>
          </a:stretch>
        </p:blipFill>
        <p:spPr bwMode="auto">
          <a:xfrm>
            <a:off x="1262823" y="3857628"/>
            <a:ext cx="5000660" cy="3000372"/>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999695" y="1628800"/>
            <a:ext cx="10588999" cy="4872034"/>
          </a:xfrm>
        </p:spPr>
        <p:txBody>
          <a:bodyPr>
            <a:normAutofit fontScale="70000" lnSpcReduction="20000"/>
          </a:bodyPr>
          <a:lstStyle/>
          <a:p>
            <a:pPr>
              <a:buNone/>
            </a:pPr>
            <a:r>
              <a:rPr lang="el-GR" b="1" i="1" dirty="0"/>
              <a:t>Αρετολογική ηθική του Αριστοτέλη</a:t>
            </a:r>
          </a:p>
          <a:p>
            <a:r>
              <a:rPr lang="el-GR" dirty="0"/>
              <a:t>Ποιος είναι ενάρετος για τον Αριστοτέλη; Αυτός, στον οποίον η </a:t>
            </a:r>
            <a:r>
              <a:rPr lang="el-GR" b="1" i="1" dirty="0"/>
              <a:t>επιθυμία και η κρίση είναι ένα και το αυτό</a:t>
            </a:r>
            <a:r>
              <a:rPr lang="el-GR" dirty="0"/>
              <a:t>. Αν για παράδειγμα κάποιος πιστεύει ότι δεν είναι σωστό να χτυπά τον συνάνθρωπό του, και ταυτόχρονα δεν έχει την επιθυμία να το κάνει, τότε είναι ενάρετος. Σ’ αυτόν τον άνθρωπο δηλαδή, το τμήμα της ψυχής που καθορίζει την επιλογή και τη δράση συντελεί ώστε η επιθυμία και η ορθή κρίση να συμπίπτουν. Και η απόκτηση μιας τέτοιας σταθερής προδιάθεσης συμβάλει στην απόκτηση της ηθικής αρετής. </a:t>
            </a:r>
          </a:p>
          <a:p>
            <a:r>
              <a:rPr lang="el-GR" dirty="0"/>
              <a:t>Για την </a:t>
            </a:r>
            <a:r>
              <a:rPr lang="el-GR" dirty="0" err="1"/>
              <a:t>αρετολογική</a:t>
            </a:r>
            <a:r>
              <a:rPr lang="el-GR" dirty="0"/>
              <a:t> ηθική αυτό που έχει μεγαλύτερη σημασία είναι η </a:t>
            </a:r>
            <a:r>
              <a:rPr lang="el-GR" b="1" u="sng" dirty="0"/>
              <a:t>διάπλαση του χαρακτήρα του ανθρώπου</a:t>
            </a:r>
            <a:r>
              <a:rPr lang="el-GR" dirty="0"/>
              <a:t>, η καλλιέργεια δηλαδή ενός χαρακτήρα που θα ενεργεί ενάρετα επειδή έτσι του υπαγορεύει η συνείδησή του. </a:t>
            </a:r>
          </a:p>
          <a:p>
            <a:r>
              <a:rPr lang="el-GR" dirty="0"/>
              <a:t>Επιπλέον, ενώ, στο πλαίσιο της αριστοτελικής ηθικής φιλοσοφίας, έχει δοθεί βαρύτητα στις αρετές ως έξεις, δηλαδή ως συνήθειες, το ηθικό υποκείμενο δεν δρα απλώς από συνήθεια, αλλά επειδή έχει λόγους να το κάνει. </a:t>
            </a:r>
            <a:r>
              <a:rPr lang="el-GR" b="1" u="sng" dirty="0"/>
              <a:t>Το άτομο δεν υπακούει σε κάποιους κανόνες που του υπαγορεύονται ή του επιβάλλονται, αλλά κρίνει και αποφασίζει τι πρέπει να κάνει</a:t>
            </a:r>
            <a:r>
              <a:rPr lang="el-GR" dirty="0"/>
              <a:t>. </a:t>
            </a:r>
          </a:p>
          <a:p>
            <a:pPr>
              <a:buNone/>
            </a:pPr>
            <a:endParaRPr lang="el-GR" dirty="0"/>
          </a:p>
        </p:txBody>
      </p:sp>
      <p:sp>
        <p:nvSpPr>
          <p:cNvPr id="5" name="1 - Τίτλος"/>
          <p:cNvSpPr>
            <a:spLocks noGrp="1"/>
          </p:cNvSpPr>
          <p:nvPr>
            <p:ph type="title"/>
          </p:nvPr>
        </p:nvSpPr>
        <p:spPr>
          <a:xfrm>
            <a:off x="604917" y="274638"/>
            <a:ext cx="10888504" cy="1143000"/>
          </a:xfrm>
          <a:solidFill>
            <a:srgbClr val="FD519F"/>
          </a:solidFill>
        </p:spPr>
        <p:txBody>
          <a:bodyPr>
            <a:normAutofit/>
          </a:bodyPr>
          <a:lstStyle/>
          <a:p>
            <a:r>
              <a:rPr lang="el-GR" dirty="0"/>
              <a:t>Η αρετολογική ηθική της </a:t>
            </a:r>
            <a:r>
              <a:rPr lang="el-GR" dirty="0" err="1"/>
              <a:t>Rosalind</a:t>
            </a:r>
            <a:r>
              <a:rPr lang="el-GR" dirty="0"/>
              <a:t> </a:t>
            </a:r>
            <a:r>
              <a:rPr lang="el-GR" dirty="0" err="1"/>
              <a:t>Hursthouse</a:t>
            </a:r>
            <a:endParaRPr lang="el-GR" b="1" dirty="0">
              <a:solidFill>
                <a:schemeClr val="bg1"/>
              </a:solidFill>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1039666" y="1643050"/>
            <a:ext cx="10397082" cy="2428892"/>
          </a:xfrm>
        </p:spPr>
        <p:txBody>
          <a:bodyPr>
            <a:normAutofit lnSpcReduction="10000"/>
          </a:bodyPr>
          <a:lstStyle/>
          <a:p>
            <a:pPr>
              <a:buNone/>
            </a:pPr>
            <a:r>
              <a:rPr lang="el-GR" dirty="0"/>
              <a:t>	Η </a:t>
            </a:r>
            <a:r>
              <a:rPr lang="el-GR" dirty="0" err="1"/>
              <a:t>αρετολογική</a:t>
            </a:r>
            <a:r>
              <a:rPr lang="el-GR" dirty="0"/>
              <a:t> ηθική αναγνωρίζει ότι τα κίνητρα και ο χαρακτήρας των ανθρώπων είναι πιο σημαντικά από τις υπαγορεύσεις των θεωριών. Ο χαρακτήρας είναι κάτι που καλλιεργείται και δεν σχετίζεται με τις υποχρεώσεις και τους κανόνες. </a:t>
            </a:r>
          </a:p>
        </p:txBody>
      </p:sp>
      <p:sp>
        <p:nvSpPr>
          <p:cNvPr id="5" name="1 - Τίτλος"/>
          <p:cNvSpPr>
            <a:spLocks noGrp="1"/>
          </p:cNvSpPr>
          <p:nvPr>
            <p:ph type="title"/>
          </p:nvPr>
        </p:nvSpPr>
        <p:spPr>
          <a:xfrm>
            <a:off x="604917" y="274638"/>
            <a:ext cx="10888504" cy="1143000"/>
          </a:xfrm>
          <a:solidFill>
            <a:srgbClr val="FD519F"/>
          </a:solidFill>
        </p:spPr>
        <p:txBody>
          <a:bodyPr>
            <a:normAutofit/>
          </a:bodyPr>
          <a:lstStyle/>
          <a:p>
            <a:r>
              <a:rPr lang="el-GR" dirty="0"/>
              <a:t>Η αρετολογική ηθική για τα ζώα</a:t>
            </a:r>
            <a:endParaRPr lang="el-GR" b="1" dirty="0">
              <a:solidFill>
                <a:schemeClr val="bg1"/>
              </a:solidFill>
            </a:endParaRPr>
          </a:p>
        </p:txBody>
      </p:sp>
      <p:pic>
        <p:nvPicPr>
          <p:cNvPr id="43010" name="Picture 2" descr="Αποτέλεσμα εικόνας για virtue"/>
          <p:cNvPicPr>
            <a:picLocks noChangeAspect="1" noChangeArrowheads="1"/>
          </p:cNvPicPr>
          <p:nvPr/>
        </p:nvPicPr>
        <p:blipFill>
          <a:blip r:embed="rId2"/>
          <a:srcRect/>
          <a:stretch>
            <a:fillRect/>
          </a:stretch>
        </p:blipFill>
        <p:spPr bwMode="auto">
          <a:xfrm>
            <a:off x="5671093" y="4157664"/>
            <a:ext cx="5954650" cy="2700337"/>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1039666" y="1643050"/>
            <a:ext cx="10397082" cy="2428892"/>
          </a:xfrm>
        </p:spPr>
        <p:txBody>
          <a:bodyPr>
            <a:normAutofit fontScale="92500" lnSpcReduction="20000"/>
          </a:bodyPr>
          <a:lstStyle/>
          <a:p>
            <a:pPr>
              <a:buNone/>
            </a:pPr>
            <a:r>
              <a:rPr lang="el-GR" dirty="0"/>
              <a:t>σημαντικός ο ρόλος των συναισθημάτων</a:t>
            </a:r>
          </a:p>
          <a:p>
            <a:r>
              <a:rPr lang="el-GR" dirty="0"/>
              <a:t>αυτό που παρακινεί στην ενάρετη συμπεριφορά δεν είναι απλώς ο ορθός λόγος ούτε η συνήθεια που υπαγορεύεται και πάλι από τον ορθό λόγο, αλλά, επιπλέον, καθοριστικό ρόλο για τις ηθικές αποφάσεις παίζουν η συμπεριφορά και τα συναισθήματα.</a:t>
            </a:r>
          </a:p>
          <a:p>
            <a:endParaRPr lang="el-GR" dirty="0"/>
          </a:p>
        </p:txBody>
      </p:sp>
      <p:sp>
        <p:nvSpPr>
          <p:cNvPr id="5" name="1 - Τίτλος"/>
          <p:cNvSpPr>
            <a:spLocks noGrp="1"/>
          </p:cNvSpPr>
          <p:nvPr>
            <p:ph type="title"/>
          </p:nvPr>
        </p:nvSpPr>
        <p:spPr>
          <a:xfrm>
            <a:off x="604917" y="274638"/>
            <a:ext cx="10888504" cy="1143000"/>
          </a:xfrm>
          <a:solidFill>
            <a:srgbClr val="FD519F"/>
          </a:solidFill>
        </p:spPr>
        <p:txBody>
          <a:bodyPr>
            <a:normAutofit/>
          </a:bodyPr>
          <a:lstStyle/>
          <a:p>
            <a:r>
              <a:rPr lang="el-GR" dirty="0"/>
              <a:t>Η αρετολογική ηθική για τα ζώα</a:t>
            </a:r>
            <a:endParaRPr lang="el-GR" b="1" dirty="0">
              <a:solidFill>
                <a:schemeClr val="bg1"/>
              </a:solidFill>
            </a:endParaRPr>
          </a:p>
        </p:txBody>
      </p:sp>
      <p:pic>
        <p:nvPicPr>
          <p:cNvPr id="1026" name="Picture 2" descr="human-emotions ~ GoSouth"/>
          <p:cNvPicPr>
            <a:picLocks noChangeAspect="1" noChangeArrowheads="1"/>
          </p:cNvPicPr>
          <p:nvPr/>
        </p:nvPicPr>
        <p:blipFill>
          <a:blip r:embed="rId2"/>
          <a:srcRect/>
          <a:stretch>
            <a:fillRect/>
          </a:stretch>
        </p:blipFill>
        <p:spPr bwMode="auto">
          <a:xfrm>
            <a:off x="6549235" y="3714752"/>
            <a:ext cx="4500554" cy="3000369"/>
          </a:xfrm>
          <a:prstGeom prst="rect">
            <a:avLst/>
          </a:prstGeom>
          <a:noFill/>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24799" y="1628800"/>
            <a:ext cx="7063895" cy="4896544"/>
          </a:xfrm>
        </p:spPr>
        <p:txBody>
          <a:bodyPr>
            <a:normAutofit fontScale="92500"/>
          </a:bodyPr>
          <a:lstStyle/>
          <a:p>
            <a:pPr algn="r">
              <a:buNone/>
            </a:pPr>
            <a:r>
              <a:rPr lang="el-GR" dirty="0"/>
              <a:t>	«Τα περισσότερα από τα συμπεράσματα της εφαρμοσμένης αρετολογικής ηθικής </a:t>
            </a:r>
            <a:r>
              <a:rPr lang="el-GR" i="1" dirty="0"/>
              <a:t>πρέπει</a:t>
            </a:r>
            <a:r>
              <a:rPr lang="el-GR" dirty="0"/>
              <a:t> να είναι αρκετά προφανή, διότι η αρετολογική ηθική, αντί να επινοεί θεωρητικές αρχές, απλώς εφαρμόζει στις πράξεις μας τους συνηθισμένους όρους αρετών και κακιών σε έναν κόσμο όπως τον παραλάβαμε.»</a:t>
            </a:r>
          </a:p>
          <a:p>
            <a:pPr>
              <a:buNone/>
            </a:pPr>
            <a:endParaRPr lang="el-GR" dirty="0"/>
          </a:p>
          <a:p>
            <a:pPr algn="r">
              <a:buNone/>
            </a:pPr>
            <a:r>
              <a:rPr lang="el-GR" dirty="0" err="1"/>
              <a:t>Rosalind</a:t>
            </a:r>
            <a:r>
              <a:rPr lang="el-GR" dirty="0"/>
              <a:t> </a:t>
            </a:r>
            <a:r>
              <a:rPr lang="el-GR" dirty="0" err="1"/>
              <a:t>Hursthouse</a:t>
            </a:r>
            <a:endParaRPr lang="el-GR" dirty="0"/>
          </a:p>
        </p:txBody>
      </p:sp>
      <p:sp>
        <p:nvSpPr>
          <p:cNvPr id="5" name="1 - Τίτλος"/>
          <p:cNvSpPr>
            <a:spLocks noGrp="1"/>
          </p:cNvSpPr>
          <p:nvPr>
            <p:ph type="title"/>
          </p:nvPr>
        </p:nvSpPr>
        <p:spPr>
          <a:xfrm>
            <a:off x="619881" y="214290"/>
            <a:ext cx="10888504" cy="1143000"/>
          </a:xfrm>
          <a:solidFill>
            <a:srgbClr val="FD519F"/>
          </a:solidFill>
        </p:spPr>
        <p:txBody>
          <a:bodyPr>
            <a:normAutofit/>
          </a:bodyPr>
          <a:lstStyle/>
          <a:p>
            <a:r>
              <a:rPr lang="el-GR" dirty="0"/>
              <a:t>Η αρετολογική ηθική της </a:t>
            </a:r>
            <a:r>
              <a:rPr lang="el-GR" dirty="0" err="1"/>
              <a:t>Rosalind</a:t>
            </a:r>
            <a:r>
              <a:rPr lang="el-GR" dirty="0"/>
              <a:t> </a:t>
            </a:r>
            <a:r>
              <a:rPr lang="el-GR" dirty="0" err="1"/>
              <a:t>Hursthouse</a:t>
            </a:r>
            <a:endParaRPr lang="el-GR" b="1" dirty="0">
              <a:solidFill>
                <a:schemeClr val="bg1"/>
              </a:solidFill>
            </a:endParaRPr>
          </a:p>
        </p:txBody>
      </p:sp>
      <p:pic>
        <p:nvPicPr>
          <p:cNvPr id="7170" name="Picture 2" descr="Interview: philosopher Rosalind Hursthouse – The Devonport Flagstaff"/>
          <p:cNvPicPr>
            <a:picLocks noChangeAspect="1" noChangeArrowheads="1"/>
          </p:cNvPicPr>
          <p:nvPr/>
        </p:nvPicPr>
        <p:blipFill>
          <a:blip r:embed="rId2"/>
          <a:srcRect/>
          <a:stretch>
            <a:fillRect/>
          </a:stretch>
        </p:blipFill>
        <p:spPr bwMode="auto">
          <a:xfrm>
            <a:off x="191253" y="2357430"/>
            <a:ext cx="4748170" cy="3157534"/>
          </a:xfrm>
          <a:prstGeom prst="rect">
            <a:avLst/>
          </a:prstGeom>
          <a:noFill/>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 Θέση περιεχομένου"/>
          <p:cNvSpPr>
            <a:spLocks noGrp="1"/>
          </p:cNvSpPr>
          <p:nvPr>
            <p:ph idx="1"/>
          </p:nvPr>
        </p:nvSpPr>
        <p:spPr>
          <a:xfrm>
            <a:off x="4524799" y="1628800"/>
            <a:ext cx="7063895" cy="4896544"/>
          </a:xfrm>
        </p:spPr>
        <p:txBody>
          <a:bodyPr>
            <a:normAutofit/>
          </a:bodyPr>
          <a:lstStyle/>
          <a:p>
            <a:pPr>
              <a:buNone/>
            </a:pPr>
            <a:r>
              <a:rPr lang="el-GR" dirty="0"/>
              <a:t>	Αυτό που ενδιαφέρει την αρετολογική ηθική είναι όχι απλά η ίδια η πράξη, αλλά τα κίνητρα που μας οδηγούν σε κάποια πράξη. Δεν πρέπει να πράττω έτσι ώστε να φαίνεται ότι είμαι συμπονετικός, αλλά να είμαι πραγματικά. </a:t>
            </a:r>
          </a:p>
          <a:p>
            <a:pPr>
              <a:buNone/>
            </a:pPr>
            <a:r>
              <a:rPr lang="el-GR" dirty="0" err="1"/>
              <a:t>Rosalind</a:t>
            </a:r>
            <a:r>
              <a:rPr lang="el-GR" dirty="0"/>
              <a:t> </a:t>
            </a:r>
            <a:r>
              <a:rPr lang="el-GR" dirty="0" err="1"/>
              <a:t>Hursthouse</a:t>
            </a:r>
            <a:endParaRPr lang="el-GR" dirty="0"/>
          </a:p>
        </p:txBody>
      </p:sp>
      <p:sp>
        <p:nvSpPr>
          <p:cNvPr id="5" name="1 - Τίτλος"/>
          <p:cNvSpPr>
            <a:spLocks noGrp="1"/>
          </p:cNvSpPr>
          <p:nvPr>
            <p:ph type="title"/>
          </p:nvPr>
        </p:nvSpPr>
        <p:spPr>
          <a:xfrm>
            <a:off x="604917" y="274638"/>
            <a:ext cx="10888504" cy="1143000"/>
          </a:xfrm>
          <a:solidFill>
            <a:srgbClr val="FD519F"/>
          </a:solidFill>
        </p:spPr>
        <p:txBody>
          <a:bodyPr>
            <a:normAutofit/>
          </a:bodyPr>
          <a:lstStyle/>
          <a:p>
            <a:r>
              <a:rPr lang="el-GR" dirty="0"/>
              <a:t>Η αρετολογική ηθική της </a:t>
            </a:r>
            <a:r>
              <a:rPr lang="el-GR" dirty="0" err="1"/>
              <a:t>Rosalind</a:t>
            </a:r>
            <a:r>
              <a:rPr lang="el-GR" dirty="0"/>
              <a:t> </a:t>
            </a:r>
            <a:r>
              <a:rPr lang="el-GR" dirty="0" err="1"/>
              <a:t>Hursthouse</a:t>
            </a:r>
            <a:endParaRPr lang="el-GR" b="1" dirty="0">
              <a:solidFill>
                <a:schemeClr val="bg1"/>
              </a:solidFill>
            </a:endParaRPr>
          </a:p>
        </p:txBody>
      </p:sp>
      <p:pic>
        <p:nvPicPr>
          <p:cNvPr id="1026" name="Picture 2" descr="Αποτέλεσμα εικόνας για Rosalind Hursthouse"/>
          <p:cNvPicPr>
            <a:picLocks noChangeAspect="1" noChangeArrowheads="1"/>
          </p:cNvPicPr>
          <p:nvPr/>
        </p:nvPicPr>
        <p:blipFill>
          <a:blip r:embed="rId2" cstate="print"/>
          <a:srcRect/>
          <a:stretch>
            <a:fillRect/>
          </a:stretch>
        </p:blipFill>
        <p:spPr bwMode="auto">
          <a:xfrm>
            <a:off x="713877" y="1988840"/>
            <a:ext cx="3490875" cy="4511994"/>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xfrm>
            <a:off x="619881" y="214290"/>
            <a:ext cx="10888504" cy="939784"/>
          </a:xfrm>
          <a:solidFill>
            <a:srgbClr val="FD519F"/>
          </a:solidFill>
        </p:spPr>
        <p:txBody>
          <a:bodyPr/>
          <a:lstStyle/>
          <a:p>
            <a:r>
              <a:rPr lang="el-GR" dirty="0"/>
              <a:t>Τι είναι η αρετή</a:t>
            </a:r>
          </a:p>
        </p:txBody>
      </p:sp>
      <p:sp>
        <p:nvSpPr>
          <p:cNvPr id="3" name="2 - Θέση περιεχομένου"/>
          <p:cNvSpPr>
            <a:spLocks noGrp="1"/>
          </p:cNvSpPr>
          <p:nvPr>
            <p:ph idx="1"/>
          </p:nvPr>
        </p:nvSpPr>
        <p:spPr>
          <a:xfrm>
            <a:off x="5198499" y="1600200"/>
            <a:ext cx="6294922" cy="5043510"/>
          </a:xfrm>
        </p:spPr>
        <p:txBody>
          <a:bodyPr>
            <a:normAutofit fontScale="92500"/>
          </a:bodyPr>
          <a:lstStyle/>
          <a:p>
            <a:pPr>
              <a:buNone/>
            </a:pPr>
            <a:r>
              <a:rPr lang="el-GR" dirty="0"/>
              <a:t>	Μια αρετή είναι ένα καλό, αξιοθαύμαστο ή αξιέπαινο γνώρισμα του χαρακτήρα, ενώ, ως γνώρισμα του χαρακτήρα εννοούμε ένα σχετικά σταθερό σύνολο από συμπεριφορές που στηρίζονται σε ένα κατάλληλο πλαίσιο κρίσεων και συναισθημάτων.</a:t>
            </a:r>
            <a:endParaRPr lang="en-US" dirty="0"/>
          </a:p>
          <a:p>
            <a:pPr>
              <a:buNone/>
            </a:pPr>
            <a:endParaRPr lang="el-GR" dirty="0"/>
          </a:p>
          <a:p>
            <a:pPr algn="r">
              <a:buNone/>
            </a:pPr>
            <a:r>
              <a:rPr lang="en-US" b="1" dirty="0"/>
              <a:t>Mark </a:t>
            </a:r>
            <a:r>
              <a:rPr lang="en-US" b="1" dirty="0" err="1"/>
              <a:t>Rowlands</a:t>
            </a:r>
            <a:endParaRPr lang="el-GR" b="1" dirty="0"/>
          </a:p>
        </p:txBody>
      </p:sp>
      <p:pic>
        <p:nvPicPr>
          <p:cNvPr id="1026" name="Picture 2" descr="Αποτέλεσμα εικόνας για mark rowlands animal rights"/>
          <p:cNvPicPr>
            <a:picLocks noChangeAspect="1" noChangeArrowheads="1"/>
          </p:cNvPicPr>
          <p:nvPr/>
        </p:nvPicPr>
        <p:blipFill>
          <a:blip r:embed="rId2"/>
          <a:srcRect/>
          <a:stretch>
            <a:fillRect/>
          </a:stretch>
        </p:blipFill>
        <p:spPr bwMode="auto">
          <a:xfrm>
            <a:off x="283515" y="1428736"/>
            <a:ext cx="3193886" cy="5072098"/>
          </a:xfrm>
          <a:prstGeom prst="rect">
            <a:avLst/>
          </a:prstGeom>
          <a:noFill/>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 Τίτλος"/>
          <p:cNvSpPr>
            <a:spLocks noGrp="1"/>
          </p:cNvSpPr>
          <p:nvPr>
            <p:ph type="title"/>
          </p:nvPr>
        </p:nvSpPr>
        <p:spPr>
          <a:solidFill>
            <a:srgbClr val="FD519F"/>
          </a:solidFill>
          <a:effectLst>
            <a:glow rad="101600">
              <a:schemeClr val="accent2">
                <a:satMod val="175000"/>
                <a:alpha val="40000"/>
              </a:schemeClr>
            </a:glow>
          </a:effectLst>
        </p:spPr>
        <p:txBody>
          <a:bodyPr>
            <a:normAutofit/>
          </a:bodyPr>
          <a:lstStyle/>
          <a:p>
            <a:r>
              <a:rPr lang="el-GR" dirty="0"/>
              <a:t>Τελικά, βοηθά η </a:t>
            </a:r>
            <a:r>
              <a:rPr lang="el-GR" dirty="0" err="1"/>
              <a:t>αρετολογική</a:t>
            </a:r>
            <a:r>
              <a:rPr lang="el-GR" dirty="0"/>
              <a:t> ηθική;</a:t>
            </a:r>
          </a:p>
        </p:txBody>
      </p:sp>
      <p:sp>
        <p:nvSpPr>
          <p:cNvPr id="3" name="2 - Θέση περιεχομένου"/>
          <p:cNvSpPr>
            <a:spLocks noGrp="1"/>
          </p:cNvSpPr>
          <p:nvPr>
            <p:ph idx="1"/>
          </p:nvPr>
        </p:nvSpPr>
        <p:spPr/>
        <p:txBody>
          <a:bodyPr>
            <a:normAutofit fontScale="92500" lnSpcReduction="10000"/>
          </a:bodyPr>
          <a:lstStyle/>
          <a:p>
            <a:pPr>
              <a:buNone/>
            </a:pPr>
            <a:r>
              <a:rPr lang="el-GR" dirty="0"/>
              <a:t>	Ωστόσο, η </a:t>
            </a:r>
            <a:r>
              <a:rPr lang="el-GR" dirty="0" err="1"/>
              <a:t>αρετολογική</a:t>
            </a:r>
            <a:r>
              <a:rPr lang="el-GR" dirty="0"/>
              <a:t> ηθική δεν έχει πάντα μια σταθερή απάντηση για κάθε ζήτημα, αλλά εξετάζει τις απαντήσεις σε σχέση με τα κίνητρα των πράξεων. Για παράδειγμα, δεν μπορούμε να πούμε ότι, γενικά, η χορτοφαγική διατροφή είναι ενάρετη αν δεν ξέρουμε τα κίνητρα του χορτοφάγου. Γιατί μπορεί η διατροφή αυτή να μην γίνεται για λόγους ηθικής, αλλά για λόγους υγείας (αν και κάποιος θα μπορούσε να ισχυριστεί ότι και η χορτοφαγική διατροφή για λόγους υγείας εξυπηρετεί μια αρετή, π.χ. της εγκράτειας ή της αγάπης για το σώμα μου ή της σωφροσύνης, αφού μεριμνώ για τη μελλοντική υγεία μου). </a:t>
            </a:r>
          </a:p>
          <a:p>
            <a:endParaRPr lang="el-GR"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EB0F70BF-A5ED-37E4-391A-028E7F0C7357}"/>
              </a:ext>
            </a:extLst>
          </p:cNvPr>
          <p:cNvSpPr>
            <a:spLocks noGrp="1" noChangeArrowheads="1"/>
          </p:cNvSpPr>
          <p:nvPr>
            <p:ph type="title"/>
          </p:nvPr>
        </p:nvSpPr>
        <p:spPr>
          <a:xfrm>
            <a:off x="504553" y="274639"/>
            <a:ext cx="10513168" cy="922337"/>
          </a:xfrm>
          <a:solidFill>
            <a:srgbClr val="FF7979"/>
          </a:solidFill>
        </p:spPr>
        <p:txBody>
          <a:bodyPr/>
          <a:lstStyle/>
          <a:p>
            <a:pPr eaLnBrk="1" hangingPunct="1"/>
            <a:r>
              <a:rPr lang="el-GR" altLang="el-GR" b="1" dirty="0">
                <a:latin typeface="Palatino Linotype" panose="02040502050505030304" pitchFamily="18" charset="0"/>
              </a:rPr>
              <a:t>Δραστηριότητα</a:t>
            </a:r>
          </a:p>
        </p:txBody>
      </p:sp>
      <p:sp>
        <p:nvSpPr>
          <p:cNvPr id="43011" name="Rectangle 3">
            <a:extLst>
              <a:ext uri="{FF2B5EF4-FFF2-40B4-BE49-F238E27FC236}">
                <a16:creationId xmlns:a16="http://schemas.microsoft.com/office/drawing/2014/main" id="{0C56BA88-37B1-B62D-D55D-405EC725F590}"/>
              </a:ext>
            </a:extLst>
          </p:cNvPr>
          <p:cNvSpPr>
            <a:spLocks noGrp="1" noChangeArrowheads="1"/>
          </p:cNvSpPr>
          <p:nvPr>
            <p:ph idx="1"/>
          </p:nvPr>
        </p:nvSpPr>
        <p:spPr>
          <a:xfrm>
            <a:off x="504553" y="1500188"/>
            <a:ext cx="10513168" cy="4017044"/>
          </a:xfrm>
        </p:spPr>
        <p:txBody>
          <a:bodyPr/>
          <a:lstStyle/>
          <a:p>
            <a:pPr eaLnBrk="1" hangingPunct="1">
              <a:buFontTx/>
              <a:buNone/>
            </a:pPr>
            <a:r>
              <a:rPr lang="el-GR" altLang="el-GR" dirty="0">
                <a:latin typeface="Bookman Old Style" panose="02050604050505020204" pitchFamily="18" charset="0"/>
              </a:rPr>
              <a:t>  Ποια πρέπει να είναι η στάση ενός πειραματιστή, θιασώτη της </a:t>
            </a:r>
            <a:r>
              <a:rPr lang="el-GR" altLang="el-GR" dirty="0" err="1">
                <a:latin typeface="Bookman Old Style" panose="02050604050505020204" pitchFamily="18" charset="0"/>
              </a:rPr>
              <a:t>αρετολογικής</a:t>
            </a:r>
            <a:r>
              <a:rPr lang="el-GR" altLang="el-GR" dirty="0">
                <a:latin typeface="Bookman Old Style" panose="02050604050505020204" pitchFamily="18" charset="0"/>
              </a:rPr>
              <a:t> ηθικής, ως προς το ζήτημα του πειραματισμού με μικρό αριθμό ζώων για τη δοκιμή ενός φαρμάκου για μια θανατηφόρα ασθένεια;</a:t>
            </a:r>
          </a:p>
          <a:p>
            <a:pPr eaLnBrk="1" hangingPunct="1">
              <a:buFontTx/>
              <a:buNone/>
            </a:pPr>
            <a:endParaRPr lang="el-GR" altLang="el-GR" dirty="0">
              <a:latin typeface="Palatino Linotype" panose="02040502050505030304" pitchFamily="18" charset="0"/>
            </a:endParaRPr>
          </a:p>
        </p:txBody>
      </p:sp>
    </p:spTree>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Αστικό">
  <a:themeElements>
    <a:clrScheme name="Αστικό">
      <a:dk1>
        <a:sysClr val="windowText" lastClr="000000"/>
      </a:dk1>
      <a:lt1>
        <a:sysClr val="window" lastClr="FFFFFF"/>
      </a:lt1>
      <a:dk2>
        <a:srgbClr val="424456"/>
      </a:dk2>
      <a:lt2>
        <a:srgbClr val="DEDEDE"/>
      </a:lt2>
      <a:accent1>
        <a:srgbClr val="53548A"/>
      </a:accent1>
      <a:accent2>
        <a:srgbClr val="438086"/>
      </a:accent2>
      <a:accent3>
        <a:srgbClr val="A04DA3"/>
      </a:accent3>
      <a:accent4>
        <a:srgbClr val="C4652D"/>
      </a:accent4>
      <a:accent5>
        <a:srgbClr val="8B5D3D"/>
      </a:accent5>
      <a:accent6>
        <a:srgbClr val="5C92B5"/>
      </a:accent6>
      <a:hlink>
        <a:srgbClr val="67AFBD"/>
      </a:hlink>
      <a:folHlink>
        <a:srgbClr val="C2A874"/>
      </a:folHlink>
    </a:clrScheme>
    <a:fontScheme name="Αποκορύφωμα">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Αστικό">
      <a:fillStyleLst>
        <a:solidFill>
          <a:schemeClr val="phClr"/>
        </a:solidFill>
        <a:gradFill rotWithShape="1">
          <a:gsLst>
            <a:gs pos="0">
              <a:schemeClr val="phClr">
                <a:tint val="1000"/>
                <a:satMod val="255000"/>
              </a:schemeClr>
            </a:gs>
            <a:gs pos="55000">
              <a:schemeClr val="phClr">
                <a:tint val="12000"/>
                <a:satMod val="255000"/>
              </a:schemeClr>
            </a:gs>
            <a:gs pos="100000">
              <a:schemeClr val="phClr">
                <a:tint val="45000"/>
                <a:satMod val="250000"/>
              </a:schemeClr>
            </a:gs>
          </a:gsLst>
          <a:path path="circle">
            <a:fillToRect l="-40000" t="-90000" r="140000" b="190000"/>
          </a:path>
        </a:gradFill>
        <a:gradFill rotWithShape="1">
          <a:gsLst>
            <a:gs pos="0">
              <a:schemeClr val="phClr">
                <a:tint val="43000"/>
                <a:satMod val="165000"/>
              </a:schemeClr>
            </a:gs>
            <a:gs pos="55000">
              <a:schemeClr val="phClr">
                <a:tint val="83000"/>
                <a:satMod val="155000"/>
              </a:schemeClr>
            </a:gs>
            <a:gs pos="100000">
              <a:schemeClr val="phClr">
                <a:shade val="85000"/>
              </a:schemeClr>
            </a:gs>
          </a:gsLst>
          <a:path path="circle">
            <a:fillToRect l="-40000" t="-90000" r="140000" b="190000"/>
          </a:path>
        </a:gradFill>
      </a:fillStyleLst>
      <a:lnStyleLst>
        <a:ln w="9525" cap="flat" cmpd="sng" algn="ctr">
          <a:solidFill>
            <a:schemeClr val="phClr"/>
          </a:solidFill>
          <a:prstDash val="solid"/>
        </a:ln>
        <a:ln w="19050" cap="flat" cmpd="sng" algn="ctr">
          <a:solidFill>
            <a:schemeClr val="phClr"/>
          </a:solidFill>
          <a:prstDash val="solid"/>
        </a:ln>
        <a:ln w="31750" cap="flat" cmpd="sng" algn="ctr">
          <a:solidFill>
            <a:schemeClr val="phClr"/>
          </a:solidFill>
          <a:prstDash val="solid"/>
        </a:ln>
      </a:lnStyleLst>
      <a:effectStyleLst>
        <a:effectStyle>
          <a:effectLst>
            <a:outerShdw blurRad="51500" dist="25400" dir="5400000" rotWithShape="0">
              <a:srgbClr val="000000">
                <a:alpha val="40000"/>
              </a:srgbClr>
            </a:outerShdw>
          </a:effectLst>
        </a:effectStyle>
        <a:effectStyle>
          <a:effectLst>
            <a:outerShdw blurRad="50800" dist="25400" dir="5400000" rotWithShape="0">
              <a:srgbClr val="000000">
                <a:alpha val="4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flat" dir="t">
              <a:rot lat="0" lon="0" rev="20040000"/>
            </a:lightRig>
          </a:scene3d>
          <a:sp3d contourW="12700" prstMaterial="dkEdge">
            <a:bevelT w="25400" h="38100" prst="convex"/>
            <a:contourClr>
              <a:schemeClr val="phClr">
                <a:satMod val="115000"/>
              </a:schemeClr>
            </a:contourClr>
          </a:sp3d>
        </a:effectStyle>
      </a:effectStyleLst>
      <a:bgFillStyleLst>
        <a:solidFill>
          <a:schemeClr val="phClr"/>
        </a:solidFill>
        <a:gradFill rotWithShape="1">
          <a:gsLst>
            <a:gs pos="100000">
              <a:schemeClr val="phClr">
                <a:tint val="80000"/>
                <a:satMod val="250000"/>
              </a:schemeClr>
            </a:gs>
            <a:gs pos="60000">
              <a:schemeClr val="phClr">
                <a:shade val="38000"/>
                <a:satMod val="175000"/>
              </a:schemeClr>
            </a:gs>
            <a:gs pos="0">
              <a:schemeClr val="phClr">
                <a:shade val="30000"/>
                <a:satMod val="175000"/>
              </a:schemeClr>
            </a:gs>
          </a:gsLst>
          <a:lin ang="5400000" scaled="0"/>
        </a:gradFill>
        <a:blipFill>
          <a:blip xmlns:r="http://schemas.openxmlformats.org/officeDocument/2006/relationships" r:embed="rId1">
            <a:duotone>
              <a:schemeClr val="phClr">
                <a:shade val="48000"/>
              </a:schemeClr>
              <a:schemeClr val="phClr">
                <a:tint val="96000"/>
                <a:satMod val="150000"/>
              </a:schemeClr>
            </a:duotone>
          </a:blip>
          <a:tile tx="0" ty="0" sx="80000" sy="8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556</TotalTime>
  <Words>2226</Words>
  <Application>Microsoft Office PowerPoint</Application>
  <PresentationFormat>Προσαρμογή</PresentationFormat>
  <Paragraphs>136</Paragraphs>
  <Slides>31</Slides>
  <Notes>0</Notes>
  <HiddenSlides>0</HiddenSlides>
  <MMClips>0</MMClips>
  <ScaleCrop>false</ScaleCrop>
  <HeadingPairs>
    <vt:vector size="6" baseType="variant">
      <vt:variant>
        <vt:lpstr>Γραμματοσειρές που χρησιμοποιούνται</vt:lpstr>
      </vt:variant>
      <vt:variant>
        <vt:i4>10</vt:i4>
      </vt:variant>
      <vt:variant>
        <vt:lpstr>Θέμα</vt:lpstr>
      </vt:variant>
      <vt:variant>
        <vt:i4>2</vt:i4>
      </vt:variant>
      <vt:variant>
        <vt:lpstr>Τίτλοι διαφανειών</vt:lpstr>
      </vt:variant>
      <vt:variant>
        <vt:i4>31</vt:i4>
      </vt:variant>
    </vt:vector>
  </HeadingPairs>
  <TitlesOfParts>
    <vt:vector size="43" baseType="lpstr">
      <vt:lpstr>Arial</vt:lpstr>
      <vt:lpstr>Book Antiqua</vt:lpstr>
      <vt:lpstr>Bookman Old Style</vt:lpstr>
      <vt:lpstr>Calibri</vt:lpstr>
      <vt:lpstr>Georgia</vt:lpstr>
      <vt:lpstr>Lucida Sans</vt:lpstr>
      <vt:lpstr>Palatino Linotype</vt:lpstr>
      <vt:lpstr>Times New Roman</vt:lpstr>
      <vt:lpstr>Wingdings</vt:lpstr>
      <vt:lpstr>Wingdings 2</vt:lpstr>
      <vt:lpstr>Θέμα του Office</vt:lpstr>
      <vt:lpstr>Αστικό</vt:lpstr>
      <vt:lpstr>Μάθημα: Ηθική και ζώα</vt:lpstr>
      <vt:lpstr>Ο καταργητισμός του Gary Francione</vt:lpstr>
      <vt:lpstr>Ο καταργητισμός του Gary Francione</vt:lpstr>
      <vt:lpstr>Ο καταργητισμός του Gary Francione</vt:lpstr>
      <vt:lpstr>Ο καταργητισμός του Gary Francione</vt:lpstr>
      <vt:lpstr>Ο καταργητισμός του Gary Francione</vt:lpstr>
      <vt:lpstr>Ο καταργητισμός του Gary Francione</vt:lpstr>
      <vt:lpstr>Ο καταργητισμός του Gary Francione</vt:lpstr>
      <vt:lpstr>Ο καταργητισμός του Gary Francione</vt:lpstr>
      <vt:lpstr>Ο καταργητισμός του Gary Francione</vt:lpstr>
      <vt:lpstr>Ο καταργητισμός του Gary Francione</vt:lpstr>
      <vt:lpstr>Ο καταργητισμός του Gary Francione</vt:lpstr>
      <vt:lpstr>Ο καταργητισμός του Gary Francione</vt:lpstr>
      <vt:lpstr>Ο καταργητισμός του Gary Francione</vt:lpstr>
      <vt:lpstr>Ο καταργητισμός του Gary Francione</vt:lpstr>
      <vt:lpstr>Ο καταργητισμός του Gary Francione</vt:lpstr>
      <vt:lpstr>Ο καταργητισμός του Gary Francione</vt:lpstr>
      <vt:lpstr>Το μανιφέστο του καταργητισμού</vt:lpstr>
      <vt:lpstr>Το μανιφέστο του καταργητισμού</vt:lpstr>
      <vt:lpstr>Η αρετολογική ηθική της Rosalind Hursthouse</vt:lpstr>
      <vt:lpstr>Η αρετολογική ηθική της Rosalind Hursthouse</vt:lpstr>
      <vt:lpstr>Η αρετολογική ηθική της Rosalind Hursthouse</vt:lpstr>
      <vt:lpstr>Η αρετολογική ηθική της Rosalind Hursthouse</vt:lpstr>
      <vt:lpstr>Η αρετολογική ηθική της Rosalind Hursthouse</vt:lpstr>
      <vt:lpstr>Η αρετολογική ηθική για τα ζώα</vt:lpstr>
      <vt:lpstr>Η αρετολογική ηθική για τα ζώα</vt:lpstr>
      <vt:lpstr>Η αρετολογική ηθική της Rosalind Hursthouse</vt:lpstr>
      <vt:lpstr>Η αρετολογική ηθική της Rosalind Hursthouse</vt:lpstr>
      <vt:lpstr>Τι είναι η αρετή</vt:lpstr>
      <vt:lpstr>Τελικά, βοηθά η αρετολογική ηθική;</vt:lpstr>
      <vt:lpstr>Δραστηριότητα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Περιβαλλοντική φιλοσοφία, περιβαλλοντική ηθική και εκπαίδευση αξιών</dc:title>
  <dc:creator>stavros</dc:creator>
  <cp:lastModifiedBy>ΣΤΑΥΡΟΣ ΚΑΡΑΓΕΩΡΓΑΚΗΣ</cp:lastModifiedBy>
  <cp:revision>91</cp:revision>
  <dcterms:created xsi:type="dcterms:W3CDTF">2018-01-21T13:29:15Z</dcterms:created>
  <dcterms:modified xsi:type="dcterms:W3CDTF">2024-12-18T16:53:11Z</dcterms:modified>
</cp:coreProperties>
</file>