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57"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45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2/1/2022</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2/1/2022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2/1/2022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2/1/2022</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2/1/2022</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2/1/2022</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5800" y="3132666"/>
            <a:ext cx="5311775" cy="308601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3132666"/>
            <a:ext cx="5334000" cy="308601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2/1/2022</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CC8B2F-E045-4E2C-B946-0150C9375FAC}"/>
              </a:ext>
            </a:extLst>
          </p:cNvPr>
          <p:cNvSpPr>
            <a:spLocks noGrp="1"/>
          </p:cNvSpPr>
          <p:nvPr>
            <p:ph type="ctrTitle"/>
          </p:nvPr>
        </p:nvSpPr>
        <p:spPr/>
        <p:txBody>
          <a:bodyPr/>
          <a:lstStyle/>
          <a:p>
            <a:r>
              <a:rPr lang="el-GR" dirty="0" err="1"/>
              <a:t>Τελεια</a:t>
            </a:r>
            <a:r>
              <a:rPr lang="el-GR" dirty="0"/>
              <a:t> και </a:t>
            </a:r>
            <a:r>
              <a:rPr lang="el-GR" dirty="0" err="1"/>
              <a:t>ατελη</a:t>
            </a:r>
            <a:r>
              <a:rPr lang="el-GR" dirty="0"/>
              <a:t> </a:t>
            </a:r>
            <a:r>
              <a:rPr lang="el-GR" dirty="0" err="1"/>
              <a:t>καθηκοντα</a:t>
            </a:r>
            <a:endParaRPr lang="el-GR" dirty="0"/>
          </a:p>
        </p:txBody>
      </p:sp>
      <p:sp>
        <p:nvSpPr>
          <p:cNvPr id="3" name="Υπότιτλος 2">
            <a:extLst>
              <a:ext uri="{FF2B5EF4-FFF2-40B4-BE49-F238E27FC236}">
                <a16:creationId xmlns:a16="http://schemas.microsoft.com/office/drawing/2014/main" id="{B6237B8D-2AE5-4BD7-A31B-5B4AF7D1FF79}"/>
              </a:ext>
            </a:extLst>
          </p:cNvPr>
          <p:cNvSpPr>
            <a:spLocks noGrp="1"/>
          </p:cNvSpPr>
          <p:nvPr>
            <p:ph type="subTitle" idx="1"/>
          </p:nvPr>
        </p:nvSpPr>
        <p:spPr/>
        <p:txBody>
          <a:bodyPr/>
          <a:lstStyle/>
          <a:p>
            <a:r>
              <a:rPr lang="el-GR" dirty="0"/>
              <a:t>Ευάγγελος Δ. Πρωτοπαπαδάκης</a:t>
            </a:r>
          </a:p>
        </p:txBody>
      </p:sp>
    </p:spTree>
    <p:extLst>
      <p:ext uri="{BB962C8B-B14F-4D97-AF65-F5344CB8AC3E}">
        <p14:creationId xmlns:p14="http://schemas.microsoft.com/office/powerpoint/2010/main" val="950615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2AF458-41B9-4D76-AE8E-850B05297A79}"/>
              </a:ext>
            </a:extLst>
          </p:cNvPr>
          <p:cNvSpPr>
            <a:spLocks noGrp="1"/>
          </p:cNvSpPr>
          <p:nvPr>
            <p:ph type="title"/>
          </p:nvPr>
        </p:nvSpPr>
        <p:spPr/>
        <p:txBody>
          <a:bodyPr/>
          <a:lstStyle/>
          <a:p>
            <a:r>
              <a:rPr lang="el-GR" dirty="0" err="1"/>
              <a:t>Ατελη</a:t>
            </a:r>
            <a:r>
              <a:rPr lang="el-GR" dirty="0"/>
              <a:t> </a:t>
            </a:r>
            <a:r>
              <a:rPr lang="el-GR" dirty="0" err="1"/>
              <a:t>καθηκοντα</a:t>
            </a:r>
            <a:r>
              <a:rPr lang="el-GR" dirty="0"/>
              <a:t> προς τους </a:t>
            </a:r>
            <a:r>
              <a:rPr lang="el-GR" dirty="0" err="1"/>
              <a:t>αλλουσ</a:t>
            </a:r>
            <a:r>
              <a:rPr lang="el-GR" dirty="0"/>
              <a:t> </a:t>
            </a:r>
            <a:r>
              <a:rPr lang="el-GR" dirty="0" err="1"/>
              <a:t>ιι</a:t>
            </a:r>
            <a:endParaRPr lang="el-GR" dirty="0"/>
          </a:p>
        </p:txBody>
      </p:sp>
      <p:sp>
        <p:nvSpPr>
          <p:cNvPr id="3" name="Θέση περιεχομένου 2">
            <a:extLst>
              <a:ext uri="{FF2B5EF4-FFF2-40B4-BE49-F238E27FC236}">
                <a16:creationId xmlns:a16="http://schemas.microsoft.com/office/drawing/2014/main" id="{67CE3DE0-0EE0-4B22-9060-0FCF870D7638}"/>
              </a:ext>
            </a:extLst>
          </p:cNvPr>
          <p:cNvSpPr>
            <a:spLocks noGrp="1"/>
          </p:cNvSpPr>
          <p:nvPr>
            <p:ph idx="1"/>
          </p:nvPr>
        </p:nvSpPr>
        <p:spPr/>
        <p:txBody>
          <a:bodyPr>
            <a:normAutofit/>
          </a:bodyPr>
          <a:lstStyle/>
          <a:p>
            <a:pPr marL="0" indent="0">
              <a:buNone/>
            </a:pPr>
            <a:r>
              <a:rPr lang="en-US" sz="2800" dirty="0"/>
              <a:t>But although it is possible</a:t>
            </a:r>
            <a:r>
              <a:rPr lang="el-GR" sz="2800" dirty="0"/>
              <a:t> </a:t>
            </a:r>
            <a:r>
              <a:rPr lang="en-US" sz="2800" dirty="0"/>
              <a:t>that a universal law of nature could well subsist in accordance with that</a:t>
            </a:r>
            <a:r>
              <a:rPr lang="el-GR" sz="2800" dirty="0"/>
              <a:t> </a:t>
            </a:r>
            <a:r>
              <a:rPr lang="en-US" sz="2800" dirty="0"/>
              <a:t>maxim, yet it is impossible to will that such a principle should be valid</a:t>
            </a:r>
            <a:r>
              <a:rPr lang="el-GR" sz="2800" dirty="0"/>
              <a:t> </a:t>
            </a:r>
            <a:r>
              <a:rPr lang="en-US" sz="2800" dirty="0"/>
              <a:t>without exception as a natural law. For a will that resolved on this would</a:t>
            </a:r>
            <a:r>
              <a:rPr lang="el-GR" sz="2800" dirty="0"/>
              <a:t> </a:t>
            </a:r>
            <a:r>
              <a:rPr lang="en-US" sz="2800" dirty="0"/>
              <a:t>conflict with itself, since the case could sometimes arise in which he needs</a:t>
            </a:r>
            <a:r>
              <a:rPr lang="el-GR" sz="2800" dirty="0"/>
              <a:t> </a:t>
            </a:r>
            <a:r>
              <a:rPr lang="en-US" sz="2800" dirty="0"/>
              <a:t>the love and sympathetic participation of others, and where, through such a</a:t>
            </a:r>
            <a:r>
              <a:rPr lang="el-GR" sz="2800" dirty="0"/>
              <a:t> </a:t>
            </a:r>
            <a:r>
              <a:rPr lang="en-US" sz="2800" dirty="0"/>
              <a:t>natural law arising from his own will, he would rob himself of all the hope</a:t>
            </a:r>
            <a:r>
              <a:rPr lang="el-GR" sz="2800" dirty="0"/>
              <a:t> </a:t>
            </a:r>
            <a:r>
              <a:rPr lang="en-US" sz="2800" dirty="0"/>
              <a:t>of assistance that he wishes for himself.</a:t>
            </a:r>
            <a:endParaRPr lang="el-GR" sz="2800" dirty="0"/>
          </a:p>
        </p:txBody>
      </p:sp>
    </p:spTree>
    <p:extLst>
      <p:ext uri="{BB962C8B-B14F-4D97-AF65-F5344CB8AC3E}">
        <p14:creationId xmlns:p14="http://schemas.microsoft.com/office/powerpoint/2010/main" val="3786747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B398B8-02FB-496C-B5C3-0AF66341D127}"/>
              </a:ext>
            </a:extLst>
          </p:cNvPr>
          <p:cNvSpPr>
            <a:spLocks noGrp="1"/>
          </p:cNvSpPr>
          <p:nvPr>
            <p:ph type="title"/>
          </p:nvPr>
        </p:nvSpPr>
        <p:spPr>
          <a:xfrm>
            <a:off x="2895600" y="489162"/>
            <a:ext cx="8610600" cy="1293028"/>
          </a:xfrm>
        </p:spPr>
        <p:txBody>
          <a:bodyPr/>
          <a:lstStyle/>
          <a:p>
            <a:r>
              <a:rPr lang="en-US" dirty="0"/>
              <a:t>Hugo Grotius, the rights of war and peace</a:t>
            </a:r>
            <a:endParaRPr lang="el-GR" dirty="0"/>
          </a:p>
        </p:txBody>
      </p:sp>
      <p:sp>
        <p:nvSpPr>
          <p:cNvPr id="3" name="Θέση περιεχομένου 2">
            <a:extLst>
              <a:ext uri="{FF2B5EF4-FFF2-40B4-BE49-F238E27FC236}">
                <a16:creationId xmlns:a16="http://schemas.microsoft.com/office/drawing/2014/main" id="{44EEE50A-B571-4B7A-A2B8-86B927A7B346}"/>
              </a:ext>
            </a:extLst>
          </p:cNvPr>
          <p:cNvSpPr>
            <a:spLocks noGrp="1"/>
          </p:cNvSpPr>
          <p:nvPr>
            <p:ph idx="1"/>
          </p:nvPr>
        </p:nvSpPr>
        <p:spPr>
          <a:xfrm>
            <a:off x="685800" y="1704514"/>
            <a:ext cx="10820400" cy="4514172"/>
          </a:xfrm>
        </p:spPr>
        <p:txBody>
          <a:bodyPr>
            <a:noAutofit/>
          </a:bodyPr>
          <a:lstStyle/>
          <a:p>
            <a:pPr marL="0" indent="0">
              <a:buNone/>
            </a:pPr>
            <a:r>
              <a:rPr lang="en-US" sz="2300" dirty="0"/>
              <a:t>An unjust cause of war is also the desire to obtain something that is owed by an obligation not strictly legal but arising from some other source. This principle, too, must be recognized. If a person owes a debt that is not an obligation from the point of view of strict justice, but arises from some other virtue, such as generosity, gratitude, pity or charity, this debt cannot be collected by armed force any more than in a court of law. For either procedure it is not enough that the demand which is made ought to be met for a moral reason, but in addition we must possess some right to enforce it. This right is at times conferred by divine and human laws even in the case of obligations that arise from other virtues; and when this happens there arises a new cause of indebtedness, which relates to justice. When this is lacking, a war undertaken on such grounds is unjust, such as the Roman war against the King of Cyprus on the charge of ingratitude. He who confers a kindness has no right to demand gratitude; otherwise there would be an agreement, not an act of kindness. (RWP II.XXII.XVI)</a:t>
            </a:r>
            <a:endParaRPr lang="el-GR" sz="2300" dirty="0"/>
          </a:p>
        </p:txBody>
      </p:sp>
    </p:spTree>
    <p:extLst>
      <p:ext uri="{BB962C8B-B14F-4D97-AF65-F5344CB8AC3E}">
        <p14:creationId xmlns:p14="http://schemas.microsoft.com/office/powerpoint/2010/main" val="3811823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4C7E62-8769-4006-9A8F-ECC2413F07DB}"/>
              </a:ext>
            </a:extLst>
          </p:cNvPr>
          <p:cNvSpPr>
            <a:spLocks noGrp="1"/>
          </p:cNvSpPr>
          <p:nvPr>
            <p:ph type="title"/>
          </p:nvPr>
        </p:nvSpPr>
        <p:spPr/>
        <p:txBody>
          <a:bodyPr/>
          <a:lstStyle/>
          <a:p>
            <a:r>
              <a:rPr lang="en-US" dirty="0"/>
              <a:t>h. </a:t>
            </a:r>
            <a:r>
              <a:rPr lang="en-US" dirty="0" err="1"/>
              <a:t>grotius</a:t>
            </a:r>
            <a:endParaRPr lang="el-GR" dirty="0"/>
          </a:p>
        </p:txBody>
      </p:sp>
      <p:sp>
        <p:nvSpPr>
          <p:cNvPr id="3" name="Θέση περιεχομένου 2">
            <a:extLst>
              <a:ext uri="{FF2B5EF4-FFF2-40B4-BE49-F238E27FC236}">
                <a16:creationId xmlns:a16="http://schemas.microsoft.com/office/drawing/2014/main" id="{081F65C8-1936-4818-9792-9733FF7B53F6}"/>
              </a:ext>
            </a:extLst>
          </p:cNvPr>
          <p:cNvSpPr>
            <a:spLocks noGrp="1"/>
          </p:cNvSpPr>
          <p:nvPr>
            <p:ph idx="1"/>
          </p:nvPr>
        </p:nvSpPr>
        <p:spPr/>
        <p:txBody>
          <a:bodyPr>
            <a:normAutofit/>
          </a:bodyPr>
          <a:lstStyle/>
          <a:p>
            <a:pPr marL="0" indent="0">
              <a:buNone/>
            </a:pPr>
            <a:r>
              <a:rPr lang="en-US" sz="2800" dirty="0"/>
              <a:t>Also in prohibitions that which adds a penalty should be given preference over that which lacks a penalty, and that which threatens a greater penalty should have the preference over that which threatens a lesser penalty.</a:t>
            </a:r>
            <a:endParaRPr lang="el-GR" sz="2800" dirty="0"/>
          </a:p>
        </p:txBody>
      </p:sp>
    </p:spTree>
    <p:extLst>
      <p:ext uri="{BB962C8B-B14F-4D97-AF65-F5344CB8AC3E}">
        <p14:creationId xmlns:p14="http://schemas.microsoft.com/office/powerpoint/2010/main" val="2387102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6925C4-93B2-494C-B9D0-0DD02D678A32}"/>
              </a:ext>
            </a:extLst>
          </p:cNvPr>
          <p:cNvSpPr>
            <a:spLocks noGrp="1"/>
          </p:cNvSpPr>
          <p:nvPr>
            <p:ph type="title"/>
          </p:nvPr>
        </p:nvSpPr>
        <p:spPr/>
        <p:txBody>
          <a:bodyPr>
            <a:normAutofit fontScale="90000"/>
          </a:bodyPr>
          <a:lstStyle/>
          <a:p>
            <a:r>
              <a:rPr lang="en-US" dirty="0"/>
              <a:t>Samuel von </a:t>
            </a:r>
            <a:r>
              <a:rPr lang="en-US" dirty="0" err="1"/>
              <a:t>pufendorf</a:t>
            </a:r>
            <a:r>
              <a:rPr lang="en-US" dirty="0"/>
              <a:t>, Elements of Universal Jurisprudence  </a:t>
            </a:r>
            <a:endParaRPr lang="el-GR" dirty="0"/>
          </a:p>
        </p:txBody>
      </p:sp>
      <p:sp>
        <p:nvSpPr>
          <p:cNvPr id="3" name="Θέση περιεχομένου 2">
            <a:extLst>
              <a:ext uri="{FF2B5EF4-FFF2-40B4-BE49-F238E27FC236}">
                <a16:creationId xmlns:a16="http://schemas.microsoft.com/office/drawing/2014/main" id="{A492D5DB-7C5F-4B93-B47D-8DA003604E34}"/>
              </a:ext>
            </a:extLst>
          </p:cNvPr>
          <p:cNvSpPr>
            <a:spLocks noGrp="1"/>
          </p:cNvSpPr>
          <p:nvPr>
            <p:ph idx="1"/>
          </p:nvPr>
        </p:nvSpPr>
        <p:spPr/>
        <p:txBody>
          <a:bodyPr>
            <a:normAutofit/>
          </a:bodyPr>
          <a:lstStyle/>
          <a:p>
            <a:pPr marL="0" indent="0">
              <a:buNone/>
            </a:pPr>
            <a:r>
              <a:rPr lang="en-US" sz="2800" dirty="0"/>
              <a:t>Now right is either perfect or imperfect. He who infringed upon the former does a wrong which gives the injured party in a human court of law ground for bringing action against the injurer. To this corresponds on the other side perfect obligation in him from whom that which is owed us is to come. Therefore, I am able to compel him, when he refuses to pay this debt voluntarily, either by directing action against him before a judge, or, where there is no place for that, by force. (EUJ I.VIII.II; see also EUJ I.VIII.V and EUJ I.XII.III)</a:t>
            </a:r>
            <a:endParaRPr lang="el-GR" sz="2800" dirty="0"/>
          </a:p>
        </p:txBody>
      </p:sp>
    </p:spTree>
    <p:extLst>
      <p:ext uri="{BB962C8B-B14F-4D97-AF65-F5344CB8AC3E}">
        <p14:creationId xmlns:p14="http://schemas.microsoft.com/office/powerpoint/2010/main" val="1081342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18119C-8CD1-40BD-BB10-ABF844367BDC}"/>
              </a:ext>
            </a:extLst>
          </p:cNvPr>
          <p:cNvSpPr>
            <a:spLocks noGrp="1"/>
          </p:cNvSpPr>
          <p:nvPr>
            <p:ph type="title"/>
          </p:nvPr>
        </p:nvSpPr>
        <p:spPr/>
        <p:txBody>
          <a:bodyPr/>
          <a:lstStyle/>
          <a:p>
            <a:r>
              <a:rPr lang="en-US" dirty="0" err="1"/>
              <a:t>Pufendorf</a:t>
            </a:r>
            <a:r>
              <a:rPr lang="en-US" dirty="0"/>
              <a:t> ii</a:t>
            </a:r>
            <a:endParaRPr lang="el-GR" dirty="0"/>
          </a:p>
        </p:txBody>
      </p:sp>
      <p:sp>
        <p:nvSpPr>
          <p:cNvPr id="3" name="Θέση περιεχομένου 2">
            <a:extLst>
              <a:ext uri="{FF2B5EF4-FFF2-40B4-BE49-F238E27FC236}">
                <a16:creationId xmlns:a16="http://schemas.microsoft.com/office/drawing/2014/main" id="{94947054-B9C4-4CC5-8FB5-BDC1B1C54FF4}"/>
              </a:ext>
            </a:extLst>
          </p:cNvPr>
          <p:cNvSpPr>
            <a:spLocks noGrp="1"/>
          </p:cNvSpPr>
          <p:nvPr>
            <p:ph idx="1"/>
          </p:nvPr>
        </p:nvSpPr>
        <p:spPr/>
        <p:txBody>
          <a:bodyPr>
            <a:normAutofit/>
          </a:bodyPr>
          <a:lstStyle/>
          <a:p>
            <a:pPr marL="0" indent="0">
              <a:buNone/>
            </a:pPr>
            <a:r>
              <a:rPr lang="en-US" sz="2800" dirty="0"/>
              <a:t>It should be observed, in conclusion, that some things are due us by a perfect, others by an imperfect right. When what is due us on the former score is not voluntarily given, it is the right of those in enjoyment of natural liberty to resort to violence and war in forcing another to furnish it, or, if we live within the same state, an action against him at law is allowed; but what is due on the latter score cannot be claimed by war or extorted by a threat of the law. (LNN I.VII.VII)</a:t>
            </a:r>
            <a:endParaRPr lang="el-GR" sz="2800" dirty="0"/>
          </a:p>
        </p:txBody>
      </p:sp>
    </p:spTree>
    <p:extLst>
      <p:ext uri="{BB962C8B-B14F-4D97-AF65-F5344CB8AC3E}">
        <p14:creationId xmlns:p14="http://schemas.microsoft.com/office/powerpoint/2010/main" val="4217331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EFBF75-64D0-4E12-BE9F-FAEC86AA4E50}"/>
              </a:ext>
            </a:extLst>
          </p:cNvPr>
          <p:cNvSpPr>
            <a:spLocks noGrp="1"/>
          </p:cNvSpPr>
          <p:nvPr>
            <p:ph type="title"/>
          </p:nvPr>
        </p:nvSpPr>
        <p:spPr/>
        <p:txBody>
          <a:bodyPr/>
          <a:lstStyle/>
          <a:p>
            <a:r>
              <a:rPr lang="en-US" dirty="0" err="1"/>
              <a:t>Pufendorf</a:t>
            </a:r>
            <a:r>
              <a:rPr lang="en-US" dirty="0"/>
              <a:t> iii</a:t>
            </a:r>
            <a:endParaRPr lang="el-GR" dirty="0"/>
          </a:p>
        </p:txBody>
      </p:sp>
      <p:sp>
        <p:nvSpPr>
          <p:cNvPr id="3" name="Θέση περιεχομένου 2">
            <a:extLst>
              <a:ext uri="{FF2B5EF4-FFF2-40B4-BE49-F238E27FC236}">
                <a16:creationId xmlns:a16="http://schemas.microsoft.com/office/drawing/2014/main" id="{5D3A9B9C-CA51-416B-9CB5-13B2DC12ADF5}"/>
              </a:ext>
            </a:extLst>
          </p:cNvPr>
          <p:cNvSpPr>
            <a:spLocks noGrp="1"/>
          </p:cNvSpPr>
          <p:nvPr>
            <p:ph idx="1"/>
          </p:nvPr>
        </p:nvSpPr>
        <p:spPr/>
        <p:txBody>
          <a:bodyPr>
            <a:normAutofit/>
          </a:bodyPr>
          <a:lstStyle/>
          <a:p>
            <a:pPr marL="0" indent="0">
              <a:buNone/>
            </a:pPr>
            <a:r>
              <a:rPr lang="en-US" sz="2600" dirty="0"/>
              <a:t>It is indeed right to make requests on the basis of humanity and </a:t>
            </a:r>
            <a:r>
              <a:rPr lang="en-US" sz="2600" dirty="0" err="1"/>
              <a:t>honourable</a:t>
            </a:r>
            <a:r>
              <a:rPr lang="en-US" sz="2600" dirty="0"/>
              <a:t> to grant them, but I may not compel the other party to performance by force either on my own part or on the part of a superior, if he neglects to perform of his own accord; I may only complain of his inhumanity, of his boorishness or insensibility. But I may resort to compulsion when what is due by a perfect promise or agreement is not freely forthcoming. Hence we are said to have an imperfect right [jus </a:t>
            </a:r>
            <a:r>
              <a:rPr lang="en-US" sz="2600" dirty="0" err="1"/>
              <a:t>imperfectum</a:t>
            </a:r>
            <a:r>
              <a:rPr lang="en-US" sz="2600" dirty="0"/>
              <a:t>] to the former, a perfect right [jus perfectum] to the latter, and similarly to be imperfectly obligated in the former case, perfectly obligated in the latter. (DMC I.IX.IV)</a:t>
            </a:r>
            <a:endParaRPr lang="el-GR" sz="2600" dirty="0"/>
          </a:p>
        </p:txBody>
      </p:sp>
    </p:spTree>
    <p:extLst>
      <p:ext uri="{BB962C8B-B14F-4D97-AF65-F5344CB8AC3E}">
        <p14:creationId xmlns:p14="http://schemas.microsoft.com/office/powerpoint/2010/main" val="3566983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EB4EB0-3312-417A-B54E-D6A4C94DDE4E}"/>
              </a:ext>
            </a:extLst>
          </p:cNvPr>
          <p:cNvSpPr>
            <a:spLocks noGrp="1"/>
          </p:cNvSpPr>
          <p:nvPr>
            <p:ph type="title"/>
          </p:nvPr>
        </p:nvSpPr>
        <p:spPr/>
        <p:txBody>
          <a:bodyPr/>
          <a:lstStyle/>
          <a:p>
            <a:r>
              <a:rPr lang="en-US" dirty="0" err="1"/>
              <a:t>Pufendorf</a:t>
            </a:r>
            <a:r>
              <a:rPr lang="en-US" dirty="0"/>
              <a:t> iv</a:t>
            </a:r>
            <a:endParaRPr lang="el-GR" dirty="0"/>
          </a:p>
        </p:txBody>
      </p:sp>
      <p:sp>
        <p:nvSpPr>
          <p:cNvPr id="3" name="Θέση περιεχομένου 2">
            <a:extLst>
              <a:ext uri="{FF2B5EF4-FFF2-40B4-BE49-F238E27FC236}">
                <a16:creationId xmlns:a16="http://schemas.microsoft.com/office/drawing/2014/main" id="{39121A6B-D72E-4CBD-B5D5-20A10511B7A9}"/>
              </a:ext>
            </a:extLst>
          </p:cNvPr>
          <p:cNvSpPr>
            <a:spLocks noGrp="1"/>
          </p:cNvSpPr>
          <p:nvPr>
            <p:ph idx="1"/>
          </p:nvPr>
        </p:nvSpPr>
        <p:spPr/>
        <p:txBody>
          <a:bodyPr>
            <a:normAutofit/>
          </a:bodyPr>
          <a:lstStyle/>
          <a:p>
            <a:pPr marL="0" indent="0">
              <a:buNone/>
            </a:pPr>
            <a:r>
              <a:rPr lang="en-US" sz="2800" dirty="0"/>
              <a:t>[I]t is to be observed that something is due somebody, either on the basis of the mere law of nature, in such a way, however, that he does not have a perfect right to it, such being the duties of humanity, beneficence, and gratitude; or else, on the basis of a pact, and this either a special pact, or else contained in our obligation to the civil laws, by which we bind ourselves to supply that which the civil laws bid us furnish to a second person. (EUJ I.XVII.VI)</a:t>
            </a:r>
            <a:endParaRPr lang="el-GR" sz="2800" dirty="0"/>
          </a:p>
        </p:txBody>
      </p:sp>
    </p:spTree>
    <p:extLst>
      <p:ext uri="{BB962C8B-B14F-4D97-AF65-F5344CB8AC3E}">
        <p14:creationId xmlns:p14="http://schemas.microsoft.com/office/powerpoint/2010/main" val="3999170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958FCE-E4B6-40FB-92CD-CA07C99F7FA6}"/>
              </a:ext>
            </a:extLst>
          </p:cNvPr>
          <p:cNvSpPr>
            <a:spLocks noGrp="1"/>
          </p:cNvSpPr>
          <p:nvPr>
            <p:ph type="title"/>
          </p:nvPr>
        </p:nvSpPr>
        <p:spPr/>
        <p:txBody>
          <a:bodyPr/>
          <a:lstStyle/>
          <a:p>
            <a:r>
              <a:rPr lang="en-US" dirty="0"/>
              <a:t>Christian </a:t>
            </a:r>
            <a:r>
              <a:rPr lang="en-US" dirty="0" err="1"/>
              <a:t>wolff</a:t>
            </a:r>
            <a:endParaRPr lang="el-GR" dirty="0"/>
          </a:p>
        </p:txBody>
      </p:sp>
      <p:sp>
        <p:nvSpPr>
          <p:cNvPr id="3" name="Θέση περιεχομένου 2">
            <a:extLst>
              <a:ext uri="{FF2B5EF4-FFF2-40B4-BE49-F238E27FC236}">
                <a16:creationId xmlns:a16="http://schemas.microsoft.com/office/drawing/2014/main" id="{5844B6CB-0B8D-4546-94AD-2462B1FBA3F0}"/>
              </a:ext>
            </a:extLst>
          </p:cNvPr>
          <p:cNvSpPr>
            <a:spLocks noGrp="1"/>
          </p:cNvSpPr>
          <p:nvPr>
            <p:ph idx="1"/>
          </p:nvPr>
        </p:nvSpPr>
        <p:spPr/>
        <p:txBody>
          <a:bodyPr>
            <a:normAutofit/>
          </a:bodyPr>
          <a:lstStyle/>
          <a:p>
            <a:pPr marL="0" indent="0">
              <a:buNone/>
            </a:pPr>
            <a:r>
              <a:rPr lang="en-US" sz="2400" dirty="0"/>
              <a:t>I need the notion of perfection for dealing with morals. For, when I see that some actions tend toward our perfection and that of others, while others tend toward our imperfection and that of others, the sensation of perfection excites a certain pleasure [</a:t>
            </a:r>
            <a:r>
              <a:rPr lang="en-US" sz="2400" dirty="0" err="1"/>
              <a:t>voluptas</a:t>
            </a:r>
            <a:r>
              <a:rPr lang="en-US" sz="2400" dirty="0"/>
              <a:t>] and the sensation of imperfection a certain displeasure [nausea]. And the emotions [</a:t>
            </a:r>
            <a:r>
              <a:rPr lang="en-US" sz="2400" dirty="0" err="1"/>
              <a:t>affectus</a:t>
            </a:r>
            <a:r>
              <a:rPr lang="en-US" sz="2400" dirty="0"/>
              <a:t>], by virtue of which the mind is, in the end, inclined or disinclined, are modifications of this pleasure and displeasure; I explain the origin of natural obligation in this way… From this also comes the general rule or law of nature that our actions ought to be directed toward the highest perfection of ourselves and others. (Letter to Leibniz 231-232)</a:t>
            </a:r>
            <a:endParaRPr lang="el-GR" sz="2400" dirty="0"/>
          </a:p>
        </p:txBody>
      </p:sp>
    </p:spTree>
    <p:extLst>
      <p:ext uri="{BB962C8B-B14F-4D97-AF65-F5344CB8AC3E}">
        <p14:creationId xmlns:p14="http://schemas.microsoft.com/office/powerpoint/2010/main" val="594743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129FB6-E4FA-4CCB-8325-379C7337D123}"/>
              </a:ext>
            </a:extLst>
          </p:cNvPr>
          <p:cNvSpPr>
            <a:spLocks noGrp="1"/>
          </p:cNvSpPr>
          <p:nvPr>
            <p:ph type="title"/>
          </p:nvPr>
        </p:nvSpPr>
        <p:spPr/>
        <p:txBody>
          <a:bodyPr/>
          <a:lstStyle/>
          <a:p>
            <a:r>
              <a:rPr lang="el-GR" dirty="0" err="1"/>
              <a:t>Τελεια</a:t>
            </a:r>
            <a:r>
              <a:rPr lang="el-GR" dirty="0"/>
              <a:t> και </a:t>
            </a:r>
            <a:r>
              <a:rPr lang="el-GR" dirty="0" err="1"/>
              <a:t>ατελη</a:t>
            </a:r>
            <a:r>
              <a:rPr lang="el-GR" dirty="0"/>
              <a:t> </a:t>
            </a:r>
            <a:r>
              <a:rPr lang="el-GR" dirty="0" err="1"/>
              <a:t>καθηκοντα</a:t>
            </a:r>
            <a:endParaRPr lang="el-GR" dirty="0"/>
          </a:p>
        </p:txBody>
      </p:sp>
      <p:sp>
        <p:nvSpPr>
          <p:cNvPr id="3" name="Θέση περιεχομένου 2">
            <a:extLst>
              <a:ext uri="{FF2B5EF4-FFF2-40B4-BE49-F238E27FC236}">
                <a16:creationId xmlns:a16="http://schemas.microsoft.com/office/drawing/2014/main" id="{AEFF3194-000F-49B7-B581-75E744005E59}"/>
              </a:ext>
            </a:extLst>
          </p:cNvPr>
          <p:cNvSpPr>
            <a:spLocks noGrp="1"/>
          </p:cNvSpPr>
          <p:nvPr>
            <p:ph idx="1"/>
          </p:nvPr>
        </p:nvSpPr>
        <p:spPr/>
        <p:txBody>
          <a:bodyPr>
            <a:normAutofit/>
          </a:bodyPr>
          <a:lstStyle/>
          <a:p>
            <a:pPr marL="0" indent="0">
              <a:buNone/>
            </a:pPr>
            <a:r>
              <a:rPr lang="en-US" sz="3200" dirty="0"/>
              <a:t>Now we will enumerate some duties, in accordance with their usual</a:t>
            </a:r>
            <a:r>
              <a:rPr lang="el-GR" sz="3200" dirty="0"/>
              <a:t> </a:t>
            </a:r>
            <a:r>
              <a:rPr lang="en-US" sz="3200" dirty="0"/>
              <a:t>division into duties toward ourselves and toward other human beings, and</a:t>
            </a:r>
            <a:r>
              <a:rPr lang="el-GR" sz="3200" dirty="0"/>
              <a:t> </a:t>
            </a:r>
            <a:r>
              <a:rPr lang="en-US" sz="3200" dirty="0"/>
              <a:t>into perfect and imperfect duties:*</a:t>
            </a:r>
            <a:endParaRPr lang="el-GR" sz="3200" dirty="0"/>
          </a:p>
        </p:txBody>
      </p:sp>
    </p:spTree>
    <p:extLst>
      <p:ext uri="{BB962C8B-B14F-4D97-AF65-F5344CB8AC3E}">
        <p14:creationId xmlns:p14="http://schemas.microsoft.com/office/powerpoint/2010/main" val="3641590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883074-A779-441E-8952-E5AC1ABEC7E6}"/>
              </a:ext>
            </a:extLst>
          </p:cNvPr>
          <p:cNvSpPr>
            <a:spLocks noGrp="1"/>
          </p:cNvSpPr>
          <p:nvPr>
            <p:ph type="title"/>
          </p:nvPr>
        </p:nvSpPr>
        <p:spPr>
          <a:xfrm>
            <a:off x="2895600" y="293850"/>
            <a:ext cx="8610600" cy="1293028"/>
          </a:xfrm>
        </p:spPr>
        <p:txBody>
          <a:bodyPr/>
          <a:lstStyle/>
          <a:p>
            <a:r>
              <a:rPr lang="el-GR" dirty="0" err="1"/>
              <a:t>Τελεια</a:t>
            </a:r>
            <a:r>
              <a:rPr lang="el-GR" dirty="0"/>
              <a:t> και </a:t>
            </a:r>
            <a:r>
              <a:rPr lang="el-GR" dirty="0" err="1"/>
              <a:t>ατελη</a:t>
            </a:r>
            <a:r>
              <a:rPr lang="el-GR" dirty="0"/>
              <a:t> </a:t>
            </a:r>
            <a:r>
              <a:rPr lang="el-GR" dirty="0" err="1"/>
              <a:t>καθηκοντα</a:t>
            </a:r>
            <a:r>
              <a:rPr lang="el-GR" dirty="0"/>
              <a:t> </a:t>
            </a:r>
            <a:r>
              <a:rPr lang="el-GR" dirty="0" err="1"/>
              <a:t>ιι</a:t>
            </a:r>
            <a:endParaRPr lang="el-GR" dirty="0"/>
          </a:p>
        </p:txBody>
      </p:sp>
      <p:sp>
        <p:nvSpPr>
          <p:cNvPr id="3" name="Θέση περιεχομένου 2">
            <a:extLst>
              <a:ext uri="{FF2B5EF4-FFF2-40B4-BE49-F238E27FC236}">
                <a16:creationId xmlns:a16="http://schemas.microsoft.com/office/drawing/2014/main" id="{818CAA02-D56B-47C0-AE30-96A0D8383395}"/>
              </a:ext>
            </a:extLst>
          </p:cNvPr>
          <p:cNvSpPr>
            <a:spLocks noGrp="1"/>
          </p:cNvSpPr>
          <p:nvPr>
            <p:ph idx="1"/>
          </p:nvPr>
        </p:nvSpPr>
        <p:spPr>
          <a:xfrm>
            <a:off x="685800" y="1586878"/>
            <a:ext cx="10820400" cy="4977272"/>
          </a:xfrm>
        </p:spPr>
        <p:txBody>
          <a:bodyPr>
            <a:noAutofit/>
          </a:bodyPr>
          <a:lstStyle/>
          <a:p>
            <a:pPr marL="0" indent="0">
              <a:buNone/>
            </a:pPr>
            <a:r>
              <a:rPr lang="en-US" sz="2400" dirty="0"/>
              <a:t>Here one must note well that I reserve the division of duties entirely for</a:t>
            </a:r>
            <a:r>
              <a:rPr lang="el-GR" sz="2400" dirty="0"/>
              <a:t> </a:t>
            </a:r>
            <a:r>
              <a:rPr lang="en-US" sz="2400" dirty="0"/>
              <a:t>a future metaphysics of morals; the division here therefore stands only as a</a:t>
            </a:r>
            <a:r>
              <a:rPr lang="el-GR" sz="2400" dirty="0"/>
              <a:t> </a:t>
            </a:r>
            <a:r>
              <a:rPr lang="en-US" sz="2400" dirty="0"/>
              <a:t>discretionary one (to order my examples). For the rest, I understand by a</a:t>
            </a:r>
            <a:r>
              <a:rPr lang="el-GR" sz="2400" dirty="0"/>
              <a:t> </a:t>
            </a:r>
            <a:r>
              <a:rPr lang="en-US" sz="2400" dirty="0"/>
              <a:t>perfect duty that which permits no exception to the advantage of inclination,</a:t>
            </a:r>
            <a:r>
              <a:rPr lang="el-GR" sz="2400" dirty="0"/>
              <a:t> </a:t>
            </a:r>
            <a:r>
              <a:rPr lang="en-US" sz="2400" dirty="0"/>
              <a:t>and I do have perfect duties that are not merely external but also</a:t>
            </a:r>
            <a:r>
              <a:rPr lang="el-GR" sz="2400" dirty="0"/>
              <a:t> </a:t>
            </a:r>
            <a:r>
              <a:rPr lang="en-US" sz="2400" dirty="0"/>
              <a:t>internal, which runs contrary to the use of words common in the schools;</a:t>
            </a:r>
            <a:r>
              <a:rPr lang="el-GR" sz="2400" dirty="0"/>
              <a:t> </a:t>
            </a:r>
            <a:r>
              <a:rPr lang="en-US" sz="2400" dirty="0"/>
              <a:t>but I do not mean to defend that here, because for my aim it is all the same</a:t>
            </a:r>
            <a:r>
              <a:rPr lang="el-GR" sz="2400" dirty="0"/>
              <a:t> </a:t>
            </a:r>
            <a:r>
              <a:rPr lang="en-US" sz="2400" dirty="0"/>
              <a:t>whether or not one concedes it to me. [Cf. Metaphysics of Morals, Ak</a:t>
            </a:r>
            <a:r>
              <a:rPr lang="el-GR" sz="2400" dirty="0"/>
              <a:t> </a:t>
            </a:r>
            <a:r>
              <a:rPr lang="en-US" sz="2400" dirty="0"/>
              <a:t>6:240, 391–98, 413, and the detailed taxonomy of duties of virtue, Ak</a:t>
            </a:r>
            <a:r>
              <a:rPr lang="el-GR" sz="2400" dirty="0"/>
              <a:t> </a:t>
            </a:r>
            <a:r>
              <a:rPr lang="en-US" sz="2400" dirty="0"/>
              <a:t>6:417–68. The ‘‘use of words common in the schools,’’ according to which</a:t>
            </a:r>
            <a:r>
              <a:rPr lang="el-GR" sz="2400" dirty="0"/>
              <a:t> </a:t>
            </a:r>
            <a:r>
              <a:rPr lang="en-US" sz="2400" dirty="0"/>
              <a:t>perfect duties are externally enforceable actions, is based on Samuel </a:t>
            </a:r>
            <a:r>
              <a:rPr lang="en-US" sz="2400" dirty="0" err="1"/>
              <a:t>Pufendorf</a:t>
            </a:r>
            <a:r>
              <a:rPr lang="el-GR" sz="2400" dirty="0"/>
              <a:t> </a:t>
            </a:r>
            <a:r>
              <a:rPr lang="en-US" sz="2400" dirty="0"/>
              <a:t>(1632–1694), De Jure </a:t>
            </a:r>
            <a:r>
              <a:rPr lang="en-US" sz="2400" dirty="0" err="1"/>
              <a:t>Naturale</a:t>
            </a:r>
            <a:r>
              <a:rPr lang="en-US" sz="2400" dirty="0"/>
              <a:t> (1672), 1.1.19–20. But </a:t>
            </a:r>
            <a:r>
              <a:rPr lang="en-US" sz="2400" dirty="0" err="1"/>
              <a:t>Pufendorf’s</a:t>
            </a:r>
            <a:r>
              <a:rPr lang="el-GR" sz="2400" dirty="0"/>
              <a:t> </a:t>
            </a:r>
            <a:r>
              <a:rPr lang="en-US" sz="2400" dirty="0"/>
              <a:t>distinction was anticipated by Hugo Grotius (1583–1645) and had been</a:t>
            </a:r>
            <a:r>
              <a:rPr lang="el-GR" sz="2400" dirty="0"/>
              <a:t> </a:t>
            </a:r>
            <a:r>
              <a:rPr lang="en-US" sz="2400" dirty="0"/>
              <a:t>taken up also by, among others, Christian </a:t>
            </a:r>
            <a:r>
              <a:rPr lang="en-US" sz="2400" dirty="0" err="1"/>
              <a:t>Thomasius</a:t>
            </a:r>
            <a:r>
              <a:rPr lang="en-US" sz="2400" dirty="0"/>
              <a:t> (1655–1728) and J. G.</a:t>
            </a:r>
            <a:r>
              <a:rPr lang="el-GR" sz="2400" dirty="0"/>
              <a:t> </a:t>
            </a:r>
            <a:r>
              <a:rPr lang="en-US" sz="2400" dirty="0"/>
              <a:t>Sulzer.]</a:t>
            </a:r>
            <a:endParaRPr lang="el-GR" sz="2400" dirty="0"/>
          </a:p>
        </p:txBody>
      </p:sp>
    </p:spTree>
    <p:extLst>
      <p:ext uri="{BB962C8B-B14F-4D97-AF65-F5344CB8AC3E}">
        <p14:creationId xmlns:p14="http://schemas.microsoft.com/office/powerpoint/2010/main" val="953219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69F58A-8BE1-464D-946F-BEF41339D4D2}"/>
              </a:ext>
            </a:extLst>
          </p:cNvPr>
          <p:cNvSpPr>
            <a:spLocks noGrp="1"/>
          </p:cNvSpPr>
          <p:nvPr>
            <p:ph type="title"/>
          </p:nvPr>
        </p:nvSpPr>
        <p:spPr/>
        <p:txBody>
          <a:bodyPr/>
          <a:lstStyle/>
          <a:p>
            <a:r>
              <a:rPr lang="el-GR" dirty="0" err="1"/>
              <a:t>Τελεια</a:t>
            </a:r>
            <a:r>
              <a:rPr lang="el-GR" dirty="0"/>
              <a:t> </a:t>
            </a:r>
            <a:r>
              <a:rPr lang="el-GR" dirty="0" err="1"/>
              <a:t>καθηκοντα</a:t>
            </a:r>
            <a:r>
              <a:rPr lang="el-GR" dirty="0"/>
              <a:t> προς τον </a:t>
            </a:r>
            <a:r>
              <a:rPr lang="el-GR" dirty="0" err="1"/>
              <a:t>εαυτο</a:t>
            </a:r>
            <a:r>
              <a:rPr lang="el-GR" dirty="0"/>
              <a:t> μου</a:t>
            </a:r>
          </a:p>
        </p:txBody>
      </p:sp>
      <p:sp>
        <p:nvSpPr>
          <p:cNvPr id="3" name="Θέση περιεχομένου 2">
            <a:extLst>
              <a:ext uri="{FF2B5EF4-FFF2-40B4-BE49-F238E27FC236}">
                <a16:creationId xmlns:a16="http://schemas.microsoft.com/office/drawing/2014/main" id="{970B55C9-70C0-4556-907E-0069BA0683A8}"/>
              </a:ext>
            </a:extLst>
          </p:cNvPr>
          <p:cNvSpPr>
            <a:spLocks noGrp="1"/>
          </p:cNvSpPr>
          <p:nvPr>
            <p:ph idx="1"/>
          </p:nvPr>
        </p:nvSpPr>
        <p:spPr/>
        <p:txBody>
          <a:bodyPr>
            <a:normAutofit/>
          </a:bodyPr>
          <a:lstStyle/>
          <a:p>
            <a:pPr marL="0" indent="0">
              <a:buNone/>
            </a:pPr>
            <a:r>
              <a:rPr lang="en-US" dirty="0"/>
              <a:t>One person, through a series of evils that have accumulated to the</a:t>
            </a:r>
            <a:r>
              <a:rPr lang="el-GR" dirty="0"/>
              <a:t> </a:t>
            </a:r>
            <a:r>
              <a:rPr lang="en-US" dirty="0"/>
              <a:t>[Ak 4:422] point of hopelessness, feels weary of life but is still so far in possession of</a:t>
            </a:r>
            <a:r>
              <a:rPr lang="el-GR" dirty="0"/>
              <a:t> </a:t>
            </a:r>
            <a:r>
              <a:rPr lang="en-US" dirty="0"/>
              <a:t>his reason that he can ask himself whether it might be contrary to the duty to</a:t>
            </a:r>
            <a:r>
              <a:rPr lang="el-GR" dirty="0"/>
              <a:t> </a:t>
            </a:r>
            <a:r>
              <a:rPr lang="en-US" dirty="0"/>
              <a:t>himself to take his own life. Now he tries out whether the maxim of his</a:t>
            </a:r>
            <a:r>
              <a:rPr lang="el-GR" dirty="0"/>
              <a:t> </a:t>
            </a:r>
            <a:r>
              <a:rPr lang="en-US" dirty="0"/>
              <a:t>action could become a universal law of nature. But his maxim is: ‘From</a:t>
            </a:r>
            <a:r>
              <a:rPr lang="el-GR" dirty="0"/>
              <a:t> </a:t>
            </a:r>
            <a:r>
              <a:rPr lang="en-US" dirty="0"/>
              <a:t>self-love, I make it my principle to shorten my life when by longer term it</a:t>
            </a:r>
            <a:r>
              <a:rPr lang="el-GR" dirty="0"/>
              <a:t> </a:t>
            </a:r>
            <a:r>
              <a:rPr lang="en-US" dirty="0"/>
              <a:t>threatens more ill than it promises agreeableness’. The question is whether</a:t>
            </a:r>
            <a:r>
              <a:rPr lang="el-GR" dirty="0"/>
              <a:t> </a:t>
            </a:r>
            <a:r>
              <a:rPr lang="en-US" dirty="0"/>
              <a:t>this principle of self-love could become a universal law of nature. But then</a:t>
            </a:r>
            <a:r>
              <a:rPr lang="el-GR" dirty="0"/>
              <a:t> </a:t>
            </a:r>
            <a:r>
              <a:rPr lang="en-US" dirty="0"/>
              <a:t>one soon sees that a nature whose law it was to destroy life through the same</a:t>
            </a:r>
            <a:r>
              <a:rPr lang="el-GR" dirty="0"/>
              <a:t> </a:t>
            </a:r>
            <a:r>
              <a:rPr lang="en-US" dirty="0"/>
              <a:t>feeling whose vocation it is to impel the furtherance of life would contradict itself, and thus could not subsist as nature; hence that maxim could not</a:t>
            </a:r>
            <a:r>
              <a:rPr lang="el-GR" dirty="0"/>
              <a:t> </a:t>
            </a:r>
            <a:r>
              <a:rPr lang="en-US" dirty="0"/>
              <a:t>possibly obtain as a universal law of nature, and consequently it entirely</a:t>
            </a:r>
            <a:r>
              <a:rPr lang="el-GR" dirty="0"/>
              <a:t> </a:t>
            </a:r>
            <a:r>
              <a:rPr lang="en-US" dirty="0"/>
              <a:t>contradicts the supreme principle of all duty.</a:t>
            </a:r>
            <a:endParaRPr lang="el-GR" dirty="0"/>
          </a:p>
        </p:txBody>
      </p:sp>
    </p:spTree>
    <p:extLst>
      <p:ext uri="{BB962C8B-B14F-4D97-AF65-F5344CB8AC3E}">
        <p14:creationId xmlns:p14="http://schemas.microsoft.com/office/powerpoint/2010/main" val="244808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29BF44-27BA-4D28-BCB7-3B77FE8BAE80}"/>
              </a:ext>
            </a:extLst>
          </p:cNvPr>
          <p:cNvSpPr>
            <a:spLocks noGrp="1"/>
          </p:cNvSpPr>
          <p:nvPr>
            <p:ph type="title"/>
          </p:nvPr>
        </p:nvSpPr>
        <p:spPr>
          <a:xfrm>
            <a:off x="2895600" y="471412"/>
            <a:ext cx="8610600" cy="1293028"/>
          </a:xfrm>
        </p:spPr>
        <p:txBody>
          <a:bodyPr/>
          <a:lstStyle/>
          <a:p>
            <a:r>
              <a:rPr lang="el-GR" dirty="0" err="1"/>
              <a:t>Τελεια</a:t>
            </a:r>
            <a:r>
              <a:rPr lang="el-GR" dirty="0"/>
              <a:t> </a:t>
            </a:r>
            <a:r>
              <a:rPr lang="el-GR" dirty="0" err="1"/>
              <a:t>καθηκοντα</a:t>
            </a:r>
            <a:r>
              <a:rPr lang="el-GR" dirty="0"/>
              <a:t> προς τους </a:t>
            </a:r>
            <a:r>
              <a:rPr lang="el-GR" dirty="0" err="1"/>
              <a:t>αλλουσ</a:t>
            </a:r>
            <a:endParaRPr lang="el-GR" dirty="0"/>
          </a:p>
        </p:txBody>
      </p:sp>
      <p:sp>
        <p:nvSpPr>
          <p:cNvPr id="3" name="Θέση περιεχομένου 2">
            <a:extLst>
              <a:ext uri="{FF2B5EF4-FFF2-40B4-BE49-F238E27FC236}">
                <a16:creationId xmlns:a16="http://schemas.microsoft.com/office/drawing/2014/main" id="{A9F1D40B-03C0-47B4-A295-E9B54D38595A}"/>
              </a:ext>
            </a:extLst>
          </p:cNvPr>
          <p:cNvSpPr>
            <a:spLocks noGrp="1"/>
          </p:cNvSpPr>
          <p:nvPr>
            <p:ph idx="1"/>
          </p:nvPr>
        </p:nvSpPr>
        <p:spPr>
          <a:xfrm>
            <a:off x="685800" y="1764440"/>
            <a:ext cx="10820400" cy="4622148"/>
          </a:xfrm>
        </p:spPr>
        <p:txBody>
          <a:bodyPr>
            <a:noAutofit/>
          </a:bodyPr>
          <a:lstStyle/>
          <a:p>
            <a:pPr marL="0" indent="0">
              <a:buNone/>
            </a:pPr>
            <a:r>
              <a:rPr lang="en-US" sz="2400" dirty="0"/>
              <a:t>Another sees himself pressured by distress into borrowing money.</a:t>
            </a:r>
            <a:r>
              <a:rPr lang="el-GR" sz="2400" dirty="0"/>
              <a:t> </a:t>
            </a:r>
            <a:r>
              <a:rPr lang="en-US" sz="2400" dirty="0"/>
              <a:t>He knows very well that he will not be able to pay, but he also sees that</a:t>
            </a:r>
            <a:r>
              <a:rPr lang="el-GR" sz="2400" dirty="0"/>
              <a:t> </a:t>
            </a:r>
            <a:r>
              <a:rPr lang="en-US" sz="2400" dirty="0"/>
              <a:t>nothing will be lent him if he does not firmly promise to pay at a determinate</a:t>
            </a:r>
            <a:r>
              <a:rPr lang="el-GR" sz="2400" dirty="0"/>
              <a:t> </a:t>
            </a:r>
            <a:r>
              <a:rPr lang="en-US" sz="2400" dirty="0"/>
              <a:t>time. He wants to make such a promise; yet he has conscience enough</a:t>
            </a:r>
            <a:r>
              <a:rPr lang="el-GR" sz="2400" dirty="0"/>
              <a:t> </a:t>
            </a:r>
            <a:r>
              <a:rPr lang="en-US" sz="2400" dirty="0"/>
              <a:t>to ask himself: ‘‘Is it not impermissible and contrary to duty to get out of</a:t>
            </a:r>
            <a:r>
              <a:rPr lang="el-GR" sz="2400" dirty="0"/>
              <a:t> </a:t>
            </a:r>
            <a:r>
              <a:rPr lang="en-US" sz="2400" dirty="0"/>
              <a:t>distress in such a way?’’ Supposing he nevertheless resolved on it, his</a:t>
            </a:r>
            <a:r>
              <a:rPr lang="el-GR" sz="2400" dirty="0"/>
              <a:t> </a:t>
            </a:r>
            <a:r>
              <a:rPr lang="en-US" sz="2400" dirty="0"/>
              <a:t>maxim would be stated as follows: ‘If I believe myself to be in pecuniary</a:t>
            </a:r>
            <a:r>
              <a:rPr lang="el-GR" sz="2400" dirty="0"/>
              <a:t> </a:t>
            </a:r>
            <a:r>
              <a:rPr lang="en-US" sz="2400" dirty="0"/>
              <a:t>distress, then I will borrow money and promise to pay it back, although I</a:t>
            </a:r>
            <a:r>
              <a:rPr lang="el-GR" sz="2400" dirty="0"/>
              <a:t> </a:t>
            </a:r>
            <a:r>
              <a:rPr lang="en-US" sz="2400" dirty="0"/>
              <a:t>know this will never happen’. Now this principle of self-love, or of what is</a:t>
            </a:r>
            <a:r>
              <a:rPr lang="el-GR" sz="2400" dirty="0"/>
              <a:t> </a:t>
            </a:r>
            <a:r>
              <a:rPr lang="en-US" sz="2400" dirty="0"/>
              <a:t>expedient for oneself, might perhaps be united with my entire future welfare,</a:t>
            </a:r>
            <a:r>
              <a:rPr lang="el-GR" sz="2400" dirty="0"/>
              <a:t> </a:t>
            </a:r>
            <a:r>
              <a:rPr lang="en-US" sz="2400" dirty="0"/>
              <a:t>yet the question now is: ‘‘Is it right?’’ I thus transform this claim of</a:t>
            </a:r>
            <a:r>
              <a:rPr lang="el-GR" sz="2400" dirty="0"/>
              <a:t> </a:t>
            </a:r>
            <a:r>
              <a:rPr lang="en-US" sz="2400" dirty="0"/>
              <a:t>self-love into a universal law and set up the question thus: ‘‘How would it</a:t>
            </a:r>
            <a:r>
              <a:rPr lang="el-GR" sz="2400" dirty="0"/>
              <a:t> </a:t>
            </a:r>
            <a:r>
              <a:rPr lang="en-US" sz="2400" dirty="0"/>
              <a:t>stand if my maxim became a universal law?’’</a:t>
            </a:r>
            <a:endParaRPr lang="el-GR" sz="2400" dirty="0"/>
          </a:p>
        </p:txBody>
      </p:sp>
    </p:spTree>
    <p:extLst>
      <p:ext uri="{BB962C8B-B14F-4D97-AF65-F5344CB8AC3E}">
        <p14:creationId xmlns:p14="http://schemas.microsoft.com/office/powerpoint/2010/main" val="2057697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2A7C86-8C65-4FCE-A96C-A85917527158}"/>
              </a:ext>
            </a:extLst>
          </p:cNvPr>
          <p:cNvSpPr>
            <a:spLocks noGrp="1"/>
          </p:cNvSpPr>
          <p:nvPr>
            <p:ph type="title"/>
          </p:nvPr>
        </p:nvSpPr>
        <p:spPr/>
        <p:txBody>
          <a:bodyPr/>
          <a:lstStyle/>
          <a:p>
            <a:r>
              <a:rPr lang="el-GR" dirty="0" err="1"/>
              <a:t>Τελεια</a:t>
            </a:r>
            <a:r>
              <a:rPr lang="el-GR" dirty="0"/>
              <a:t> </a:t>
            </a:r>
            <a:r>
              <a:rPr lang="el-GR" dirty="0" err="1"/>
              <a:t>καθηκοντα</a:t>
            </a:r>
            <a:r>
              <a:rPr lang="el-GR" dirty="0"/>
              <a:t> προς τους </a:t>
            </a:r>
            <a:r>
              <a:rPr lang="el-GR" dirty="0" err="1"/>
              <a:t>αλλουσ</a:t>
            </a:r>
            <a:r>
              <a:rPr lang="el-GR" dirty="0"/>
              <a:t> </a:t>
            </a:r>
            <a:r>
              <a:rPr lang="el-GR" dirty="0" err="1"/>
              <a:t>ιι</a:t>
            </a:r>
            <a:endParaRPr lang="el-GR" dirty="0"/>
          </a:p>
        </p:txBody>
      </p:sp>
      <p:sp>
        <p:nvSpPr>
          <p:cNvPr id="3" name="Θέση περιεχομένου 2">
            <a:extLst>
              <a:ext uri="{FF2B5EF4-FFF2-40B4-BE49-F238E27FC236}">
                <a16:creationId xmlns:a16="http://schemas.microsoft.com/office/drawing/2014/main" id="{7C74ACF2-5984-4D3F-A15D-9D03C86CEB49}"/>
              </a:ext>
            </a:extLst>
          </p:cNvPr>
          <p:cNvSpPr>
            <a:spLocks noGrp="1"/>
          </p:cNvSpPr>
          <p:nvPr>
            <p:ph idx="1"/>
          </p:nvPr>
        </p:nvSpPr>
        <p:spPr/>
        <p:txBody>
          <a:bodyPr>
            <a:normAutofit/>
          </a:bodyPr>
          <a:lstStyle/>
          <a:p>
            <a:pPr marL="0" indent="0">
              <a:buNone/>
            </a:pPr>
            <a:r>
              <a:rPr lang="en-US" sz="2800" dirty="0"/>
              <a:t>Yet I see right away that it</a:t>
            </a:r>
            <a:r>
              <a:rPr lang="el-GR" sz="2800" dirty="0"/>
              <a:t> </a:t>
            </a:r>
            <a:r>
              <a:rPr lang="en-US" sz="2800" dirty="0"/>
              <a:t>could never be valid as a universal law of nature and still agree with itself,</a:t>
            </a:r>
            <a:r>
              <a:rPr lang="el-GR" sz="2800" dirty="0"/>
              <a:t> </a:t>
            </a:r>
            <a:r>
              <a:rPr lang="en-US" sz="2800" dirty="0"/>
              <a:t>but rather it would necessarily contradict itself. For the universality of a law</a:t>
            </a:r>
            <a:r>
              <a:rPr lang="el-GR" sz="2800" dirty="0"/>
              <a:t> </a:t>
            </a:r>
            <a:r>
              <a:rPr lang="en-US" sz="2800" dirty="0"/>
              <a:t>that everyone who believes himself to be in distress could promise whatever</a:t>
            </a:r>
            <a:r>
              <a:rPr lang="el-GR" sz="2800" dirty="0"/>
              <a:t> </a:t>
            </a:r>
            <a:r>
              <a:rPr lang="en-US" sz="2800" dirty="0"/>
              <a:t>occurred to him with the intention of not keeping it would make</a:t>
            </a:r>
            <a:r>
              <a:rPr lang="el-GR" sz="2800" dirty="0"/>
              <a:t> </a:t>
            </a:r>
            <a:r>
              <a:rPr lang="en-US" sz="2800" dirty="0"/>
              <a:t>impossible the promise and the end one might have in making it, since no</a:t>
            </a:r>
            <a:r>
              <a:rPr lang="el-GR" sz="2800" dirty="0"/>
              <a:t> </a:t>
            </a:r>
            <a:r>
              <a:rPr lang="en-US" sz="2800" dirty="0"/>
              <a:t>one would believe that anything has been promised him, but rather would</a:t>
            </a:r>
            <a:r>
              <a:rPr lang="el-GR" sz="2800" dirty="0"/>
              <a:t> </a:t>
            </a:r>
            <a:r>
              <a:rPr lang="en-US" sz="2800" dirty="0"/>
              <a:t>laugh about every such utterance as vain pretense.</a:t>
            </a:r>
            <a:endParaRPr lang="el-GR" sz="2800" dirty="0"/>
          </a:p>
        </p:txBody>
      </p:sp>
    </p:spTree>
    <p:extLst>
      <p:ext uri="{BB962C8B-B14F-4D97-AF65-F5344CB8AC3E}">
        <p14:creationId xmlns:p14="http://schemas.microsoft.com/office/powerpoint/2010/main" val="984931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83367F-7255-416F-8691-C7206CD60FA1}"/>
              </a:ext>
            </a:extLst>
          </p:cNvPr>
          <p:cNvSpPr>
            <a:spLocks noGrp="1"/>
          </p:cNvSpPr>
          <p:nvPr>
            <p:ph type="title"/>
          </p:nvPr>
        </p:nvSpPr>
        <p:spPr/>
        <p:txBody>
          <a:bodyPr/>
          <a:lstStyle/>
          <a:p>
            <a:r>
              <a:rPr lang="el-GR" dirty="0" err="1"/>
              <a:t>Ατελη</a:t>
            </a:r>
            <a:r>
              <a:rPr lang="el-GR" dirty="0"/>
              <a:t> </a:t>
            </a:r>
            <a:r>
              <a:rPr lang="el-GR" dirty="0" err="1"/>
              <a:t>καθηκοντα</a:t>
            </a:r>
            <a:r>
              <a:rPr lang="el-GR" dirty="0"/>
              <a:t> προς τον </a:t>
            </a:r>
            <a:r>
              <a:rPr lang="el-GR" dirty="0" err="1"/>
              <a:t>εαυτο</a:t>
            </a:r>
            <a:r>
              <a:rPr lang="el-GR" dirty="0"/>
              <a:t> μου</a:t>
            </a:r>
          </a:p>
        </p:txBody>
      </p:sp>
      <p:sp>
        <p:nvSpPr>
          <p:cNvPr id="3" name="Θέση περιεχομένου 2">
            <a:extLst>
              <a:ext uri="{FF2B5EF4-FFF2-40B4-BE49-F238E27FC236}">
                <a16:creationId xmlns:a16="http://schemas.microsoft.com/office/drawing/2014/main" id="{D1CA5C73-D127-46B7-97CB-2DAB30A8EF7E}"/>
              </a:ext>
            </a:extLst>
          </p:cNvPr>
          <p:cNvSpPr>
            <a:spLocks noGrp="1"/>
          </p:cNvSpPr>
          <p:nvPr>
            <p:ph idx="1"/>
          </p:nvPr>
        </p:nvSpPr>
        <p:spPr/>
        <p:txBody>
          <a:bodyPr>
            <a:normAutofit/>
          </a:bodyPr>
          <a:lstStyle/>
          <a:p>
            <a:pPr marL="0" indent="0">
              <a:buNone/>
            </a:pPr>
            <a:r>
              <a:rPr lang="en-US" sz="2800" dirty="0"/>
              <a:t>A third finds in himself a talent, which could, by means of some [Ak 4:423]</a:t>
            </a:r>
            <a:r>
              <a:rPr lang="el-GR" sz="2800" dirty="0"/>
              <a:t> </a:t>
            </a:r>
            <a:r>
              <a:rPr lang="en-US" sz="2800" dirty="0"/>
              <a:t>cultivation, make him into a human being who is useful for all sorts of aims.</a:t>
            </a:r>
            <a:r>
              <a:rPr lang="el-GR" sz="2800" dirty="0"/>
              <a:t> </a:t>
            </a:r>
            <a:r>
              <a:rPr lang="en-US" sz="2800" dirty="0"/>
              <a:t>But he sees himself as in comfortable circumstances and sooner prefers</a:t>
            </a:r>
            <a:r>
              <a:rPr lang="el-GR" sz="2800" dirty="0"/>
              <a:t> </a:t>
            </a:r>
            <a:r>
              <a:rPr lang="en-US" sz="2800" dirty="0"/>
              <a:t>to indulge46 in gratification than to trouble himself with the expansion</a:t>
            </a:r>
            <a:r>
              <a:rPr lang="el-GR" sz="2800" dirty="0"/>
              <a:t> </a:t>
            </a:r>
            <a:r>
              <a:rPr lang="en-US" sz="2800" dirty="0"/>
              <a:t>and improvement of his fortunate natural predispositions. Yet he still asks</a:t>
            </a:r>
            <a:r>
              <a:rPr lang="el-GR" sz="2800" dirty="0"/>
              <a:t> </a:t>
            </a:r>
            <a:r>
              <a:rPr lang="en-US" sz="2800" dirty="0"/>
              <a:t>whether, apart from the agreement of his maxim of neglecting his gifts of</a:t>
            </a:r>
            <a:r>
              <a:rPr lang="el-GR" sz="2800" dirty="0"/>
              <a:t> </a:t>
            </a:r>
            <a:r>
              <a:rPr lang="en-US" sz="2800" dirty="0"/>
              <a:t>nature with his propensity to amusement, it also agrees with what one calls</a:t>
            </a:r>
            <a:r>
              <a:rPr lang="el-GR" sz="2800" dirty="0"/>
              <a:t> </a:t>
            </a:r>
            <a:r>
              <a:rPr lang="en-US" sz="2800" dirty="0"/>
              <a:t>‘duty’.</a:t>
            </a:r>
            <a:endParaRPr lang="el-GR" sz="2800" dirty="0"/>
          </a:p>
        </p:txBody>
      </p:sp>
    </p:spTree>
    <p:extLst>
      <p:ext uri="{BB962C8B-B14F-4D97-AF65-F5344CB8AC3E}">
        <p14:creationId xmlns:p14="http://schemas.microsoft.com/office/powerpoint/2010/main" val="1361171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D18184-35C0-4FBA-8895-D2D2D4812D13}"/>
              </a:ext>
            </a:extLst>
          </p:cNvPr>
          <p:cNvSpPr>
            <a:spLocks noGrp="1"/>
          </p:cNvSpPr>
          <p:nvPr>
            <p:ph type="title"/>
          </p:nvPr>
        </p:nvSpPr>
        <p:spPr/>
        <p:txBody>
          <a:bodyPr/>
          <a:lstStyle/>
          <a:p>
            <a:r>
              <a:rPr lang="el-GR" dirty="0" err="1"/>
              <a:t>Ατελη</a:t>
            </a:r>
            <a:r>
              <a:rPr lang="el-GR" dirty="0"/>
              <a:t> </a:t>
            </a:r>
            <a:r>
              <a:rPr lang="el-GR" dirty="0" err="1"/>
              <a:t>καθηκοντα</a:t>
            </a:r>
            <a:r>
              <a:rPr lang="el-GR" dirty="0"/>
              <a:t> προς τον </a:t>
            </a:r>
            <a:r>
              <a:rPr lang="el-GR" dirty="0" err="1"/>
              <a:t>εαυτο</a:t>
            </a:r>
            <a:r>
              <a:rPr lang="el-GR" dirty="0"/>
              <a:t> μου </a:t>
            </a:r>
            <a:r>
              <a:rPr lang="el-GR" dirty="0" err="1"/>
              <a:t>ιι</a:t>
            </a:r>
            <a:endParaRPr lang="el-GR" dirty="0"/>
          </a:p>
        </p:txBody>
      </p:sp>
      <p:sp>
        <p:nvSpPr>
          <p:cNvPr id="3" name="Θέση περιεχομένου 2">
            <a:extLst>
              <a:ext uri="{FF2B5EF4-FFF2-40B4-BE49-F238E27FC236}">
                <a16:creationId xmlns:a16="http://schemas.microsoft.com/office/drawing/2014/main" id="{41C3070B-56CC-4B10-99B5-0C6BEEC672B4}"/>
              </a:ext>
            </a:extLst>
          </p:cNvPr>
          <p:cNvSpPr>
            <a:spLocks noGrp="1"/>
          </p:cNvSpPr>
          <p:nvPr>
            <p:ph idx="1"/>
          </p:nvPr>
        </p:nvSpPr>
        <p:spPr/>
        <p:txBody>
          <a:bodyPr>
            <a:normAutofit/>
          </a:bodyPr>
          <a:lstStyle/>
          <a:p>
            <a:pPr marL="0" indent="0">
              <a:buNone/>
            </a:pPr>
            <a:r>
              <a:rPr lang="en-US" sz="2800" dirty="0"/>
              <a:t>Then he sees that, although a nature could still subsist in accordance</a:t>
            </a:r>
            <a:r>
              <a:rPr lang="el-GR" sz="2800" dirty="0"/>
              <a:t> </a:t>
            </a:r>
            <a:r>
              <a:rPr lang="en-US" sz="2800" dirty="0"/>
              <a:t>with such a universal law, though then the human being (like the South Sea</a:t>
            </a:r>
            <a:r>
              <a:rPr lang="el-GR" sz="2800" dirty="0"/>
              <a:t> </a:t>
            </a:r>
            <a:r>
              <a:rPr lang="en-US" sz="2800" dirty="0"/>
              <a:t>Islanders) would think only of letting his talents rust and applying his life</a:t>
            </a:r>
            <a:r>
              <a:rPr lang="el-GR" sz="2800" dirty="0"/>
              <a:t> </a:t>
            </a:r>
            <a:r>
              <a:rPr lang="en-US" sz="2800" dirty="0"/>
              <a:t>merely to idleness, amusement, procreation, in a word, to enjoyment; yet it</a:t>
            </a:r>
            <a:r>
              <a:rPr lang="el-GR" sz="2800" dirty="0"/>
              <a:t> </a:t>
            </a:r>
            <a:r>
              <a:rPr lang="en-US" sz="2800" dirty="0"/>
              <a:t>is impossible for him to will that this should become a universal law of</a:t>
            </a:r>
            <a:r>
              <a:rPr lang="el-GR" sz="2800" dirty="0"/>
              <a:t> </a:t>
            </a:r>
            <a:r>
              <a:rPr lang="en-US" sz="2800" dirty="0"/>
              <a:t>nature, or that it should be implanted in us as such by natural instinct. For as</a:t>
            </a:r>
            <a:r>
              <a:rPr lang="el-GR" sz="2800" dirty="0"/>
              <a:t> </a:t>
            </a:r>
            <a:r>
              <a:rPr lang="en-US" sz="2800" dirty="0"/>
              <a:t>a rational being he necessarily wills that all the faculties in him should be</a:t>
            </a:r>
            <a:r>
              <a:rPr lang="el-GR" sz="2800" dirty="0"/>
              <a:t> </a:t>
            </a:r>
            <a:r>
              <a:rPr lang="en-US" sz="2800" dirty="0"/>
              <a:t>developed, because they are serviceable and given to him for all kinds of</a:t>
            </a:r>
            <a:r>
              <a:rPr lang="el-GR" sz="2800" dirty="0"/>
              <a:t> </a:t>
            </a:r>
            <a:r>
              <a:rPr lang="en-US" sz="2800" dirty="0"/>
              <a:t>possible aims.</a:t>
            </a:r>
            <a:endParaRPr lang="el-GR" sz="2800" dirty="0"/>
          </a:p>
        </p:txBody>
      </p:sp>
    </p:spTree>
    <p:extLst>
      <p:ext uri="{BB962C8B-B14F-4D97-AF65-F5344CB8AC3E}">
        <p14:creationId xmlns:p14="http://schemas.microsoft.com/office/powerpoint/2010/main" val="363474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993857-DE4D-442F-A61C-91141218E116}"/>
              </a:ext>
            </a:extLst>
          </p:cNvPr>
          <p:cNvSpPr>
            <a:spLocks noGrp="1"/>
          </p:cNvSpPr>
          <p:nvPr>
            <p:ph type="title"/>
          </p:nvPr>
        </p:nvSpPr>
        <p:spPr/>
        <p:txBody>
          <a:bodyPr/>
          <a:lstStyle/>
          <a:p>
            <a:r>
              <a:rPr lang="el-GR" dirty="0" err="1"/>
              <a:t>Ατελη</a:t>
            </a:r>
            <a:r>
              <a:rPr lang="el-GR" dirty="0"/>
              <a:t> </a:t>
            </a:r>
            <a:r>
              <a:rPr lang="el-GR" dirty="0" err="1"/>
              <a:t>καθηκοντα</a:t>
            </a:r>
            <a:r>
              <a:rPr lang="el-GR" dirty="0"/>
              <a:t> προς τους </a:t>
            </a:r>
            <a:r>
              <a:rPr lang="el-GR" dirty="0" err="1"/>
              <a:t>αλλουσ</a:t>
            </a:r>
            <a:endParaRPr lang="el-GR" dirty="0"/>
          </a:p>
        </p:txBody>
      </p:sp>
      <p:sp>
        <p:nvSpPr>
          <p:cNvPr id="3" name="Θέση περιεχομένου 2">
            <a:extLst>
              <a:ext uri="{FF2B5EF4-FFF2-40B4-BE49-F238E27FC236}">
                <a16:creationId xmlns:a16="http://schemas.microsoft.com/office/drawing/2014/main" id="{C0CC0C89-943D-45E6-8599-4F963DAD2999}"/>
              </a:ext>
            </a:extLst>
          </p:cNvPr>
          <p:cNvSpPr>
            <a:spLocks noGrp="1"/>
          </p:cNvSpPr>
          <p:nvPr>
            <p:ph idx="1"/>
          </p:nvPr>
        </p:nvSpPr>
        <p:spPr/>
        <p:txBody>
          <a:bodyPr>
            <a:noAutofit/>
          </a:bodyPr>
          <a:lstStyle/>
          <a:p>
            <a:pPr marL="0" indent="0">
              <a:buNone/>
            </a:pPr>
            <a:r>
              <a:rPr lang="en-US" sz="2400" dirty="0"/>
              <a:t>Yet a fourth</a:t>
            </a:r>
            <a:r>
              <a:rPr lang="el-GR" sz="2400" dirty="0"/>
              <a:t> - </a:t>
            </a:r>
            <a:r>
              <a:rPr lang="en-US" sz="2400" dirty="0"/>
              <a:t>for whom it is going well, while he sees that others</a:t>
            </a:r>
            <a:r>
              <a:rPr lang="el-GR" sz="2400" dirty="0"/>
              <a:t> </a:t>
            </a:r>
            <a:r>
              <a:rPr lang="en-US" sz="2400" dirty="0"/>
              <a:t>have to struggle with great hardships (with which he could well help them)</a:t>
            </a:r>
            <a:r>
              <a:rPr lang="el-GR" sz="2400" dirty="0"/>
              <a:t> - </a:t>
            </a:r>
            <a:r>
              <a:rPr lang="en-US" sz="2400" dirty="0"/>
              <a:t>thinks: ‘‘What has it to do with me? Let each be as happy as heaven wills,</a:t>
            </a:r>
            <a:r>
              <a:rPr lang="el-GR" sz="2400" dirty="0"/>
              <a:t> </a:t>
            </a:r>
            <a:r>
              <a:rPr lang="en-US" sz="2400" dirty="0"/>
              <a:t>or as he can make himself, I will not take anything from him or even envy</a:t>
            </a:r>
            <a:r>
              <a:rPr lang="el-GR" sz="2400" dirty="0"/>
              <a:t> </a:t>
            </a:r>
            <a:r>
              <a:rPr lang="en-US" sz="2400" dirty="0"/>
              <a:t>him; only I do not want to contribute to his welfare or to his assistance in</a:t>
            </a:r>
            <a:r>
              <a:rPr lang="el-GR" sz="2400" dirty="0"/>
              <a:t> </a:t>
            </a:r>
            <a:r>
              <a:rPr lang="en-US" sz="2400" dirty="0"/>
              <a:t>distress!’’ Now to be sure, if such a way of thinking were to become a</a:t>
            </a:r>
            <a:r>
              <a:rPr lang="el-GR" sz="2400" dirty="0"/>
              <a:t> </a:t>
            </a:r>
            <a:r>
              <a:rPr lang="en-US" sz="2400" dirty="0"/>
              <a:t>universal law of nature, then the human race could well subsist, and without</a:t>
            </a:r>
            <a:r>
              <a:rPr lang="el-GR" sz="2400" dirty="0"/>
              <a:t> </a:t>
            </a:r>
            <a:r>
              <a:rPr lang="en-US" sz="2400" dirty="0"/>
              <a:t>doubt still better than when everyone chatters about sympathetic participation</a:t>
            </a:r>
            <a:r>
              <a:rPr lang="el-GR" sz="2400" dirty="0"/>
              <a:t> </a:t>
            </a:r>
            <a:r>
              <a:rPr lang="en-US" sz="2400" dirty="0"/>
              <a:t>and benevolence, and even on occasion exerts himself to practice</a:t>
            </a:r>
            <a:r>
              <a:rPr lang="el-GR" sz="2400" dirty="0"/>
              <a:t> </a:t>
            </a:r>
            <a:r>
              <a:rPr lang="en-US" sz="2400" dirty="0"/>
              <a:t>them, but, on the contrary also deceives wherever he can, sells out, or</a:t>
            </a:r>
            <a:r>
              <a:rPr lang="el-GR" sz="2400" dirty="0"/>
              <a:t> </a:t>
            </a:r>
            <a:r>
              <a:rPr lang="en-US" sz="2400" dirty="0"/>
              <a:t>otherwise infringes on the right of human beings.</a:t>
            </a:r>
            <a:endParaRPr lang="el-GR" sz="2400" dirty="0"/>
          </a:p>
        </p:txBody>
      </p:sp>
    </p:spTree>
    <p:extLst>
      <p:ext uri="{BB962C8B-B14F-4D97-AF65-F5344CB8AC3E}">
        <p14:creationId xmlns:p14="http://schemas.microsoft.com/office/powerpoint/2010/main" val="3258942338"/>
      </p:ext>
    </p:extLst>
  </p:cSld>
  <p:clrMapOvr>
    <a:masterClrMapping/>
  </p:clrMapOvr>
</p:sld>
</file>

<file path=ppt/theme/theme1.xml><?xml version="1.0" encoding="utf-8"?>
<a:theme xmlns:a="http://schemas.openxmlformats.org/drawingml/2006/main" name="ΙΧΝΟΣ ΑΤΜΟΥ">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TM04033937[[fn=ΙΧΝΟΣ ΑΤΜΟΥ]]</Template>
  <TotalTime>48</TotalTime>
  <Words>2181</Words>
  <Application>Microsoft Office PowerPoint</Application>
  <PresentationFormat>Ευρεία οθόνη</PresentationFormat>
  <Paragraphs>34</Paragraphs>
  <Slides>17</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17</vt:i4>
      </vt:variant>
    </vt:vector>
  </HeadingPairs>
  <TitlesOfParts>
    <vt:vector size="20" baseType="lpstr">
      <vt:lpstr>Arial</vt:lpstr>
      <vt:lpstr>Century Gothic</vt:lpstr>
      <vt:lpstr>ΙΧΝΟΣ ΑΤΜΟΥ</vt:lpstr>
      <vt:lpstr>Τελεια και ατελη καθηκοντα</vt:lpstr>
      <vt:lpstr>Τελεια και ατελη καθηκοντα</vt:lpstr>
      <vt:lpstr>Τελεια και ατελη καθηκοντα ιι</vt:lpstr>
      <vt:lpstr>Τελεια καθηκοντα προς τον εαυτο μου</vt:lpstr>
      <vt:lpstr>Τελεια καθηκοντα προς τους αλλουσ</vt:lpstr>
      <vt:lpstr>Τελεια καθηκοντα προς τους αλλουσ ιι</vt:lpstr>
      <vt:lpstr>Ατελη καθηκοντα προς τον εαυτο μου</vt:lpstr>
      <vt:lpstr>Ατελη καθηκοντα προς τον εαυτο μου ιι</vt:lpstr>
      <vt:lpstr>Ατελη καθηκοντα προς τους αλλουσ</vt:lpstr>
      <vt:lpstr>Ατελη καθηκοντα προς τους αλλουσ ιι</vt:lpstr>
      <vt:lpstr>Hugo Grotius, the rights of war and peace</vt:lpstr>
      <vt:lpstr>h. grotius</vt:lpstr>
      <vt:lpstr>Samuel von pufendorf, Elements of Universal Jurisprudence  </vt:lpstr>
      <vt:lpstr>Pufendorf ii</vt:lpstr>
      <vt:lpstr>Pufendorf iii</vt:lpstr>
      <vt:lpstr>Pufendorf iv</vt:lpstr>
      <vt:lpstr>Christian wolff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Τελεια και ατελη καθηκοντα</dc:title>
  <dc:creator>Evangelos</dc:creator>
  <cp:lastModifiedBy>Evangelos</cp:lastModifiedBy>
  <cp:revision>5</cp:revision>
  <dcterms:created xsi:type="dcterms:W3CDTF">2022-02-01T13:15:34Z</dcterms:created>
  <dcterms:modified xsi:type="dcterms:W3CDTF">2022-02-01T14:04:15Z</dcterms:modified>
</cp:coreProperties>
</file>