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177937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79258ABE-DD8F-49CA-B8C3-1F829F3EDD27}" type="datetimeFigureOut">
              <a:rPr lang="el-GR" smtClean="0"/>
              <a:t>21/1/2022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131593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164465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97138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312847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67960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97158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416866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3952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3827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9258ABE-DD8F-49CA-B8C3-1F829F3EDD27}" type="datetimeFigureOut">
              <a:rPr lang="el-GR" smtClean="0"/>
              <a:t>21/1/2022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30148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9258ABE-DD8F-49CA-B8C3-1F829F3EDD27}" type="datetimeFigureOut">
              <a:rPr lang="el-GR" smtClean="0"/>
              <a:t>21/1/2022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49807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9258ABE-DD8F-49CA-B8C3-1F829F3EDD27}" type="datetimeFigureOut">
              <a:rPr lang="el-GR" smtClean="0"/>
              <a:t>21/1/2022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41218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9258ABE-DD8F-49CA-B8C3-1F829F3EDD27}" type="datetimeFigureOut">
              <a:rPr lang="el-GR" smtClean="0"/>
              <a:t>21/1/2022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81607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58ABE-DD8F-49CA-B8C3-1F829F3EDD27}" type="datetimeFigureOut">
              <a:rPr lang="el-GR" smtClean="0"/>
              <a:t>21/1/2022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26447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79258ABE-DD8F-49CA-B8C3-1F829F3EDD27}" type="datetimeFigureOut">
              <a:rPr lang="el-GR" smtClean="0"/>
              <a:t>21/1/2022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407315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6399212" y="5883275"/>
            <a:ext cx="914400" cy="365125"/>
          </a:xfrm>
        </p:spPr>
        <p:txBody>
          <a:bodyPr/>
          <a:lstStyle/>
          <a:p>
            <a:fld id="{79258ABE-DD8F-49CA-B8C3-1F829F3EDD27}" type="datetimeFigureOut">
              <a:rPr lang="el-GR" smtClean="0"/>
              <a:t>21/1/2022</a:t>
            </a:fld>
            <a:endParaRPr lang="el-GR"/>
          </a:p>
        </p:txBody>
      </p:sp>
      <p:sp>
        <p:nvSpPr>
          <p:cNvPr id="6" name="Footer Placeholder 5"/>
          <p:cNvSpPr>
            <a:spLocks noGrp="1"/>
          </p:cNvSpPr>
          <p:nvPr>
            <p:ph type="ftr" sz="quarter" idx="11"/>
          </p:nvPr>
        </p:nvSpPr>
        <p:spPr>
          <a:xfrm>
            <a:off x="1141412" y="5883275"/>
            <a:ext cx="5105400" cy="365125"/>
          </a:xfrm>
        </p:spPr>
        <p:txBody>
          <a:bodyPr/>
          <a:lstStyle/>
          <a:p>
            <a:endParaRPr lang="el-GR"/>
          </a:p>
        </p:txBody>
      </p:sp>
      <p:sp>
        <p:nvSpPr>
          <p:cNvPr id="7" name="Slide Number Placeholder 6"/>
          <p:cNvSpPr>
            <a:spLocks noGrp="1"/>
          </p:cNvSpPr>
          <p:nvPr>
            <p:ph type="sldNum" sz="quarter" idx="12"/>
          </p:nvPr>
        </p:nvSpPr>
        <p:spPr>
          <a:xfrm>
            <a:off x="10742612" y="5883275"/>
            <a:ext cx="322567" cy="365125"/>
          </a:xfrm>
        </p:spPr>
        <p:txBody>
          <a:bodyPr/>
          <a:lstStyle/>
          <a:p>
            <a:fld id="{D93AEEF2-E6D6-4995-9C49-B9AA8C3A48E8}" type="slidenum">
              <a:rPr lang="el-GR" smtClean="0"/>
              <a:t>‹#›</a:t>
            </a:fld>
            <a:endParaRPr lang="el-GR"/>
          </a:p>
        </p:txBody>
      </p:sp>
    </p:spTree>
    <p:extLst>
      <p:ext uri="{BB962C8B-B14F-4D97-AF65-F5344CB8AC3E}">
        <p14:creationId xmlns:p14="http://schemas.microsoft.com/office/powerpoint/2010/main" val="14178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9258ABE-DD8F-49CA-B8C3-1F829F3EDD27}" type="datetimeFigureOut">
              <a:rPr lang="el-GR" smtClean="0"/>
              <a:t>21/1/2022</a:t>
            </a:fld>
            <a:endParaRPr lang="el-G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l-G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93AEEF2-E6D6-4995-9C49-B9AA8C3A48E8}" type="slidenum">
              <a:rPr lang="el-GR" smtClean="0"/>
              <a:t>‹#›</a:t>
            </a:fld>
            <a:endParaRPr lang="el-GR"/>
          </a:p>
        </p:txBody>
      </p:sp>
    </p:spTree>
    <p:extLst>
      <p:ext uri="{BB962C8B-B14F-4D97-AF65-F5344CB8AC3E}">
        <p14:creationId xmlns:p14="http://schemas.microsoft.com/office/powerpoint/2010/main" val="29109407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Kantian ethics</a:t>
            </a:r>
            <a:endParaRPr lang="el-GR" dirty="0"/>
          </a:p>
        </p:txBody>
      </p:sp>
      <p:sp>
        <p:nvSpPr>
          <p:cNvPr id="3" name="Υπότιτλος 2"/>
          <p:cNvSpPr>
            <a:spLocks noGrp="1"/>
          </p:cNvSpPr>
          <p:nvPr>
            <p:ph type="subTitle" idx="1"/>
          </p:nvPr>
        </p:nvSpPr>
        <p:spPr/>
        <p:txBody>
          <a:bodyPr/>
          <a:lstStyle/>
          <a:p>
            <a:r>
              <a:rPr lang="en-US" dirty="0" smtClean="0"/>
              <a:t>Imperatives, Autonomy &amp; Dignity</a:t>
            </a:r>
            <a:endParaRPr lang="el-GR"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87118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121135"/>
            <a:ext cx="9905998" cy="4670066"/>
          </a:xfrm>
        </p:spPr>
        <p:txBody>
          <a:bodyPr>
            <a:normAutofit/>
          </a:bodyPr>
          <a:lstStyle/>
          <a:p>
            <a:pPr marL="0" indent="0">
              <a:buNone/>
            </a:pPr>
            <a:r>
              <a:rPr lang="en-US" sz="2400" dirty="0"/>
              <a:t>Morality is thus the relation of actions to the autonomy of the will, that is, to the possible universal legislation through its maxims. That action which can subsist with the autonomy of the will is permitted; that which does not agree with it is impermissible. The will whose maxims necessarily harmonize with the laws of autonomy is a holy, absolutely good will. The dependence of a will which is not absolutely good on the principle of autonomy (moral necessitation) is obligation. Thus the latter cannot be referred to a holy being. The objective necessity of an action from obligation is called duty. </a:t>
            </a:r>
            <a:endParaRPr lang="en-US" sz="2400" dirty="0" smtClean="0"/>
          </a:p>
          <a:p>
            <a:pPr marL="0" indent="0" algn="r">
              <a:buNone/>
            </a:pPr>
            <a:r>
              <a:rPr lang="en-US" sz="2400" dirty="0" smtClean="0"/>
              <a:t>GMM</a:t>
            </a:r>
            <a:r>
              <a:rPr lang="en-US" sz="2400" dirty="0"/>
              <a:t>, </a:t>
            </a:r>
            <a:r>
              <a:rPr lang="en-US" sz="2400" dirty="0" err="1"/>
              <a:t>Ak</a:t>
            </a:r>
            <a:r>
              <a:rPr lang="en-US" sz="2400" dirty="0"/>
              <a:t> 4:439</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4816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33462" y="1585621"/>
            <a:ext cx="9905998" cy="3749704"/>
          </a:xfrm>
        </p:spPr>
        <p:txBody>
          <a:bodyPr>
            <a:normAutofit/>
          </a:bodyPr>
          <a:lstStyle/>
          <a:p>
            <a:pPr marL="0" indent="0">
              <a:buNone/>
            </a:pPr>
            <a:r>
              <a:rPr lang="en-US" sz="2400" dirty="0">
                <a:effectLst/>
              </a:rPr>
              <a:t>Autonomy of the will is the property of the will through which it is a law to itself (independently of all properties of the objects of volition). The principle of autonomy is thus: ‘Not to choose otherwise than so that the maxims of one’s choice are at the same time comprehended with it in the same volition as universal law’.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4:440</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415052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144989"/>
            <a:ext cx="9905998" cy="4646212"/>
          </a:xfrm>
        </p:spPr>
        <p:txBody>
          <a:bodyPr>
            <a:normAutofit/>
          </a:bodyPr>
          <a:lstStyle/>
          <a:p>
            <a:pPr marL="0" indent="0">
              <a:buNone/>
            </a:pPr>
            <a:r>
              <a:rPr lang="en-US" sz="2400" dirty="0">
                <a:effectLst/>
              </a:rPr>
              <a:t>Yet that the specified principle of autonomy is the sole principle of morals may well be established through the mere analysis of the concepts of morality. For thereby it is found that its principle must be a categorical imperative, but this commands neither more nor less than just this autonomy.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4:441</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255447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97072" y="1132397"/>
            <a:ext cx="9905998" cy="4202928"/>
          </a:xfrm>
        </p:spPr>
        <p:txBody>
          <a:bodyPr>
            <a:normAutofit/>
          </a:bodyPr>
          <a:lstStyle/>
          <a:p>
            <a:pPr marL="0" indent="0">
              <a:buNone/>
            </a:pPr>
            <a:r>
              <a:rPr lang="en-US" sz="2400" dirty="0">
                <a:effectLst/>
              </a:rPr>
              <a:t>The absolutely good will, whose principle must be a categorical imperative, will therefore, undetermined in regard to all objects, contain merely the form of volition in general, and indeed as autonomy, i.e., the suitability of the maxim of every good will to make itself into a universal law is itself the sole law that the will of every rational being imposes on itself, without grounding it on any incentive or interest in it.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4:444</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82592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545863"/>
            <a:ext cx="9905998" cy="3124201"/>
          </a:xfrm>
        </p:spPr>
        <p:txBody>
          <a:bodyPr/>
          <a:lstStyle/>
          <a:p>
            <a:pPr marL="0" indent="0">
              <a:buNone/>
            </a:pPr>
            <a:r>
              <a:rPr lang="en-US" dirty="0">
                <a:effectLst/>
              </a:rPr>
              <a:t>We are equal to God, not merely his servile subjects, because of our moral autonomy. </a:t>
            </a:r>
            <a:endParaRPr lang="en-US" dirty="0" smtClean="0">
              <a:effectLst/>
            </a:endParaRPr>
          </a:p>
          <a:p>
            <a:pPr marL="0" indent="0" algn="r">
              <a:buNone/>
            </a:pPr>
            <a:r>
              <a:rPr lang="en-US" dirty="0" smtClean="0">
                <a:effectLst/>
              </a:rPr>
              <a:t>J. B. </a:t>
            </a:r>
            <a:r>
              <a:rPr lang="en-US" dirty="0" err="1" smtClean="0">
                <a:effectLst/>
              </a:rPr>
              <a:t>Schneewind</a:t>
            </a:r>
            <a:r>
              <a:rPr lang="en-US" dirty="0">
                <a:effectLst/>
              </a:rPr>
              <a:t>, </a:t>
            </a:r>
            <a:r>
              <a:rPr lang="en-US" dirty="0" smtClean="0">
                <a:effectLst/>
              </a:rPr>
              <a:t>“</a:t>
            </a:r>
            <a:r>
              <a:rPr lang="de-DE" dirty="0" err="1" smtClean="0"/>
              <a:t>Why</a:t>
            </a:r>
            <a:r>
              <a:rPr lang="de-DE" dirty="0" smtClean="0"/>
              <a:t> </a:t>
            </a:r>
            <a:r>
              <a:rPr lang="de-DE" dirty="0"/>
              <a:t>Study </a:t>
            </a:r>
            <a:r>
              <a:rPr lang="de-DE" dirty="0" err="1"/>
              <a:t>Kant’s</a:t>
            </a:r>
            <a:r>
              <a:rPr lang="de-DE" dirty="0"/>
              <a:t> </a:t>
            </a:r>
            <a:r>
              <a:rPr lang="de-DE" dirty="0" err="1"/>
              <a:t>Ethics</a:t>
            </a:r>
            <a:r>
              <a:rPr lang="de-DE" dirty="0" smtClean="0"/>
              <a:t>?“ </a:t>
            </a:r>
            <a:r>
              <a:rPr lang="en-US" dirty="0" smtClean="0">
                <a:effectLst/>
              </a:rPr>
              <a:t>88</a:t>
            </a:r>
            <a:r>
              <a:rPr lang="en-US" dirty="0">
                <a:effectLst/>
              </a:rPr>
              <a:t>.</a:t>
            </a:r>
            <a:endParaRPr lang="el-GR"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37563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effectLst/>
              </a:rPr>
              <a:t>V. Dignity</a:t>
            </a:r>
            <a:endParaRPr lang="el-GR" dirty="0"/>
          </a:p>
        </p:txBody>
      </p:sp>
      <p:sp>
        <p:nvSpPr>
          <p:cNvPr id="3" name="Θέση περιεχομένου 2"/>
          <p:cNvSpPr>
            <a:spLocks noGrp="1"/>
          </p:cNvSpPr>
          <p:nvPr>
            <p:ph idx="1"/>
          </p:nvPr>
        </p:nvSpPr>
        <p:spPr>
          <a:xfrm>
            <a:off x="1141413" y="2369489"/>
            <a:ext cx="9905998" cy="3421711"/>
          </a:xfrm>
        </p:spPr>
        <p:txBody>
          <a:bodyPr>
            <a:normAutofit/>
          </a:bodyPr>
          <a:lstStyle/>
          <a:p>
            <a:pPr marL="0" indent="0">
              <a:buNone/>
            </a:pPr>
            <a:r>
              <a:rPr lang="en-US" sz="2400" dirty="0">
                <a:effectLst/>
              </a:rPr>
              <a:t>The legislation itself, however, which determines all worth, must precisely for this reason have a dignity, i.e., an unconditioned, incomparable worth; the word respect alone yields a becoming expression for the estimation that a rational being must assign to it. Autonomy is thus the ground of the dignity of the human and of every rational nature.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4:436</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29794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423283"/>
            <a:ext cx="9905998" cy="4367917"/>
          </a:xfrm>
        </p:spPr>
        <p:txBody>
          <a:bodyPr>
            <a:noAutofit/>
          </a:bodyPr>
          <a:lstStyle/>
          <a:p>
            <a:pPr marL="0" indent="0">
              <a:buNone/>
            </a:pPr>
            <a:r>
              <a:rPr lang="en-US" sz="2400" dirty="0">
                <a:effectLst/>
              </a:rPr>
              <a:t>Reason thus refers every maxim of the will as universally legislative to every other will and also to every action toward itself, and this not for the sake of any other practical motive or future advantage, but from the idea of the dignity of a rational being that obeys no law except that which at the same time it gives itself. In the realm of ends everything has either a price or a dignity. What has a price is such that something else can also be put in its place as its equivalent; by contrast, that which is elevated above all price, and admits of no equivalent, has a dignity.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4:434</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47259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383527"/>
            <a:ext cx="9905998" cy="4407673"/>
          </a:xfrm>
        </p:spPr>
        <p:txBody>
          <a:bodyPr>
            <a:normAutofit/>
          </a:bodyPr>
          <a:lstStyle/>
          <a:p>
            <a:pPr marL="0" indent="0">
              <a:buNone/>
            </a:pPr>
            <a:r>
              <a:rPr lang="en-US" sz="2400" dirty="0" err="1">
                <a:effectLst/>
              </a:rPr>
              <a:t>Corporum</a:t>
            </a:r>
            <a:r>
              <a:rPr lang="en-US" sz="2400" dirty="0">
                <a:effectLst/>
              </a:rPr>
              <a:t> </a:t>
            </a:r>
            <a:r>
              <a:rPr lang="en-US" sz="2400" dirty="0" err="1">
                <a:effectLst/>
              </a:rPr>
              <a:t>autem</a:t>
            </a:r>
            <a:r>
              <a:rPr lang="en-US" sz="2400" dirty="0">
                <a:effectLst/>
              </a:rPr>
              <a:t> bona </a:t>
            </a:r>
            <a:r>
              <a:rPr lang="en-US" sz="2400" dirty="0" err="1">
                <a:effectLst/>
              </a:rPr>
              <a:t>corporibus</a:t>
            </a:r>
            <a:r>
              <a:rPr lang="en-US" sz="2400" dirty="0">
                <a:effectLst/>
              </a:rPr>
              <a:t> </a:t>
            </a:r>
            <a:r>
              <a:rPr lang="en-US" sz="2400" dirty="0" err="1">
                <a:effectLst/>
              </a:rPr>
              <a:t>quidem</a:t>
            </a:r>
            <a:r>
              <a:rPr lang="en-US" sz="2400" dirty="0">
                <a:effectLst/>
              </a:rPr>
              <a:t> bona </a:t>
            </a:r>
            <a:r>
              <a:rPr lang="en-US" sz="2400" dirty="0" err="1">
                <a:effectLst/>
              </a:rPr>
              <a:t>sunt</a:t>
            </a:r>
            <a:r>
              <a:rPr lang="en-US" sz="2400" dirty="0">
                <a:effectLst/>
              </a:rPr>
              <a:t>, </a:t>
            </a:r>
            <a:r>
              <a:rPr lang="en-US" sz="2400" dirty="0" err="1">
                <a:effectLst/>
              </a:rPr>
              <a:t>sed</a:t>
            </a:r>
            <a:r>
              <a:rPr lang="en-US" sz="2400" dirty="0">
                <a:effectLst/>
              </a:rPr>
              <a:t> in </a:t>
            </a:r>
            <a:r>
              <a:rPr lang="en-US" sz="2400" dirty="0" err="1">
                <a:effectLst/>
              </a:rPr>
              <a:t>totum</a:t>
            </a:r>
            <a:r>
              <a:rPr lang="en-US" sz="2400" dirty="0">
                <a:effectLst/>
              </a:rPr>
              <a:t> non </a:t>
            </a:r>
            <a:r>
              <a:rPr lang="en-US" sz="2400" dirty="0" err="1">
                <a:effectLst/>
              </a:rPr>
              <a:t>sunt</a:t>
            </a:r>
            <a:r>
              <a:rPr lang="en-US" sz="2400" dirty="0">
                <a:effectLst/>
              </a:rPr>
              <a:t> bona. </a:t>
            </a:r>
            <a:r>
              <a:rPr lang="fr-FR" sz="2400" dirty="0" err="1">
                <a:effectLst/>
              </a:rPr>
              <a:t>His</a:t>
            </a:r>
            <a:r>
              <a:rPr lang="fr-FR" sz="2400" dirty="0">
                <a:effectLst/>
              </a:rPr>
              <a:t> pretium </a:t>
            </a:r>
            <a:r>
              <a:rPr lang="fr-FR" sz="2400" dirty="0" err="1">
                <a:effectLst/>
              </a:rPr>
              <a:t>quidem</a:t>
            </a:r>
            <a:r>
              <a:rPr lang="fr-FR" sz="2400" dirty="0">
                <a:effectLst/>
              </a:rPr>
              <a:t> </a:t>
            </a:r>
            <a:r>
              <a:rPr lang="fr-FR" sz="2400" dirty="0" err="1">
                <a:effectLst/>
              </a:rPr>
              <a:t>erit</a:t>
            </a:r>
            <a:r>
              <a:rPr lang="fr-FR" sz="2400" dirty="0">
                <a:effectLst/>
              </a:rPr>
              <a:t> </a:t>
            </a:r>
            <a:r>
              <a:rPr lang="fr-FR" sz="2400" dirty="0" err="1">
                <a:effectLst/>
              </a:rPr>
              <a:t>aliquod</a:t>
            </a:r>
            <a:r>
              <a:rPr lang="fr-FR" sz="2400" dirty="0">
                <a:effectLst/>
              </a:rPr>
              <a:t>, </a:t>
            </a:r>
            <a:r>
              <a:rPr lang="fr-FR" sz="2400" dirty="0" err="1">
                <a:effectLst/>
              </a:rPr>
              <a:t>ceterum</a:t>
            </a:r>
            <a:r>
              <a:rPr lang="fr-FR" sz="2400" dirty="0">
                <a:effectLst/>
              </a:rPr>
              <a:t> </a:t>
            </a:r>
            <a:r>
              <a:rPr lang="fr-FR" sz="2400" dirty="0" err="1">
                <a:effectLst/>
              </a:rPr>
              <a:t>dignitas</a:t>
            </a:r>
            <a:r>
              <a:rPr lang="fr-FR" sz="2400" dirty="0">
                <a:effectLst/>
              </a:rPr>
              <a:t> non </a:t>
            </a:r>
            <a:r>
              <a:rPr lang="fr-FR" sz="2400" dirty="0" err="1">
                <a:effectLst/>
              </a:rPr>
              <a:t>erit</a:t>
            </a:r>
            <a:r>
              <a:rPr lang="fr-FR" sz="2400" dirty="0">
                <a:effectLst/>
              </a:rPr>
              <a:t>; </a:t>
            </a:r>
            <a:r>
              <a:rPr lang="fr-FR" sz="2400" dirty="0" err="1">
                <a:effectLst/>
              </a:rPr>
              <a:t>magnis</a:t>
            </a:r>
            <a:r>
              <a:rPr lang="fr-FR" sz="2400" dirty="0">
                <a:effectLst/>
              </a:rPr>
              <a:t> inter se </a:t>
            </a:r>
            <a:r>
              <a:rPr lang="fr-FR" sz="2400" dirty="0" err="1">
                <a:effectLst/>
              </a:rPr>
              <a:t>intervalis</a:t>
            </a:r>
            <a:r>
              <a:rPr lang="fr-FR" sz="2400" dirty="0">
                <a:effectLst/>
              </a:rPr>
              <a:t> </a:t>
            </a:r>
            <a:r>
              <a:rPr lang="fr-FR" sz="2400" dirty="0" err="1">
                <a:effectLst/>
              </a:rPr>
              <a:t>distabunt</a:t>
            </a:r>
            <a:r>
              <a:rPr lang="fr-FR" sz="2400" dirty="0">
                <a:effectLst/>
              </a:rPr>
              <a:t>; alia minora, alia </a:t>
            </a:r>
            <a:r>
              <a:rPr lang="fr-FR" sz="2400" dirty="0" err="1">
                <a:effectLst/>
              </a:rPr>
              <a:t>maiora</a:t>
            </a:r>
            <a:r>
              <a:rPr lang="fr-FR" sz="2400" dirty="0">
                <a:effectLst/>
              </a:rPr>
              <a:t> </a:t>
            </a:r>
            <a:r>
              <a:rPr lang="fr-FR" sz="2400" dirty="0" err="1">
                <a:effectLst/>
              </a:rPr>
              <a:t>erunt</a:t>
            </a:r>
            <a:r>
              <a:rPr lang="fr-FR" sz="2400" dirty="0">
                <a:effectLst/>
              </a:rPr>
              <a:t>. </a:t>
            </a:r>
            <a:endParaRPr lang="fr-FR" sz="2400" dirty="0" smtClean="0">
              <a:effectLst/>
            </a:endParaRPr>
          </a:p>
          <a:p>
            <a:pPr marL="0" indent="0" algn="r">
              <a:buNone/>
            </a:pPr>
            <a:r>
              <a:rPr lang="fr-FR" sz="2400" dirty="0" smtClean="0">
                <a:effectLst/>
              </a:rPr>
              <a:t>Seneca</a:t>
            </a:r>
            <a:r>
              <a:rPr lang="fr-FR" sz="2400" dirty="0">
                <a:effectLst/>
              </a:rPr>
              <a:t>, </a:t>
            </a:r>
            <a:r>
              <a:rPr lang="fr-FR" sz="2400" dirty="0" err="1">
                <a:effectLst/>
              </a:rPr>
              <a:t>Epistles</a:t>
            </a:r>
            <a:r>
              <a:rPr lang="fr-FR" sz="2400" dirty="0">
                <a:effectLst/>
              </a:rPr>
              <a:t> 71.33</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22746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208599"/>
            <a:ext cx="9905998" cy="4582602"/>
          </a:xfrm>
        </p:spPr>
        <p:txBody>
          <a:bodyPr>
            <a:normAutofit/>
          </a:bodyPr>
          <a:lstStyle/>
          <a:p>
            <a:pPr marL="0" indent="0">
              <a:buNone/>
            </a:pPr>
            <a:r>
              <a:rPr lang="en-US" sz="2400" dirty="0">
                <a:effectLst/>
              </a:rPr>
              <a:t>but that which constitutes the condition under which alone something can be an end in itself does not have merely a relative worth, i.e., a price, but rather an inner worth, i.e., dignity. […] Thus morality and humanity, insofar as it is capable of morality, is that alone which has dignity. Skill and industry in labor have a market price; wit, lively imagination, and moods have an affective price; by contrast, fidelity in promising, benevolence from principle (not from instinct) have an inner worth. </a:t>
            </a:r>
            <a:endParaRPr lang="en-US" sz="2400" dirty="0" smtClean="0">
              <a:effectLst/>
            </a:endParaRPr>
          </a:p>
          <a:p>
            <a:pPr marL="0" indent="0" algn="r">
              <a:buNone/>
            </a:pPr>
            <a:r>
              <a:rPr lang="en-US" sz="2400" dirty="0" smtClean="0">
                <a:effectLst/>
              </a:rPr>
              <a:t>GMM</a:t>
            </a:r>
            <a:r>
              <a:rPr lang="en-US" sz="2400" dirty="0">
                <a:effectLst/>
              </a:rPr>
              <a:t>, </a:t>
            </a:r>
            <a:r>
              <a:rPr lang="en-US" sz="2400" dirty="0" err="1">
                <a:effectLst/>
              </a:rPr>
              <a:t>Ak</a:t>
            </a:r>
            <a:r>
              <a:rPr lang="en-US" sz="2400" dirty="0">
                <a:effectLst/>
              </a:rPr>
              <a:t> 4:435</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6952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049572"/>
            <a:ext cx="9905998" cy="4890052"/>
          </a:xfrm>
        </p:spPr>
        <p:txBody>
          <a:bodyPr>
            <a:normAutofit/>
          </a:bodyPr>
          <a:lstStyle/>
          <a:p>
            <a:pPr marL="0" indent="0">
              <a:buNone/>
            </a:pPr>
            <a:r>
              <a:rPr lang="en-US" sz="2400" dirty="0">
                <a:effectLst/>
              </a:rPr>
              <a:t>These actions also need no recommendation from any subjective disposition or taste, regarding them with immediate favor and satisfaction, and no immediate propensity or feeling for it: they exhibit the will that carries them out as an object of an immediate respect, for which nothing but reason is required in order to impose them on the will, not to cajole them from it by flattery, which latter would, in any event, be a contradiction in the case of duties. This estimation thus makes the worth of such a way of thinking to be recognized as dignity, and sets it infinitely far above all price, with which it cannot at all be brought into computation or comparison without, as it were, mistaking and assailing its holiness. </a:t>
            </a:r>
            <a:endParaRPr lang="en-US" sz="2400" dirty="0" smtClean="0">
              <a:effectLst/>
            </a:endParaRPr>
          </a:p>
          <a:p>
            <a:pPr marL="0" indent="0" algn="r">
              <a:buNone/>
            </a:pPr>
            <a:r>
              <a:rPr lang="en-US" sz="2400" dirty="0">
                <a:effectLst/>
              </a:rPr>
              <a:t>GMM, </a:t>
            </a:r>
            <a:r>
              <a:rPr lang="en-US" sz="2400" dirty="0" err="1">
                <a:effectLst/>
              </a:rPr>
              <a:t>Ak</a:t>
            </a:r>
            <a:r>
              <a:rPr lang="en-US" sz="2400" dirty="0">
                <a:effectLst/>
              </a:rPr>
              <a:t> </a:t>
            </a:r>
            <a:r>
              <a:rPr lang="en-US" sz="2400" dirty="0" smtClean="0">
                <a:effectLst/>
              </a:rPr>
              <a:t>4:435</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38331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243839"/>
            <a:ext cx="9905998" cy="1905000"/>
          </a:xfrm>
        </p:spPr>
        <p:txBody>
          <a:bodyPr/>
          <a:lstStyle/>
          <a:p>
            <a:r>
              <a:rPr lang="en-US" b="1" dirty="0">
                <a:effectLst/>
              </a:rPr>
              <a:t>I. Hypothetical and Categorical Imperatives</a:t>
            </a:r>
            <a:endParaRPr lang="el-GR" dirty="0"/>
          </a:p>
        </p:txBody>
      </p:sp>
      <p:sp>
        <p:nvSpPr>
          <p:cNvPr id="3" name="Θέση περιεχομένου 2"/>
          <p:cNvSpPr>
            <a:spLocks noGrp="1"/>
          </p:cNvSpPr>
          <p:nvPr>
            <p:ph idx="1"/>
          </p:nvPr>
        </p:nvSpPr>
        <p:spPr>
          <a:xfrm>
            <a:off x="1141413" y="2075290"/>
            <a:ext cx="9905998" cy="4055165"/>
          </a:xfrm>
        </p:spPr>
        <p:txBody>
          <a:bodyPr>
            <a:noAutofit/>
          </a:bodyPr>
          <a:lstStyle/>
          <a:p>
            <a:pPr marL="0" indent="0">
              <a:buNone/>
            </a:pPr>
            <a:r>
              <a:rPr lang="en-US" sz="2400" dirty="0">
                <a:effectLst/>
              </a:rPr>
              <a:t>If the will seeks that which should determine it anywhere else than in the suitability of its maxims for its own universal legislation, hence if it, insofar as it advances beyond itself, seeks the law in the constitution of any of its objects, then heteronomy always comes out of this. Then the will does not give itself the law but the object through its relation to the will gives the law to it. Through this relation, whether it rests now on inclination or on representations of reason, only hypothetical imperatives are possible: ‘I ought to do something because I will something else’. By contrast, the moral, hence categorical, imperative says: ‘I ought to act thus-and-so even if I did not will anything else’. </a:t>
            </a:r>
            <a:endParaRPr lang="en-US" sz="2400" dirty="0" smtClean="0">
              <a:effectLst/>
            </a:endParaRPr>
          </a:p>
          <a:p>
            <a:pPr marL="0" indent="0" algn="r">
              <a:buNone/>
            </a:pPr>
            <a:r>
              <a:rPr lang="en-US" sz="2400" dirty="0" smtClean="0">
                <a:effectLst/>
              </a:rPr>
              <a:t>GMM, </a:t>
            </a:r>
            <a:r>
              <a:rPr lang="en-US" sz="2400" dirty="0" err="1">
                <a:effectLst/>
              </a:rPr>
              <a:t>Ak</a:t>
            </a:r>
            <a:r>
              <a:rPr lang="en-US" sz="2400" dirty="0">
                <a:effectLst/>
              </a:rPr>
              <a:t> 4:441</a:t>
            </a:r>
            <a:endParaRPr lang="el-GR" sz="2400" dirty="0"/>
          </a:p>
        </p:txBody>
      </p:sp>
      <p:sp>
        <p:nvSpPr>
          <p:cNvPr id="5"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305396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Literature</a:t>
            </a:r>
            <a:endParaRPr lang="el-GR" dirty="0"/>
          </a:p>
        </p:txBody>
      </p:sp>
      <p:sp>
        <p:nvSpPr>
          <p:cNvPr id="3" name="Θέση περιεχομένου 2"/>
          <p:cNvSpPr>
            <a:spLocks noGrp="1"/>
          </p:cNvSpPr>
          <p:nvPr>
            <p:ph idx="1"/>
          </p:nvPr>
        </p:nvSpPr>
        <p:spPr/>
        <p:txBody>
          <a:bodyPr/>
          <a:lstStyle/>
          <a:p>
            <a:pPr marL="0" indent="0">
              <a:buNone/>
            </a:pPr>
            <a:r>
              <a:rPr lang="en-US" dirty="0" smtClean="0"/>
              <a:t>Immanuel Kant, </a:t>
            </a:r>
            <a:r>
              <a:rPr lang="en-US" dirty="0"/>
              <a:t>Groundwork for the Metaphysics of Morals, edited and translated by Allen W. Wood, 83-91 (New Haven and London: Yale University Press, 2002).</a:t>
            </a:r>
            <a:endParaRPr lang="el-GR" dirty="0"/>
          </a:p>
          <a:p>
            <a:pPr marL="0" indent="0">
              <a:buNone/>
            </a:pPr>
            <a:r>
              <a:rPr lang="en-US" dirty="0" smtClean="0"/>
              <a:t>Jerome B. </a:t>
            </a:r>
            <a:r>
              <a:rPr lang="en-US" dirty="0" err="1" smtClean="0"/>
              <a:t>Schneewind</a:t>
            </a:r>
            <a:r>
              <a:rPr lang="en-US" dirty="0"/>
              <a:t>, “Why Study Kant’s Ethics</a:t>
            </a:r>
            <a:r>
              <a:rPr lang="en-US" dirty="0" smtClean="0"/>
              <a:t>?” in Immanuel Kant, Groundwork for the Metaphysics of Morals, edited and translated by Allen W. Wood, 83-91 (New Haven and London: Yale University Press, 2002).</a:t>
            </a:r>
          </a:p>
          <a:p>
            <a:pPr marL="0" indent="0">
              <a:buNone/>
            </a:pPr>
            <a:r>
              <a:rPr lang="de-DE" dirty="0"/>
              <a:t>Seneca, </a:t>
            </a:r>
            <a:r>
              <a:rPr lang="de-DE" i="1" dirty="0"/>
              <a:t>Ad </a:t>
            </a:r>
            <a:r>
              <a:rPr lang="de-DE" i="1" dirty="0" err="1"/>
              <a:t>Lucilium</a:t>
            </a:r>
            <a:r>
              <a:rPr lang="de-DE" i="1" dirty="0"/>
              <a:t> </a:t>
            </a:r>
            <a:r>
              <a:rPr lang="de-DE" i="1" dirty="0" err="1"/>
              <a:t>Epistulae</a:t>
            </a:r>
            <a:r>
              <a:rPr lang="de-DE" i="1" dirty="0"/>
              <a:t> Morales</a:t>
            </a:r>
            <a:r>
              <a:rPr lang="de-DE" dirty="0"/>
              <a:t>, </a:t>
            </a:r>
            <a:r>
              <a:rPr lang="en-US" dirty="0" smtClean="0"/>
              <a:t>translated by</a:t>
            </a:r>
            <a:r>
              <a:rPr lang="el-GR" dirty="0" smtClean="0"/>
              <a:t> </a:t>
            </a:r>
            <a:r>
              <a:rPr lang="de-DE" dirty="0"/>
              <a:t>Richard </a:t>
            </a:r>
            <a:r>
              <a:rPr lang="de-DE" dirty="0" err="1" smtClean="0"/>
              <a:t>Gummere</a:t>
            </a:r>
            <a:r>
              <a:rPr lang="de-DE" dirty="0" smtClean="0"/>
              <a:t> (London: William Heinemann</a:t>
            </a:r>
            <a:r>
              <a:rPr lang="de-DE" dirty="0"/>
              <a:t>, </a:t>
            </a:r>
            <a:r>
              <a:rPr lang="de-DE" dirty="0" smtClean="0"/>
              <a:t>1970), </a:t>
            </a:r>
            <a:r>
              <a:rPr lang="de-DE" dirty="0"/>
              <a:t>vol. II, LXXI 33-34</a:t>
            </a:r>
            <a:endParaRPr lang="el-GR"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35338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962108"/>
            <a:ext cx="9905998" cy="5152445"/>
          </a:xfrm>
        </p:spPr>
        <p:txBody>
          <a:bodyPr>
            <a:normAutofit/>
          </a:bodyPr>
          <a:lstStyle/>
          <a:p>
            <a:pPr marL="0" indent="0">
              <a:buNone/>
            </a:pPr>
            <a:r>
              <a:rPr lang="en-US" sz="2400" dirty="0">
                <a:effectLst/>
              </a:rPr>
              <a:t>All principles that one may take from this point of view are either empirical or rational. […] Empirical principles are everywhere unsuited to having moral laws grounded on them. For the universality […] drops out if the ground of these principles is taken from the particular adaptation of human nature or from the contingent circumstances in which it is placed. Yet the principle of one’s own happiness is most reprehensible, […] because it contributes nothing to the grounding of morality, since making a happy human being is something other than making a good one […] attributes incentives to morality that would sooner undermine it and annihilate its entire sublimity, since they put the motivations for virtue in the same class as those for vice. </a:t>
            </a:r>
            <a:endParaRPr lang="en-US" sz="2400" dirty="0" smtClean="0">
              <a:effectLst/>
            </a:endParaRPr>
          </a:p>
          <a:p>
            <a:pPr marL="0" indent="0" algn="r">
              <a:buNone/>
            </a:pPr>
            <a:r>
              <a:rPr lang="en-US" sz="2400" dirty="0" smtClean="0">
                <a:effectLst/>
              </a:rPr>
              <a:t>GMM, </a:t>
            </a:r>
            <a:r>
              <a:rPr lang="en-US" sz="2400" dirty="0" err="1">
                <a:effectLst/>
              </a:rPr>
              <a:t>Ak</a:t>
            </a:r>
            <a:r>
              <a:rPr lang="en-US" sz="2400" dirty="0">
                <a:effectLst/>
              </a:rPr>
              <a:t> 4:442</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221881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effectLst/>
              </a:rPr>
              <a:t>II. Hypothetical Imperatives and Heteronomy</a:t>
            </a:r>
            <a:endParaRPr lang="el-GR" dirty="0"/>
          </a:p>
        </p:txBody>
      </p:sp>
      <p:sp>
        <p:nvSpPr>
          <p:cNvPr id="3" name="Θέση περιεχομένου 2"/>
          <p:cNvSpPr>
            <a:spLocks noGrp="1"/>
          </p:cNvSpPr>
          <p:nvPr>
            <p:ph idx="1"/>
          </p:nvPr>
        </p:nvSpPr>
        <p:spPr>
          <a:xfrm>
            <a:off x="1141413" y="2266123"/>
            <a:ext cx="9905998" cy="3525078"/>
          </a:xfrm>
        </p:spPr>
        <p:txBody>
          <a:bodyPr>
            <a:normAutofit lnSpcReduction="10000"/>
          </a:bodyPr>
          <a:lstStyle/>
          <a:p>
            <a:pPr marL="0" indent="0">
              <a:buNone/>
            </a:pPr>
            <a:r>
              <a:rPr lang="en-US" sz="2400" dirty="0" smtClean="0"/>
              <a:t>Wherever determining </a:t>
            </a:r>
            <a:r>
              <a:rPr lang="en-US" sz="2400" dirty="0"/>
              <a:t>an object of the will has to be taken as the ground in order to prescribe the rule </a:t>
            </a:r>
            <a:r>
              <a:rPr lang="en-US" sz="2400" dirty="0" smtClean="0"/>
              <a:t>that </a:t>
            </a:r>
            <a:r>
              <a:rPr lang="en-US" sz="2400" dirty="0"/>
              <a:t>will, there the rule is nothing but heteronomy; the imperative is conditioned, namely: if or because one wills this object, one ought to act thus or so; hence it can never command morally, i.e., categorically. […] but it is always only heteronomy of the will, the will does not give the law to itself, but rather an alien impulse gives it by means of the subject’s nature, which is attuned to the receptiveness of the will. </a:t>
            </a:r>
            <a:endParaRPr lang="en-US" sz="2400" dirty="0" smtClean="0"/>
          </a:p>
          <a:p>
            <a:pPr marL="0" indent="0" algn="r">
              <a:buNone/>
            </a:pPr>
            <a:r>
              <a:rPr lang="en-US" sz="2400" dirty="0" smtClean="0"/>
              <a:t>GMM, </a:t>
            </a:r>
            <a:r>
              <a:rPr lang="en-US" sz="2400" dirty="0" err="1"/>
              <a:t>Ak</a:t>
            </a:r>
            <a:r>
              <a:rPr lang="en-US" sz="2400" dirty="0"/>
              <a:t> 4:444</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419589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235763"/>
            <a:ext cx="9905998" cy="3124201"/>
          </a:xfrm>
        </p:spPr>
        <p:txBody>
          <a:bodyPr>
            <a:normAutofit/>
          </a:bodyPr>
          <a:lstStyle/>
          <a:p>
            <a:pPr marL="0" indent="0">
              <a:buNone/>
            </a:pPr>
            <a:r>
              <a:rPr lang="en-US" sz="2400" dirty="0">
                <a:effectLst/>
              </a:rPr>
              <a:t>Natural necessity was a heteronomy of efficient causes; for every effect was possible only in accordance with the law that something else determined the efficient cause to causality. </a:t>
            </a:r>
            <a:endParaRPr lang="en-US" sz="2400" dirty="0" smtClean="0">
              <a:effectLst/>
            </a:endParaRPr>
          </a:p>
          <a:p>
            <a:pPr marL="0" indent="0" algn="r">
              <a:buNone/>
            </a:pPr>
            <a:r>
              <a:rPr lang="en-US" sz="2400" dirty="0" smtClean="0">
                <a:effectLst/>
              </a:rPr>
              <a:t>GMM, </a:t>
            </a:r>
            <a:r>
              <a:rPr lang="en-US" sz="2400" dirty="0" err="1" smtClean="0">
                <a:effectLst/>
              </a:rPr>
              <a:t>Ak</a:t>
            </a:r>
            <a:r>
              <a:rPr lang="en-US" sz="2400" dirty="0" smtClean="0">
                <a:effectLst/>
              </a:rPr>
              <a:t> </a:t>
            </a:r>
            <a:r>
              <a:rPr lang="en-US" sz="2400" dirty="0">
                <a:effectLst/>
              </a:rPr>
              <a:t>4:446</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45836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effectLst/>
              </a:rPr>
              <a:t>III. Theories of Heteronomy: The Kantian Taxonomy</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400" dirty="0">
                <a:effectLst/>
              </a:rPr>
              <a:t>Four kinds. ‘‘Objective’’ theories are either (1) ‘‘internal’’ (the theory of perfection) or (2) ‘‘external’’ (divine command theory). (3) ‘‘Subjective internal’’ theories include both the theory of physical and the theory of moral feeling. This taxonomy makes a place for yet another classification not discussed in the Groundwork, namely (4) ‘‘subjective external’’ theories. </a:t>
            </a:r>
            <a:endParaRPr lang="en-US" sz="2400" dirty="0" smtClean="0">
              <a:effectLst/>
            </a:endParaRPr>
          </a:p>
          <a:p>
            <a:pPr marL="0" indent="0" algn="r">
              <a:buNone/>
            </a:pPr>
            <a:r>
              <a:rPr lang="en-US" sz="2400" dirty="0" smtClean="0">
                <a:effectLst/>
              </a:rPr>
              <a:t>CPR</a:t>
            </a:r>
            <a:r>
              <a:rPr lang="en-US" sz="2400" dirty="0">
                <a:effectLst/>
              </a:rPr>
              <a:t>, </a:t>
            </a:r>
            <a:r>
              <a:rPr lang="en-US" sz="2400" dirty="0" err="1">
                <a:effectLst/>
              </a:rPr>
              <a:t>Ak</a:t>
            </a:r>
            <a:r>
              <a:rPr lang="en-US" sz="2400" dirty="0">
                <a:effectLst/>
              </a:rPr>
              <a:t> 5:40</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99767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effectLst/>
              </a:rPr>
              <a:t>IV. Autonomy</a:t>
            </a:r>
            <a:endParaRPr lang="el-GR" dirty="0"/>
          </a:p>
        </p:txBody>
      </p:sp>
      <p:sp>
        <p:nvSpPr>
          <p:cNvPr id="3" name="Θέση περιεχομένου 2"/>
          <p:cNvSpPr>
            <a:spLocks noGrp="1"/>
          </p:cNvSpPr>
          <p:nvPr>
            <p:ph idx="1"/>
          </p:nvPr>
        </p:nvSpPr>
        <p:spPr>
          <a:xfrm>
            <a:off x="1141413" y="2401295"/>
            <a:ext cx="9905998" cy="3389906"/>
          </a:xfrm>
        </p:spPr>
        <p:txBody>
          <a:bodyPr>
            <a:normAutofit/>
          </a:bodyPr>
          <a:lstStyle/>
          <a:p>
            <a:pPr marL="0" indent="0">
              <a:buNone/>
            </a:pPr>
            <a:r>
              <a:rPr lang="en-US" sz="2400" dirty="0"/>
              <a:t>what else, then, could the freedom of the will be, except autonomy, i.e., the quality of the will of being a law to itself? But the proposition ‘The will is in all actions a law to itself’ designates only the principle of acting in accordance with no other maxim than that which can also have itself as a universal law as its object. But this is just the formula of the categorical imperative and the principle of morality: thus a free will and a will under moral laws are the same. </a:t>
            </a:r>
            <a:endParaRPr lang="en-US" sz="2400" dirty="0" smtClean="0"/>
          </a:p>
          <a:p>
            <a:pPr marL="0" indent="0" algn="r">
              <a:buNone/>
            </a:pPr>
            <a:r>
              <a:rPr lang="en-US" sz="2400" dirty="0" smtClean="0"/>
              <a:t>GMM</a:t>
            </a:r>
            <a:r>
              <a:rPr lang="en-US" sz="2400" dirty="0"/>
              <a:t>, </a:t>
            </a:r>
            <a:r>
              <a:rPr lang="en-US" sz="2400" dirty="0" err="1"/>
              <a:t>Ak</a:t>
            </a:r>
            <a:r>
              <a:rPr lang="en-US" sz="2400" dirty="0"/>
              <a:t> 4:447</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128323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900363"/>
            <a:ext cx="9905998" cy="3890838"/>
          </a:xfrm>
        </p:spPr>
        <p:txBody>
          <a:bodyPr>
            <a:noAutofit/>
          </a:bodyPr>
          <a:lstStyle/>
          <a:p>
            <a:pPr marL="0" indent="0">
              <a:buNone/>
            </a:pPr>
            <a:r>
              <a:rPr lang="en-US" sz="2400" dirty="0">
                <a:effectLst/>
              </a:rPr>
              <a:t>As a rational being, hence one belonging to the intelligible world, the human being can never think of the causality of its own will otherwise than under the idea of freedom; for independence of determinate causes of the world of sense (such as reason must always attribute to itself) is freedom. Now with the idea of freedom the concept of autonomy is inseparably bound up, but with the latter the universal principle of morality, which in the idea grounds all actions of rational beings just as the natural law grounds all appearances. GMM, </a:t>
            </a:r>
            <a:endParaRPr lang="en-US" sz="2400" dirty="0" smtClean="0">
              <a:effectLst/>
            </a:endParaRPr>
          </a:p>
          <a:p>
            <a:pPr marL="0" indent="0" algn="r">
              <a:buNone/>
            </a:pPr>
            <a:r>
              <a:rPr lang="en-US" sz="2400" dirty="0" err="1" smtClean="0">
                <a:effectLst/>
              </a:rPr>
              <a:t>Ak</a:t>
            </a:r>
            <a:r>
              <a:rPr lang="en-US" sz="2400" dirty="0" smtClean="0">
                <a:effectLst/>
              </a:rPr>
              <a:t> </a:t>
            </a:r>
            <a:r>
              <a:rPr lang="en-US" sz="2400" dirty="0">
                <a:effectLst/>
              </a:rPr>
              <a:t>4:452</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
        <p:nvSpPr>
          <p:cNvPr id="5" name="Υπότιτλος 2"/>
          <p:cNvSpPr txBox="1">
            <a:spLocks/>
          </p:cNvSpPr>
          <p:nvPr/>
        </p:nvSpPr>
        <p:spPr>
          <a:xfrm>
            <a:off x="152400" y="66877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351315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41413" y="1049573"/>
            <a:ext cx="9905998" cy="4741628"/>
          </a:xfrm>
        </p:spPr>
        <p:txBody>
          <a:bodyPr>
            <a:normAutofit/>
          </a:bodyPr>
          <a:lstStyle/>
          <a:p>
            <a:pPr marL="0" indent="0">
              <a:buNone/>
            </a:pPr>
            <a:r>
              <a:rPr lang="en-US" sz="2400" dirty="0"/>
              <a:t>For now we see that if we think of ourselves as free, then we transport ourselves as members into the world of understanding and cognize the autonomy of the will, together with its20 consequence, morality; but if we think of ourselves as obligated by duty,21 then we consider ourselves as belonging to the world of sense and yet at the same time to the world of understanding. […] As a mere member of the world of understanding, all my actions would be perfectly in accord with the principle of the autonomy of the pure will; as a mere piece of the sensible world, they would have to be taken as entirely in accord with the natural law of desires and inclinations, hence with the heteronomy of nature. </a:t>
            </a:r>
            <a:endParaRPr lang="en-US" sz="2400" dirty="0" smtClean="0"/>
          </a:p>
          <a:p>
            <a:pPr marL="0" indent="0" algn="r">
              <a:buNone/>
            </a:pPr>
            <a:r>
              <a:rPr lang="en-US" sz="2400" dirty="0" smtClean="0"/>
              <a:t>GMM</a:t>
            </a:r>
            <a:r>
              <a:rPr lang="en-US" sz="2400" dirty="0"/>
              <a:t>, </a:t>
            </a:r>
            <a:r>
              <a:rPr lang="en-US" sz="2400" dirty="0" err="1"/>
              <a:t>Ak</a:t>
            </a:r>
            <a:r>
              <a:rPr lang="en-US" sz="2400" dirty="0"/>
              <a:t> 4:453</a:t>
            </a:r>
            <a:endParaRPr lang="el-GR" sz="2400" dirty="0"/>
          </a:p>
        </p:txBody>
      </p:sp>
      <p:sp>
        <p:nvSpPr>
          <p:cNvPr id="4" name="Υπότιτλος 2"/>
          <p:cNvSpPr txBox="1">
            <a:spLocks/>
          </p:cNvSpPr>
          <p:nvPr/>
        </p:nvSpPr>
        <p:spPr>
          <a:xfrm>
            <a:off x="0" y="6535303"/>
            <a:ext cx="8676222" cy="310763"/>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dirty="0" smtClean="0"/>
              <a:t>Evangelos D. Protopapadakis, Seminar: Kant, 2022</a:t>
            </a:r>
            <a:endParaRPr lang="el-GR" dirty="0"/>
          </a:p>
        </p:txBody>
      </p:sp>
    </p:spTree>
    <p:extLst>
      <p:ext uri="{BB962C8B-B14F-4D97-AF65-F5344CB8AC3E}">
        <p14:creationId xmlns:p14="http://schemas.microsoft.com/office/powerpoint/2010/main" val="4266373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Πλέγμα">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TM03457485[[fn=Πλέγμα]]</Template>
  <TotalTime>30</TotalTime>
  <Words>2054</Words>
  <Application>Microsoft Office PowerPoint</Application>
  <PresentationFormat>Ευρεία οθόνη</PresentationFormat>
  <Paragraphs>68</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Century Gothic</vt:lpstr>
      <vt:lpstr>Πλέγμα</vt:lpstr>
      <vt:lpstr>Kantian ethics</vt:lpstr>
      <vt:lpstr>I. Hypothetical and Categorical Imperatives</vt:lpstr>
      <vt:lpstr>Παρουσίαση του PowerPoint</vt:lpstr>
      <vt:lpstr>II. Hypothetical Imperatives and Heteronomy</vt:lpstr>
      <vt:lpstr>Παρουσίαση του PowerPoint</vt:lpstr>
      <vt:lpstr>III. Theories of Heteronomy: The Kantian Taxonomy</vt:lpstr>
      <vt:lpstr>IV. Autonomy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V. Dignity</vt:lpstr>
      <vt:lpstr>Παρουσίαση του PowerPoint</vt:lpstr>
      <vt:lpstr>Παρουσίαση του PowerPoint</vt:lpstr>
      <vt:lpstr>Παρουσίαση του PowerPoint</vt:lpstr>
      <vt:lpstr>Παρουσίαση του PowerPoint</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Kantian ethics</dc:title>
  <dc:creator>Evangelos Protopapadakis</dc:creator>
  <cp:lastModifiedBy>Evangelos Protopapadakis</cp:lastModifiedBy>
  <cp:revision>4</cp:revision>
  <dcterms:created xsi:type="dcterms:W3CDTF">2022-01-21T13:36:23Z</dcterms:created>
  <dcterms:modified xsi:type="dcterms:W3CDTF">2022-01-21T14:07:07Z</dcterms:modified>
</cp:coreProperties>
</file>