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17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08" r:id="rId28"/>
    <p:sldId id="409" r:id="rId29"/>
    <p:sldId id="410" r:id="rId30"/>
    <p:sldId id="449" r:id="rId31"/>
    <p:sldId id="443" r:id="rId32"/>
    <p:sldId id="444" r:id="rId33"/>
    <p:sldId id="445" r:id="rId34"/>
    <p:sldId id="446" r:id="rId35"/>
    <p:sldId id="447" r:id="rId36"/>
    <p:sldId id="448" r:id="rId37"/>
    <p:sldId id="450" r:id="rId38"/>
    <p:sldId id="411" r:id="rId39"/>
    <p:sldId id="412" r:id="rId40"/>
    <p:sldId id="451" r:id="rId41"/>
    <p:sldId id="413" r:id="rId42"/>
    <p:sldId id="414" r:id="rId43"/>
    <p:sldId id="415" r:id="rId44"/>
    <p:sldId id="41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A0CC-4B2C-4895-88DE-746FC9D3A745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E639C-DE19-4797-BDB6-47405F98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9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639C-DE19-4797-BDB6-47405F985F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1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n-US" sz="1400" smtClean="0"/>
              <a:t>Είναι όμως ο κόσμος που αντιλαμβανόμαστε πιστό αντίγραφο της πραγματικότητας;</a:t>
            </a:r>
          </a:p>
          <a:p>
            <a:pPr eaLnBrk="1" hangingPunct="1">
              <a:spcBef>
                <a:spcPct val="0"/>
              </a:spcBef>
            </a:pPr>
            <a:endParaRPr lang="el-GR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Παλιό φιλοσοφικό πρόβλημα, που μας δείχνει ότι η αντίληψη υπάρχει γιατί έτσι είναι φτιαγμένο το νευρικό μας σύστημα,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Στη φύση υπάρχουν τα ερεθίσματα που προκαλούν αλλαγές στην πίεση του αέρα, ήχος είναι ο τρόπος με τον οποίο το νευρικό μας σύστημα ερμηνεύει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Αυτές τις αλλαγές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Μπορει πχ να βλέπω μια ντομάτα αλλά είναι η πρότερη γνώση μου που μου επιτρέπει να πω ότι είδα μια ντομάτα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Το ότι θα τη δω κόκκινη εξαρτάται απο την ίδια τη ντομάτα, αλλά το ότι θα την ονομάσω ντομάτα εξαρτάται απο την προϋπάρχουσα εμπειρία μου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Κίνητρα, εμπειρίες, προσδοκία, γενικότερη κατάσταση οργανισμού, γνώση, μνήμη όλα επηρεάζουν την αντίληψη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endParaRPr lang="el-GR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Τα χαρακτηριστικά του ερεθίσματος παίζουν πάντα ρόλο, πχ ένας πιο φωτεινός κύκλος είναι πάντα ένας πιο φωτεινός κύκλος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Εαν τώρα δεν φοράω τα γυαλιά μου ή είμαι πολύ κουρασμένος, μπορεί κ να μην αντιληφθώ τη διαφορά</a:t>
            </a:r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Εαν όμως πχ το 13 ξαφνικά γίνει Β είναι επειδή επιδρά το πλαίσιο στο οποίο τοποθετείται</a:t>
            </a:r>
            <a:endParaRPr lang="en-US" altLang="en-US" sz="1600" smtClean="0"/>
          </a:p>
          <a:p>
            <a:pPr eaLnBrk="1" hangingPunct="1">
              <a:spcBef>
                <a:spcPct val="0"/>
              </a:spcBef>
            </a:pPr>
            <a:r>
              <a:rPr lang="el-GR" altLang="en-US" sz="1600" smtClean="0"/>
              <a:t>Πως επιδρα το πλαίσιο;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A5210E-C04A-4F1E-A746-3A76D452D170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5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4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1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19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6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6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2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CF1-4C4E-415E-8912-D6F02CFF8D0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3B29A-8BAD-432A-946D-DF78EAE01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7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sKa0eaKsdA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V0WhU1KHd4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MbPufI-ulA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rpZMNEDOY" TargetMode="External"/><Relationship Id="rId2" Type="http://schemas.openxmlformats.org/officeDocument/2006/relationships/hyperlink" Target="https://www.youtube.com/watch?v=2RSsoTJA6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Bayesian Brain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probabilistic approach to cognition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6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25" y="2222866"/>
            <a:ext cx="5266257" cy="31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4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Law/Theorem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5" y="1745814"/>
            <a:ext cx="7216911" cy="420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2" y="1189798"/>
            <a:ext cx="7908578" cy="44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9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8" y="260648"/>
            <a:ext cx="8403777" cy="6302833"/>
          </a:xfrm>
        </p:spPr>
      </p:pic>
    </p:spTree>
    <p:extLst>
      <p:ext uri="{BB962C8B-B14F-4D97-AF65-F5344CB8AC3E}">
        <p14:creationId xmlns:p14="http://schemas.microsoft.com/office/powerpoint/2010/main" val="16897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Bayes’ Law/Theorem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5" y="1745814"/>
            <a:ext cx="7216911" cy="420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6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689225"/>
            <a:ext cx="737235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0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Bayes </a:t>
            </a:r>
            <a:r>
              <a:rPr lang="en-US" sz="2800" b="1" dirty="0"/>
              <a:t>law makes sense &amp; we </a:t>
            </a:r>
            <a:r>
              <a:rPr lang="en-US" sz="2800" b="1" dirty="0" smtClean="0"/>
              <a:t>use it </a:t>
            </a:r>
            <a:r>
              <a:rPr lang="en-US" sz="2800" b="1" dirty="0"/>
              <a:t>to make (probabilistic) </a:t>
            </a:r>
            <a:r>
              <a:rPr lang="en-US" sz="2800" b="1" dirty="0" smtClean="0"/>
              <a:t>inferences of what is going on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Gestalt </a:t>
            </a:r>
            <a:r>
              <a:rPr lang="en-US" sz="1800" dirty="0" smtClean="0">
                <a:solidFill>
                  <a:srgbClr val="FF0000"/>
                </a:solidFill>
              </a:rPr>
              <a:t>Psychology</a:t>
            </a:r>
          </a:p>
          <a:p>
            <a:r>
              <a:rPr lang="en-US" sz="1800" dirty="0" smtClean="0"/>
              <a:t>Other examples </a:t>
            </a:r>
            <a:r>
              <a:rPr lang="en-US" sz="1800" dirty="0"/>
              <a:t>from visual/sensory perception</a:t>
            </a:r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problem of forgetting priors </a:t>
            </a:r>
            <a:endParaRPr lang="en-US" sz="1800" dirty="0" smtClean="0"/>
          </a:p>
          <a:p>
            <a:r>
              <a:rPr lang="en-US" sz="1800" dirty="0"/>
              <a:t>The problem of strong </a:t>
            </a:r>
            <a:r>
              <a:rPr lang="en-US" sz="1800" dirty="0" smtClean="0"/>
              <a:t>priors (Freud?)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The rare disease problem (test is 90% correct, disease is 1/100) (9/108)</a:t>
            </a:r>
          </a:p>
          <a:p>
            <a:r>
              <a:rPr lang="en-US" sz="1800" dirty="0"/>
              <a:t>The Monty Hall Example (2/3 win if change)</a:t>
            </a:r>
          </a:p>
          <a:p>
            <a:r>
              <a:rPr lang="en-US" sz="1800" dirty="0" smtClean="0"/>
              <a:t>The cookie problem (30v/10c &amp; 20v/20c: take 1, it is v, P it is from box1?) (3/5)</a:t>
            </a:r>
          </a:p>
          <a:p>
            <a:r>
              <a:rPr lang="en-US" sz="1800" dirty="0" err="1" smtClean="0"/>
              <a:t>m&amp;m</a:t>
            </a:r>
            <a:r>
              <a:rPr lang="en-US" sz="1800" dirty="0" smtClean="0"/>
              <a:t> (‘95 change G 10-&gt;20 &amp; Y 20-&gt;14. ’94 &amp; ’96 bags, P that Y is from ‘94?) (20/27)</a:t>
            </a:r>
          </a:p>
          <a:p>
            <a:r>
              <a:rPr lang="en-US" sz="1800" dirty="0" smtClean="0"/>
              <a:t>Elvis Presley (P dead twin brother was identical? 1/125 fraternal, 1/300 identical) (5/11)</a:t>
            </a:r>
            <a:endParaRPr lang="en-US" sz="1800" dirty="0"/>
          </a:p>
          <a:p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939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200" dirty="0" err="1"/>
              <a:t>Kanizsa's</a:t>
            </a:r>
            <a:r>
              <a:rPr lang="en-GB" sz="3200" dirty="0"/>
              <a:t> Triangle</a:t>
            </a:r>
          </a:p>
        </p:txBody>
      </p:sp>
      <p:pic>
        <p:nvPicPr>
          <p:cNvPr id="1026" name="Picture 2" descr="Image result for kanizsa triang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268758"/>
            <a:ext cx="5042693" cy="50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Gestalt Psychology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6767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623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6390"/>
            <a:ext cx="3168352" cy="206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84" y="4005064"/>
            <a:ext cx="4285916" cy="260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Bayes </a:t>
            </a:r>
            <a:r>
              <a:rPr lang="en-US" sz="2800" b="1" dirty="0"/>
              <a:t>law makes sense &amp; we </a:t>
            </a:r>
            <a:r>
              <a:rPr lang="en-US" sz="2800" b="1" dirty="0" smtClean="0"/>
              <a:t>use it </a:t>
            </a:r>
            <a:r>
              <a:rPr lang="en-US" sz="2800" b="1" dirty="0"/>
              <a:t>to make (probabilistic) </a:t>
            </a:r>
            <a:r>
              <a:rPr lang="en-US" sz="2800" b="1" dirty="0" smtClean="0"/>
              <a:t>inferences of what is going on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Gestalt </a:t>
            </a:r>
            <a:r>
              <a:rPr lang="en-US" sz="1800" dirty="0" smtClean="0"/>
              <a:t>Psychology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Other examples </a:t>
            </a:r>
            <a:r>
              <a:rPr lang="en-US" sz="1800" dirty="0">
                <a:solidFill>
                  <a:srgbClr val="FF0000"/>
                </a:solidFill>
              </a:rPr>
              <a:t>from visual/sensory perception</a:t>
            </a:r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problem of forgetting priors </a:t>
            </a:r>
            <a:endParaRPr lang="en-US" sz="1800" dirty="0" smtClean="0"/>
          </a:p>
          <a:p>
            <a:r>
              <a:rPr lang="en-US" sz="1800" dirty="0"/>
              <a:t>The problem of strong </a:t>
            </a:r>
            <a:r>
              <a:rPr lang="en-US" sz="1800" dirty="0" smtClean="0"/>
              <a:t>priors (Freud?)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The rare disease problem (test is 90% correct, disease is 1/100) (9/108)</a:t>
            </a:r>
          </a:p>
          <a:p>
            <a:r>
              <a:rPr lang="en-US" sz="1800" dirty="0"/>
              <a:t>The Monty Hall Example (2/3 win if change)</a:t>
            </a:r>
          </a:p>
          <a:p>
            <a:r>
              <a:rPr lang="en-US" sz="1800" dirty="0" smtClean="0"/>
              <a:t>The cookie problem (30v/10c &amp; 20v/20c: take 1, it is v, P it is from box1?) (3/5)</a:t>
            </a:r>
          </a:p>
          <a:p>
            <a:r>
              <a:rPr lang="en-US" sz="1800" dirty="0" err="1" smtClean="0"/>
              <a:t>m&amp;m</a:t>
            </a:r>
            <a:r>
              <a:rPr lang="en-US" sz="1800" dirty="0" smtClean="0"/>
              <a:t> (‘95 change G 10-&gt;20 &amp; Y 20-&gt;14. ’94 &amp; ’96 bags, P that Y is from ‘94?) (20/27)</a:t>
            </a:r>
          </a:p>
          <a:p>
            <a:r>
              <a:rPr lang="en-US" sz="1800" dirty="0" smtClean="0"/>
              <a:t>Elvis Presley (P dead twin brother was identical? 1/125 fraternal, 1/300 identical) (5/11)</a:t>
            </a:r>
            <a:endParaRPr lang="en-US" sz="1800" dirty="0"/>
          </a:p>
          <a:p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770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Μηδείς αγεωμέτρητος εισίτω μοι την θύρ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6" y="1484784"/>
            <a:ext cx="7920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90538"/>
            <a:ext cx="70008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62" y="0"/>
            <a:ext cx="529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03" y="1844824"/>
            <a:ext cx="4754146" cy="387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8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0723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638" y="1557338"/>
            <a:ext cx="8724900" cy="4824412"/>
          </a:xfrm>
          <a:noFill/>
        </p:spPr>
      </p:pic>
    </p:spTree>
    <p:extLst>
      <p:ext uri="{BB962C8B-B14F-4D97-AF65-F5344CB8AC3E}">
        <p14:creationId xmlns:p14="http://schemas.microsoft.com/office/powerpoint/2010/main" val="15189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174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115888"/>
            <a:ext cx="5830887" cy="6599237"/>
          </a:xfrm>
        </p:spPr>
      </p:pic>
    </p:spTree>
    <p:extLst>
      <p:ext uri="{BB962C8B-B14F-4D97-AF65-F5344CB8AC3E}">
        <p14:creationId xmlns:p14="http://schemas.microsoft.com/office/powerpoint/2010/main" val="25098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1755"/>
            <a:ext cx="2880320" cy="279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44" y="1916832"/>
            <a:ext cx="552212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7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9" y="1772816"/>
            <a:ext cx="84021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1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47" y="5949280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https://www.youtube.com/watch?v=sKa0eaKsdA0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620688"/>
            <a:ext cx="6504722" cy="48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8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dirty="0">
                <a:hlinkClick r:id="rId2"/>
              </a:rPr>
              <a:t>https://www.youtube.com/watch?v=V0WhU1KHd4M</a:t>
            </a:r>
            <a:endParaRPr lang="en-GB" sz="24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9919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5294629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>
                <a:hlinkClick r:id="rId2"/>
              </a:rPr>
              <a:t>https://www.youtube.com/watch?v=MbPufI-ulAE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35379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6" y="692696"/>
            <a:ext cx="3321841" cy="426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04764"/>
            <a:ext cx="34563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3600" dirty="0" smtClean="0"/>
              <a:t>Background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Computational/Theoretical Neuroscience: describe the brain in the language of mathematics (as we do with the universe)</a:t>
            </a:r>
          </a:p>
          <a:p>
            <a:r>
              <a:rPr lang="en-US" sz="2000" dirty="0" smtClean="0"/>
              <a:t>On top of giving a better explanation, could perhaps a (shared) mathematical description also bridge the brain/mind dichotomy?</a:t>
            </a:r>
          </a:p>
          <a:p>
            <a:r>
              <a:rPr lang="en-US" sz="2000" dirty="0" smtClean="0"/>
              <a:t>Could such a description also relate brains to machines? (Neuroscience in Engineering Departments)?</a:t>
            </a:r>
          </a:p>
          <a:p>
            <a:r>
              <a:rPr lang="en-US" sz="2000" dirty="0" smtClean="0"/>
              <a:t>The engineering approach to intelligence: the brain as a machine </a:t>
            </a:r>
          </a:p>
          <a:p>
            <a:r>
              <a:rPr lang="en-US" sz="2000" dirty="0" smtClean="0"/>
              <a:t>The brain as a computational device – what are the computations?</a:t>
            </a:r>
          </a:p>
          <a:p>
            <a:r>
              <a:rPr lang="en-US" sz="2000" dirty="0" smtClean="0"/>
              <a:t>Marr and his 3 level of studying the mind/brain</a:t>
            </a:r>
          </a:p>
          <a:p>
            <a:r>
              <a:rPr lang="en-US" sz="2000" dirty="0" smtClean="0"/>
              <a:t>Lots of data available out there– try to find </a:t>
            </a:r>
            <a:r>
              <a:rPr lang="en-US" sz="2000" b="1" dirty="0" smtClean="0"/>
              <a:t>structure &amp; a causal model </a:t>
            </a:r>
            <a:r>
              <a:rPr lang="en-US" sz="2000" dirty="0" smtClean="0"/>
              <a:t>of the world (making sense of data – statistical learning)</a:t>
            </a:r>
          </a:p>
          <a:p>
            <a:r>
              <a:rPr lang="en-US" sz="2000" dirty="0" smtClean="0"/>
              <a:t>AI: give instructions vs. give data (program vs. train)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Renaissanse</a:t>
            </a:r>
            <a:r>
              <a:rPr lang="en-US" sz="2000" dirty="0" smtClean="0"/>
              <a:t> of Artificial Intelligence (3+1) reasons)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39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Ορθογώνιο 1"/>
          <p:cNvSpPr>
            <a:spLocks noChangeArrowheads="1"/>
          </p:cNvSpPr>
          <p:nvPr/>
        </p:nvSpPr>
        <p:spPr bwMode="auto">
          <a:xfrm>
            <a:off x="1547813" y="5735638"/>
            <a:ext cx="57610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hlinkClick r:id="rId2"/>
              </a:rPr>
              <a:t>https://</a:t>
            </a:r>
            <a:r>
              <a:rPr lang="en-GB" altLang="en-US" dirty="0" smtClean="0">
                <a:hlinkClick r:id="rId2"/>
              </a:rPr>
              <a:t>www.youtube.com/watch?v=2RSsoTJA6cA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dirty="0">
                <a:hlinkClick r:id="rId3"/>
              </a:rPr>
              <a:t>https://www.youtube.com/watch?v=0KrpZMNEDOY</a:t>
            </a:r>
            <a:endParaRPr lang="en-GB" dirty="0"/>
          </a:p>
          <a:p>
            <a:endParaRPr lang="en-GB" altLang="en-US" dirty="0"/>
          </a:p>
        </p:txBody>
      </p:sp>
      <p:pic>
        <p:nvPicPr>
          <p:cNvPr id="43011" name="Picture 2" descr="Image result for cat bird illu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92150"/>
            <a:ext cx="8256588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necker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8759"/>
            <a:ext cx="4968552" cy="44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92696"/>
            <a:ext cx="6699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Necker cube (</a:t>
            </a:r>
            <a:r>
              <a:rPr lang="el-GR" sz="2800" b="1" dirty="0" smtClean="0"/>
              <a:t>και άλλες αμφίσημες εικόνες)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325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necker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0994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face vase illu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04875"/>
            <a:ext cx="369728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77" y="1340768"/>
            <a:ext cx="619757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4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606550" y="4149725"/>
            <a:ext cx="8229600" cy="4525963"/>
          </a:xfrm>
        </p:spPr>
        <p:txBody>
          <a:bodyPr/>
          <a:lstStyle/>
          <a:p>
            <a:pPr algn="just" eaLnBrk="1" hangingPunct="1"/>
            <a:endParaRPr lang="en-US" altLang="en-US" smtClean="0"/>
          </a:p>
          <a:p>
            <a:pPr eaLnBrk="1" hangingPunct="1"/>
            <a:endParaRPr lang="el-GR" altLang="en-US" sz="2100" smtClean="0"/>
          </a:p>
          <a:p>
            <a:pPr eaLnBrk="1" hangingPunct="1"/>
            <a:endParaRPr lang="en-US" altLang="en-US" sz="2100" smtClean="0"/>
          </a:p>
        </p:txBody>
      </p:sp>
      <p:pic>
        <p:nvPicPr>
          <p:cNvPr id="3993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090863"/>
            <a:ext cx="26384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286861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118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3284538"/>
            <a:ext cx="1408112" cy="1863725"/>
          </a:xfrm>
          <a:noFill/>
        </p:spPr>
      </p:pic>
      <p:pic>
        <p:nvPicPr>
          <p:cNvPr id="4198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68675"/>
            <a:ext cx="30781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5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Konstantinos\Downloads\1717058334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53" y="0"/>
            <a:ext cx="5510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Bayes </a:t>
            </a:r>
            <a:r>
              <a:rPr lang="en-US" sz="2800" b="1" dirty="0"/>
              <a:t>law makes sense &amp; we </a:t>
            </a:r>
            <a:r>
              <a:rPr lang="en-US" sz="2800" b="1" dirty="0" smtClean="0"/>
              <a:t>use it </a:t>
            </a:r>
            <a:r>
              <a:rPr lang="en-US" sz="2800" b="1" dirty="0"/>
              <a:t>to make (probabilistic) </a:t>
            </a:r>
            <a:r>
              <a:rPr lang="en-US" sz="2800" b="1" dirty="0" smtClean="0"/>
              <a:t>inferences of what is going on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Gestalt </a:t>
            </a:r>
            <a:r>
              <a:rPr lang="en-US" sz="1800" dirty="0" smtClean="0"/>
              <a:t>Psychology</a:t>
            </a:r>
          </a:p>
          <a:p>
            <a:r>
              <a:rPr lang="en-US" sz="1800" dirty="0" smtClean="0"/>
              <a:t>Other examples </a:t>
            </a:r>
            <a:r>
              <a:rPr lang="en-US" sz="1800" dirty="0"/>
              <a:t>from visual/sensory perception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>
                <a:solidFill>
                  <a:srgbClr val="FF0000"/>
                </a:solidFill>
              </a:rPr>
              <a:t>problem of forgetting priors 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The problem of strong priors (Freud?)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The rare disease problem (test is 90% correct, disease is 1/100) (9/108)</a:t>
            </a:r>
          </a:p>
          <a:p>
            <a:r>
              <a:rPr lang="en-US" sz="1800" dirty="0"/>
              <a:t>The Monty Hall Example (2/3 win if change)</a:t>
            </a:r>
          </a:p>
          <a:p>
            <a:r>
              <a:rPr lang="en-US" sz="1800" dirty="0" smtClean="0"/>
              <a:t>The cookie problem (30v/10c &amp; 20v/20c: take 1, it is v, P it is from box1?) (3/5)</a:t>
            </a:r>
          </a:p>
          <a:p>
            <a:r>
              <a:rPr lang="en-US" sz="1800" dirty="0" err="1" smtClean="0"/>
              <a:t>m&amp;m</a:t>
            </a:r>
            <a:r>
              <a:rPr lang="en-US" sz="1800" dirty="0" smtClean="0"/>
              <a:t> (‘95 change G 10-&gt;20 &amp; Y 20-&gt;14. ’94 &amp; ’96 bags, P that Y is from ‘94?) (20/27)</a:t>
            </a:r>
          </a:p>
          <a:p>
            <a:r>
              <a:rPr lang="en-US" sz="1800" dirty="0" smtClean="0"/>
              <a:t>Elvis Presley (P dead twin brother was identical? 1/125 fraternal, 1/300 identical) (5/11)</a:t>
            </a:r>
            <a:endParaRPr lang="en-US" sz="1800" dirty="0"/>
          </a:p>
          <a:p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497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81872" cy="6061404"/>
          </a:xfrm>
        </p:spPr>
      </p:pic>
    </p:spTree>
    <p:extLst>
      <p:ext uri="{BB962C8B-B14F-4D97-AF65-F5344CB8AC3E}">
        <p14:creationId xmlns:p14="http://schemas.microsoft.com/office/powerpoint/2010/main" val="27555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Bayesian approach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616624"/>
          </a:xfrm>
        </p:spPr>
        <p:txBody>
          <a:bodyPr>
            <a:noAutofit/>
          </a:bodyPr>
          <a:lstStyle/>
          <a:p>
            <a:r>
              <a:rPr lang="en-US" sz="1800" dirty="0"/>
              <a:t>The Bayesian </a:t>
            </a:r>
            <a:r>
              <a:rPr lang="en-US" sz="1800" dirty="0" smtClean="0"/>
              <a:t>brain: a </a:t>
            </a:r>
            <a:r>
              <a:rPr lang="en-US" sz="1800" dirty="0"/>
              <a:t>possible mathematical framework on how the brain </a:t>
            </a:r>
            <a:r>
              <a:rPr lang="en-US" sz="1800" dirty="0" smtClean="0"/>
              <a:t>works as a </a:t>
            </a:r>
            <a:r>
              <a:rPr lang="en-US" sz="1800" i="1" dirty="0" smtClean="0"/>
              <a:t>probabilistic inference machine</a:t>
            </a:r>
            <a:r>
              <a:rPr lang="en-US" sz="1800" dirty="0" smtClean="0"/>
              <a:t> </a:t>
            </a:r>
            <a:r>
              <a:rPr lang="en-US" sz="1800" dirty="0"/>
              <a:t>(1990’s)</a:t>
            </a:r>
          </a:p>
          <a:p>
            <a:r>
              <a:rPr lang="en-US" sz="1800" dirty="0" smtClean="0"/>
              <a:t>Helmholtz (born 1821): </a:t>
            </a:r>
            <a:r>
              <a:rPr lang="en-US" sz="1800" dirty="0"/>
              <a:t>the brain as a device making unconscious inferences about the </a:t>
            </a:r>
            <a:r>
              <a:rPr lang="en-US" sz="1800" dirty="0" smtClean="0"/>
              <a:t>world - infer </a:t>
            </a:r>
            <a:r>
              <a:rPr lang="en-US" sz="1800" dirty="0"/>
              <a:t>the state of the world from noisy and incomplete </a:t>
            </a:r>
            <a:r>
              <a:rPr lang="en-US" sz="1800" dirty="0" smtClean="0"/>
              <a:t>data (how? Using previous experience..)</a:t>
            </a:r>
          </a:p>
          <a:p>
            <a:r>
              <a:rPr lang="en-US" sz="1800" dirty="0" smtClean="0"/>
              <a:t>Bayes’ </a:t>
            </a:r>
            <a:r>
              <a:rPr lang="en-US" sz="1800" dirty="0"/>
              <a:t>(born </a:t>
            </a:r>
            <a:r>
              <a:rPr lang="en-US" sz="1800" dirty="0" smtClean="0"/>
              <a:t>circa 1701) Theorem</a:t>
            </a:r>
          </a:p>
          <a:p>
            <a:r>
              <a:rPr lang="en-US" sz="1800" u="sng" dirty="0" smtClean="0"/>
              <a:t>Probability Theory:</a:t>
            </a:r>
          </a:p>
          <a:p>
            <a:r>
              <a:rPr lang="en-US" sz="1800" dirty="0"/>
              <a:t>Coin flipping (HHHHH vs. HTTHT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A system with no memory</a:t>
            </a:r>
          </a:p>
          <a:p>
            <a:r>
              <a:rPr lang="en-US" sz="1800" dirty="0" smtClean="0"/>
              <a:t>Tree diagrams</a:t>
            </a:r>
          </a:p>
          <a:p>
            <a:r>
              <a:rPr lang="en-US" sz="1800" dirty="0" smtClean="0"/>
              <a:t>Odds vs. Probability</a:t>
            </a:r>
          </a:p>
          <a:p>
            <a:r>
              <a:rPr lang="en-US" sz="1800" dirty="0"/>
              <a:t>Venn diagrams (e.g. dice rolling)</a:t>
            </a:r>
          </a:p>
          <a:p>
            <a:r>
              <a:rPr lang="en-US" sz="1800" dirty="0" smtClean="0"/>
              <a:t>Probability of A&amp;B being true (A OR B?)</a:t>
            </a:r>
          </a:p>
          <a:p>
            <a:r>
              <a:rPr lang="en-US" sz="1800" dirty="0"/>
              <a:t>Conditional probabilities (‘given that</a:t>
            </a:r>
            <a:r>
              <a:rPr lang="en-US" sz="1800" dirty="0" smtClean="0"/>
              <a:t>’)</a:t>
            </a:r>
          </a:p>
          <a:p>
            <a:r>
              <a:rPr lang="en-US" sz="1800" dirty="0" smtClean="0"/>
              <a:t>Probability as a belief in every day life </a:t>
            </a:r>
            <a:r>
              <a:rPr lang="en-GB" sz="1800" dirty="0" smtClean="0"/>
              <a:t> </a:t>
            </a:r>
            <a:r>
              <a:rPr lang="en-GB" sz="1800" dirty="0"/>
              <a:t>(‘</a:t>
            </a:r>
            <a:r>
              <a:rPr lang="en-GB" sz="1800" dirty="0" err="1"/>
              <a:t>Possibilianism</a:t>
            </a:r>
            <a:r>
              <a:rPr lang="en-GB" sz="1800" dirty="0"/>
              <a:t>’)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r>
              <a:rPr lang="en-US" sz="1800" dirty="0" smtClean="0"/>
              <a:t>Diagnosed </a:t>
            </a:r>
            <a:r>
              <a:rPr lang="en-US" sz="1800" dirty="0"/>
              <a:t>with the rare </a:t>
            </a:r>
            <a:r>
              <a:rPr lang="en-US" sz="1800" dirty="0" smtClean="0"/>
              <a:t>disease: The possibility </a:t>
            </a:r>
            <a:r>
              <a:rPr lang="en-US" sz="1800" smtClean="0"/>
              <a:t>of </a:t>
            </a:r>
            <a:r>
              <a:rPr lang="en-US" sz="1800" smtClean="0"/>
              <a:t>having a </a:t>
            </a:r>
            <a:r>
              <a:rPr lang="en-US" sz="1800" dirty="0" smtClean="0"/>
              <a:t>rare (?) disease can be checked with a medical test that is correct 90% of the time. If you take the test which then turns out to be positive, what is the probability that you have the disease?</a:t>
            </a:r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129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689225"/>
            <a:ext cx="737235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8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Bayes </a:t>
            </a:r>
            <a:r>
              <a:rPr lang="en-US" sz="2800" b="1" dirty="0"/>
              <a:t>law makes sense &amp; we </a:t>
            </a:r>
            <a:r>
              <a:rPr lang="en-US" sz="2800" b="1" dirty="0" smtClean="0"/>
              <a:t>use it </a:t>
            </a:r>
            <a:r>
              <a:rPr lang="en-US" sz="2800" b="1" dirty="0"/>
              <a:t>to make (probabilistic) </a:t>
            </a:r>
            <a:r>
              <a:rPr lang="en-US" sz="2800" b="1" dirty="0" smtClean="0"/>
              <a:t>inferences of what is going on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Gestalt </a:t>
            </a:r>
            <a:r>
              <a:rPr lang="en-US" sz="1800" dirty="0" smtClean="0"/>
              <a:t>Psychology</a:t>
            </a:r>
          </a:p>
          <a:p>
            <a:r>
              <a:rPr lang="en-US" sz="1800" dirty="0" smtClean="0"/>
              <a:t>Other examples </a:t>
            </a:r>
            <a:r>
              <a:rPr lang="en-US" sz="1800" dirty="0"/>
              <a:t>from visual/sensory perception</a:t>
            </a:r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problem of forgetting priors </a:t>
            </a:r>
            <a:endParaRPr lang="en-US" sz="1800" dirty="0" smtClean="0"/>
          </a:p>
          <a:p>
            <a:r>
              <a:rPr lang="en-US" sz="1800" dirty="0">
                <a:solidFill>
                  <a:srgbClr val="FF0000"/>
                </a:solidFill>
              </a:rPr>
              <a:t>The problem of strong </a:t>
            </a:r>
            <a:r>
              <a:rPr lang="en-US" sz="1800" dirty="0" smtClean="0">
                <a:solidFill>
                  <a:srgbClr val="FF0000"/>
                </a:solidFill>
              </a:rPr>
              <a:t>priors (Freud?)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The rare disease problem (test is 90% correct, disease is 1/100) (9/108)</a:t>
            </a:r>
          </a:p>
          <a:p>
            <a:r>
              <a:rPr lang="en-US" sz="1800" dirty="0"/>
              <a:t>The Monty Hall Example (2/3 win if change)</a:t>
            </a:r>
          </a:p>
          <a:p>
            <a:r>
              <a:rPr lang="en-US" sz="1800" dirty="0" smtClean="0"/>
              <a:t>The cookie problem (30v/10c &amp; 20v/20c: take 1, it is v, P it is from box1?) (3/5)</a:t>
            </a:r>
          </a:p>
          <a:p>
            <a:r>
              <a:rPr lang="en-US" sz="1800" dirty="0" err="1" smtClean="0"/>
              <a:t>m&amp;m</a:t>
            </a:r>
            <a:r>
              <a:rPr lang="en-US" sz="1800" dirty="0" smtClean="0"/>
              <a:t> (‘95 change G 10-&gt;20 &amp; Y 20-&gt;14. ’94 &amp; ’96 bags, P that Y is from ‘94?) (20/27)</a:t>
            </a:r>
          </a:p>
          <a:p>
            <a:r>
              <a:rPr lang="en-US" sz="1800" dirty="0" smtClean="0"/>
              <a:t>Elvis Presley (P dead twin brother was identical? 1/125 fraternal, 1/300 identical) (5/11)</a:t>
            </a:r>
            <a:endParaRPr lang="en-US" sz="1800" dirty="0"/>
          </a:p>
          <a:p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445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A very strong prior compensates for a weak likelihood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3034"/>
            <a:ext cx="7216911" cy="420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105" y="764704"/>
            <a:ext cx="9544739" cy="5361459"/>
          </a:xfrm>
        </p:spPr>
      </p:pic>
    </p:spTree>
    <p:extLst>
      <p:ext uri="{BB962C8B-B14F-4D97-AF65-F5344CB8AC3E}">
        <p14:creationId xmlns:p14="http://schemas.microsoft.com/office/powerpoint/2010/main" val="33638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Bayes </a:t>
            </a:r>
            <a:r>
              <a:rPr lang="en-US" sz="2800" b="1" dirty="0"/>
              <a:t>law makes sense &amp; we </a:t>
            </a:r>
            <a:r>
              <a:rPr lang="en-US" sz="2800" b="1" dirty="0" smtClean="0"/>
              <a:t>use it </a:t>
            </a:r>
            <a:r>
              <a:rPr lang="en-US" sz="2800" b="1" dirty="0"/>
              <a:t>to make (probabilistic) </a:t>
            </a:r>
            <a:r>
              <a:rPr lang="en-US" sz="2800" b="1" dirty="0" smtClean="0"/>
              <a:t>inferences of what is going on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Gestalt </a:t>
            </a:r>
            <a:r>
              <a:rPr lang="en-US" sz="1800" dirty="0" smtClean="0"/>
              <a:t>Psychology</a:t>
            </a:r>
          </a:p>
          <a:p>
            <a:r>
              <a:rPr lang="en-US" sz="1800" dirty="0" smtClean="0"/>
              <a:t>Other examples </a:t>
            </a:r>
            <a:r>
              <a:rPr lang="en-US" sz="1800" dirty="0"/>
              <a:t>from visual/sensory perception</a:t>
            </a:r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problem of forgetting priors </a:t>
            </a:r>
            <a:endParaRPr lang="en-US" sz="1800" dirty="0" smtClean="0"/>
          </a:p>
          <a:p>
            <a:r>
              <a:rPr lang="en-US" sz="1800" dirty="0"/>
              <a:t>The problem of strong </a:t>
            </a:r>
            <a:r>
              <a:rPr lang="en-US" sz="1800" dirty="0" smtClean="0"/>
              <a:t>priors (Freud?)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The rare disease problem (test is 90% correct, disease is 1/100) (9/108)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The Monty Hall Example (2/3 win if change)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The cookie problem (30v/10c &amp; 20v/20c: take 1, it is v, P it is from box1?) (3/5)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m&amp;m</a:t>
            </a:r>
            <a:r>
              <a:rPr lang="en-US" sz="1800" dirty="0" smtClean="0">
                <a:solidFill>
                  <a:srgbClr val="FF0000"/>
                </a:solidFill>
              </a:rPr>
              <a:t> (‘95 change G 10-&gt;20 &amp; Y 20-&gt;14. ’94 &amp; ’96 bags, P that Y is from ‘94?) (20/27)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Elvis Presley (P dead twin brother was identical? 1/125 fraternal, 1/300 identical) (5/11)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813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95425"/>
            <a:ext cx="81153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5192" y="641256"/>
            <a:ext cx="8229600" cy="1143000"/>
          </a:xfrm>
        </p:spPr>
        <p:txBody>
          <a:bodyPr/>
          <a:lstStyle/>
          <a:p>
            <a:r>
              <a:rPr lang="el-GR" dirty="0" smtClean="0"/>
              <a:t>ταβλάκι..</a:t>
            </a:r>
            <a:endParaRPr lang="en-GB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783031"/>
              </p:ext>
            </p:extLst>
          </p:nvPr>
        </p:nvGraphicFramePr>
        <p:xfrm>
          <a:off x="3635895" y="2204864"/>
          <a:ext cx="194421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404793148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34837154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887273297"/>
                    </a:ext>
                  </a:extLst>
                </a:gridCol>
              </a:tblGrid>
              <a:tr h="25774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276060"/>
                  </a:ext>
                </a:extLst>
              </a:tr>
              <a:tr h="25774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118026"/>
                  </a:ext>
                </a:extLst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69623"/>
              </p:ext>
            </p:extLst>
          </p:nvPr>
        </p:nvGraphicFramePr>
        <p:xfrm>
          <a:off x="1907704" y="3356992"/>
          <a:ext cx="5184576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354822814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60113697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948814069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240437637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652612879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77706828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r>
                        <a:rPr lang="en-US" dirty="0" smtClean="0"/>
                        <a:t>11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981821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r>
                        <a:rPr lang="en-US" dirty="0" smtClean="0"/>
                        <a:t>21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4001208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r>
                        <a:rPr lang="en-US" dirty="0" smtClean="0"/>
                        <a:t>31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6419449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r>
                        <a:rPr lang="en-US" dirty="0" smtClean="0"/>
                        <a:t>41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74015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r>
                        <a:rPr lang="en-US" dirty="0" smtClean="0"/>
                        <a:t>51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284454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r>
                        <a:rPr lang="en-US" dirty="0" smtClean="0"/>
                        <a:t>61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3949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6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2655" cy="583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2201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- Is </a:t>
            </a:r>
            <a:r>
              <a:rPr lang="en-US" sz="2400" b="1" i="1" dirty="0"/>
              <a:t>this person holding </a:t>
            </a:r>
            <a:r>
              <a:rPr lang="en-US" sz="2400" b="1" i="1" dirty="0" smtClean="0"/>
              <a:t>a violin a musician?</a:t>
            </a:r>
            <a:r>
              <a:rPr lang="en-US" sz="2400" b="1" i="1" dirty="0"/>
              <a:t/>
            </a:r>
            <a:br>
              <a:rPr lang="en-US" sz="2400" b="1" i="1" dirty="0"/>
            </a:br>
            <a:endParaRPr lang="en-GB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218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3" y="2204865"/>
            <a:ext cx="8199833" cy="230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7"/>
            <a:ext cx="7848872" cy="410445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8" y="2060848"/>
            <a:ext cx="78599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0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1249</Words>
  <Application>Microsoft Office PowerPoint</Application>
  <PresentationFormat>On-screen Show (4:3)</PresentationFormat>
  <Paragraphs>171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The Bayesian Brain</vt:lpstr>
      <vt:lpstr>PowerPoint Presentation</vt:lpstr>
      <vt:lpstr>Background</vt:lpstr>
      <vt:lpstr>The Bayesian approach</vt:lpstr>
      <vt:lpstr>Venn diagram</vt:lpstr>
      <vt:lpstr>ταβλάκι..</vt:lpstr>
      <vt:lpstr>PowerPoint Presentation</vt:lpstr>
      <vt:lpstr>- Is this person holding a violin a musician? </vt:lpstr>
      <vt:lpstr>PowerPoint Presentation</vt:lpstr>
      <vt:lpstr>PowerPoint Presentation</vt:lpstr>
      <vt:lpstr>Bayes’ Law/Theorem</vt:lpstr>
      <vt:lpstr>PowerPoint Presentation</vt:lpstr>
      <vt:lpstr>PowerPoint Presentation</vt:lpstr>
      <vt:lpstr>Bayes’ Law/Theorem</vt:lpstr>
      <vt:lpstr>PowerPoint Presentation</vt:lpstr>
      <vt:lpstr> Bayes law makes sense &amp; we use it to make (probabilistic) inferences of what is going on </vt:lpstr>
      <vt:lpstr>Kanizsa's Triangle</vt:lpstr>
      <vt:lpstr>Gestalt Psychology</vt:lpstr>
      <vt:lpstr> Bayes law makes sense &amp; we use it to make (probabilistic) inferences of what is going 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https://www.youtube.com/watch?v=V0WhU1KHd4M</vt:lpstr>
      <vt:lpstr>https://www.youtube.com/watch?v=MbPufI-ulAE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Bayes law makes sense &amp; we use it to make (probabilistic) inferences of what is going on </vt:lpstr>
      <vt:lpstr>PowerPoint Presentation</vt:lpstr>
      <vt:lpstr>PowerPoint Presentation</vt:lpstr>
      <vt:lpstr> Bayes law makes sense &amp; we use it to make (probabilistic) inferences of what is going on </vt:lpstr>
      <vt:lpstr>A very strong prior compensates for a weak likelihood </vt:lpstr>
      <vt:lpstr>PowerPoint Presentation</vt:lpstr>
      <vt:lpstr> Bayes law makes sense &amp; we use it to make (probabilistic) inferences of what is going 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Kostantinos</dc:creator>
  <cp:lastModifiedBy>Konstantinos</cp:lastModifiedBy>
  <cp:revision>206</cp:revision>
  <dcterms:created xsi:type="dcterms:W3CDTF">2017-05-25T08:59:34Z</dcterms:created>
  <dcterms:modified xsi:type="dcterms:W3CDTF">2026-05-29T09:17:03Z</dcterms:modified>
</cp:coreProperties>
</file>