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6"/>
  </p:notesMasterIdLst>
  <p:sldIdLst>
    <p:sldId id="260" r:id="rId2"/>
    <p:sldId id="284" r:id="rId3"/>
    <p:sldId id="257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7036D3-13D6-4FC1-8A8C-EFE6EEBEC903}">
          <p14:sldIdLst>
            <p14:sldId id="260"/>
            <p14:sldId id="284"/>
            <p14:sldId id="257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325" autoAdjust="0"/>
  </p:normalViewPr>
  <p:slideViewPr>
    <p:cSldViewPr snapToGrid="0">
      <p:cViewPr>
        <p:scale>
          <a:sx n="82" d="100"/>
          <a:sy n="82" d="100"/>
        </p:scale>
        <p:origin x="-384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A41E9-285F-48D3-A09E-EDF315AECC6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7F80F-B156-46E3-8CC5-0445EAC44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32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F80F-B156-46E3-8CC5-0445EAC44B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7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F80F-B156-46E3-8CC5-0445EAC44B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7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F80F-B156-46E3-8CC5-0445EAC44B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2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F80F-B156-46E3-8CC5-0445EAC44B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5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F80F-B156-46E3-8CC5-0445EAC44B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82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F80F-B156-46E3-8CC5-0445EAC44B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F80F-B156-46E3-8CC5-0445EAC44B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6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F80F-B156-46E3-8CC5-0445EAC44B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4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91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7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86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02913B6-236D-4B0F-BF8B-7F03489DA5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3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43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7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0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5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4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1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57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670D52-B8B5-457F-A2E0-0BF139C928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01A7088-ACD4-41CD-AB84-74016633840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5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6000" dirty="0" smtClean="0"/>
              <a:t>Εισαγωγή στις Νευροεπιστήμες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Διδασκων: Κωνσταντινοσ μουτουσησ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370" y="1314132"/>
            <a:ext cx="33147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Το ανθρωπάριο του </a:t>
            </a:r>
            <a:r>
              <a:rPr lang="en-US" sz="3600" dirty="0" smtClean="0"/>
              <a:t>Penfield</a:t>
            </a:r>
            <a:endParaRPr lang="el-GR" sz="36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4" y="2273643"/>
            <a:ext cx="6524444" cy="3323967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86800" y="2016958"/>
            <a:ext cx="2892876" cy="31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Ιστολογία </a:t>
            </a:r>
            <a:r>
              <a:rPr lang="en-US" dirty="0" smtClean="0"/>
              <a:t>vs. </a:t>
            </a:r>
            <a:r>
              <a:rPr lang="el-GR" dirty="0" smtClean="0"/>
              <a:t>Ηλεκτρισμός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2538" y="2146841"/>
            <a:ext cx="5613137" cy="305456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60332" y="2496066"/>
            <a:ext cx="5987501" cy="24260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13921" y="53315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altLang="el-GR" dirty="0" smtClean="0">
                <a:solidFill>
                  <a:srgbClr val="000000"/>
                </a:solidFill>
                <a:latin typeface="Arial" panose="020B0604020202020204" pitchFamily="34" charset="0"/>
              </a:rPr>
              <a:t>Μέτρησε </a:t>
            </a:r>
            <a:r>
              <a:rPr lang="el-GR" altLang="el-GR" dirty="0">
                <a:solidFill>
                  <a:srgbClr val="000000"/>
                </a:solidFill>
                <a:latin typeface="Arial" panose="020B0604020202020204" pitchFamily="34" charset="0"/>
              </a:rPr>
              <a:t>πρώτος την ταχύτητα μετάδοσης του ηλεκτρικού σήματος στο </a:t>
            </a:r>
            <a:r>
              <a:rPr lang="el-GR" altLang="el-GR" dirty="0" smtClean="0">
                <a:solidFill>
                  <a:srgbClr val="000000"/>
                </a:solidFill>
                <a:latin typeface="Arial" panose="020B0604020202020204" pitchFamily="34" charset="0"/>
              </a:rPr>
              <a:t>νεύρο (ηλεκτρική αγωγιμότητα)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729946" y="5585254"/>
            <a:ext cx="317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Purkunje</a:t>
            </a:r>
            <a:r>
              <a:rPr lang="en-US" dirty="0" smtClean="0"/>
              <a:t>: histological approach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2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Ιταλία </a:t>
            </a:r>
            <a:r>
              <a:rPr lang="en-US" sz="3200" dirty="0" smtClean="0"/>
              <a:t>vs </a:t>
            </a:r>
            <a:r>
              <a:rPr lang="el-GR" sz="3200" dirty="0" smtClean="0"/>
              <a:t>Ισπανίας: </a:t>
            </a:r>
            <a:r>
              <a:rPr lang="en-US" altLang="en-US" sz="3200" dirty="0"/>
              <a:t>silver method + the neuron </a:t>
            </a:r>
            <a:r>
              <a:rPr lang="en-US" altLang="en-US" sz="3200" dirty="0" smtClean="0"/>
              <a:t>doctrine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92721" y="1846263"/>
            <a:ext cx="4147196" cy="40227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06416" y="1846263"/>
            <a:ext cx="436076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411" name="Rectangle 3"/>
          <p:cNvSpPr>
            <a:spLocks noGrp="1" noChangeArrowheads="1" noTextEdit="1"/>
          </p:cNvSpPr>
          <p:nvPr>
            <p:ph type="clipArt" sz="half" idx="1"/>
          </p:nvPr>
        </p:nvSpPr>
        <p:spPr/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152218" y="188914"/>
            <a:ext cx="4430183" cy="11525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l-GR" sz="2000"/>
              <a:t>νευρώνας</a:t>
            </a: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Golgi vs. Cajal</a:t>
            </a:r>
            <a:endParaRPr lang="el-GR" sz="2000"/>
          </a:p>
          <a:p>
            <a:pPr>
              <a:lnSpc>
                <a:spcPct val="80000"/>
              </a:lnSpc>
            </a:pPr>
            <a:r>
              <a:rPr lang="el-GR" sz="2000"/>
              <a:t>τυχαία επιλογή νευρώνων που χρωματίζονται</a:t>
            </a:r>
            <a:endParaRPr lang="en-US" sz="2000"/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5888"/>
            <a:ext cx="6769100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1905000"/>
            <a:ext cx="4152900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Κυτταροαρχιτεκτονική (</a:t>
            </a:r>
            <a:r>
              <a:rPr lang="en-US" sz="4000" dirty="0" err="1" smtClean="0"/>
              <a:t>Brodmann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256019"/>
            <a:ext cx="4937125" cy="3203212"/>
          </a:xfrm>
          <a:prstGeom prst="rect">
            <a:avLst/>
          </a:prstGeom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4722" y="1846263"/>
            <a:ext cx="4303194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26480" y="5654724"/>
            <a:ext cx="6029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dirty="0">
                <a:solidFill>
                  <a:srgbClr val="0070C0"/>
                </a:solidFill>
              </a:rPr>
              <a:t>σύνδεση ανατομίας – </a:t>
            </a:r>
            <a:r>
              <a:rPr lang="el-GR" altLang="el-GR" dirty="0" smtClean="0">
                <a:solidFill>
                  <a:srgbClr val="0070C0"/>
                </a:solidFill>
              </a:rPr>
              <a:t>φυσιολογίας: για να έχουν διαφορετική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μορφή θα πρέπει να επιτελούν διαφορετική λειτουργία</a:t>
            </a:r>
            <a:endParaRPr lang="el-G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74" y="2092569"/>
            <a:ext cx="2634941" cy="3507766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 smtClean="0"/>
              <a:t>Βιολογική Ψυχολογία </a:t>
            </a:r>
            <a:r>
              <a:rPr lang="en-US" dirty="0" smtClean="0"/>
              <a:t>(</a:t>
            </a:r>
            <a:r>
              <a:rPr lang="en-US" dirty="0" err="1" smtClean="0"/>
              <a:t>Kalat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Επικοινωνία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solidFill>
                  <a:srgbClr val="0070C0"/>
                </a:solidFill>
              </a:rPr>
              <a:t>kmoutou@phs.uoa.gr</a:t>
            </a:r>
            <a:endParaRPr lang="el-GR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οι νευροεπιστήμες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dirty="0" err="1" smtClean="0"/>
              <a:t>Νευροανατομία</a:t>
            </a:r>
            <a:r>
              <a:rPr lang="el-GR" altLang="en-US" dirty="0" smtClean="0"/>
              <a:t>, </a:t>
            </a:r>
            <a:r>
              <a:rPr lang="el-GR" altLang="en-US" dirty="0" err="1" smtClean="0"/>
              <a:t>Νευροφυσιολογία</a:t>
            </a:r>
            <a:r>
              <a:rPr lang="el-GR" altLang="en-US" dirty="0" smtClean="0"/>
              <a:t>, </a:t>
            </a:r>
            <a:r>
              <a:rPr lang="el-GR" altLang="en-US" dirty="0" err="1" smtClean="0"/>
              <a:t>Νευροφαρμακολογία</a:t>
            </a:r>
            <a:r>
              <a:rPr lang="el-GR" altLang="en-US" dirty="0" smtClean="0"/>
              <a:t>, Αναπτυξιακή </a:t>
            </a:r>
            <a:r>
              <a:rPr lang="el-GR" altLang="en-US" dirty="0" err="1" smtClean="0"/>
              <a:t>νευροβιολογία</a:t>
            </a:r>
            <a:r>
              <a:rPr lang="el-GR" altLang="en-US" dirty="0" smtClean="0"/>
              <a:t>, </a:t>
            </a:r>
            <a:r>
              <a:rPr lang="el-GR" altLang="en-US" dirty="0" smtClean="0">
                <a:latin typeface="Verdana" panose="020B0604030504040204" pitchFamily="34" charset="0"/>
              </a:rPr>
              <a:t>…</a:t>
            </a:r>
          </a:p>
          <a:p>
            <a:pPr>
              <a:lnSpc>
                <a:spcPct val="120000"/>
              </a:lnSpc>
            </a:pPr>
            <a:endParaRPr lang="el-GR" altLang="en-US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l-GR" altLang="en-US" dirty="0" smtClean="0"/>
              <a:t>Η επιστήμη ασχολείται με τη μελέτη του νευρικού συστήματος</a:t>
            </a:r>
          </a:p>
          <a:p>
            <a:pPr>
              <a:lnSpc>
                <a:spcPct val="120000"/>
              </a:lnSpc>
            </a:pPr>
            <a:r>
              <a:rPr lang="el-GR" altLang="en-US" dirty="0" smtClean="0"/>
              <a:t>Φυσιολογία </a:t>
            </a:r>
            <a:r>
              <a:rPr lang="en-US" altLang="en-US" dirty="0" smtClean="0"/>
              <a:t>vs </a:t>
            </a:r>
            <a:r>
              <a:rPr lang="el-GR" altLang="en-US" dirty="0" smtClean="0"/>
              <a:t>ανατομίας</a:t>
            </a:r>
          </a:p>
          <a:p>
            <a:pPr>
              <a:lnSpc>
                <a:spcPct val="120000"/>
              </a:lnSpc>
            </a:pPr>
            <a:endParaRPr lang="el-GR" altLang="en-US" dirty="0" smtClean="0"/>
          </a:p>
          <a:p>
            <a:pPr>
              <a:lnSpc>
                <a:spcPct val="120000"/>
              </a:lnSpc>
            </a:pPr>
            <a:endParaRPr lang="el-GR" altLang="en-US" b="1" dirty="0">
              <a:latin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005943"/>
            <a:ext cx="4937125" cy="37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Σύγχρονη Νευροεπιστήμη</a:t>
            </a:r>
            <a:endParaRPr lang="el-GR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dirty="0" smtClean="0"/>
              <a:t>Μοριακή: βιοχημεία του νευρικού συστήματος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Κυτταρική: κυτταρική βιολογία του ΝΣ, δομή + λειτουργία σε επίπεδο νευρώνα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Συστημική: πως λειτουργούν τα </a:t>
            </a:r>
            <a:r>
              <a:rPr lang="el-GR" dirty="0" err="1" smtClean="0"/>
              <a:t>νευρωνικά</a:t>
            </a:r>
            <a:r>
              <a:rPr lang="el-GR" dirty="0" smtClean="0"/>
              <a:t> δίκτυα-κυκλώματα;  Αισθητηριακά, κινητικά, μνημονικά συστήματα…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Συμπεριφορική: πως αλληλεπιδρούν τα συστήματα του εγκεφάλου μεταξύ τους για να παράγουν συμπεριφορά; Γιατί βλέπουμε όνειρα;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Γνωστική νευροεπιστήμη: Πως η λειτουργία του εγκεφάλου δημιουργεί τον νου; Γλώσσα, νοητικές εικόνες, συνείδηση, συνείδηση εαυτού (</a:t>
            </a:r>
            <a:r>
              <a:rPr lang="en-US" dirty="0" smtClean="0"/>
              <a:t>Descartes</a:t>
            </a:r>
            <a:r>
              <a:rPr lang="el-GR" dirty="0" smtClean="0"/>
              <a:t>’</a:t>
            </a:r>
            <a:r>
              <a:rPr lang="en-US" dirty="0" smtClean="0"/>
              <a:t> problem) </a:t>
            </a:r>
            <a:endParaRPr lang="el-GR" dirty="0" smtClean="0"/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Υπολογιστική νευροεπιστήμη (μοντελοποίηση λειτουργιών, πρόβλεψη)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636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Γιατί Νευροεπιστήμη;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l-GR" dirty="0" err="1" smtClean="0"/>
              <a:t>Πάρκινσον</a:t>
            </a:r>
            <a:r>
              <a:rPr lang="el-GR" dirty="0" smtClean="0"/>
              <a:t> – </a:t>
            </a:r>
            <a:r>
              <a:rPr lang="el-GR" dirty="0" err="1" smtClean="0"/>
              <a:t>Αλτσχάιμερ</a:t>
            </a:r>
            <a:r>
              <a:rPr lang="el-GR" dirty="0" smtClean="0"/>
              <a:t> - Εγκεφαλικά</a:t>
            </a:r>
          </a:p>
          <a:p>
            <a:r>
              <a:rPr lang="el-GR" i="1" dirty="0" smtClean="0"/>
              <a:t>Νοητικές διαταραχές που συνδέονται με την καθημερινότητα ενός ανθρώπου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dirty="0" smtClean="0"/>
              <a:t>Σχιζοφρένεια, Διπολική Διαταραχή, Κατάθλιψη</a:t>
            </a:r>
          </a:p>
          <a:p>
            <a:r>
              <a:rPr lang="el-GR" i="1" dirty="0" smtClean="0"/>
              <a:t>Διαταραχές διάθεσης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dirty="0" smtClean="0"/>
              <a:t>Κάπνισμα, αλκοολισμός, ναρκωτικά</a:t>
            </a:r>
          </a:p>
          <a:p>
            <a:r>
              <a:rPr lang="el-GR" i="1" dirty="0" smtClean="0"/>
              <a:t>Εθιστικές διαταραχές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 smtClean="0"/>
              <a:t>Κύρια πρόκληση της Νευροεπιστήμης σήμερα είναι να κατανοήσει τις βιολογικές βάσεις των γνωστικών  δυνατοτήτων του ανθρώπου, τον τρόπο με τον οποίο ο εγκέφαλος παράγει δράση</a:t>
            </a:r>
            <a:r>
              <a:rPr lang="en-US" dirty="0" smtClean="0"/>
              <a:t> </a:t>
            </a:r>
            <a:r>
              <a:rPr lang="el-GR" dirty="0" smtClean="0"/>
              <a:t>(αλλά και νόηση – συνείδηση)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14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Εγκέφαλος - Νους - Συμπεριφορά</a:t>
            </a:r>
            <a:endParaRPr lang="el-GR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455" r="18065"/>
          <a:stretch/>
        </p:blipFill>
        <p:spPr>
          <a:xfrm>
            <a:off x="2008413" y="2276265"/>
            <a:ext cx="3135087" cy="316272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86400" y="1845735"/>
            <a:ext cx="5669280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Βασικές αρχές/παραδοχές: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</a:rPr>
              <a:t>Ο εγκέφαλος σαν </a:t>
            </a:r>
            <a:r>
              <a:rPr lang="el-GR" b="1" spc="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υπολογιστής</a:t>
            </a: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</a:rPr>
              <a:t>όλα έχουν να κάνουν με τη μετάδοση 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και </a:t>
            </a: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</a:rPr>
              <a:t>την επεξεργασία των πληροφοριών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 smtClean="0"/>
              <a:t>Κάθε</a:t>
            </a:r>
            <a:r>
              <a:rPr lang="en-US" dirty="0" smtClean="0"/>
              <a:t> </a:t>
            </a:r>
            <a:r>
              <a:rPr lang="el-GR" dirty="0" smtClean="0"/>
              <a:t>τι </a:t>
            </a:r>
            <a:r>
              <a:rPr lang="el-GR" dirty="0"/>
              <a:t>που είναι ψυχολογικό είναι βιολογικό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φυσιολογία/βιολογία ↔ ψυχολογία</a:t>
            </a: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/>
              <a:t>Ο εγκέφαλος μπορεί να μελετηθεί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μικροσκοπικά - μακροσκοπικά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ανατομικά  - λειτουργικά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l-GR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/>
              <a:t>Σκοπός η σύνδεση δομής-λειτουργίας, χωρίς να </a:t>
            </a:r>
            <a:r>
              <a:rPr lang="el-GR" dirty="0" smtClean="0"/>
              <a:t>σημαίνει</a:t>
            </a:r>
            <a:r>
              <a:rPr lang="en-US" dirty="0" smtClean="0"/>
              <a:t> </a:t>
            </a:r>
            <a:r>
              <a:rPr lang="el-GR" dirty="0" smtClean="0"/>
              <a:t>αυτό </a:t>
            </a:r>
            <a:r>
              <a:rPr lang="el-GR" dirty="0"/>
              <a:t>ότι οδηγούμαστε σε νέα φρενολογία: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 λειτουργική εξειδίκευση, παράλληλη κατανεμημένη επεξεργασία,  </a:t>
            </a:r>
            <a:r>
              <a:rPr lang="el-GR" dirty="0" smtClean="0"/>
              <a:t> </a:t>
            </a:r>
            <a:r>
              <a:rPr lang="el-GR" dirty="0" err="1"/>
              <a:t>νευρωνικά</a:t>
            </a:r>
            <a:r>
              <a:rPr lang="el-GR" dirty="0"/>
              <a:t> κυκλώματα/δίκτυα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070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Πρόδρομοι της Νευροεπιστήμης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2153" y="2170638"/>
            <a:ext cx="5601122" cy="229015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19" y="1845734"/>
            <a:ext cx="5360361" cy="423378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n-US" dirty="0"/>
              <a:t>γη 5 δις, ζωή 3.5 δις, άνθρ. εγκ. 100 </a:t>
            </a:r>
            <a:r>
              <a:rPr lang="el-GR" altLang="en-US" dirty="0" err="1" smtClean="0"/>
              <a:t>χιλ</a:t>
            </a:r>
            <a:r>
              <a:rPr lang="en-US" altLang="en-US" dirty="0" smtClean="0"/>
              <a:t>.</a:t>
            </a:r>
            <a:r>
              <a:rPr lang="el-GR" altLang="en-US" dirty="0" smtClean="0"/>
              <a:t> (προσαρμοστική λύση)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/>
              <a:t>Descartes </a:t>
            </a:r>
            <a:r>
              <a:rPr lang="el-GR" altLang="en-US" dirty="0" smtClean="0"/>
              <a:t>δυϊσμός</a:t>
            </a:r>
            <a:endParaRPr lang="en-US" altLang="en-US" dirty="0"/>
          </a:p>
          <a:p>
            <a:pPr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/>
              <a:t>Gall </a:t>
            </a:r>
            <a:r>
              <a:rPr lang="en-US" altLang="en-US" dirty="0"/>
              <a:t>&amp; </a:t>
            </a:r>
            <a:r>
              <a:rPr lang="en-US" altLang="en-US" dirty="0" err="1"/>
              <a:t>Spurzheim</a:t>
            </a:r>
            <a:r>
              <a:rPr lang="en-US" altLang="en-US" dirty="0"/>
              <a:t> (~1800): </a:t>
            </a:r>
            <a:r>
              <a:rPr lang="el-GR" altLang="en-US" dirty="0" smtClean="0"/>
              <a:t>φρενολογία (εντοπιστική θεώρηση- αν θέλαμε να ελέγξουμε τη θεωρία του;)</a:t>
            </a:r>
            <a:endParaRPr lang="en-US" alt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err="1" smtClean="0"/>
              <a:t>Flourens</a:t>
            </a:r>
            <a:r>
              <a:rPr lang="en-US" altLang="en-US" dirty="0" smtClean="0"/>
              <a:t>: </a:t>
            </a:r>
            <a:r>
              <a:rPr lang="el-GR" altLang="en-US" dirty="0" smtClean="0"/>
              <a:t>ολιστική θεώρηση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/>
              <a:t>Jackson: </a:t>
            </a:r>
            <a:r>
              <a:rPr lang="el-GR" altLang="en-US" dirty="0" smtClean="0"/>
              <a:t>επιληψία, χάρτης</a:t>
            </a:r>
            <a:r>
              <a:rPr lang="en-US" altLang="en-US" dirty="0" smtClean="0"/>
              <a:t> </a:t>
            </a:r>
            <a:r>
              <a:rPr lang="el-GR" altLang="en-US" dirty="0" smtClean="0"/>
              <a:t>του σώματος, πάντα μερική απώλεια</a:t>
            </a:r>
            <a:r>
              <a:rPr lang="en-GB" altLang="en-US" dirty="0" smtClean="0"/>
              <a:t> </a:t>
            </a:r>
            <a:r>
              <a:rPr lang="el-GR" altLang="en-US" dirty="0" smtClean="0"/>
              <a:t>σε εγκεφαλικά</a:t>
            </a:r>
            <a:endParaRPr lang="en-US" alt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err="1" smtClean="0"/>
              <a:t>Broca</a:t>
            </a:r>
            <a:r>
              <a:rPr lang="en-US" altLang="en-US" dirty="0" smtClean="0"/>
              <a:t> </a:t>
            </a:r>
            <a:r>
              <a:rPr lang="en-US" altLang="en-US" dirty="0"/>
              <a:t>(1861): </a:t>
            </a:r>
            <a:r>
              <a:rPr lang="el-GR" altLang="en-US" dirty="0"/>
              <a:t>ο ασθενής </a:t>
            </a:r>
            <a:r>
              <a:rPr lang="en-US" altLang="en-US" dirty="0"/>
              <a:t>“tan”</a:t>
            </a:r>
            <a:endParaRPr lang="el-GR" alt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Wernicke (1876): </a:t>
            </a:r>
            <a:r>
              <a:rPr lang="el-GR" altLang="en-US" dirty="0"/>
              <a:t>έλεγε ασυναρτησίες, δεν κατανοούσε γραπτό/προφορικό </a:t>
            </a:r>
            <a:r>
              <a:rPr lang="el-GR" altLang="en-US" dirty="0" smtClean="0"/>
              <a:t>λόγο</a:t>
            </a:r>
            <a:endParaRPr lang="el-GR" alt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10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623" y="1853514"/>
            <a:ext cx="5858369" cy="346437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1737360"/>
            <a:ext cx="5883333" cy="36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Εγκέφαλος και Ηλεκτρισμός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Fritsch &amp; </a:t>
            </a:r>
            <a:r>
              <a:rPr lang="en-US" dirty="0" err="1"/>
              <a:t>Hitzig</a:t>
            </a:r>
            <a:r>
              <a:rPr lang="en-US" dirty="0"/>
              <a:t> 1870 (</a:t>
            </a:r>
            <a:r>
              <a:rPr lang="el-GR" dirty="0"/>
              <a:t>φλοιός σκύλων</a:t>
            </a:r>
            <a:r>
              <a:rPr lang="el-GR" dirty="0" smtClean="0"/>
              <a:t>) [</a:t>
            </a:r>
            <a:r>
              <a:rPr lang="el-GR" dirty="0" err="1" smtClean="0"/>
              <a:t>ετερόπλευρος</a:t>
            </a:r>
            <a:r>
              <a:rPr lang="el-GR" dirty="0" smtClean="0"/>
              <a:t> έλεγχος]</a:t>
            </a:r>
            <a:endParaRPr lang="el-GR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Hess 1944 (</a:t>
            </a:r>
            <a:r>
              <a:rPr lang="el-GR" dirty="0"/>
              <a:t>πρόκληση ύπνου</a:t>
            </a:r>
            <a:r>
              <a:rPr lang="el-GR" dirty="0" smtClean="0"/>
              <a:t>)</a:t>
            </a:r>
            <a:endParaRPr lang="el-GR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Penfield (</a:t>
            </a:r>
            <a:r>
              <a:rPr lang="el-GR" dirty="0"/>
              <a:t>ΒΠΠ): ασθενείς με επιληψία (ή όγκο σήμερα)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Holst &amp; </a:t>
            </a:r>
            <a:r>
              <a:rPr lang="en-US" dirty="0" err="1"/>
              <a:t>St.Paul</a:t>
            </a:r>
            <a:r>
              <a:rPr lang="en-US" dirty="0"/>
              <a:t> 1960 (</a:t>
            </a:r>
            <a:r>
              <a:rPr lang="el-GR" dirty="0"/>
              <a:t>υποφλοιώδεις περιοχές κοτόπουλων</a:t>
            </a:r>
            <a:r>
              <a:rPr lang="el-GR" dirty="0" smtClean="0"/>
              <a:t>)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l-GR" dirty="0" smtClean="0"/>
              <a:t>Πάρκινσον</a:t>
            </a:r>
            <a:r>
              <a:rPr lang="el-GR" dirty="0"/>
              <a:t>, </a:t>
            </a:r>
            <a:r>
              <a:rPr lang="el-GR" dirty="0" smtClean="0"/>
              <a:t>κατάθλιψη</a:t>
            </a:r>
            <a:endParaRPr lang="el-GR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Trans-magnetic stimulation (TMS</a:t>
            </a:r>
            <a:r>
              <a:rPr lang="en-US" dirty="0" smtClean="0"/>
              <a:t>): </a:t>
            </a:r>
            <a:r>
              <a:rPr lang="el-GR" dirty="0" err="1" smtClean="0"/>
              <a:t>διακρανιακός</a:t>
            </a:r>
            <a:r>
              <a:rPr lang="el-GR" dirty="0" smtClean="0"/>
              <a:t> ερεθισμός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006204"/>
            <a:ext cx="4937125" cy="37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957</TotalTime>
  <Words>471</Words>
  <Application>Microsoft Office PowerPoint</Application>
  <PresentationFormat>Custom</PresentationFormat>
  <Paragraphs>76</Paragraphs>
  <Slides>14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Retrospect</vt:lpstr>
      <vt:lpstr>Εισαγωγή στις Νευροεπιστήμες</vt:lpstr>
      <vt:lpstr>PowerPoint Presentation</vt:lpstr>
      <vt:lpstr>Τι είναι οι νευροεπιστήμες </vt:lpstr>
      <vt:lpstr>Σύγχρονη Νευροεπιστήμη</vt:lpstr>
      <vt:lpstr>Γιατί Νευροεπιστήμη;</vt:lpstr>
      <vt:lpstr>Εγκέφαλος - Νους - Συμπεριφορά</vt:lpstr>
      <vt:lpstr>Πρόδρομοι της Νευροεπιστήμης</vt:lpstr>
      <vt:lpstr>PowerPoint Presentation</vt:lpstr>
      <vt:lpstr>Εγκέφαλος και Ηλεκτρισμός</vt:lpstr>
      <vt:lpstr>Το ανθρωπάριο του Penfield</vt:lpstr>
      <vt:lpstr>Ιστολογία vs. Ηλεκτρισμός</vt:lpstr>
      <vt:lpstr>Ιταλία vs Ισπανίας: silver method + the neuron doctrine</vt:lpstr>
      <vt:lpstr>PowerPoint Presentation</vt:lpstr>
      <vt:lpstr>Κυτταροαρχιτεκτονική (Brodmann)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daphne</dc:creator>
  <cp:lastModifiedBy>Konstantinos</cp:lastModifiedBy>
  <cp:revision>96</cp:revision>
  <dcterms:created xsi:type="dcterms:W3CDTF">2015-09-30T16:49:59Z</dcterms:created>
  <dcterms:modified xsi:type="dcterms:W3CDTF">2024-03-01T16:30:06Z</dcterms:modified>
</cp:coreProperties>
</file>