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 id="2147483719" r:id="rId2"/>
  </p:sldMasterIdLst>
  <p:notesMasterIdLst>
    <p:notesMasterId r:id="rId23"/>
  </p:notesMasterIdLst>
  <p:sldIdLst>
    <p:sldId id="267" r:id="rId3"/>
    <p:sldId id="268" r:id="rId4"/>
    <p:sldId id="269" r:id="rId5"/>
    <p:sldId id="272" r:id="rId6"/>
    <p:sldId id="276" r:id="rId7"/>
    <p:sldId id="291" r:id="rId8"/>
    <p:sldId id="292" r:id="rId9"/>
    <p:sldId id="270" r:id="rId10"/>
    <p:sldId id="271" r:id="rId11"/>
    <p:sldId id="273" r:id="rId12"/>
    <p:sldId id="274" r:id="rId13"/>
    <p:sldId id="275" r:id="rId14"/>
    <p:sldId id="289" r:id="rId15"/>
    <p:sldId id="293" r:id="rId16"/>
    <p:sldId id="294" r:id="rId17"/>
    <p:sldId id="295" r:id="rId18"/>
    <p:sldId id="296" r:id="rId19"/>
    <p:sldId id="297" r:id="rId20"/>
    <p:sldId id="298" r:id="rId21"/>
    <p:sldId id="29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A7036D3-13D6-4FC1-8A8C-EFE6EEBEC903}">
          <p14:sldIdLst>
            <p14:sldId id="267"/>
            <p14:sldId id="268"/>
            <p14:sldId id="269"/>
            <p14:sldId id="272"/>
            <p14:sldId id="276"/>
            <p14:sldId id="291"/>
            <p14:sldId id="292"/>
            <p14:sldId id="270"/>
            <p14:sldId id="271"/>
            <p14:sldId id="273"/>
            <p14:sldId id="274"/>
            <p14:sldId id="275"/>
            <p14:sldId id="289"/>
            <p14:sldId id="293"/>
            <p14:sldId id="294"/>
            <p14:sldId id="295"/>
            <p14:sldId id="296"/>
            <p14:sldId id="297"/>
            <p14:sldId id="298"/>
            <p14:sldId id="299"/>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325" autoAdjust="0"/>
  </p:normalViewPr>
  <p:slideViewPr>
    <p:cSldViewPr snapToGrid="0">
      <p:cViewPr varScale="1">
        <p:scale>
          <a:sx n="58" d="100"/>
          <a:sy n="58" d="100"/>
        </p:scale>
        <p:origin x="-1302"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6A41E9-285F-48D3-A09E-EDF315AECC63}" type="datetimeFigureOut">
              <a:rPr lang="en-US" smtClean="0"/>
              <a:t>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F7F80F-B156-46E3-8CC5-0445EAC44B9C}" type="slidenum">
              <a:rPr lang="en-US" smtClean="0"/>
              <a:t>‹#›</a:t>
            </a:fld>
            <a:endParaRPr lang="en-US"/>
          </a:p>
        </p:txBody>
      </p:sp>
    </p:spTree>
    <p:extLst>
      <p:ext uri="{BB962C8B-B14F-4D97-AF65-F5344CB8AC3E}">
        <p14:creationId xmlns:p14="http://schemas.microsoft.com/office/powerpoint/2010/main" val="2646432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F7F80F-B156-46E3-8CC5-0445EAC44B9C}" type="slidenum">
              <a:rPr lang="en-US" smtClean="0"/>
              <a:t>1</a:t>
            </a:fld>
            <a:endParaRPr lang="en-US"/>
          </a:p>
        </p:txBody>
      </p:sp>
    </p:spTree>
    <p:extLst>
      <p:ext uri="{BB962C8B-B14F-4D97-AF65-F5344CB8AC3E}">
        <p14:creationId xmlns:p14="http://schemas.microsoft.com/office/powerpoint/2010/main" val="833401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l-GR" dirty="0"/>
          </a:p>
        </p:txBody>
      </p:sp>
      <p:sp>
        <p:nvSpPr>
          <p:cNvPr id="4" name="Slide Number Placeholder 3"/>
          <p:cNvSpPr>
            <a:spLocks noGrp="1"/>
          </p:cNvSpPr>
          <p:nvPr>
            <p:ph type="sldNum" sz="quarter" idx="10"/>
          </p:nvPr>
        </p:nvSpPr>
        <p:spPr/>
        <p:txBody>
          <a:bodyPr/>
          <a:lstStyle/>
          <a:p>
            <a:fld id="{F1F7F80F-B156-46E3-8CC5-0445EAC44B9C}" type="slidenum">
              <a:rPr lang="en-US" smtClean="0"/>
              <a:t>14</a:t>
            </a:fld>
            <a:endParaRPr lang="en-US"/>
          </a:p>
        </p:txBody>
      </p:sp>
    </p:spTree>
    <p:extLst>
      <p:ext uri="{BB962C8B-B14F-4D97-AF65-F5344CB8AC3E}">
        <p14:creationId xmlns:p14="http://schemas.microsoft.com/office/powerpoint/2010/main" val="2161822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p:spPr>
        <p:txBody>
          <a:bodyPr/>
          <a:lstStyle/>
          <a:p>
            <a:endParaRPr lang="el-GR" altLang="en-US" smtClean="0"/>
          </a:p>
        </p:txBody>
      </p:sp>
      <p:sp>
        <p:nvSpPr>
          <p:cNvPr id="10445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6A476B-A520-4A9B-ABD9-ABB38F49D4B3}" type="slidenum">
              <a:rPr lang="en-US" altLang="en-US" smtClean="0"/>
              <a:pPr/>
              <a:t>16</a:t>
            </a:fld>
            <a:endParaRPr lang="en-US" altLang="en-US" smtClean="0"/>
          </a:p>
        </p:txBody>
      </p:sp>
    </p:spTree>
    <p:extLst>
      <p:ext uri="{BB962C8B-B14F-4D97-AF65-F5344CB8AC3E}">
        <p14:creationId xmlns:p14="http://schemas.microsoft.com/office/powerpoint/2010/main" val="3620079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baseline="0" dirty="0" smtClean="0"/>
          </a:p>
        </p:txBody>
      </p:sp>
      <p:sp>
        <p:nvSpPr>
          <p:cNvPr id="4" name="Slide Number Placeholder 3"/>
          <p:cNvSpPr>
            <a:spLocks noGrp="1"/>
          </p:cNvSpPr>
          <p:nvPr>
            <p:ph type="sldNum" sz="quarter" idx="10"/>
          </p:nvPr>
        </p:nvSpPr>
        <p:spPr/>
        <p:txBody>
          <a:bodyPr/>
          <a:lstStyle/>
          <a:p>
            <a:fld id="{F1F7F80F-B156-46E3-8CC5-0445EAC44B9C}" type="slidenum">
              <a:rPr lang="en-US" smtClean="0"/>
              <a:t>17</a:t>
            </a:fld>
            <a:endParaRPr lang="en-US"/>
          </a:p>
        </p:txBody>
      </p:sp>
    </p:spTree>
    <p:extLst>
      <p:ext uri="{BB962C8B-B14F-4D97-AF65-F5344CB8AC3E}">
        <p14:creationId xmlns:p14="http://schemas.microsoft.com/office/powerpoint/2010/main" val="610838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F7F80F-B156-46E3-8CC5-0445EAC44B9C}" type="slidenum">
              <a:rPr lang="en-US" smtClean="0"/>
              <a:t>18</a:t>
            </a:fld>
            <a:endParaRPr lang="en-US"/>
          </a:p>
        </p:txBody>
      </p:sp>
    </p:spTree>
    <p:extLst>
      <p:ext uri="{BB962C8B-B14F-4D97-AF65-F5344CB8AC3E}">
        <p14:creationId xmlns:p14="http://schemas.microsoft.com/office/powerpoint/2010/main" val="2423936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F1F7F80F-B156-46E3-8CC5-0445EAC44B9C}" type="slidenum">
              <a:rPr lang="en-US" smtClean="0"/>
              <a:t>19</a:t>
            </a:fld>
            <a:endParaRPr lang="en-US"/>
          </a:p>
        </p:txBody>
      </p:sp>
    </p:spTree>
    <p:extLst>
      <p:ext uri="{BB962C8B-B14F-4D97-AF65-F5344CB8AC3E}">
        <p14:creationId xmlns:p14="http://schemas.microsoft.com/office/powerpoint/2010/main" val="999314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F7F80F-B156-46E3-8CC5-0445EAC44B9C}" type="slidenum">
              <a:rPr lang="en-US" smtClean="0"/>
              <a:t>20</a:t>
            </a:fld>
            <a:endParaRPr lang="en-US"/>
          </a:p>
        </p:txBody>
      </p:sp>
    </p:spTree>
    <p:extLst>
      <p:ext uri="{BB962C8B-B14F-4D97-AF65-F5344CB8AC3E}">
        <p14:creationId xmlns:p14="http://schemas.microsoft.com/office/powerpoint/2010/main" val="2651970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10"/>
          </p:nvPr>
        </p:nvSpPr>
        <p:spPr/>
        <p:txBody>
          <a:bodyPr/>
          <a:lstStyle/>
          <a:p>
            <a:fld id="{F1F7F80F-B156-46E3-8CC5-0445EAC44B9C}" type="slidenum">
              <a:rPr lang="en-US" smtClean="0"/>
              <a:t>2</a:t>
            </a:fld>
            <a:endParaRPr lang="en-US"/>
          </a:p>
        </p:txBody>
      </p:sp>
    </p:spTree>
    <p:extLst>
      <p:ext uri="{BB962C8B-B14F-4D97-AF65-F5344CB8AC3E}">
        <p14:creationId xmlns:p14="http://schemas.microsoft.com/office/powerpoint/2010/main" val="4140312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F7F80F-B156-46E3-8CC5-0445EAC44B9C}" type="slidenum">
              <a:rPr lang="en-US" smtClean="0"/>
              <a:t>3</a:t>
            </a:fld>
            <a:endParaRPr lang="en-US"/>
          </a:p>
        </p:txBody>
      </p:sp>
    </p:spTree>
    <p:extLst>
      <p:ext uri="{BB962C8B-B14F-4D97-AF65-F5344CB8AC3E}">
        <p14:creationId xmlns:p14="http://schemas.microsoft.com/office/powerpoint/2010/main" val="997327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p:spPr>
        <p:txBody>
          <a:bodyPr/>
          <a:lstStyle/>
          <a:p>
            <a:pPr eaLnBrk="1" hangingPunct="1"/>
            <a:endParaRPr lang="en-US" altLang="el-GR" sz="1400" dirty="0" smtClean="0"/>
          </a:p>
        </p:txBody>
      </p:sp>
      <p:sp>
        <p:nvSpPr>
          <p:cNvPr id="7987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572C9AA-F035-4ABC-AEA8-DD0C6010303B}" type="slidenum">
              <a:rPr lang="en-US" altLang="el-GR" smtClean="0">
                <a:solidFill>
                  <a:srgbClr val="000000"/>
                </a:solidFill>
              </a:rPr>
              <a:pPr/>
              <a:t>4</a:t>
            </a:fld>
            <a:endParaRPr lang="en-US" altLang="el-GR" smtClean="0">
              <a:solidFill>
                <a:srgbClr val="000000"/>
              </a:solidFill>
            </a:endParaRPr>
          </a:p>
        </p:txBody>
      </p:sp>
    </p:spTree>
    <p:extLst>
      <p:ext uri="{BB962C8B-B14F-4D97-AF65-F5344CB8AC3E}">
        <p14:creationId xmlns:p14="http://schemas.microsoft.com/office/powerpoint/2010/main" val="157184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F1F7F80F-B156-46E3-8CC5-0445EAC44B9C}" type="slidenum">
              <a:rPr lang="en-US" smtClean="0"/>
              <a:t>5</a:t>
            </a:fld>
            <a:endParaRPr lang="en-US"/>
          </a:p>
        </p:txBody>
      </p:sp>
    </p:spTree>
    <p:extLst>
      <p:ext uri="{BB962C8B-B14F-4D97-AF65-F5344CB8AC3E}">
        <p14:creationId xmlns:p14="http://schemas.microsoft.com/office/powerpoint/2010/main" val="3617326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F7F80F-B156-46E3-8CC5-0445EAC44B9C}" type="slidenum">
              <a:rPr lang="en-US" smtClean="0"/>
              <a:t>9</a:t>
            </a:fld>
            <a:endParaRPr lang="en-US"/>
          </a:p>
        </p:txBody>
      </p:sp>
    </p:spTree>
    <p:extLst>
      <p:ext uri="{BB962C8B-B14F-4D97-AF65-F5344CB8AC3E}">
        <p14:creationId xmlns:p14="http://schemas.microsoft.com/office/powerpoint/2010/main" val="1025487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F7F80F-B156-46E3-8CC5-0445EAC44B9C}" type="slidenum">
              <a:rPr lang="en-US" smtClean="0"/>
              <a:t>11</a:t>
            </a:fld>
            <a:endParaRPr lang="en-US"/>
          </a:p>
        </p:txBody>
      </p:sp>
    </p:spTree>
    <p:extLst>
      <p:ext uri="{BB962C8B-B14F-4D97-AF65-F5344CB8AC3E}">
        <p14:creationId xmlns:p14="http://schemas.microsoft.com/office/powerpoint/2010/main" val="834667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1F7F80F-B156-46E3-8CC5-0445EAC44B9C}" type="slidenum">
              <a:rPr lang="en-US" smtClean="0"/>
              <a:t>12</a:t>
            </a:fld>
            <a:endParaRPr lang="en-US"/>
          </a:p>
        </p:txBody>
      </p:sp>
    </p:spTree>
    <p:extLst>
      <p:ext uri="{BB962C8B-B14F-4D97-AF65-F5344CB8AC3E}">
        <p14:creationId xmlns:p14="http://schemas.microsoft.com/office/powerpoint/2010/main" val="1308600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F1F7F80F-B156-46E3-8CC5-0445EAC44B9C}" type="slidenum">
              <a:rPr lang="en-US" smtClean="0"/>
              <a:t>13</a:t>
            </a:fld>
            <a:endParaRPr lang="en-US"/>
          </a:p>
        </p:txBody>
      </p:sp>
    </p:spTree>
    <p:extLst>
      <p:ext uri="{BB962C8B-B14F-4D97-AF65-F5344CB8AC3E}">
        <p14:creationId xmlns:p14="http://schemas.microsoft.com/office/powerpoint/2010/main" val="979286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0670D52-B8B5-457F-A2E0-0BF139C928B0}"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A7088-ACD4-41CD-AB84-74016633840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917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670D52-B8B5-457F-A2E0-0BF139C928B0}"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A7088-ACD4-41CD-AB84-74016633840E}" type="slidenum">
              <a:rPr lang="en-US" smtClean="0"/>
              <a:t>‹#›</a:t>
            </a:fld>
            <a:endParaRPr lang="en-US"/>
          </a:p>
        </p:txBody>
      </p:sp>
    </p:spTree>
    <p:extLst>
      <p:ext uri="{BB962C8B-B14F-4D97-AF65-F5344CB8AC3E}">
        <p14:creationId xmlns:p14="http://schemas.microsoft.com/office/powerpoint/2010/main" val="3360374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670D52-B8B5-457F-A2E0-0BF139C928B0}"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A7088-ACD4-41CD-AB84-74016633840E}" type="slidenum">
              <a:rPr lang="en-US" smtClean="0"/>
              <a:t>‹#›</a:t>
            </a:fld>
            <a:endParaRPr lang="en-US"/>
          </a:p>
        </p:txBody>
      </p:sp>
    </p:spTree>
    <p:extLst>
      <p:ext uri="{BB962C8B-B14F-4D97-AF65-F5344CB8AC3E}">
        <p14:creationId xmlns:p14="http://schemas.microsoft.com/office/powerpoint/2010/main" val="1242086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E3FF7FE5-E9D6-4877-9FE6-6BC680C11E64}" type="datetimeFigureOut">
              <a:rPr lang="en-US" smtClean="0"/>
              <a:pPr>
                <a:defRPr/>
              </a:pPr>
              <a:t>3/8/2024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2F1CA52-F10F-4A92-A107-42D551C06902}" type="slidenum">
              <a:rPr lang="en-US" smtClean="0"/>
              <a:pPr>
                <a:defRPr/>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422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84A75981-AE5C-45FF-8F0D-DA43E58AD41E}" type="datetimeFigureOut">
              <a:rPr lang="en-US" smtClean="0"/>
              <a:pPr>
                <a:defRPr/>
              </a:pPr>
              <a:t>3/8/2024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BF86672-B157-4BC2-99FB-7C0B7B87AEE4}" type="slidenum">
              <a:rPr lang="en-US" smtClean="0"/>
              <a:pPr>
                <a:defRPr/>
              </a:pPr>
              <a:t>‹#›</a:t>
            </a:fld>
            <a:endParaRPr lang="en-US" dirty="0"/>
          </a:p>
        </p:txBody>
      </p:sp>
    </p:spTree>
    <p:extLst>
      <p:ext uri="{BB962C8B-B14F-4D97-AF65-F5344CB8AC3E}">
        <p14:creationId xmlns:p14="http://schemas.microsoft.com/office/powerpoint/2010/main" val="3115825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DBECB56E-74B7-4B06-8921-7F2904DFC58E}" type="datetimeFigureOut">
              <a:rPr lang="en-US" smtClean="0"/>
              <a:pPr>
                <a:defRPr/>
              </a:pPr>
              <a:t>3/8/2024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C9E0957-F20A-4B6C-AA98-D9FF43A74426}" type="slidenum">
              <a:rPr lang="en-US" smtClean="0"/>
              <a:pPr>
                <a:defRPr/>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4263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3A865560-2B42-4134-ACED-F2B36E2122B4}" type="datetimeFigureOut">
              <a:rPr lang="en-US" smtClean="0"/>
              <a:pPr>
                <a:defRPr/>
              </a:pPr>
              <a:t>3/8/2024</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BBEA676-8DE8-4BB5-9F87-BCC55B8D77AC}" type="slidenum">
              <a:rPr lang="en-US" smtClean="0"/>
              <a:pPr>
                <a:defRPr/>
              </a:pPr>
              <a:t>‹#›</a:t>
            </a:fld>
            <a:endParaRPr lang="en-US" dirty="0"/>
          </a:p>
        </p:txBody>
      </p:sp>
    </p:spTree>
    <p:extLst>
      <p:ext uri="{BB962C8B-B14F-4D97-AF65-F5344CB8AC3E}">
        <p14:creationId xmlns:p14="http://schemas.microsoft.com/office/powerpoint/2010/main" val="1739371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3D913354-06DF-4D71-93DE-CA229F3B92C9}" type="datetimeFigureOut">
              <a:rPr lang="en-US" smtClean="0"/>
              <a:pPr>
                <a:defRPr/>
              </a:pPr>
              <a:t>3/8/2024</a:t>
            </a:fld>
            <a:endParaRPr lang="en-US" dirty="0"/>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80ABD5B-A6E5-48FD-8279-89DF2442A4DF}" type="slidenum">
              <a:rPr lang="en-US" smtClean="0"/>
              <a:pPr>
                <a:defRPr/>
              </a:pPr>
              <a:t>‹#›</a:t>
            </a:fld>
            <a:endParaRPr lang="en-US" dirty="0"/>
          </a:p>
        </p:txBody>
      </p:sp>
    </p:spTree>
    <p:extLst>
      <p:ext uri="{BB962C8B-B14F-4D97-AF65-F5344CB8AC3E}">
        <p14:creationId xmlns:p14="http://schemas.microsoft.com/office/powerpoint/2010/main" val="131512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1E87F92D-B92E-4D07-9ECE-02A176D50ED3}" type="datetimeFigureOut">
              <a:rPr lang="en-US" smtClean="0"/>
              <a:pPr>
                <a:defRPr/>
              </a:pPr>
              <a:t>3/8/2024</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DEE339B-1BD4-462B-BC5D-CC231E1287B0}" type="slidenum">
              <a:rPr lang="en-US" smtClean="0"/>
              <a:pPr>
                <a:defRPr/>
              </a:pPr>
              <a:t>‹#›</a:t>
            </a:fld>
            <a:endParaRPr lang="en-US" dirty="0"/>
          </a:p>
        </p:txBody>
      </p:sp>
    </p:spTree>
    <p:extLst>
      <p:ext uri="{BB962C8B-B14F-4D97-AF65-F5344CB8AC3E}">
        <p14:creationId xmlns:p14="http://schemas.microsoft.com/office/powerpoint/2010/main" val="1940302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9FD401E9-5C34-4A4E-A7A5-9A5D0F07913A}" type="datetimeFigureOut">
              <a:rPr lang="en-US" smtClean="0"/>
              <a:pPr>
                <a:defRPr/>
              </a:pPr>
              <a:t>3/8/2024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9" name="Slide Number Placeholder 8"/>
          <p:cNvSpPr>
            <a:spLocks noGrp="1"/>
          </p:cNvSpPr>
          <p:nvPr>
            <p:ph type="sldNum" sz="quarter" idx="12"/>
          </p:nvPr>
        </p:nvSpPr>
        <p:spPr/>
        <p:txBody>
          <a:bodyPr/>
          <a:lstStyle/>
          <a:p>
            <a:pPr>
              <a:defRPr/>
            </a:pPr>
            <a:fld id="{23B06A9F-9010-47D5-99DE-19F519F8C0B6}" type="slidenum">
              <a:rPr lang="en-US" smtClean="0"/>
              <a:pPr>
                <a:defRPr/>
              </a:pPr>
              <a:t>‹#›</a:t>
            </a:fld>
            <a:endParaRPr lang="en-US" dirty="0"/>
          </a:p>
        </p:txBody>
      </p:sp>
    </p:spTree>
    <p:extLst>
      <p:ext uri="{BB962C8B-B14F-4D97-AF65-F5344CB8AC3E}">
        <p14:creationId xmlns:p14="http://schemas.microsoft.com/office/powerpoint/2010/main" val="831575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a:defRPr/>
            </a:pPr>
            <a:fld id="{9D86EBB0-C3D8-4DF8-9621-62476E55CEFC}" type="datetimeFigureOut">
              <a:rPr lang="en-US" smtClean="0"/>
              <a:pPr>
                <a:defRPr/>
              </a:pPr>
              <a:t>3/8/2024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AD81965E-E4E8-49AB-AFE2-7BF039FCF9FE}" type="slidenum">
              <a:rPr lang="en-US" smtClean="0"/>
              <a:pPr>
                <a:defRPr/>
              </a:pPr>
              <a:t>‹#›</a:t>
            </a:fld>
            <a:endParaRPr lang="en-US" dirty="0"/>
          </a:p>
        </p:txBody>
      </p:sp>
    </p:spTree>
    <p:extLst>
      <p:ext uri="{BB962C8B-B14F-4D97-AF65-F5344CB8AC3E}">
        <p14:creationId xmlns:p14="http://schemas.microsoft.com/office/powerpoint/2010/main" val="2012998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670D52-B8B5-457F-A2E0-0BF139C928B0}"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A7088-ACD4-41CD-AB84-74016633840E}" type="slidenum">
              <a:rPr lang="en-US" smtClean="0"/>
              <a:t>‹#›</a:t>
            </a:fld>
            <a:endParaRPr lang="en-US"/>
          </a:p>
        </p:txBody>
      </p:sp>
    </p:spTree>
    <p:extLst>
      <p:ext uri="{BB962C8B-B14F-4D97-AF65-F5344CB8AC3E}">
        <p14:creationId xmlns:p14="http://schemas.microsoft.com/office/powerpoint/2010/main" val="3950635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E6A3F32-C0FF-40F3-BB39-1AF8233FBA8F}" type="datetimeFigureOut">
              <a:rPr lang="en-US" smtClean="0"/>
              <a:pPr>
                <a:defRPr/>
              </a:pPr>
              <a:t>3/8/2024</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B82F3E7-2B3E-480B-A7B2-B25374507F39}" type="slidenum">
              <a:rPr lang="en-US" smtClean="0"/>
              <a:pPr>
                <a:defRPr/>
              </a:pPr>
              <a:t>‹#›</a:t>
            </a:fld>
            <a:endParaRPr lang="en-US" dirty="0"/>
          </a:p>
        </p:txBody>
      </p:sp>
    </p:spTree>
    <p:extLst>
      <p:ext uri="{BB962C8B-B14F-4D97-AF65-F5344CB8AC3E}">
        <p14:creationId xmlns:p14="http://schemas.microsoft.com/office/powerpoint/2010/main" val="2949702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F94788F9-85BB-4E49-AD08-51167D3E17C0}" type="datetimeFigureOut">
              <a:rPr lang="en-US" smtClean="0"/>
              <a:pPr>
                <a:defRPr/>
              </a:pPr>
              <a:t>3/8/2024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2CE0CD7-D184-4732-9461-F6A4A587E769}" type="slidenum">
              <a:rPr lang="en-US" smtClean="0"/>
              <a:pPr>
                <a:defRPr/>
              </a:pPr>
              <a:t>‹#›</a:t>
            </a:fld>
            <a:endParaRPr lang="en-US" dirty="0"/>
          </a:p>
        </p:txBody>
      </p:sp>
    </p:spTree>
    <p:extLst>
      <p:ext uri="{BB962C8B-B14F-4D97-AF65-F5344CB8AC3E}">
        <p14:creationId xmlns:p14="http://schemas.microsoft.com/office/powerpoint/2010/main" val="3844581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91DB60E9-5BDA-445D-95C1-84F5AACAE2FB}" type="datetimeFigureOut">
              <a:rPr lang="en-US" smtClean="0"/>
              <a:pPr>
                <a:defRPr/>
              </a:pPr>
              <a:t>3/8/2024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FB108B7-FE5F-4328-BCC4-2540CD4D37D1}" type="slidenum">
              <a:rPr lang="en-US" smtClean="0"/>
              <a:pPr>
                <a:defRPr/>
              </a:pPr>
              <a:t>‹#›</a:t>
            </a:fld>
            <a:endParaRPr lang="en-US" dirty="0"/>
          </a:p>
        </p:txBody>
      </p:sp>
    </p:spTree>
    <p:extLst>
      <p:ext uri="{BB962C8B-B14F-4D97-AF65-F5344CB8AC3E}">
        <p14:creationId xmlns:p14="http://schemas.microsoft.com/office/powerpoint/2010/main" val="1876418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670D52-B8B5-457F-A2E0-0BF139C928B0}"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A7088-ACD4-41CD-AB84-74016633840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437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0670D52-B8B5-457F-A2E0-0BF139C928B0}" type="datetimeFigureOut">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1A7088-ACD4-41CD-AB84-74016633840E}" type="slidenum">
              <a:rPr lang="en-US" smtClean="0"/>
              <a:t>‹#›</a:t>
            </a:fld>
            <a:endParaRPr lang="en-US"/>
          </a:p>
        </p:txBody>
      </p:sp>
    </p:spTree>
    <p:extLst>
      <p:ext uri="{BB962C8B-B14F-4D97-AF65-F5344CB8AC3E}">
        <p14:creationId xmlns:p14="http://schemas.microsoft.com/office/powerpoint/2010/main" val="1438770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0670D52-B8B5-457F-A2E0-0BF139C928B0}" type="datetimeFigureOut">
              <a:rPr lang="en-US" smtClean="0"/>
              <a:t>3/8/2024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1A7088-ACD4-41CD-AB84-74016633840E}" type="slidenum">
              <a:rPr lang="en-US" smtClean="0"/>
              <a:t>‹#›</a:t>
            </a:fld>
            <a:endParaRPr lang="en-US"/>
          </a:p>
        </p:txBody>
      </p:sp>
    </p:spTree>
    <p:extLst>
      <p:ext uri="{BB962C8B-B14F-4D97-AF65-F5344CB8AC3E}">
        <p14:creationId xmlns:p14="http://schemas.microsoft.com/office/powerpoint/2010/main" val="391860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0670D52-B8B5-457F-A2E0-0BF139C928B0}" type="datetimeFigureOut">
              <a:rPr lang="en-US" smtClean="0"/>
              <a:t>3/8/2024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1A7088-ACD4-41CD-AB84-74016633840E}" type="slidenum">
              <a:rPr lang="en-US" smtClean="0"/>
              <a:t>‹#›</a:t>
            </a:fld>
            <a:endParaRPr lang="en-US"/>
          </a:p>
        </p:txBody>
      </p:sp>
    </p:spTree>
    <p:extLst>
      <p:ext uri="{BB962C8B-B14F-4D97-AF65-F5344CB8AC3E}">
        <p14:creationId xmlns:p14="http://schemas.microsoft.com/office/powerpoint/2010/main" val="2994856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0670D52-B8B5-457F-A2E0-0BF139C928B0}" type="datetimeFigureOut">
              <a:rPr lang="en-US" smtClean="0"/>
              <a:t>3/8/2024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201A7088-ACD4-41CD-AB84-74016633840E}" type="slidenum">
              <a:rPr lang="en-US" smtClean="0"/>
              <a:t>‹#›</a:t>
            </a:fld>
            <a:endParaRPr lang="en-US"/>
          </a:p>
        </p:txBody>
      </p:sp>
    </p:spTree>
    <p:extLst>
      <p:ext uri="{BB962C8B-B14F-4D97-AF65-F5344CB8AC3E}">
        <p14:creationId xmlns:p14="http://schemas.microsoft.com/office/powerpoint/2010/main" val="1180646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0670D52-B8B5-457F-A2E0-0BF139C928B0}" type="datetimeFigureOut">
              <a:rPr lang="en-US" smtClean="0"/>
              <a:t>3/8/2024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01A7088-ACD4-41CD-AB84-74016633840E}" type="slidenum">
              <a:rPr lang="en-US" smtClean="0"/>
              <a:t>‹#›</a:t>
            </a:fld>
            <a:endParaRPr lang="en-US"/>
          </a:p>
        </p:txBody>
      </p:sp>
    </p:spTree>
    <p:extLst>
      <p:ext uri="{BB962C8B-B14F-4D97-AF65-F5344CB8AC3E}">
        <p14:creationId xmlns:p14="http://schemas.microsoft.com/office/powerpoint/2010/main" val="4242215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670D52-B8B5-457F-A2E0-0BF139C928B0}" type="datetimeFigureOut">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1A7088-ACD4-41CD-AB84-74016633840E}" type="slidenum">
              <a:rPr lang="en-US" smtClean="0"/>
              <a:t>‹#›</a:t>
            </a:fld>
            <a:endParaRPr lang="en-US"/>
          </a:p>
        </p:txBody>
      </p:sp>
    </p:spTree>
    <p:extLst>
      <p:ext uri="{BB962C8B-B14F-4D97-AF65-F5344CB8AC3E}">
        <p14:creationId xmlns:p14="http://schemas.microsoft.com/office/powerpoint/2010/main" val="2636657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0670D52-B8B5-457F-A2E0-0BF139C928B0}" type="datetimeFigureOut">
              <a:rPr lang="en-US" smtClean="0"/>
              <a:t>3/8/2024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01A7088-ACD4-41CD-AB84-74016633840E}"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4556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0670D52-B8B5-457F-A2E0-0BF139C928B0}" type="datetimeFigureOut">
              <a:rPr lang="en-US" smtClean="0"/>
              <a:t>3/8/2024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01A7088-ACD4-41CD-AB84-74016633840E}"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049548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Το ανθρώπινο νευρικό σύστημα</a:t>
            </a:r>
            <a:endParaRPr lang="en-US" dirty="0"/>
          </a:p>
        </p:txBody>
      </p:sp>
      <p:pic>
        <p:nvPicPr>
          <p:cNvPr id="5" name="Content Placeholder 4"/>
          <p:cNvPicPr>
            <a:picLocks noGrp="1" noChangeAspect="1"/>
          </p:cNvPicPr>
          <p:nvPr>
            <p:ph sz="half" idx="1"/>
          </p:nvPr>
        </p:nvPicPr>
        <p:blipFill>
          <a:blip r:embed="rId3"/>
          <a:stretch>
            <a:fillRect/>
          </a:stretch>
        </p:blipFill>
        <p:spPr>
          <a:xfrm>
            <a:off x="1723022" y="1846263"/>
            <a:ext cx="3686594" cy="4022725"/>
          </a:xfrm>
          <a:prstGeom prst="rect">
            <a:avLst/>
          </a:prstGeom>
        </p:spPr>
      </p:pic>
      <p:pic>
        <p:nvPicPr>
          <p:cNvPr id="6" name="Content Placeholder 5"/>
          <p:cNvPicPr>
            <a:picLocks noGrp="1" noChangeAspect="1"/>
          </p:cNvPicPr>
          <p:nvPr>
            <p:ph sz="half" idx="2"/>
          </p:nvPr>
        </p:nvPicPr>
        <p:blipFill>
          <a:blip r:embed="rId4"/>
          <a:stretch>
            <a:fillRect/>
          </a:stretch>
        </p:blipFill>
        <p:spPr>
          <a:xfrm>
            <a:off x="6669972" y="1846263"/>
            <a:ext cx="4033656" cy="4022725"/>
          </a:xfrm>
          <a:prstGeom prst="rect">
            <a:avLst/>
          </a:prstGeom>
        </p:spPr>
      </p:pic>
    </p:spTree>
    <p:extLst>
      <p:ext uri="{BB962C8B-B14F-4D97-AF65-F5344CB8AC3E}">
        <p14:creationId xmlns:p14="http://schemas.microsoft.com/office/powerpoint/2010/main" val="10319236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3600" dirty="0"/>
              <a:t>Νευρωνική Επικοινωνία: σύναψη</a:t>
            </a:r>
            <a:endParaRPr lang="en-US" sz="3600" dirty="0"/>
          </a:p>
        </p:txBody>
      </p:sp>
      <p:pic>
        <p:nvPicPr>
          <p:cNvPr id="7" name="Content Placeholder 6"/>
          <p:cNvPicPr>
            <a:picLocks noGrp="1" noChangeAspect="1"/>
          </p:cNvPicPr>
          <p:nvPr>
            <p:ph sz="half" idx="1"/>
          </p:nvPr>
        </p:nvPicPr>
        <p:blipFill>
          <a:blip r:embed="rId2"/>
          <a:stretch>
            <a:fillRect/>
          </a:stretch>
        </p:blipFill>
        <p:spPr>
          <a:xfrm>
            <a:off x="1096963" y="2513884"/>
            <a:ext cx="4938712" cy="2687482"/>
          </a:xfrm>
          <a:prstGeom prst="rect">
            <a:avLst/>
          </a:prstGeom>
        </p:spPr>
      </p:pic>
      <p:sp>
        <p:nvSpPr>
          <p:cNvPr id="6" name="Content Placeholder 5"/>
          <p:cNvSpPr>
            <a:spLocks noGrp="1"/>
          </p:cNvSpPr>
          <p:nvPr>
            <p:ph sz="half" idx="2"/>
          </p:nvPr>
        </p:nvSpPr>
        <p:spPr>
          <a:xfrm>
            <a:off x="6217920" y="1845735"/>
            <a:ext cx="5146766" cy="4023360"/>
          </a:xfrm>
        </p:spPr>
        <p:txBody>
          <a:bodyPr>
            <a:normAutofit/>
          </a:bodyPr>
          <a:lstStyle/>
          <a:p>
            <a:pPr>
              <a:lnSpc>
                <a:spcPct val="80000"/>
              </a:lnSpc>
              <a:buFont typeface="Courier New" panose="02070309020205020404" pitchFamily="49" charset="0"/>
              <a:buChar char="o"/>
            </a:pPr>
            <a:r>
              <a:rPr lang="el-GR" altLang="en-US" dirty="0"/>
              <a:t>δενδρίτες</a:t>
            </a:r>
            <a:r>
              <a:rPr lang="en-US" altLang="en-US" dirty="0"/>
              <a:t> (INPUT)</a:t>
            </a:r>
            <a:endParaRPr lang="el-GR" altLang="en-US" dirty="0"/>
          </a:p>
          <a:p>
            <a:pPr>
              <a:lnSpc>
                <a:spcPct val="80000"/>
              </a:lnSpc>
              <a:buFont typeface="Courier New" panose="02070309020205020404" pitchFamily="49" charset="0"/>
              <a:buChar char="o"/>
            </a:pPr>
            <a:r>
              <a:rPr lang="el-GR" altLang="en-US" dirty="0"/>
              <a:t>Κυτταρικό σώμα (επεξεργασία)</a:t>
            </a:r>
          </a:p>
          <a:p>
            <a:pPr>
              <a:lnSpc>
                <a:spcPct val="80000"/>
              </a:lnSpc>
              <a:buFont typeface="Courier New" panose="02070309020205020404" pitchFamily="49" charset="0"/>
              <a:buChar char="o"/>
            </a:pPr>
            <a:r>
              <a:rPr lang="el-GR" altLang="en-US" dirty="0"/>
              <a:t>άξονας</a:t>
            </a:r>
            <a:r>
              <a:rPr lang="en-GB" altLang="en-US" dirty="0"/>
              <a:t>/</a:t>
            </a:r>
            <a:r>
              <a:rPr lang="el-GR" altLang="en-US" dirty="0"/>
              <a:t>νευράξονας </a:t>
            </a:r>
            <a:r>
              <a:rPr lang="en-US" altLang="en-US" dirty="0"/>
              <a:t>(OUTPUT)</a:t>
            </a:r>
            <a:r>
              <a:rPr lang="el-GR" altLang="en-US" dirty="0"/>
              <a:t>, σταθερή διάμετρο</a:t>
            </a:r>
            <a:r>
              <a:rPr lang="en-GB" altLang="en-US" dirty="0"/>
              <a:t> + </a:t>
            </a:r>
            <a:r>
              <a:rPr lang="el-GR" altLang="en-US" dirty="0"/>
              <a:t>ταχύτητα μετάδοσης σήματος</a:t>
            </a:r>
          </a:p>
          <a:p>
            <a:pPr>
              <a:lnSpc>
                <a:spcPct val="80000"/>
              </a:lnSpc>
              <a:buFont typeface="Courier New" panose="02070309020205020404" pitchFamily="49" charset="0"/>
              <a:buChar char="o"/>
            </a:pPr>
            <a:r>
              <a:rPr lang="el-GR" altLang="en-US" dirty="0"/>
              <a:t>έλυτρο μυελίνης (με ή χωρίς)</a:t>
            </a:r>
          </a:p>
          <a:p>
            <a:pPr>
              <a:lnSpc>
                <a:spcPct val="80000"/>
              </a:lnSpc>
              <a:buFont typeface="Courier New" panose="02070309020205020404" pitchFamily="49" charset="0"/>
              <a:buChar char="o"/>
            </a:pPr>
            <a:r>
              <a:rPr lang="el-GR" altLang="en-US" dirty="0"/>
              <a:t>μεταφέρουν το νευρικό σήμα σαν </a:t>
            </a:r>
            <a:r>
              <a:rPr lang="el-GR" altLang="en-US" dirty="0" smtClean="0"/>
              <a:t>καλώδια</a:t>
            </a:r>
            <a:endParaRPr lang="el-GR" altLang="en-US" dirty="0"/>
          </a:p>
          <a:p>
            <a:pPr>
              <a:lnSpc>
                <a:spcPct val="80000"/>
              </a:lnSpc>
              <a:buFont typeface="Courier New" panose="02070309020205020404" pitchFamily="49" charset="0"/>
              <a:buChar char="o"/>
            </a:pPr>
            <a:r>
              <a:rPr lang="el-GR" altLang="en-US" dirty="0"/>
              <a:t>μορφολογική ποικιλία, ανάλογα με τη λειτουργία</a:t>
            </a:r>
          </a:p>
          <a:p>
            <a:pPr>
              <a:lnSpc>
                <a:spcPct val="80000"/>
              </a:lnSpc>
              <a:buFont typeface="Courier New" panose="02070309020205020404" pitchFamily="49" charset="0"/>
              <a:buChar char="o"/>
            </a:pPr>
            <a:r>
              <a:rPr lang="el-GR" altLang="en-US" dirty="0"/>
              <a:t>ποικιλία γενικότερα («συνήθως</a:t>
            </a:r>
            <a:r>
              <a:rPr lang="el-GR" altLang="en-US" dirty="0" smtClean="0"/>
              <a:t>»)</a:t>
            </a:r>
            <a:endParaRPr lang="el-GR" altLang="en-US" dirty="0"/>
          </a:p>
          <a:p>
            <a:pPr>
              <a:lnSpc>
                <a:spcPct val="80000"/>
              </a:lnSpc>
              <a:buFont typeface="Courier New" panose="02070309020205020404" pitchFamily="49" charset="0"/>
              <a:buChar char="o"/>
            </a:pPr>
            <a:r>
              <a:rPr lang="el-GR" altLang="en-US" dirty="0"/>
              <a:t>συνάψεις (χημική επικοινωνία)</a:t>
            </a:r>
          </a:p>
          <a:p>
            <a:endParaRPr lang="en-US" dirty="0"/>
          </a:p>
        </p:txBody>
      </p:sp>
    </p:spTree>
    <p:extLst>
      <p:ext uri="{BB962C8B-B14F-4D97-AF65-F5344CB8AC3E}">
        <p14:creationId xmlns:p14="http://schemas.microsoft.com/office/powerpoint/2010/main" val="39333648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Κατηγορίες Νευρώνων (βάσει λειτουργίας)</a:t>
            </a:r>
            <a:endParaRPr lang="en-US" sz="3600" dirty="0"/>
          </a:p>
        </p:txBody>
      </p:sp>
      <p:sp>
        <p:nvSpPr>
          <p:cNvPr id="3" name="Content Placeholder 2"/>
          <p:cNvSpPr>
            <a:spLocks noGrp="1"/>
          </p:cNvSpPr>
          <p:nvPr>
            <p:ph idx="1"/>
          </p:nvPr>
        </p:nvSpPr>
        <p:spPr>
          <a:xfrm>
            <a:off x="882425" y="1960874"/>
            <a:ext cx="9444037" cy="4023360"/>
          </a:xfrm>
        </p:spPr>
        <p:txBody>
          <a:bodyPr/>
          <a:lstStyle/>
          <a:p>
            <a:pPr marL="68580" indent="-68580" algn="just">
              <a:spcBef>
                <a:spcPts val="0"/>
              </a:spcBef>
              <a:spcAft>
                <a:spcPts val="0"/>
              </a:spcAft>
              <a:defRPr/>
            </a:pPr>
            <a:r>
              <a:rPr lang="el-GR" dirty="0"/>
              <a:t>1. </a:t>
            </a:r>
            <a:r>
              <a:rPr lang="el-GR" dirty="0">
                <a:solidFill>
                  <a:schemeClr val="accent2"/>
                </a:solidFill>
              </a:rPr>
              <a:t>Αισθητικοί</a:t>
            </a:r>
            <a:r>
              <a:rPr lang="el-GR" dirty="0"/>
              <a:t> (</a:t>
            </a:r>
            <a:r>
              <a:rPr lang="en-US" dirty="0"/>
              <a:t>sensory neurons)</a:t>
            </a:r>
            <a:r>
              <a:rPr lang="el-GR" dirty="0"/>
              <a:t>: κωδικοποιούν πληροφορίες από  το εξωτερικό περιβάλλον </a:t>
            </a:r>
            <a:r>
              <a:rPr lang="el-GR" dirty="0" smtClean="0"/>
              <a:t>ή  </a:t>
            </a:r>
            <a:r>
              <a:rPr lang="el-GR" dirty="0"/>
              <a:t>το σώμα και τις μεταφέρουν είτε απευθείας  είτε μέσω του νωτιαίου μυελού στον εγκέφαλο </a:t>
            </a:r>
            <a:endParaRPr lang="en-US" dirty="0"/>
          </a:p>
          <a:p>
            <a:pPr marL="0" indent="0" algn="just">
              <a:spcBef>
                <a:spcPts val="0"/>
              </a:spcBef>
              <a:spcAft>
                <a:spcPts val="0"/>
              </a:spcAft>
              <a:buNone/>
              <a:defRPr/>
            </a:pPr>
            <a:r>
              <a:rPr lang="el-GR" dirty="0"/>
              <a:t>  Υποδοχείς</a:t>
            </a:r>
            <a:r>
              <a:rPr lang="en-US" dirty="0"/>
              <a:t> </a:t>
            </a:r>
            <a:r>
              <a:rPr lang="el-GR" dirty="0"/>
              <a:t>(</a:t>
            </a:r>
            <a:r>
              <a:rPr lang="en-US" dirty="0"/>
              <a:t>receptors): </a:t>
            </a:r>
            <a:r>
              <a:rPr lang="el-GR" dirty="0"/>
              <a:t>επιλεκτικοί σε συγκεκριμένη μορφή φυσικής ενέργειας</a:t>
            </a:r>
          </a:p>
          <a:p>
            <a:pPr marL="0" indent="0" algn="just">
              <a:spcBef>
                <a:spcPts val="0"/>
              </a:spcBef>
              <a:spcAft>
                <a:spcPts val="0"/>
              </a:spcAft>
              <a:buNone/>
              <a:defRPr/>
            </a:pPr>
            <a:r>
              <a:rPr lang="el-GR" dirty="0"/>
              <a:t>  </a:t>
            </a:r>
            <a:r>
              <a:rPr lang="el-GR" i="1" dirty="0"/>
              <a:t>φωτοϋποδοχείς, μηχανοϋποδοχείς,  χημειοϋποδοχείς (ανάλογα την αίσθηση)</a:t>
            </a:r>
          </a:p>
          <a:p>
            <a:pPr marL="0" indent="0" algn="just">
              <a:spcBef>
                <a:spcPts val="0"/>
              </a:spcBef>
              <a:spcAft>
                <a:spcPts val="0"/>
              </a:spcAft>
              <a:buNone/>
              <a:defRPr/>
            </a:pPr>
            <a:endParaRPr lang="el-GR" dirty="0"/>
          </a:p>
          <a:p>
            <a:pPr marL="68580" indent="-68580" algn="just">
              <a:spcBef>
                <a:spcPts val="0"/>
              </a:spcBef>
              <a:spcAft>
                <a:spcPts val="0"/>
              </a:spcAft>
              <a:defRPr/>
            </a:pPr>
            <a:r>
              <a:rPr lang="el-GR" dirty="0"/>
              <a:t>2. </a:t>
            </a:r>
            <a:r>
              <a:rPr lang="el-GR" dirty="0">
                <a:solidFill>
                  <a:schemeClr val="accent2"/>
                </a:solidFill>
              </a:rPr>
              <a:t>Κινητικοί</a:t>
            </a:r>
            <a:r>
              <a:rPr lang="el-GR" dirty="0"/>
              <a:t> (</a:t>
            </a:r>
            <a:r>
              <a:rPr lang="en-US" dirty="0"/>
              <a:t>motor neurons): </a:t>
            </a:r>
            <a:r>
              <a:rPr lang="el-GR" dirty="0"/>
              <a:t>μεταφέρουν σήματα από τον νωτιαίο μυελό στους μύες για να παραχθεί κίνηση (ή απευθείας από το κάτω μέρος του εγκεφάλου στους μύες του προσώπου). Ιδιαίτερα μακριοί νευράξονες</a:t>
            </a:r>
          </a:p>
          <a:p>
            <a:pPr marL="68580" indent="-68580" algn="just">
              <a:spcBef>
                <a:spcPts val="0"/>
              </a:spcBef>
              <a:spcAft>
                <a:spcPts val="0"/>
              </a:spcAft>
              <a:defRPr/>
            </a:pPr>
            <a:endParaRPr lang="el-GR" dirty="0"/>
          </a:p>
          <a:p>
            <a:pPr marL="68580" indent="-68580" algn="just">
              <a:spcBef>
                <a:spcPts val="0"/>
              </a:spcBef>
              <a:spcAft>
                <a:spcPts val="0"/>
              </a:spcAft>
              <a:defRPr/>
            </a:pPr>
            <a:r>
              <a:rPr lang="el-GR" dirty="0"/>
              <a:t>3. </a:t>
            </a:r>
            <a:r>
              <a:rPr lang="el-GR" dirty="0">
                <a:solidFill>
                  <a:schemeClr val="accent2"/>
                </a:solidFill>
              </a:rPr>
              <a:t>Ενδιάμεσοι </a:t>
            </a:r>
            <a:r>
              <a:rPr lang="en-US" dirty="0"/>
              <a:t>(interneurons): </a:t>
            </a:r>
            <a:r>
              <a:rPr lang="el-GR" dirty="0"/>
              <a:t>συνδέουν κινητικούς με αισθητικούς νευρώνες ή άλλους ενδιάμεσους νευρώνες μεταξύ τους  [η πλειοψηφία των νευρώνων του ΝΣ]</a:t>
            </a:r>
          </a:p>
          <a:p>
            <a:endParaRPr lang="en-US" dirty="0"/>
          </a:p>
        </p:txBody>
      </p:sp>
      <p:pic>
        <p:nvPicPr>
          <p:cNvPr id="4" name="Picture 3"/>
          <p:cNvPicPr>
            <a:picLocks noChangeAspect="1"/>
          </p:cNvPicPr>
          <p:nvPr/>
        </p:nvPicPr>
        <p:blipFill>
          <a:blip r:embed="rId3"/>
          <a:stretch>
            <a:fillRect/>
          </a:stretch>
        </p:blipFill>
        <p:spPr>
          <a:xfrm>
            <a:off x="10326462" y="2154304"/>
            <a:ext cx="1865538" cy="1377815"/>
          </a:xfrm>
          <a:prstGeom prst="rect">
            <a:avLst/>
          </a:prstGeom>
        </p:spPr>
      </p:pic>
    </p:spTree>
    <p:extLst>
      <p:ext uri="{BB962C8B-B14F-4D97-AF65-F5344CB8AC3E}">
        <p14:creationId xmlns:p14="http://schemas.microsoft.com/office/powerpoint/2010/main" val="2761207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a:solidFill>
                  <a:prstClr val="black">
                    <a:lumMod val="75000"/>
                    <a:lumOff val="25000"/>
                  </a:prstClr>
                </a:solidFill>
              </a:rPr>
              <a:t>Κατηγορίες Νευρώνων (βάσει λειτουργίας)</a:t>
            </a:r>
            <a:endParaRPr lang="en-US" dirty="0"/>
          </a:p>
        </p:txBody>
      </p:sp>
      <p:pic>
        <p:nvPicPr>
          <p:cNvPr id="6" name="Content Placeholder 5"/>
          <p:cNvPicPr>
            <a:picLocks noGrp="1" noChangeAspect="1"/>
          </p:cNvPicPr>
          <p:nvPr>
            <p:ph sz="half" idx="1"/>
          </p:nvPr>
        </p:nvPicPr>
        <p:blipFill>
          <a:blip r:embed="rId3"/>
          <a:stretch>
            <a:fillRect/>
          </a:stretch>
        </p:blipFill>
        <p:spPr>
          <a:xfrm>
            <a:off x="1097280" y="2227052"/>
            <a:ext cx="3377477" cy="3017782"/>
          </a:xfrm>
          <a:prstGeom prst="rect">
            <a:avLst/>
          </a:prstGeom>
        </p:spPr>
      </p:pic>
      <p:pic>
        <p:nvPicPr>
          <p:cNvPr id="9" name="Content Placeholder 8"/>
          <p:cNvPicPr>
            <a:picLocks noGrp="1" noChangeAspect="1"/>
          </p:cNvPicPr>
          <p:nvPr>
            <p:ph sz="half" idx="2"/>
          </p:nvPr>
        </p:nvPicPr>
        <p:blipFill>
          <a:blip r:embed="rId4"/>
          <a:stretch>
            <a:fillRect/>
          </a:stretch>
        </p:blipFill>
        <p:spPr>
          <a:xfrm>
            <a:off x="6126480" y="1902411"/>
            <a:ext cx="4603854" cy="4286347"/>
          </a:xfrm>
          <a:prstGeom prst="rect">
            <a:avLst/>
          </a:prstGeom>
        </p:spPr>
      </p:pic>
      <p:sp>
        <p:nvSpPr>
          <p:cNvPr id="10" name="Rectangle 9"/>
          <p:cNvSpPr/>
          <p:nvPr/>
        </p:nvSpPr>
        <p:spPr>
          <a:xfrm>
            <a:off x="1857025" y="5384720"/>
            <a:ext cx="2106667" cy="369332"/>
          </a:xfrm>
          <a:prstGeom prst="rect">
            <a:avLst/>
          </a:prstGeom>
        </p:spPr>
        <p:txBody>
          <a:bodyPr wrap="none">
            <a:spAutoFit/>
          </a:bodyPr>
          <a:lstStyle/>
          <a:p>
            <a:r>
              <a:rPr lang="el-GR" dirty="0">
                <a:solidFill>
                  <a:schemeClr val="tx2"/>
                </a:solidFill>
              </a:rPr>
              <a:t>λειτουργία↔σχήμα</a:t>
            </a:r>
          </a:p>
        </p:txBody>
      </p:sp>
    </p:spTree>
    <p:extLst>
      <p:ext uri="{BB962C8B-B14F-4D97-AF65-F5344CB8AC3E}">
        <p14:creationId xmlns:p14="http://schemas.microsoft.com/office/powerpoint/2010/main" val="29299329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800" dirty="0" smtClean="0"/>
              <a:t>Αμυοτροφική πλάγια σκλήρυνση: η νόσος του κινητικού νευρώνα</a:t>
            </a:r>
            <a:endParaRPr lang="el-GR" sz="2800" dirty="0"/>
          </a:p>
        </p:txBody>
      </p:sp>
      <p:pic>
        <p:nvPicPr>
          <p:cNvPr id="5" name="Content Placeholder 4"/>
          <p:cNvPicPr>
            <a:picLocks noGrp="1" noChangeAspect="1"/>
          </p:cNvPicPr>
          <p:nvPr>
            <p:ph sz="half" idx="1"/>
          </p:nvPr>
        </p:nvPicPr>
        <p:blipFill>
          <a:blip r:embed="rId3"/>
          <a:stretch>
            <a:fillRect/>
          </a:stretch>
        </p:blipFill>
        <p:spPr>
          <a:xfrm>
            <a:off x="1705580" y="2052357"/>
            <a:ext cx="1457325" cy="1485900"/>
          </a:xfrm>
          <a:prstGeom prst="rect">
            <a:avLst/>
          </a:prstGeom>
        </p:spPr>
      </p:pic>
      <p:sp>
        <p:nvSpPr>
          <p:cNvPr id="4" name="Content Placeholder 3"/>
          <p:cNvSpPr>
            <a:spLocks noGrp="1"/>
          </p:cNvSpPr>
          <p:nvPr>
            <p:ph sz="half" idx="2"/>
          </p:nvPr>
        </p:nvSpPr>
        <p:spPr/>
        <p:txBody>
          <a:bodyPr>
            <a:normAutofit fontScale="85000" lnSpcReduction="10000"/>
          </a:bodyPr>
          <a:lstStyle/>
          <a:p>
            <a:pPr marL="0" indent="0" algn="just">
              <a:buNone/>
            </a:pPr>
            <a:r>
              <a:rPr lang="en-US" dirty="0" smtClean="0"/>
              <a:t>Amyotrophic lateral sclerosis</a:t>
            </a:r>
            <a:r>
              <a:rPr lang="el-GR" dirty="0" smtClean="0"/>
              <a:t>: </a:t>
            </a:r>
          </a:p>
          <a:p>
            <a:pPr algn="just">
              <a:buFont typeface="Arial" panose="020B0604020202020204" pitchFamily="34" charset="0"/>
              <a:buChar char="•"/>
            </a:pPr>
            <a:r>
              <a:rPr lang="el-GR" dirty="0" smtClean="0"/>
              <a:t>προσβάλλει αρχικά τους κινητικούς νευρώνες.</a:t>
            </a:r>
            <a:r>
              <a:rPr lang="el-GR" dirty="0"/>
              <a:t>  </a:t>
            </a:r>
            <a:endParaRPr lang="el-GR" dirty="0" smtClean="0"/>
          </a:p>
          <a:p>
            <a:pPr algn="just">
              <a:buFont typeface="Arial" panose="020B0604020202020204" pitchFamily="34" charset="0"/>
              <a:buChar char="•"/>
            </a:pPr>
            <a:r>
              <a:rPr lang="el-GR" dirty="0" smtClean="0"/>
              <a:t>Στην </a:t>
            </a:r>
            <a:r>
              <a:rPr lang="el-GR" dirty="0"/>
              <a:t>ALS οι νευρώνες πεθαίνουν (καταστρέφονται) και έτσι δεν μπορούν ποια να στείλουν παλμούς (ερεθίσματα) στις μυϊκές ίνες που κανονικά θα είχαν σαν  αποτέλεσμα την κίνηση των μυών.  </a:t>
            </a:r>
            <a:endParaRPr lang="el-GR" dirty="0" smtClean="0"/>
          </a:p>
          <a:p>
            <a:pPr algn="just">
              <a:buFont typeface="Arial" panose="020B0604020202020204" pitchFamily="34" charset="0"/>
              <a:buChar char="•"/>
            </a:pPr>
            <a:r>
              <a:rPr lang="el-GR" dirty="0"/>
              <a:t>Όταν ένας </a:t>
            </a:r>
            <a:r>
              <a:rPr lang="el-GR" dirty="0" smtClean="0"/>
              <a:t>μύς </a:t>
            </a:r>
            <a:r>
              <a:rPr lang="el-GR" dirty="0"/>
              <a:t>δεν </a:t>
            </a:r>
            <a:r>
              <a:rPr lang="el-GR" dirty="0" smtClean="0"/>
              <a:t>λειτουργεί </a:t>
            </a:r>
            <a:r>
              <a:rPr lang="el-GR" dirty="0"/>
              <a:t>τότε ατροφεί και καταστρέφεται.  Όταν αυτή η περιοχή καταστρέφεται, οδηγεί σε σκλήρυνση της </a:t>
            </a:r>
            <a:r>
              <a:rPr lang="el-GR" dirty="0" smtClean="0"/>
              <a:t>περιοχής.</a:t>
            </a:r>
            <a:endParaRPr lang="en-US" dirty="0"/>
          </a:p>
          <a:p>
            <a:pPr algn="just">
              <a:buFont typeface="Arial" panose="020B0604020202020204" pitchFamily="34" charset="0"/>
              <a:buChar char="•"/>
            </a:pPr>
            <a:r>
              <a:rPr lang="el-GR" dirty="0" smtClean="0"/>
              <a:t>Σταδιακά </a:t>
            </a:r>
            <a:r>
              <a:rPr lang="el-GR" dirty="0"/>
              <a:t>η ικανότητα του εγκεφάλου να προκαλέσει και να ελέγξει την κίνηση των μυών χάνεται και οδηγεί σε έλλειψη ελέγχου των κινήσεων των μυών, προκαλώντας αδυναμία των μυών και την ατροφία τους σε όλο το σώμα.  </a:t>
            </a:r>
          </a:p>
        </p:txBody>
      </p:sp>
      <p:pic>
        <p:nvPicPr>
          <p:cNvPr id="1026" name="Picture 2" desc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4242" y="3853254"/>
            <a:ext cx="2505075"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9262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sz="4000" dirty="0" smtClean="0"/>
              <a:t>Νευρογλοία</a:t>
            </a:r>
            <a:endParaRPr lang="en-US" sz="4000" dirty="0"/>
          </a:p>
        </p:txBody>
      </p:sp>
      <p:pic>
        <p:nvPicPr>
          <p:cNvPr id="14" name="Content Placeholder 13"/>
          <p:cNvPicPr>
            <a:picLocks noGrp="1" noChangeAspect="1"/>
          </p:cNvPicPr>
          <p:nvPr>
            <p:ph sz="half" idx="1"/>
          </p:nvPr>
        </p:nvPicPr>
        <p:blipFill>
          <a:blip r:embed="rId3"/>
          <a:stretch>
            <a:fillRect/>
          </a:stretch>
        </p:blipFill>
        <p:spPr>
          <a:xfrm>
            <a:off x="1097280" y="2139560"/>
            <a:ext cx="4938712" cy="2669214"/>
          </a:xfrm>
          <a:prstGeom prst="rect">
            <a:avLst/>
          </a:prstGeom>
        </p:spPr>
      </p:pic>
      <p:sp>
        <p:nvSpPr>
          <p:cNvPr id="13" name="Content Placeholder 12"/>
          <p:cNvSpPr>
            <a:spLocks noGrp="1"/>
          </p:cNvSpPr>
          <p:nvPr>
            <p:ph sz="half" idx="2"/>
          </p:nvPr>
        </p:nvSpPr>
        <p:spPr/>
        <p:txBody>
          <a:bodyPr/>
          <a:lstStyle/>
          <a:p>
            <a:pPr>
              <a:lnSpc>
                <a:spcPct val="80000"/>
              </a:lnSpc>
              <a:buFont typeface="Courier New" panose="02070309020205020404" pitchFamily="49" charset="0"/>
              <a:buChar char="o"/>
            </a:pPr>
            <a:endParaRPr lang="el-GR" altLang="en-US" dirty="0" smtClean="0"/>
          </a:p>
          <a:p>
            <a:pPr>
              <a:lnSpc>
                <a:spcPct val="80000"/>
              </a:lnSpc>
              <a:buFont typeface="Courier New" panose="02070309020205020404" pitchFamily="49" charset="0"/>
              <a:buChar char="o"/>
            </a:pPr>
            <a:r>
              <a:rPr lang="el-GR" altLang="en-US" dirty="0" smtClean="0"/>
              <a:t>νευρογλοία-νευρογλοιακά </a:t>
            </a:r>
            <a:r>
              <a:rPr lang="el-GR" altLang="en-US" dirty="0"/>
              <a:t>κύτταρα-κύτταρα της γλοίας (γλοιός=κόλλα)</a:t>
            </a:r>
          </a:p>
          <a:p>
            <a:pPr>
              <a:lnSpc>
                <a:spcPct val="80000"/>
              </a:lnSpc>
              <a:buFont typeface="Courier New" panose="02070309020205020404" pitchFamily="49" charset="0"/>
              <a:buChar char="o"/>
            </a:pPr>
            <a:r>
              <a:rPr lang="el-GR" altLang="en-US" dirty="0"/>
              <a:t>10 φορές περισσότερα και 10 φορές μικρότερα (ίδιο χώρο στον ανθρώπινο εγκέφαλο</a:t>
            </a:r>
            <a:r>
              <a:rPr lang="el-GR" altLang="en-US" dirty="0" smtClean="0"/>
              <a:t>)</a:t>
            </a:r>
          </a:p>
          <a:p>
            <a:pPr>
              <a:lnSpc>
                <a:spcPct val="80000"/>
              </a:lnSpc>
              <a:buFont typeface="Courier New" panose="02070309020205020404" pitchFamily="49" charset="0"/>
              <a:buChar char="o"/>
            </a:pPr>
            <a:r>
              <a:rPr lang="el-GR" altLang="en-US" dirty="0" smtClean="0"/>
              <a:t>Δεν μεταδίδουν πληροφορίες σε άλλα κύτταρα</a:t>
            </a:r>
            <a:endParaRPr lang="el-GR" altLang="en-US" dirty="0"/>
          </a:p>
          <a:p>
            <a:pPr>
              <a:lnSpc>
                <a:spcPct val="80000"/>
              </a:lnSpc>
              <a:buFont typeface="Courier New" panose="02070309020205020404" pitchFamily="49" charset="0"/>
              <a:buChar char="o"/>
            </a:pPr>
            <a:r>
              <a:rPr lang="el-GR" altLang="en-US" dirty="0"/>
              <a:t>δημιουργία ελύτρου μυελίνης</a:t>
            </a:r>
            <a:r>
              <a:rPr lang="en-US" altLang="en-US" dirty="0"/>
              <a:t>:</a:t>
            </a:r>
            <a:endParaRPr lang="el-GR" altLang="en-US" dirty="0"/>
          </a:p>
          <a:p>
            <a:pPr marL="0" indent="0">
              <a:lnSpc>
                <a:spcPct val="80000"/>
              </a:lnSpc>
              <a:buNone/>
            </a:pPr>
            <a:r>
              <a:rPr lang="el-GR" altLang="en-US" sz="1600" dirty="0" smtClean="0"/>
              <a:t>-</a:t>
            </a:r>
            <a:r>
              <a:rPr lang="en-US" altLang="en-US" sz="1600" dirty="0" smtClean="0"/>
              <a:t> </a:t>
            </a:r>
            <a:r>
              <a:rPr lang="el-GR" altLang="en-US" sz="1600" dirty="0"/>
              <a:t>Ολιγοδενδροκύτταρα (+ διαχωρισμός </a:t>
            </a:r>
            <a:r>
              <a:rPr lang="el-GR" altLang="en-US" sz="1600" dirty="0" err="1"/>
              <a:t>αμύελων</a:t>
            </a:r>
            <a:r>
              <a:rPr lang="el-GR" altLang="en-US" sz="1600" dirty="0"/>
              <a:t>): εγκέφαλος και νωτιαίος μυελός</a:t>
            </a:r>
          </a:p>
          <a:p>
            <a:pPr marL="0" indent="0">
              <a:lnSpc>
                <a:spcPct val="80000"/>
              </a:lnSpc>
              <a:buNone/>
            </a:pPr>
            <a:r>
              <a:rPr lang="el-GR" altLang="en-US" sz="1600" dirty="0" smtClean="0"/>
              <a:t>-κύτταρα </a:t>
            </a:r>
            <a:r>
              <a:rPr lang="el-GR" altLang="en-US" sz="1600" dirty="0"/>
              <a:t>του </a:t>
            </a:r>
            <a:r>
              <a:rPr lang="en-US" altLang="en-US" sz="1600" dirty="0" smtClean="0"/>
              <a:t>Schwann</a:t>
            </a:r>
            <a:r>
              <a:rPr lang="el-GR" altLang="en-US" sz="1600" dirty="0" smtClean="0"/>
              <a:t>:</a:t>
            </a:r>
            <a:r>
              <a:rPr lang="en-US" altLang="en-US" dirty="0" smtClean="0"/>
              <a:t> </a:t>
            </a:r>
            <a:r>
              <a:rPr lang="el-GR" altLang="en-US" sz="1600" dirty="0" smtClean="0"/>
              <a:t>περιφέρεια</a:t>
            </a:r>
            <a:endParaRPr lang="el-GR" altLang="en-US" sz="1600" dirty="0"/>
          </a:p>
          <a:p>
            <a:endParaRPr lang="en-US" dirty="0"/>
          </a:p>
        </p:txBody>
      </p:sp>
    </p:spTree>
    <p:extLst>
      <p:ext uri="{BB962C8B-B14F-4D97-AF65-F5344CB8AC3E}">
        <p14:creationId xmlns:p14="http://schemas.microsoft.com/office/powerpoint/2010/main" val="16105816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Νευρογλοία- </a:t>
            </a:r>
            <a:r>
              <a:rPr lang="el-GR" dirty="0" smtClean="0"/>
              <a:t>Λειτουργίες</a:t>
            </a:r>
            <a:endParaRPr lang="en-US" dirty="0"/>
          </a:p>
        </p:txBody>
      </p:sp>
      <p:sp>
        <p:nvSpPr>
          <p:cNvPr id="5" name="Content Placeholder 4"/>
          <p:cNvSpPr>
            <a:spLocks noGrp="1"/>
          </p:cNvSpPr>
          <p:nvPr>
            <p:ph idx="1"/>
          </p:nvPr>
        </p:nvSpPr>
        <p:spPr/>
        <p:txBody>
          <a:bodyPr>
            <a:noAutofit/>
          </a:bodyPr>
          <a:lstStyle/>
          <a:p>
            <a:pPr algn="just">
              <a:spcBef>
                <a:spcPct val="0"/>
              </a:spcBef>
              <a:buFont typeface="Wingdings" panose="05000000000000000000" pitchFamily="2" charset="2"/>
              <a:buChar char="Ø"/>
            </a:pPr>
            <a:r>
              <a:rPr lang="el-GR" altLang="en-US" sz="1800" dirty="0" smtClean="0">
                <a:solidFill>
                  <a:srgbClr val="0033CC"/>
                </a:solidFill>
                <a:cs typeface="Arial" panose="020B0604020202020204" pitchFamily="34" charset="0"/>
              </a:rPr>
              <a:t> </a:t>
            </a:r>
            <a:r>
              <a:rPr lang="el-GR" altLang="en-US" sz="1800" dirty="0">
                <a:solidFill>
                  <a:srgbClr val="0033CC"/>
                </a:solidFill>
                <a:cs typeface="Arial" panose="020B0604020202020204" pitchFamily="34" charset="0"/>
              </a:rPr>
              <a:t>Παρέχουν στήριξη στους </a:t>
            </a:r>
            <a:r>
              <a:rPr lang="el-GR" altLang="en-US" sz="1800" dirty="0" smtClean="0">
                <a:solidFill>
                  <a:srgbClr val="0033CC"/>
                </a:solidFill>
                <a:cs typeface="Arial" panose="020B0604020202020204" pitchFamily="34" charset="0"/>
              </a:rPr>
              <a:t>νευρώνες</a:t>
            </a:r>
          </a:p>
          <a:p>
            <a:pPr algn="just">
              <a:spcBef>
                <a:spcPct val="0"/>
              </a:spcBef>
              <a:buFont typeface="Wingdings" panose="05000000000000000000" pitchFamily="2" charset="2"/>
              <a:buChar char="Ø"/>
            </a:pPr>
            <a:endParaRPr lang="el-GR" altLang="en-US" sz="1800" dirty="0">
              <a:solidFill>
                <a:srgbClr val="0033CC"/>
              </a:solidFill>
              <a:cs typeface="Arial" panose="020B0604020202020204" pitchFamily="34" charset="0"/>
            </a:endParaRPr>
          </a:p>
          <a:p>
            <a:pPr algn="just">
              <a:spcBef>
                <a:spcPct val="0"/>
              </a:spcBef>
              <a:buFont typeface="Wingdings" panose="05000000000000000000" pitchFamily="2" charset="2"/>
              <a:buChar char="Ø"/>
            </a:pPr>
            <a:r>
              <a:rPr lang="el-GR" altLang="en-US" sz="1800" dirty="0">
                <a:solidFill>
                  <a:srgbClr val="0033CC"/>
                </a:solidFill>
                <a:cs typeface="Arial" panose="020B0604020202020204" pitchFamily="34" charset="0"/>
              </a:rPr>
              <a:t> Παρέχουν θρεπτικά υλικά στους νευρώνες</a:t>
            </a:r>
          </a:p>
          <a:p>
            <a:pPr algn="just">
              <a:spcBef>
                <a:spcPct val="0"/>
              </a:spcBef>
              <a:buFont typeface="Wingdings" panose="05000000000000000000" pitchFamily="2" charset="2"/>
              <a:buChar char="Ø"/>
            </a:pPr>
            <a:endParaRPr lang="el-GR" altLang="en-US" sz="1800" dirty="0">
              <a:solidFill>
                <a:srgbClr val="0033CC"/>
              </a:solidFill>
              <a:cs typeface="Arial" panose="020B0604020202020204" pitchFamily="34" charset="0"/>
            </a:endParaRPr>
          </a:p>
          <a:p>
            <a:pPr algn="just">
              <a:spcBef>
                <a:spcPct val="0"/>
              </a:spcBef>
              <a:buFont typeface="Wingdings" panose="05000000000000000000" pitchFamily="2" charset="2"/>
              <a:buChar char="Ø"/>
            </a:pPr>
            <a:r>
              <a:rPr lang="el-GR" altLang="en-US" sz="1800" dirty="0">
                <a:solidFill>
                  <a:srgbClr val="0033CC"/>
                </a:solidFill>
                <a:cs typeface="Arial" panose="020B0604020202020204" pitchFamily="34" charset="0"/>
              </a:rPr>
              <a:t> Συμμετέχουν στη ρύθμιση της συναπτικής λειτουργίας </a:t>
            </a:r>
          </a:p>
          <a:p>
            <a:pPr algn="just">
              <a:spcBef>
                <a:spcPct val="0"/>
              </a:spcBef>
              <a:buNone/>
            </a:pPr>
            <a:r>
              <a:rPr lang="el-GR" altLang="en-US" sz="1800" dirty="0">
                <a:solidFill>
                  <a:srgbClr val="0033CC"/>
                </a:solidFill>
                <a:cs typeface="Arial" panose="020B0604020202020204" pitchFamily="34" charset="0"/>
              </a:rPr>
              <a:t>    Α. προσλαμβάνοντας ορισμένους νευροδιαβιβαστές π.χ. γλουταμικό, </a:t>
            </a:r>
            <a:endParaRPr lang="el-GR" altLang="en-US" sz="1800" dirty="0" smtClean="0">
              <a:solidFill>
                <a:srgbClr val="0033CC"/>
              </a:solidFill>
              <a:cs typeface="Arial" panose="020B0604020202020204" pitchFamily="34" charset="0"/>
            </a:endParaRPr>
          </a:p>
          <a:p>
            <a:pPr algn="just">
              <a:spcBef>
                <a:spcPct val="0"/>
              </a:spcBef>
              <a:buNone/>
            </a:pPr>
            <a:r>
              <a:rPr lang="el-GR" altLang="en-US" sz="1800" dirty="0" smtClean="0">
                <a:solidFill>
                  <a:srgbClr val="0033CC"/>
                </a:solidFill>
                <a:cs typeface="Arial" panose="020B0604020202020204" pitchFamily="34" charset="0"/>
              </a:rPr>
              <a:t>         αφού αυτοί δράσουν στη σύναψη</a:t>
            </a:r>
          </a:p>
          <a:p>
            <a:pPr algn="just">
              <a:spcBef>
                <a:spcPct val="0"/>
              </a:spcBef>
              <a:buNone/>
            </a:pPr>
            <a:r>
              <a:rPr lang="el-GR" altLang="en-US" sz="1800" dirty="0" smtClean="0">
                <a:solidFill>
                  <a:srgbClr val="0033CC"/>
                </a:solidFill>
                <a:cs typeface="Arial" panose="020B0604020202020204" pitchFamily="34" charset="0"/>
              </a:rPr>
              <a:t>    </a:t>
            </a:r>
            <a:r>
              <a:rPr lang="el-GR" altLang="en-US" sz="1800" dirty="0">
                <a:solidFill>
                  <a:srgbClr val="0033CC"/>
                </a:solidFill>
                <a:cs typeface="Arial" panose="020B0604020202020204" pitchFamily="34" charset="0"/>
              </a:rPr>
              <a:t>Β. ρυθμίζοντας την ιοντική ομοιόσταση</a:t>
            </a:r>
          </a:p>
          <a:p>
            <a:pPr algn="just">
              <a:spcBef>
                <a:spcPct val="0"/>
              </a:spcBef>
              <a:buFont typeface="Wingdings" panose="05000000000000000000" pitchFamily="2" charset="2"/>
              <a:buChar char="Ø"/>
            </a:pPr>
            <a:endParaRPr lang="el-GR" altLang="en-US" sz="1800" dirty="0">
              <a:solidFill>
                <a:srgbClr val="0033CC"/>
              </a:solidFill>
              <a:cs typeface="Arial" panose="020B0604020202020204" pitchFamily="34" charset="0"/>
            </a:endParaRPr>
          </a:p>
          <a:p>
            <a:pPr algn="just">
              <a:spcBef>
                <a:spcPct val="0"/>
              </a:spcBef>
              <a:buFont typeface="Wingdings" panose="05000000000000000000" pitchFamily="2" charset="2"/>
              <a:buChar char="Ø"/>
            </a:pPr>
            <a:r>
              <a:rPr lang="el-GR" altLang="en-US" sz="1800" dirty="0">
                <a:solidFill>
                  <a:srgbClr val="0033CC"/>
                </a:solidFill>
                <a:cs typeface="Arial" panose="020B0604020202020204" pitchFamily="34" charset="0"/>
              </a:rPr>
              <a:t> Συμμετέχουν στην απάντηση του νευρικού ιστού στο τραύμα (αστρογλοίωση)</a:t>
            </a:r>
          </a:p>
          <a:p>
            <a:pPr algn="just">
              <a:spcBef>
                <a:spcPct val="0"/>
              </a:spcBef>
              <a:buFont typeface="Wingdings" panose="05000000000000000000" pitchFamily="2" charset="2"/>
              <a:buChar char="Ø"/>
            </a:pPr>
            <a:endParaRPr lang="el-GR" altLang="en-US" sz="1800" dirty="0">
              <a:solidFill>
                <a:srgbClr val="0033CC"/>
              </a:solidFill>
              <a:cs typeface="Arial" panose="020B0604020202020204" pitchFamily="34" charset="0"/>
            </a:endParaRPr>
          </a:p>
          <a:p>
            <a:pPr algn="just">
              <a:spcBef>
                <a:spcPct val="0"/>
              </a:spcBef>
              <a:buFont typeface="Wingdings" panose="05000000000000000000" pitchFamily="2" charset="2"/>
              <a:buChar char="Ø"/>
            </a:pPr>
            <a:r>
              <a:rPr lang="el-GR" altLang="en-US" sz="1800" dirty="0">
                <a:solidFill>
                  <a:srgbClr val="0033CC"/>
                </a:solidFill>
                <a:cs typeface="Arial" panose="020B0604020202020204" pitchFamily="34" charset="0"/>
              </a:rPr>
              <a:t> Συμμετέχουν στη δημιουργία του αιματεγκεφαλικού φραγμού</a:t>
            </a:r>
          </a:p>
          <a:p>
            <a:pPr algn="just">
              <a:spcBef>
                <a:spcPct val="0"/>
              </a:spcBef>
              <a:buFont typeface="Wingdings" panose="05000000000000000000" pitchFamily="2" charset="2"/>
              <a:buChar char="Ø"/>
            </a:pPr>
            <a:endParaRPr lang="el-GR" altLang="en-US" sz="1800" dirty="0">
              <a:solidFill>
                <a:srgbClr val="0033CC"/>
              </a:solidFill>
              <a:cs typeface="Arial" panose="020B0604020202020204" pitchFamily="34" charset="0"/>
            </a:endParaRPr>
          </a:p>
          <a:p>
            <a:pPr algn="just">
              <a:spcBef>
                <a:spcPct val="0"/>
              </a:spcBef>
              <a:buFont typeface="Wingdings" panose="05000000000000000000" pitchFamily="2" charset="2"/>
              <a:buChar char="Ø"/>
            </a:pPr>
            <a:r>
              <a:rPr lang="el-GR" altLang="en-US" sz="1800" dirty="0">
                <a:solidFill>
                  <a:srgbClr val="0033CC"/>
                </a:solidFill>
                <a:cs typeface="Arial" panose="020B0604020202020204" pitchFamily="34" charset="0"/>
              </a:rPr>
              <a:t> Καθοδηγούν τους νευράξονες κατά την </a:t>
            </a:r>
            <a:r>
              <a:rPr lang="el-GR" altLang="en-US" sz="1800" dirty="0" smtClean="0">
                <a:solidFill>
                  <a:srgbClr val="0033CC"/>
                </a:solidFill>
                <a:cs typeface="Arial" panose="020B0604020202020204" pitchFamily="34" charset="0"/>
              </a:rPr>
              <a:t>ανάπτυξη (και αργότερα τους βοηθούν να κρατήσουν το σχήμα και τη θέση τους</a:t>
            </a:r>
            <a:endParaRPr lang="el-GR" altLang="en-US" sz="1800" dirty="0">
              <a:solidFill>
                <a:srgbClr val="0033CC"/>
              </a:solidFill>
              <a:cs typeface="Arial" panose="020B0604020202020204" pitchFamily="34" charset="0"/>
            </a:endParaRPr>
          </a:p>
          <a:p>
            <a:pPr algn="just">
              <a:spcBef>
                <a:spcPct val="0"/>
              </a:spcBef>
              <a:buFont typeface="Wingdings" panose="05000000000000000000" pitchFamily="2" charset="2"/>
              <a:buChar char="Ø"/>
            </a:pPr>
            <a:r>
              <a:rPr lang="el-GR" altLang="en-US" sz="1800" dirty="0">
                <a:solidFill>
                  <a:srgbClr val="0033CC"/>
                </a:solidFill>
                <a:cs typeface="Arial" panose="020B0604020202020204" pitchFamily="34" charset="0"/>
              </a:rPr>
              <a:t> Κάνουν τη μυελινοποίηση </a:t>
            </a:r>
          </a:p>
        </p:txBody>
      </p:sp>
    </p:spTree>
    <p:extLst>
      <p:ext uri="{BB962C8B-B14F-4D97-AF65-F5344CB8AC3E}">
        <p14:creationId xmlns:p14="http://schemas.microsoft.com/office/powerpoint/2010/main" val="33168833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3"/>
          <a:stretch>
            <a:fillRect/>
          </a:stretch>
        </p:blipFill>
        <p:spPr>
          <a:xfrm>
            <a:off x="1096963" y="2005608"/>
            <a:ext cx="4938712" cy="3704034"/>
          </a:xfrm>
          <a:prstGeom prst="rect">
            <a:avLst/>
          </a:prstGeom>
        </p:spPr>
      </p:pic>
      <p:pic>
        <p:nvPicPr>
          <p:cNvPr id="6" name="Content Placeholder 5"/>
          <p:cNvPicPr>
            <a:picLocks noGrp="1" noChangeAspect="1"/>
          </p:cNvPicPr>
          <p:nvPr>
            <p:ph sz="half" idx="2"/>
          </p:nvPr>
        </p:nvPicPr>
        <p:blipFill>
          <a:blip r:embed="rId4"/>
          <a:stretch>
            <a:fillRect/>
          </a:stretch>
        </p:blipFill>
        <p:spPr>
          <a:xfrm>
            <a:off x="6218238" y="1908760"/>
            <a:ext cx="4937125" cy="3897730"/>
          </a:xfrm>
          <a:prstGeom prst="rect">
            <a:avLst/>
          </a:prstGeom>
        </p:spPr>
      </p:pic>
    </p:spTree>
    <p:extLst>
      <p:ext uri="{BB962C8B-B14F-4D97-AF65-F5344CB8AC3E}">
        <p14:creationId xmlns:p14="http://schemas.microsoft.com/office/powerpoint/2010/main" val="17199221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l-GR" sz="4000" dirty="0" smtClean="0"/>
              <a:t>Αλλαγή στη δομή νευρώνων &amp; νευρογλοίων</a:t>
            </a:r>
            <a:endParaRPr lang="en-US" sz="4000" dirty="0"/>
          </a:p>
        </p:txBody>
      </p:sp>
      <p:pic>
        <p:nvPicPr>
          <p:cNvPr id="9" name="Content Placeholder 8"/>
          <p:cNvPicPr>
            <a:picLocks noGrp="1" noChangeAspect="1"/>
          </p:cNvPicPr>
          <p:nvPr>
            <p:ph sz="half" idx="1"/>
          </p:nvPr>
        </p:nvPicPr>
        <p:blipFill>
          <a:blip r:embed="rId3"/>
          <a:stretch>
            <a:fillRect/>
          </a:stretch>
        </p:blipFill>
        <p:spPr>
          <a:xfrm>
            <a:off x="1737439" y="1846263"/>
            <a:ext cx="3657760" cy="4022725"/>
          </a:xfrm>
          <a:prstGeom prst="rect">
            <a:avLst/>
          </a:prstGeom>
        </p:spPr>
      </p:pic>
      <p:sp>
        <p:nvSpPr>
          <p:cNvPr id="8" name="Content Placeholder 7"/>
          <p:cNvSpPr>
            <a:spLocks noGrp="1"/>
          </p:cNvSpPr>
          <p:nvPr>
            <p:ph sz="half" idx="2"/>
          </p:nvPr>
        </p:nvSpPr>
        <p:spPr>
          <a:xfrm>
            <a:off x="5962426" y="1845628"/>
            <a:ext cx="4937760" cy="4023360"/>
          </a:xfrm>
        </p:spPr>
        <p:txBody>
          <a:bodyPr>
            <a:normAutofit fontScale="85000" lnSpcReduction="10000"/>
          </a:bodyPr>
          <a:lstStyle/>
          <a:p>
            <a:pPr algn="just">
              <a:lnSpc>
                <a:spcPct val="80000"/>
              </a:lnSpc>
              <a:buFont typeface="Courier New" panose="02070309020205020404" pitchFamily="49" charset="0"/>
              <a:buChar char="o"/>
            </a:pPr>
            <a:r>
              <a:rPr lang="en-GB" altLang="en-US" dirty="0"/>
              <a:t>o</a:t>
            </a:r>
            <a:r>
              <a:rPr lang="el-GR" altLang="en-US" dirty="0"/>
              <a:t>ι νευρώνες δεν αναπαράγονται – αυτούς που έχεις θα τους έχεις για την υπόλοιπη ζωή </a:t>
            </a:r>
            <a:r>
              <a:rPr lang="el-GR" altLang="en-US" dirty="0" smtClean="0"/>
              <a:t>σου</a:t>
            </a:r>
            <a:endParaRPr lang="el-GR" altLang="en-US" dirty="0"/>
          </a:p>
          <a:p>
            <a:pPr algn="just">
              <a:lnSpc>
                <a:spcPct val="80000"/>
              </a:lnSpc>
              <a:buFont typeface="Courier New" panose="02070309020205020404" pitchFamily="49" charset="0"/>
              <a:buChar char="o"/>
            </a:pPr>
            <a:r>
              <a:rPr lang="el-GR" altLang="en-US" dirty="0"/>
              <a:t>σπάνιες εξαιρέσεις</a:t>
            </a:r>
            <a:r>
              <a:rPr lang="en-US" altLang="en-US" dirty="0"/>
              <a:t>: </a:t>
            </a:r>
            <a:r>
              <a:rPr lang="el-GR" altLang="en-US" dirty="0"/>
              <a:t>οσφρητικοί υποδοχείς αντικαθίστανται από διαίρεση και διαφοροποίηση (1/2) αδιαφοροποίητων νευρώνων</a:t>
            </a:r>
          </a:p>
          <a:p>
            <a:pPr algn="just">
              <a:lnSpc>
                <a:spcPct val="80000"/>
              </a:lnSpc>
              <a:buFont typeface="Courier New" panose="02070309020205020404" pitchFamily="49" charset="0"/>
              <a:buChar char="o"/>
            </a:pPr>
            <a:r>
              <a:rPr lang="el-GR" altLang="en-US" dirty="0"/>
              <a:t>και στους αρουραίους σε κάποιες </a:t>
            </a:r>
            <a:r>
              <a:rPr lang="el-GR" altLang="en-US" dirty="0" smtClean="0"/>
              <a:t>περιοχές</a:t>
            </a:r>
            <a:endParaRPr lang="el-GR" altLang="en-US" dirty="0"/>
          </a:p>
          <a:p>
            <a:pPr algn="just">
              <a:lnSpc>
                <a:spcPct val="80000"/>
              </a:lnSpc>
              <a:buFont typeface="Courier New" panose="02070309020205020404" pitchFamily="49" charset="0"/>
              <a:buChar char="o"/>
            </a:pPr>
            <a:r>
              <a:rPr lang="el-GR" altLang="en-US" dirty="0"/>
              <a:t>αλλάζουνε όμως μορφή (κυρίως δενδρίτες</a:t>
            </a:r>
            <a:r>
              <a:rPr lang="el-GR" altLang="en-US" dirty="0" smtClean="0"/>
              <a:t>)- αλλάζουν οι συνδέσεις </a:t>
            </a:r>
            <a:endParaRPr lang="el-GR" altLang="en-US" dirty="0"/>
          </a:p>
          <a:p>
            <a:pPr algn="just">
              <a:lnSpc>
                <a:spcPct val="80000"/>
              </a:lnSpc>
              <a:buFont typeface="Courier New" panose="02070309020205020404" pitchFamily="49" charset="0"/>
              <a:buChar char="o"/>
            </a:pPr>
            <a:r>
              <a:rPr lang="el-GR" altLang="en-US" dirty="0"/>
              <a:t>οινόπνευμα</a:t>
            </a:r>
            <a:r>
              <a:rPr lang="en-US" altLang="en-US" dirty="0"/>
              <a:t>: </a:t>
            </a:r>
            <a:r>
              <a:rPr lang="el-GR" altLang="en-US" dirty="0"/>
              <a:t>κακό για την ανάπτυξη των δενδριτών</a:t>
            </a:r>
          </a:p>
          <a:p>
            <a:pPr algn="just">
              <a:lnSpc>
                <a:spcPct val="80000"/>
              </a:lnSpc>
              <a:buFont typeface="Courier New" panose="02070309020205020404" pitchFamily="49" charset="0"/>
              <a:buChar char="o"/>
            </a:pPr>
            <a:r>
              <a:rPr lang="el-GR" altLang="en-US" dirty="0"/>
              <a:t>στους ηλικιωμένους που δεν παρουσίασαν </a:t>
            </a:r>
            <a:r>
              <a:rPr lang="el-GR" altLang="en-US" dirty="0" smtClean="0"/>
              <a:t>άνοια</a:t>
            </a:r>
            <a:r>
              <a:rPr lang="el-GR" altLang="en-US" dirty="0"/>
              <a:t>, οι δενδρίτες των εναπομεινάντων νευρώνων είχαν μεγαλώσει και σχηματίσει ευρύτερες διακλαδώσεις, ενώ σε άτομα που παρουσίασαν άνοια </a:t>
            </a:r>
            <a:r>
              <a:rPr lang="el-GR" altLang="en-US" dirty="0" smtClean="0"/>
              <a:t>όχι</a:t>
            </a:r>
            <a:endParaRPr lang="en-GB" altLang="en-US" dirty="0"/>
          </a:p>
          <a:p>
            <a:pPr algn="just">
              <a:lnSpc>
                <a:spcPct val="80000"/>
              </a:lnSpc>
              <a:buFont typeface="Courier New" panose="02070309020205020404" pitchFamily="49" charset="0"/>
              <a:buChar char="o"/>
            </a:pPr>
            <a:r>
              <a:rPr lang="el-GR" altLang="en-US" dirty="0"/>
              <a:t>καρκίνος</a:t>
            </a:r>
            <a:r>
              <a:rPr lang="en-US" altLang="en-US" dirty="0"/>
              <a:t>: </a:t>
            </a:r>
            <a:r>
              <a:rPr lang="el-GR" altLang="en-US" dirty="0"/>
              <a:t>πολλαπλασιασμός νευρογλοίων</a:t>
            </a:r>
          </a:p>
          <a:p>
            <a:endParaRPr lang="en-US" dirty="0"/>
          </a:p>
        </p:txBody>
      </p:sp>
    </p:spTree>
    <p:extLst>
      <p:ext uri="{BB962C8B-B14F-4D97-AF65-F5344CB8AC3E}">
        <p14:creationId xmlns:p14="http://schemas.microsoft.com/office/powerpoint/2010/main" val="3930260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3944226" y="1846263"/>
            <a:ext cx="4363874" cy="4022725"/>
          </a:xfrm>
          <a:prstGeom prst="rect">
            <a:avLst/>
          </a:prstGeom>
        </p:spPr>
      </p:pic>
    </p:spTree>
    <p:extLst>
      <p:ext uri="{BB962C8B-B14F-4D97-AF65-F5344CB8AC3E}">
        <p14:creationId xmlns:p14="http://schemas.microsoft.com/office/powerpoint/2010/main" val="30049243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b="1" dirty="0"/>
              <a:t>Αιματεγκεφαλικός Φραγμός</a:t>
            </a:r>
            <a:r>
              <a:rPr lang="el-GR" sz="3200" dirty="0" smtClean="0"/>
              <a:t>= ένας </a:t>
            </a:r>
            <a:r>
              <a:rPr lang="el-GR" sz="3200" b="1" dirty="0"/>
              <a:t>μηχανισμός</a:t>
            </a:r>
            <a:r>
              <a:rPr lang="el-GR" sz="3200" dirty="0"/>
              <a:t> που εμποδίζει βλαβερές ουσίες (π.χ. ιούς) να περάσουν από το αίμα </a:t>
            </a:r>
            <a:r>
              <a:rPr lang="el-GR" sz="3200" dirty="0" smtClean="0"/>
              <a:t>στον </a:t>
            </a:r>
            <a:r>
              <a:rPr lang="el-GR" sz="3200" dirty="0"/>
              <a:t>εγκέφαλο</a:t>
            </a:r>
            <a:endParaRPr lang="en-US" sz="3200" dirty="0"/>
          </a:p>
        </p:txBody>
      </p:sp>
      <p:sp>
        <p:nvSpPr>
          <p:cNvPr id="3" name="Content Placeholder 2"/>
          <p:cNvSpPr>
            <a:spLocks noGrp="1"/>
          </p:cNvSpPr>
          <p:nvPr>
            <p:ph idx="1"/>
          </p:nvPr>
        </p:nvSpPr>
        <p:spPr/>
        <p:txBody>
          <a:bodyPr>
            <a:normAutofit fontScale="70000" lnSpcReduction="20000"/>
          </a:bodyPr>
          <a:lstStyle/>
          <a:p>
            <a:pPr marL="0" indent="0">
              <a:lnSpc>
                <a:spcPct val="80000"/>
              </a:lnSpc>
              <a:buNone/>
            </a:pPr>
            <a:r>
              <a:rPr lang="el-GR" altLang="en-US" i="1" dirty="0" smtClean="0"/>
              <a:t>Γιατί τον χρειαζόμαστε:</a:t>
            </a:r>
          </a:p>
          <a:p>
            <a:pPr>
              <a:lnSpc>
                <a:spcPct val="80000"/>
              </a:lnSpc>
              <a:buFont typeface="Courier New" panose="02070309020205020404" pitchFamily="49" charset="0"/>
              <a:buChar char="o"/>
            </a:pPr>
            <a:r>
              <a:rPr lang="el-GR" altLang="en-US" dirty="0" smtClean="0"/>
              <a:t>«</a:t>
            </a:r>
            <a:r>
              <a:rPr lang="el-GR" altLang="en-US" dirty="0"/>
              <a:t>αυτοκτονία» κυττάρων μολυσμένων από ιό</a:t>
            </a:r>
            <a:r>
              <a:rPr lang="en-US" altLang="en-US" dirty="0"/>
              <a:t>: </a:t>
            </a:r>
            <a:r>
              <a:rPr lang="el-GR" altLang="en-US" dirty="0"/>
              <a:t>ειδοποιούν το ανοσοποιητικό </a:t>
            </a:r>
            <a:r>
              <a:rPr lang="el-GR" altLang="en-US" dirty="0" smtClean="0"/>
              <a:t>σύστημα </a:t>
            </a:r>
            <a:endParaRPr lang="el-GR" altLang="en-US" dirty="0"/>
          </a:p>
          <a:p>
            <a:pPr>
              <a:lnSpc>
                <a:spcPct val="80000"/>
              </a:lnSpc>
              <a:buFont typeface="Courier New" panose="02070309020205020404" pitchFamily="49" charset="0"/>
              <a:buChar char="o"/>
            </a:pPr>
            <a:r>
              <a:rPr lang="el-GR" altLang="en-US" dirty="0"/>
              <a:t>ΑΦ</a:t>
            </a:r>
            <a:r>
              <a:rPr lang="en-GB" altLang="en-US" dirty="0"/>
              <a:t>: </a:t>
            </a:r>
            <a:r>
              <a:rPr lang="el-GR" altLang="en-US" dirty="0"/>
              <a:t>ιοί, βακτήρια κλπ. ΕΞΩ! (όμως μαζί έξω και τα θρεπτικά συστατικά</a:t>
            </a:r>
            <a:r>
              <a:rPr lang="el-GR" altLang="en-US" dirty="0" smtClean="0"/>
              <a:t>)</a:t>
            </a:r>
          </a:p>
          <a:p>
            <a:pPr marL="0" indent="0">
              <a:lnSpc>
                <a:spcPct val="80000"/>
              </a:lnSpc>
              <a:buNone/>
            </a:pPr>
            <a:r>
              <a:rPr lang="el-GR" altLang="en-US" i="1" dirty="0" smtClean="0"/>
              <a:t>Πως δημιουργείται;</a:t>
            </a:r>
            <a:endParaRPr lang="el-GR" altLang="en-US" i="1" dirty="0"/>
          </a:p>
          <a:p>
            <a:pPr>
              <a:lnSpc>
                <a:spcPct val="80000"/>
              </a:lnSpc>
              <a:spcAft>
                <a:spcPts val="600"/>
              </a:spcAft>
              <a:buFont typeface="Courier New" panose="02070309020205020404" pitchFamily="49" charset="0"/>
              <a:buChar char="o"/>
            </a:pPr>
            <a:r>
              <a:rPr lang="el-GR" altLang="en-US" dirty="0"/>
              <a:t>δημιουργείται </a:t>
            </a:r>
            <a:r>
              <a:rPr lang="el-GR" altLang="en-US" dirty="0" smtClean="0"/>
              <a:t>από τη διάταξη ενδοθηλιακών κυττάρων </a:t>
            </a:r>
            <a:r>
              <a:rPr lang="el-GR" altLang="en-US" dirty="0"/>
              <a:t>(τοίχωμα τριχοειδών αγγείων), στενά </a:t>
            </a:r>
            <a:r>
              <a:rPr lang="el-GR" altLang="en-US" dirty="0" smtClean="0"/>
              <a:t>συνδεδεμένων </a:t>
            </a:r>
            <a:r>
              <a:rPr lang="el-GR" altLang="en-US" dirty="0"/>
              <a:t>στον εγκέφαλο </a:t>
            </a:r>
          </a:p>
          <a:p>
            <a:pPr>
              <a:lnSpc>
                <a:spcPct val="80000"/>
              </a:lnSpc>
              <a:buFont typeface="Courier New" panose="02070309020205020404" pitchFamily="49" charset="0"/>
              <a:buChar char="o"/>
            </a:pPr>
            <a:r>
              <a:rPr lang="el-GR" altLang="en-US" dirty="0"/>
              <a:t>+ αστροκύτταρα (αν απουσιάζουν πιο ασθενής ο φραγμός)</a:t>
            </a:r>
            <a:endParaRPr lang="en-US" altLang="en-US" dirty="0"/>
          </a:p>
          <a:p>
            <a:pPr>
              <a:lnSpc>
                <a:spcPct val="80000"/>
              </a:lnSpc>
              <a:buFont typeface="Courier New" panose="02070309020205020404" pitchFamily="49" charset="0"/>
              <a:buChar char="o"/>
            </a:pPr>
            <a:r>
              <a:rPr lang="el-GR" altLang="en-US" i="1" dirty="0" smtClean="0"/>
              <a:t>Πως λειτουργεί;</a:t>
            </a:r>
            <a:endParaRPr lang="el-GR" altLang="en-US" i="1" dirty="0"/>
          </a:p>
          <a:p>
            <a:pPr>
              <a:lnSpc>
                <a:spcPct val="80000"/>
              </a:lnSpc>
              <a:buFont typeface="Courier New" panose="02070309020205020404" pitchFamily="49" charset="0"/>
              <a:buChar char="o"/>
            </a:pPr>
            <a:r>
              <a:rPr lang="el-GR" altLang="en-US" dirty="0"/>
              <a:t>μικρά, μη φορτισμένα μόρια </a:t>
            </a:r>
            <a:r>
              <a:rPr lang="el-GR" altLang="en-US" dirty="0" smtClean="0"/>
              <a:t>περνάνε (0</a:t>
            </a:r>
            <a:r>
              <a:rPr lang="el-GR" altLang="en-US" baseline="-25000" dirty="0" smtClean="0"/>
              <a:t>2</a:t>
            </a:r>
            <a:r>
              <a:rPr lang="el-GR" altLang="en-US" dirty="0" smtClean="0"/>
              <a:t>, </a:t>
            </a:r>
            <a:r>
              <a:rPr lang="en-US" altLang="en-US" dirty="0" smtClean="0"/>
              <a:t>CO</a:t>
            </a:r>
            <a:r>
              <a:rPr lang="en-US" altLang="en-US" baseline="-25000" dirty="0" smtClean="0"/>
              <a:t>2</a:t>
            </a:r>
            <a:r>
              <a:rPr lang="en-US" altLang="en-US" dirty="0" smtClean="0"/>
              <a:t>)</a:t>
            </a:r>
            <a:endParaRPr lang="el-GR" altLang="en-US" dirty="0"/>
          </a:p>
          <a:p>
            <a:pPr>
              <a:lnSpc>
                <a:spcPct val="80000"/>
              </a:lnSpc>
              <a:buFont typeface="Courier New" panose="02070309020205020404" pitchFamily="49" charset="0"/>
              <a:buChar char="o"/>
            </a:pPr>
            <a:r>
              <a:rPr lang="el-GR" altLang="en-US" dirty="0"/>
              <a:t>λιποδιαλυτά μόρια περνάνε</a:t>
            </a:r>
          </a:p>
          <a:p>
            <a:pPr>
              <a:lnSpc>
                <a:spcPct val="80000"/>
              </a:lnSpc>
              <a:buFont typeface="Courier New" panose="02070309020205020404" pitchFamily="49" charset="0"/>
              <a:buChar char="o"/>
            </a:pPr>
            <a:r>
              <a:rPr lang="el-GR" altLang="en-US" dirty="0"/>
              <a:t>ηρωίνη, μορφίνη, νικοτίνη, μαριχουάνα </a:t>
            </a:r>
            <a:r>
              <a:rPr lang="el-GR" altLang="en-US" dirty="0" smtClean="0"/>
              <a:t>περνάνε</a:t>
            </a:r>
            <a:endParaRPr lang="el-GR" altLang="en-US" dirty="0"/>
          </a:p>
          <a:p>
            <a:pPr>
              <a:lnSpc>
                <a:spcPct val="80000"/>
              </a:lnSpc>
              <a:buFont typeface="Courier New" panose="02070309020205020404" pitchFamily="49" charset="0"/>
              <a:buChar char="o"/>
            </a:pPr>
            <a:r>
              <a:rPr lang="el-GR" altLang="en-US" dirty="0"/>
              <a:t>έχουμε</a:t>
            </a:r>
            <a:r>
              <a:rPr lang="el-GR" altLang="en-US" i="1" dirty="0"/>
              <a:t> ενεργητική μεταφορά</a:t>
            </a:r>
            <a:r>
              <a:rPr lang="el-GR" altLang="en-US" dirty="0"/>
              <a:t> σημαντικών </a:t>
            </a:r>
            <a:r>
              <a:rPr lang="el-GR" altLang="en-US" dirty="0" smtClean="0"/>
              <a:t>μορίων (για την πρόσληψη απαραίτητων στοιχείων!)</a:t>
            </a:r>
            <a:endParaRPr lang="en-US" altLang="en-US" dirty="0"/>
          </a:p>
          <a:p>
            <a:pPr>
              <a:lnSpc>
                <a:spcPct val="80000"/>
              </a:lnSpc>
              <a:buFont typeface="Courier New" panose="02070309020205020404" pitchFamily="49" charset="0"/>
              <a:buChar char="o"/>
            </a:pPr>
            <a:r>
              <a:rPr lang="el-GR" altLang="en-US" dirty="0"/>
              <a:t>γλυκόζη και οξυγόνο (πολύ) για </a:t>
            </a:r>
            <a:r>
              <a:rPr lang="el-GR" altLang="en-US" dirty="0" smtClean="0"/>
              <a:t>τον </a:t>
            </a:r>
            <a:r>
              <a:rPr lang="el-GR" altLang="en-US" dirty="0"/>
              <a:t>μεταβολισμό της (+</a:t>
            </a:r>
            <a:r>
              <a:rPr lang="el-GR" altLang="en-US" dirty="0" smtClean="0"/>
              <a:t>Β</a:t>
            </a:r>
            <a:r>
              <a:rPr lang="el-GR" altLang="en-US" baseline="-25000" dirty="0" smtClean="0"/>
              <a:t>1 </a:t>
            </a:r>
            <a:r>
              <a:rPr lang="el-GR" altLang="en-US" dirty="0" smtClean="0"/>
              <a:t>θειαμίνη, απαραίτητη για τον μεταβολισμό της γλυκόζης)</a:t>
            </a:r>
            <a:endParaRPr lang="el-GR" altLang="en-US" dirty="0"/>
          </a:p>
          <a:p>
            <a:endParaRPr lang="en-US" dirty="0"/>
          </a:p>
        </p:txBody>
      </p:sp>
    </p:spTree>
    <p:extLst>
      <p:ext uri="{BB962C8B-B14F-4D97-AF65-F5344CB8AC3E}">
        <p14:creationId xmlns:p14="http://schemas.microsoft.com/office/powerpoint/2010/main" val="3071808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Στο μικροσκόπιο</a:t>
            </a:r>
            <a:endParaRPr lang="en-US" dirty="0"/>
          </a:p>
        </p:txBody>
      </p:sp>
      <p:pic>
        <p:nvPicPr>
          <p:cNvPr id="6" name="Content Placeholder 5"/>
          <p:cNvPicPr>
            <a:picLocks noGrp="1" noChangeAspect="1"/>
          </p:cNvPicPr>
          <p:nvPr>
            <p:ph sz="half" idx="1"/>
          </p:nvPr>
        </p:nvPicPr>
        <p:blipFill>
          <a:blip r:embed="rId3"/>
          <a:stretch>
            <a:fillRect/>
          </a:stretch>
        </p:blipFill>
        <p:spPr>
          <a:xfrm>
            <a:off x="1096963" y="2394435"/>
            <a:ext cx="4938712" cy="2926381"/>
          </a:xfrm>
          <a:prstGeom prst="rect">
            <a:avLst/>
          </a:prstGeom>
        </p:spPr>
      </p:pic>
      <p:sp>
        <p:nvSpPr>
          <p:cNvPr id="4" name="Content Placeholder 3"/>
          <p:cNvSpPr>
            <a:spLocks noGrp="1"/>
          </p:cNvSpPr>
          <p:nvPr>
            <p:ph sz="half" idx="2"/>
          </p:nvPr>
        </p:nvSpPr>
        <p:spPr/>
        <p:txBody>
          <a:bodyPr/>
          <a:lstStyle/>
          <a:p>
            <a:pPr algn="just">
              <a:buClr>
                <a:srgbClr val="99CB38"/>
              </a:buClr>
              <a:buFont typeface="Arial" panose="020B0604020202020204" pitchFamily="34" charset="0"/>
              <a:buChar char="•"/>
              <a:defRPr/>
            </a:pPr>
            <a:r>
              <a:rPr lang="el-GR" dirty="0">
                <a:solidFill>
                  <a:prstClr val="black">
                    <a:lumMod val="75000"/>
                    <a:lumOff val="25000"/>
                  </a:prstClr>
                </a:solidFill>
              </a:rPr>
              <a:t>Νευρώνας (</a:t>
            </a:r>
            <a:r>
              <a:rPr lang="en-US" dirty="0">
                <a:solidFill>
                  <a:prstClr val="black">
                    <a:lumMod val="75000"/>
                    <a:lumOff val="25000"/>
                  </a:prstClr>
                </a:solidFill>
              </a:rPr>
              <a:t>neuron</a:t>
            </a:r>
            <a:r>
              <a:rPr lang="el-GR" dirty="0">
                <a:solidFill>
                  <a:prstClr val="black">
                    <a:lumMod val="75000"/>
                    <a:lumOff val="25000"/>
                  </a:prstClr>
                </a:solidFill>
              </a:rPr>
              <a:t>)</a:t>
            </a:r>
            <a:r>
              <a:rPr lang="en-US" dirty="0">
                <a:solidFill>
                  <a:prstClr val="black">
                    <a:lumMod val="75000"/>
                    <a:lumOff val="25000"/>
                  </a:prstClr>
                </a:solidFill>
              </a:rPr>
              <a:t>: </a:t>
            </a:r>
            <a:r>
              <a:rPr lang="el-GR" dirty="0">
                <a:solidFill>
                  <a:prstClr val="black">
                    <a:lumMod val="75000"/>
                    <a:lumOff val="25000"/>
                  </a:prstClr>
                </a:solidFill>
              </a:rPr>
              <a:t>η μικρότερη μονάδα επεξεργασίας των πληροφοριών</a:t>
            </a:r>
          </a:p>
          <a:p>
            <a:pPr algn="just">
              <a:buClr>
                <a:srgbClr val="99CB38"/>
              </a:buClr>
              <a:buFont typeface="Arial" panose="020B0604020202020204" pitchFamily="34" charset="0"/>
              <a:buChar char="•"/>
              <a:defRPr/>
            </a:pPr>
            <a:r>
              <a:rPr lang="el-GR" dirty="0">
                <a:solidFill>
                  <a:prstClr val="black">
                    <a:lumMod val="75000"/>
                    <a:lumOff val="25000"/>
                  </a:prstClr>
                </a:solidFill>
              </a:rPr>
              <a:t>Είναι κύτταρα – θεμέλιοι λίθοι του νευρικού συστήματος  (ΝΣ)</a:t>
            </a:r>
          </a:p>
          <a:p>
            <a:pPr algn="just">
              <a:buClr>
                <a:srgbClr val="99CB38"/>
              </a:buClr>
              <a:buFont typeface="Arial" panose="020B0604020202020204" pitchFamily="34" charset="0"/>
              <a:buChar char="•"/>
              <a:defRPr/>
            </a:pPr>
            <a:r>
              <a:rPr lang="el-GR" dirty="0">
                <a:solidFill>
                  <a:prstClr val="black">
                    <a:lumMod val="75000"/>
                    <a:lumOff val="25000"/>
                  </a:prstClr>
                </a:solidFill>
              </a:rPr>
              <a:t>Ο εγκέφαλος (μέρος του ΚΝΣ)</a:t>
            </a:r>
            <a:r>
              <a:rPr lang="en-US" dirty="0">
                <a:solidFill>
                  <a:prstClr val="black">
                    <a:lumMod val="75000"/>
                    <a:lumOff val="25000"/>
                  </a:prstClr>
                </a:solidFill>
              </a:rPr>
              <a:t> </a:t>
            </a:r>
            <a:r>
              <a:rPr lang="el-GR" dirty="0">
                <a:solidFill>
                  <a:prstClr val="black">
                    <a:lumMod val="75000"/>
                    <a:lumOff val="25000"/>
                  </a:prstClr>
                </a:solidFill>
              </a:rPr>
              <a:t>περιέχει </a:t>
            </a:r>
            <a:r>
              <a:rPr lang="en-US" dirty="0">
                <a:solidFill>
                  <a:prstClr val="black">
                    <a:lumMod val="75000"/>
                    <a:lumOff val="25000"/>
                  </a:prstClr>
                </a:solidFill>
              </a:rPr>
              <a:t>86</a:t>
            </a:r>
            <a:r>
              <a:rPr lang="el-GR" dirty="0">
                <a:solidFill>
                  <a:prstClr val="black">
                    <a:lumMod val="75000"/>
                    <a:lumOff val="25000"/>
                  </a:prstClr>
                </a:solidFill>
              </a:rPr>
              <a:t>-100</a:t>
            </a:r>
            <a:r>
              <a:rPr lang="en-US" dirty="0">
                <a:solidFill>
                  <a:prstClr val="black">
                    <a:lumMod val="75000"/>
                    <a:lumOff val="25000"/>
                  </a:prstClr>
                </a:solidFill>
              </a:rPr>
              <a:t>x10</a:t>
            </a:r>
            <a:r>
              <a:rPr lang="en-US" baseline="30000" dirty="0">
                <a:solidFill>
                  <a:prstClr val="black">
                    <a:lumMod val="75000"/>
                    <a:lumOff val="25000"/>
                  </a:prstClr>
                </a:solidFill>
              </a:rPr>
              <a:t>9 </a:t>
            </a:r>
            <a:r>
              <a:rPr lang="el-GR" dirty="0">
                <a:solidFill>
                  <a:prstClr val="black">
                    <a:lumMod val="75000"/>
                    <a:lumOff val="25000"/>
                  </a:prstClr>
                </a:solidFill>
              </a:rPr>
              <a:t>νευρικά κύτταρα (</a:t>
            </a:r>
            <a:r>
              <a:rPr lang="en-US" dirty="0">
                <a:solidFill>
                  <a:prstClr val="black">
                    <a:lumMod val="75000"/>
                    <a:lumOff val="25000"/>
                  </a:prstClr>
                </a:solidFill>
              </a:rPr>
              <a:t>nerve cells)</a:t>
            </a:r>
          </a:p>
          <a:p>
            <a:pPr algn="just">
              <a:buClr>
                <a:srgbClr val="99CB38"/>
              </a:buClr>
              <a:buFont typeface="Arial" panose="020B0604020202020204" pitchFamily="34" charset="0"/>
              <a:buChar char="•"/>
              <a:defRPr/>
            </a:pPr>
            <a:r>
              <a:rPr lang="el-GR" dirty="0" smtClean="0">
                <a:solidFill>
                  <a:prstClr val="black">
                    <a:lumMod val="75000"/>
                    <a:lumOff val="25000"/>
                  </a:prstClr>
                </a:solidFill>
              </a:rPr>
              <a:t>Νευρώνας: κυτταρικό σώμα – δενδρίτες – νευράξονας (τι κάνει το καθένα?)</a:t>
            </a:r>
            <a:endParaRPr lang="el-GR" dirty="0">
              <a:solidFill>
                <a:prstClr val="black">
                  <a:lumMod val="75000"/>
                  <a:lumOff val="25000"/>
                </a:prstClr>
              </a:solidFill>
            </a:endParaRPr>
          </a:p>
          <a:p>
            <a:endParaRPr lang="en-US" dirty="0"/>
          </a:p>
        </p:txBody>
      </p:sp>
    </p:spTree>
    <p:extLst>
      <p:ext uri="{BB962C8B-B14F-4D97-AF65-F5344CB8AC3E}">
        <p14:creationId xmlns:p14="http://schemas.microsoft.com/office/powerpoint/2010/main" val="15901903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Αιματοεγκεφαλικός φραγμός</a:t>
            </a:r>
            <a:endParaRPr lang="en-US" sz="4000" dirty="0"/>
          </a:p>
        </p:txBody>
      </p:sp>
      <p:pic>
        <p:nvPicPr>
          <p:cNvPr id="4" name="Content Placeholder 3"/>
          <p:cNvPicPr>
            <a:picLocks noGrp="1" noChangeAspect="1"/>
          </p:cNvPicPr>
          <p:nvPr>
            <p:ph sz="half" idx="1"/>
          </p:nvPr>
        </p:nvPicPr>
        <p:blipFill>
          <a:blip r:embed="rId3"/>
          <a:stretch>
            <a:fillRect/>
          </a:stretch>
        </p:blipFill>
        <p:spPr>
          <a:xfrm>
            <a:off x="1096963" y="2479784"/>
            <a:ext cx="4938712" cy="2755683"/>
          </a:xfrm>
          <a:prstGeom prst="rect">
            <a:avLst/>
          </a:prstGeom>
        </p:spPr>
      </p:pic>
      <p:pic>
        <p:nvPicPr>
          <p:cNvPr id="6" name="Content Placeholder 5"/>
          <p:cNvPicPr>
            <a:picLocks noGrp="1" noChangeAspect="1"/>
          </p:cNvPicPr>
          <p:nvPr>
            <p:ph sz="half" idx="2"/>
          </p:nvPr>
        </p:nvPicPr>
        <p:blipFill>
          <a:blip r:embed="rId4"/>
          <a:stretch>
            <a:fillRect/>
          </a:stretch>
        </p:blipFill>
        <p:spPr>
          <a:xfrm>
            <a:off x="6218238" y="2006204"/>
            <a:ext cx="4937125" cy="3702843"/>
          </a:xfrm>
          <a:prstGeom prst="rect">
            <a:avLst/>
          </a:prstGeom>
        </p:spPr>
      </p:pic>
    </p:spTree>
    <p:extLst>
      <p:ext uri="{BB962C8B-B14F-4D97-AF65-F5344CB8AC3E}">
        <p14:creationId xmlns:p14="http://schemas.microsoft.com/office/powerpoint/2010/main" val="984156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sz="4000" dirty="0" smtClean="0"/>
              <a:t>Παράδειγμα </a:t>
            </a:r>
            <a:r>
              <a:rPr lang="el-GR" sz="4000" dirty="0" err="1" smtClean="0"/>
              <a:t>ζωϊκού</a:t>
            </a:r>
            <a:r>
              <a:rPr lang="el-GR" sz="4000" dirty="0" smtClean="0"/>
              <a:t> κυττάρου </a:t>
            </a:r>
            <a:endParaRPr lang="en-US" sz="4000" dirty="0"/>
          </a:p>
        </p:txBody>
      </p:sp>
      <p:pic>
        <p:nvPicPr>
          <p:cNvPr id="7"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096963" y="1971412"/>
            <a:ext cx="4938712" cy="3772427"/>
          </a:xfrm>
        </p:spPr>
      </p:pic>
      <p:sp>
        <p:nvSpPr>
          <p:cNvPr id="10" name="Content Placeholder 9"/>
          <p:cNvSpPr>
            <a:spLocks noGrp="1"/>
          </p:cNvSpPr>
          <p:nvPr>
            <p:ph sz="half" idx="2"/>
          </p:nvPr>
        </p:nvSpPr>
        <p:spPr/>
        <p:txBody>
          <a:bodyPr>
            <a:normAutofit fontScale="92500"/>
          </a:bodyPr>
          <a:lstStyle/>
          <a:p>
            <a:pPr>
              <a:buFont typeface="Courier New" panose="02070309020205020404" pitchFamily="49" charset="0"/>
              <a:buChar char="o"/>
            </a:pPr>
            <a:r>
              <a:rPr lang="el-GR" dirty="0" err="1" smtClean="0"/>
              <a:t>Κυτταροπλασματική</a:t>
            </a:r>
            <a:r>
              <a:rPr lang="el-GR" dirty="0" smtClean="0"/>
              <a:t> μεμβράνη</a:t>
            </a:r>
            <a:r>
              <a:rPr lang="en-US" dirty="0" smtClean="0"/>
              <a:t> (</a:t>
            </a:r>
            <a:r>
              <a:rPr lang="el-GR" dirty="0" smtClean="0"/>
              <a:t>έλεγχος διακίνησης ουσιών)</a:t>
            </a:r>
          </a:p>
          <a:p>
            <a:pPr>
              <a:buFont typeface="Courier New" panose="02070309020205020404" pitchFamily="49" charset="0"/>
              <a:buChar char="o"/>
            </a:pPr>
            <a:r>
              <a:rPr lang="el-GR" dirty="0" smtClean="0"/>
              <a:t>Πυρήνας (γενετικό υλικό)</a:t>
            </a:r>
          </a:p>
          <a:p>
            <a:pPr>
              <a:buFont typeface="Courier New" panose="02070309020205020404" pitchFamily="49" charset="0"/>
              <a:buChar char="o"/>
            </a:pPr>
            <a:r>
              <a:rPr lang="el-GR" dirty="0" smtClean="0"/>
              <a:t>Μιτοχόνδρια (μεταβολισμός-παραγωγή ενέργειας)</a:t>
            </a:r>
          </a:p>
          <a:p>
            <a:pPr>
              <a:buFont typeface="Courier New" panose="02070309020205020404" pitchFamily="49" charset="0"/>
              <a:buChar char="o"/>
            </a:pPr>
            <a:r>
              <a:rPr lang="el-GR" dirty="0" err="1" smtClean="0"/>
              <a:t>Ριβοσώματα</a:t>
            </a:r>
            <a:r>
              <a:rPr lang="el-GR" dirty="0" smtClean="0"/>
              <a:t> (σύνθεση πρωτεϊνών)</a:t>
            </a:r>
          </a:p>
          <a:p>
            <a:pPr>
              <a:buFont typeface="Courier New" panose="02070309020205020404" pitchFamily="49" charset="0"/>
              <a:buChar char="o"/>
            </a:pPr>
            <a:r>
              <a:rPr lang="el-GR" dirty="0" err="1" smtClean="0"/>
              <a:t>Ενδοπλασματικό</a:t>
            </a:r>
            <a:r>
              <a:rPr lang="el-GR" dirty="0" smtClean="0"/>
              <a:t> δίκτυο (μεταφορά πρωτεϊνών)</a:t>
            </a:r>
          </a:p>
          <a:p>
            <a:pPr>
              <a:buFont typeface="Courier New" panose="02070309020205020404" pitchFamily="49" charset="0"/>
              <a:buChar char="o"/>
            </a:pPr>
            <a:r>
              <a:rPr lang="el-GR" dirty="0" err="1" smtClean="0"/>
              <a:t>Λυσοσώματα</a:t>
            </a:r>
            <a:r>
              <a:rPr lang="el-GR" dirty="0" smtClean="0"/>
              <a:t> (ένζυμα, αποδόμηση, επαναχρησιμοποίηση ουσιών)</a:t>
            </a:r>
          </a:p>
          <a:p>
            <a:pPr>
              <a:buFont typeface="Courier New" panose="02070309020205020404" pitchFamily="49" charset="0"/>
              <a:buChar char="o"/>
            </a:pPr>
            <a:r>
              <a:rPr lang="el-GR" dirty="0" smtClean="0"/>
              <a:t>Σύμπλεγμα </a:t>
            </a:r>
            <a:r>
              <a:rPr lang="en-US" dirty="0" smtClean="0"/>
              <a:t>Golgi (</a:t>
            </a:r>
            <a:r>
              <a:rPr lang="el-GR" dirty="0" smtClean="0"/>
              <a:t>σύνθεση – έκκριση ορμονών)</a:t>
            </a:r>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35064030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776" y="287339"/>
            <a:ext cx="9323295" cy="1449387"/>
          </a:xfrm>
        </p:spPr>
        <p:txBody>
          <a:bodyPr>
            <a:normAutofit/>
          </a:bodyPr>
          <a:lstStyle/>
          <a:p>
            <a:pPr eaLnBrk="1" fontAlgn="auto" hangingPunct="1">
              <a:spcAft>
                <a:spcPts val="0"/>
              </a:spcAft>
              <a:defRPr/>
            </a:pPr>
            <a:r>
              <a:rPr lang="el-GR" sz="4000" dirty="0">
                <a:solidFill>
                  <a:schemeClr val="tx1">
                    <a:lumMod val="75000"/>
                    <a:lumOff val="25000"/>
                  </a:schemeClr>
                </a:solidFill>
              </a:rPr>
              <a:t>Δομικά στοιχεία του νευρώνα</a:t>
            </a:r>
            <a:endParaRPr lang="en-US" sz="4000" dirty="0">
              <a:solidFill>
                <a:schemeClr val="tx1">
                  <a:lumMod val="75000"/>
                  <a:lumOff val="25000"/>
                </a:schemeClr>
              </a:solidFill>
            </a:endParaRPr>
          </a:p>
        </p:txBody>
      </p:sp>
      <p:pic>
        <p:nvPicPr>
          <p:cNvPr id="78852" name="Content Placeholder 4" descr="1_multipart_xF8FF_5_02"/>
          <p:cNvPicPr>
            <a:picLocks noGrp="1" noChangeAspect="1" noChangeArrowheads="1"/>
          </p:cNvPicPr>
          <p:nvPr>
            <p:ph sz="half" idx="1"/>
          </p:nvPr>
        </p:nvPicPr>
        <p:blipFill>
          <a:blip r:embed="rId3">
            <a:lum contrast="12000"/>
            <a:extLst>
              <a:ext uri="{28A0092B-C50C-407E-A947-70E740481C1C}">
                <a14:useLocalDpi xmlns:a14="http://schemas.microsoft.com/office/drawing/2010/main" val="0"/>
              </a:ext>
            </a:extLst>
          </a:blip>
          <a:srcRect l="4301" t="10004" r="5376" b="9969"/>
          <a:stretch>
            <a:fillRect/>
          </a:stretch>
        </p:blipFill>
        <p:spPr>
          <a:xfrm>
            <a:off x="1478398" y="2201880"/>
            <a:ext cx="3563938" cy="2166937"/>
          </a:xfrm>
          <a:noFill/>
          <a:ln w="76200" cmpd="tri">
            <a:solidFill>
              <a:schemeClr val="accent1"/>
            </a:solidFill>
            <a:miter lim="800000"/>
            <a:headEnd/>
            <a:tailEnd/>
          </a:ln>
        </p:spPr>
      </p:pic>
      <p:sp>
        <p:nvSpPr>
          <p:cNvPr id="4" name="Content Placeholder 3"/>
          <p:cNvSpPr>
            <a:spLocks noGrp="1"/>
          </p:cNvSpPr>
          <p:nvPr>
            <p:ph sz="half" idx="2"/>
          </p:nvPr>
        </p:nvSpPr>
        <p:spPr>
          <a:xfrm>
            <a:off x="5459103" y="1846264"/>
            <a:ext cx="4431022" cy="4022725"/>
          </a:xfrm>
        </p:spPr>
        <p:txBody>
          <a:bodyPr rtlCol="0">
            <a:normAutofit fontScale="85000" lnSpcReduction="10000"/>
          </a:bodyPr>
          <a:lstStyle/>
          <a:p>
            <a:pPr marL="68580" indent="-68580" eaLnBrk="1" fontAlgn="auto" hangingPunct="1">
              <a:defRPr/>
            </a:pPr>
            <a:r>
              <a:rPr lang="el-GR" dirty="0" smtClean="0">
                <a:solidFill>
                  <a:schemeClr val="tx1">
                    <a:lumMod val="75000"/>
                    <a:lumOff val="25000"/>
                  </a:schemeClr>
                </a:solidFill>
              </a:rPr>
              <a:t>1.  κυτταρικό σώμα: ζωτικές λειτουργίες –συντονισμός επεξεργασίας (πυρήνας, μιτοχόνδρια, ριβοσώματα) </a:t>
            </a:r>
          </a:p>
          <a:p>
            <a:pPr marL="68580" indent="-68580" eaLnBrk="1" fontAlgn="auto" hangingPunct="1">
              <a:spcAft>
                <a:spcPts val="900"/>
              </a:spcAft>
              <a:defRPr/>
            </a:pPr>
            <a:r>
              <a:rPr lang="el-GR" dirty="0" smtClean="0">
                <a:solidFill>
                  <a:schemeClr val="tx1">
                    <a:lumMod val="75000"/>
                    <a:lumOff val="25000"/>
                  </a:schemeClr>
                </a:solidFill>
              </a:rPr>
              <a:t>2. </a:t>
            </a:r>
            <a:r>
              <a:rPr lang="el-GR" dirty="0" smtClean="0">
                <a:solidFill>
                  <a:schemeClr val="tx2">
                    <a:lumMod val="60000"/>
                    <a:lumOff val="40000"/>
                  </a:schemeClr>
                </a:solidFill>
              </a:rPr>
              <a:t>δενδρίτες</a:t>
            </a:r>
            <a:r>
              <a:rPr lang="el-GR" dirty="0" smtClean="0">
                <a:solidFill>
                  <a:schemeClr val="tx1">
                    <a:lumMod val="75000"/>
                    <a:lumOff val="25000"/>
                  </a:schemeClr>
                </a:solidFill>
              </a:rPr>
              <a:t>: δέχονται πληροφορίες (στην επιφάνεια υπάρχουν ειδικές συνδέσεις-δενδριτικές ακάνθες-</a:t>
            </a:r>
            <a:r>
              <a:rPr lang="en-GB" dirty="0" smtClean="0">
                <a:solidFill>
                  <a:schemeClr val="tx1">
                    <a:lumMod val="75000"/>
                    <a:lumOff val="25000"/>
                  </a:schemeClr>
                </a:solidFill>
              </a:rPr>
              <a:t>input, </a:t>
            </a:r>
            <a:r>
              <a:rPr lang="el-GR" dirty="0" smtClean="0">
                <a:solidFill>
                  <a:schemeClr val="tx1">
                    <a:lumMod val="75000"/>
                    <a:lumOff val="25000"/>
                  </a:schemeClr>
                </a:solidFill>
              </a:rPr>
              <a:t>μάθηση-μνήμη</a:t>
            </a:r>
            <a:r>
              <a:rPr lang="en-GB" dirty="0" smtClean="0">
                <a:solidFill>
                  <a:schemeClr val="tx1">
                    <a:lumMod val="75000"/>
                    <a:lumOff val="25000"/>
                  </a:schemeClr>
                </a:solidFill>
              </a:rPr>
              <a:t>)</a:t>
            </a:r>
            <a:r>
              <a:rPr lang="el-GR" dirty="0" smtClean="0">
                <a:solidFill>
                  <a:schemeClr val="tx1">
                    <a:lumMod val="75000"/>
                    <a:lumOff val="25000"/>
                  </a:schemeClr>
                </a:solidFill>
              </a:rPr>
              <a:t> </a:t>
            </a:r>
          </a:p>
          <a:p>
            <a:pPr marL="68580" indent="-68580" eaLnBrk="1" fontAlgn="auto" hangingPunct="1">
              <a:spcBef>
                <a:spcPts val="0"/>
              </a:spcBef>
              <a:spcAft>
                <a:spcPts val="0"/>
              </a:spcAft>
              <a:defRPr/>
            </a:pPr>
            <a:r>
              <a:rPr lang="el-GR" dirty="0" smtClean="0">
                <a:solidFill>
                  <a:schemeClr val="tx1">
                    <a:lumMod val="75000"/>
                    <a:lumOff val="25000"/>
                  </a:schemeClr>
                </a:solidFill>
              </a:rPr>
              <a:t>3. </a:t>
            </a:r>
            <a:r>
              <a:rPr lang="el-GR" dirty="0" smtClean="0">
                <a:solidFill>
                  <a:schemeClr val="tx2">
                    <a:lumMod val="60000"/>
                    <a:lumOff val="40000"/>
                  </a:schemeClr>
                </a:solidFill>
              </a:rPr>
              <a:t>νευράξονας</a:t>
            </a:r>
            <a:r>
              <a:rPr lang="el-GR" dirty="0" smtClean="0">
                <a:solidFill>
                  <a:schemeClr val="accent3"/>
                </a:solidFill>
              </a:rPr>
              <a:t>:</a:t>
            </a:r>
            <a:r>
              <a:rPr lang="el-GR" dirty="0" smtClean="0">
                <a:solidFill>
                  <a:schemeClr val="tx1">
                    <a:lumMod val="75000"/>
                    <a:lumOff val="25000"/>
                  </a:schemeClr>
                </a:solidFill>
              </a:rPr>
              <a:t> στέλνει πληροφορίες (εκφυτικός κώνος, </a:t>
            </a:r>
            <a:r>
              <a:rPr lang="el-GR" dirty="0" err="1" smtClean="0">
                <a:solidFill>
                  <a:schemeClr val="tx1">
                    <a:lumMod val="75000"/>
                    <a:lumOff val="25000"/>
                  </a:schemeClr>
                </a:solidFill>
              </a:rPr>
              <a:t>προσυναπτικές</a:t>
            </a:r>
            <a:r>
              <a:rPr lang="el-GR" dirty="0" smtClean="0">
                <a:solidFill>
                  <a:schemeClr val="tx1">
                    <a:lumMod val="75000"/>
                    <a:lumOff val="25000"/>
                  </a:schemeClr>
                </a:solidFill>
              </a:rPr>
              <a:t> απολήξεις, </a:t>
            </a:r>
            <a:r>
              <a:rPr lang="en-US" dirty="0" smtClean="0">
                <a:solidFill>
                  <a:schemeClr val="tx1">
                    <a:lumMod val="75000"/>
                    <a:lumOff val="25000"/>
                  </a:schemeClr>
                </a:solidFill>
              </a:rPr>
              <a:t>output</a:t>
            </a:r>
            <a:r>
              <a:rPr lang="el-GR" dirty="0" smtClean="0">
                <a:solidFill>
                  <a:schemeClr val="tx1">
                    <a:lumMod val="75000"/>
                    <a:lumOff val="25000"/>
                  </a:schemeClr>
                </a:solidFill>
              </a:rPr>
              <a:t>)</a:t>
            </a:r>
          </a:p>
          <a:p>
            <a:pPr marL="68580" indent="-68580" eaLnBrk="1" fontAlgn="auto" hangingPunct="1">
              <a:spcBef>
                <a:spcPts val="0"/>
              </a:spcBef>
              <a:spcAft>
                <a:spcPts val="0"/>
              </a:spcAft>
              <a:defRPr/>
            </a:pPr>
            <a:r>
              <a:rPr lang="el-GR" sz="1200" dirty="0">
                <a:solidFill>
                  <a:schemeClr val="tx1">
                    <a:lumMod val="75000"/>
                    <a:lumOff val="25000"/>
                  </a:schemeClr>
                </a:solidFill>
              </a:rPr>
              <a:t>*μόνο ένας για κάθε κύτταρο</a:t>
            </a:r>
          </a:p>
          <a:p>
            <a:pPr marL="68580" indent="-68580" eaLnBrk="1" fontAlgn="auto" hangingPunct="1">
              <a:defRPr/>
            </a:pPr>
            <a:r>
              <a:rPr lang="el-GR" dirty="0" smtClean="0">
                <a:solidFill>
                  <a:schemeClr val="tx1">
                    <a:lumMod val="75000"/>
                    <a:lumOff val="25000"/>
                  </a:schemeClr>
                </a:solidFill>
              </a:rPr>
              <a:t>Έλυτρο μυελίνης: ταχύτητα μετάδοσης σήματος (-σκληρυνση κατά πλάκας: απώλεια αισθητικότητας, τύφλωση, δυσκολία κινήσεων)</a:t>
            </a:r>
          </a:p>
          <a:p>
            <a:pPr marL="68580" indent="-68580" eaLnBrk="1" fontAlgn="auto" hangingPunct="1">
              <a:spcBef>
                <a:spcPts val="0"/>
              </a:spcBef>
              <a:spcAft>
                <a:spcPts val="0"/>
              </a:spcAft>
              <a:defRPr/>
            </a:pPr>
            <a:endParaRPr lang="el-GR" dirty="0" smtClean="0">
              <a:solidFill>
                <a:schemeClr val="tx1">
                  <a:lumMod val="75000"/>
                  <a:lumOff val="25000"/>
                </a:schemeClr>
              </a:solidFill>
            </a:endParaRPr>
          </a:p>
          <a:p>
            <a:pPr marL="68580" indent="-68580" eaLnBrk="1" fontAlgn="auto" hangingPunct="1">
              <a:spcBef>
                <a:spcPts val="0"/>
              </a:spcBef>
              <a:spcAft>
                <a:spcPts val="0"/>
              </a:spcAft>
              <a:defRPr/>
            </a:pPr>
            <a:r>
              <a:rPr lang="el-GR" dirty="0" smtClean="0">
                <a:solidFill>
                  <a:schemeClr val="tx1">
                    <a:lumMod val="75000"/>
                    <a:lumOff val="25000"/>
                  </a:schemeClr>
                </a:solidFill>
              </a:rPr>
              <a:t>Λευκή ουσία: άξονες</a:t>
            </a:r>
          </a:p>
          <a:p>
            <a:pPr marL="68580" indent="-68580" eaLnBrk="1" fontAlgn="auto" hangingPunct="1">
              <a:spcBef>
                <a:spcPts val="0"/>
              </a:spcBef>
              <a:spcAft>
                <a:spcPts val="0"/>
              </a:spcAft>
              <a:defRPr/>
            </a:pPr>
            <a:r>
              <a:rPr lang="el-GR" dirty="0" smtClean="0">
                <a:solidFill>
                  <a:schemeClr val="tx1">
                    <a:lumMod val="75000"/>
                    <a:lumOff val="25000"/>
                  </a:schemeClr>
                </a:solidFill>
              </a:rPr>
              <a:t>Φαιά ουσία: κυτταρικά σώματα (φλοιός &amp; βασικά γάγγλια)</a:t>
            </a:r>
            <a:endParaRPr lang="el-GR" dirty="0">
              <a:solidFill>
                <a:schemeClr val="tx1">
                  <a:lumMod val="75000"/>
                  <a:lumOff val="25000"/>
                </a:schemeClr>
              </a:solidFill>
            </a:endParaRPr>
          </a:p>
          <a:p>
            <a:pPr marL="68580" indent="-68580" eaLnBrk="1" fontAlgn="auto" hangingPunct="1">
              <a:defRPr/>
            </a:pPr>
            <a:endParaRPr lang="el-GR" dirty="0">
              <a:solidFill>
                <a:schemeClr val="tx1">
                  <a:lumMod val="75000"/>
                  <a:lumOff val="25000"/>
                </a:schemeClr>
              </a:solidFill>
            </a:endParaRPr>
          </a:p>
        </p:txBody>
      </p:sp>
      <p:sp>
        <p:nvSpPr>
          <p:cNvPr id="6" name="Right Brace 5"/>
          <p:cNvSpPr/>
          <p:nvPr/>
        </p:nvSpPr>
        <p:spPr>
          <a:xfrm>
            <a:off x="9983788" y="2735264"/>
            <a:ext cx="323104" cy="79683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prstClr val="black"/>
              </a:solidFill>
            </a:endParaRPr>
          </a:p>
        </p:txBody>
      </p:sp>
      <p:sp>
        <p:nvSpPr>
          <p:cNvPr id="7" name="Rectangle 6"/>
          <p:cNvSpPr/>
          <p:nvPr/>
        </p:nvSpPr>
        <p:spPr>
          <a:xfrm>
            <a:off x="10306892" y="2962184"/>
            <a:ext cx="1474787" cy="646331"/>
          </a:xfrm>
          <a:prstGeom prst="rect">
            <a:avLst/>
          </a:prstGeom>
        </p:spPr>
        <p:txBody>
          <a:bodyPr>
            <a:spAutoFit/>
          </a:bodyPr>
          <a:lstStyle/>
          <a:p>
            <a:pPr>
              <a:defRPr/>
            </a:pPr>
            <a:r>
              <a:rPr lang="el-GR" dirty="0">
                <a:solidFill>
                  <a:schemeClr val="tx2">
                    <a:lumMod val="60000"/>
                    <a:lumOff val="40000"/>
                  </a:schemeClr>
                </a:solidFill>
              </a:rPr>
              <a:t>νευρώνες </a:t>
            </a:r>
          </a:p>
          <a:p>
            <a:pPr>
              <a:defRPr/>
            </a:pPr>
            <a:r>
              <a:rPr lang="el-GR" dirty="0">
                <a:solidFill>
                  <a:schemeClr val="tx2">
                    <a:lumMod val="60000"/>
                    <a:lumOff val="40000"/>
                  </a:schemeClr>
                </a:solidFill>
              </a:rPr>
              <a:t>≠ κύτταρα</a:t>
            </a:r>
            <a:endParaRPr lang="en-US" dirty="0">
              <a:solidFill>
                <a:schemeClr val="tx2">
                  <a:lumMod val="60000"/>
                  <a:lumOff val="40000"/>
                </a:schemeClr>
              </a:solidFill>
            </a:endParaRPr>
          </a:p>
        </p:txBody>
      </p:sp>
    </p:spTree>
    <p:extLst>
      <p:ext uri="{BB962C8B-B14F-4D97-AF65-F5344CB8AC3E}">
        <p14:creationId xmlns:p14="http://schemas.microsoft.com/office/powerpoint/2010/main" val="28651356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Νευράξονες </a:t>
            </a:r>
            <a:r>
              <a:rPr lang="en-US" sz="4000" dirty="0" smtClean="0"/>
              <a:t>vs </a:t>
            </a:r>
            <a:r>
              <a:rPr lang="el-GR" sz="4000" dirty="0" smtClean="0"/>
              <a:t>δενδρίτες</a:t>
            </a:r>
            <a:endParaRPr lang="en-US" sz="4000" dirty="0"/>
          </a:p>
        </p:txBody>
      </p:sp>
      <p:pic>
        <p:nvPicPr>
          <p:cNvPr id="4" name="Content Placeholder 3"/>
          <p:cNvPicPr>
            <a:picLocks noGrp="1" noChangeAspect="1"/>
          </p:cNvPicPr>
          <p:nvPr>
            <p:ph idx="1"/>
          </p:nvPr>
        </p:nvPicPr>
        <p:blipFill>
          <a:blip r:embed="rId3"/>
          <a:stretch>
            <a:fillRect/>
          </a:stretch>
        </p:blipFill>
        <p:spPr>
          <a:xfrm>
            <a:off x="3444346" y="1846263"/>
            <a:ext cx="5363633" cy="4022725"/>
          </a:xfrm>
          <a:prstGeom prst="rect">
            <a:avLst/>
          </a:prstGeom>
        </p:spPr>
      </p:pic>
    </p:spTree>
    <p:extLst>
      <p:ext uri="{BB962C8B-B14F-4D97-AF65-F5344CB8AC3E}">
        <p14:creationId xmlns:p14="http://schemas.microsoft.com/office/powerpoint/2010/main" val="35400979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1219200" y="4224270"/>
            <a:ext cx="9611932" cy="1996226"/>
          </a:xfrm>
        </p:spPr>
        <p:txBody>
          <a:bodyPr>
            <a:noAutofit/>
          </a:bodyPr>
          <a:lstStyle/>
          <a:p>
            <a:pPr>
              <a:lnSpc>
                <a:spcPct val="80000"/>
              </a:lnSpc>
            </a:pPr>
            <a:endParaRPr lang="en-US" sz="1050" dirty="0"/>
          </a:p>
        </p:txBody>
      </p:sp>
      <p:pic>
        <p:nvPicPr>
          <p:cNvPr id="18438" name="Picture 6"/>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338608" y="377671"/>
            <a:ext cx="11735770" cy="47867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664387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endParaRPr lang="en-GB" sz="3200"/>
          </a:p>
        </p:txBody>
      </p:sp>
      <p:sp>
        <p:nvSpPr>
          <p:cNvPr id="24579" name="Rectangle 3"/>
          <p:cNvSpPr>
            <a:spLocks noGrp="1" noChangeArrowheads="1"/>
          </p:cNvSpPr>
          <p:nvPr>
            <p:ph type="body" idx="1"/>
          </p:nvPr>
        </p:nvSpPr>
        <p:spPr>
          <a:xfrm>
            <a:off x="814917" y="4941888"/>
            <a:ext cx="10972800" cy="1757362"/>
          </a:xfrm>
        </p:spPr>
        <p:txBody>
          <a:bodyPr/>
          <a:lstStyle/>
          <a:p>
            <a:pPr>
              <a:buFontTx/>
              <a:buNone/>
            </a:pPr>
            <a:r>
              <a:rPr lang="el-GR"/>
              <a:t>3 κύρια είδη νευρώνων</a:t>
            </a:r>
            <a:r>
              <a:rPr lang="en-US"/>
              <a:t>:</a:t>
            </a:r>
            <a:endParaRPr lang="el-GR"/>
          </a:p>
          <a:p>
            <a:r>
              <a:rPr lang="el-GR" sz="2000"/>
              <a:t>υποδεκτικός ή αισθητικός (επιλεκτικός)</a:t>
            </a:r>
          </a:p>
          <a:p>
            <a:r>
              <a:rPr lang="el-GR" sz="2000"/>
              <a:t>κινητικός (νωτιαίος μυελός)</a:t>
            </a:r>
          </a:p>
          <a:p>
            <a:r>
              <a:rPr lang="el-GR" sz="2000"/>
              <a:t>ενδιάμεσος</a:t>
            </a:r>
            <a:endParaRPr lang="en-US" sz="2000"/>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4868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985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Νευρωνική Επικοινωνία: σύναψη</a:t>
            </a:r>
            <a:endParaRPr lang="en-US" sz="4000" dirty="0"/>
          </a:p>
        </p:txBody>
      </p:sp>
      <p:pic>
        <p:nvPicPr>
          <p:cNvPr id="5" name="Content Placeholder 4"/>
          <p:cNvPicPr>
            <a:picLocks noGrp="1" noChangeAspect="1"/>
          </p:cNvPicPr>
          <p:nvPr>
            <p:ph sz="half" idx="1"/>
          </p:nvPr>
        </p:nvPicPr>
        <p:blipFill>
          <a:blip r:embed="rId2"/>
          <a:stretch>
            <a:fillRect/>
          </a:stretch>
        </p:blipFill>
        <p:spPr>
          <a:xfrm>
            <a:off x="1731264" y="2321300"/>
            <a:ext cx="3670110" cy="3072650"/>
          </a:xfrm>
          <a:prstGeom prst="rect">
            <a:avLst/>
          </a:prstGeom>
        </p:spPr>
      </p:pic>
      <p:sp>
        <p:nvSpPr>
          <p:cNvPr id="4" name="Content Placeholder 3"/>
          <p:cNvSpPr>
            <a:spLocks noGrp="1"/>
          </p:cNvSpPr>
          <p:nvPr>
            <p:ph sz="half" idx="2"/>
          </p:nvPr>
        </p:nvSpPr>
        <p:spPr/>
        <p:txBody>
          <a:bodyPr/>
          <a:lstStyle/>
          <a:p>
            <a:pPr algn="just">
              <a:buFont typeface="Arial" panose="020B0604020202020204" pitchFamily="34" charset="0"/>
              <a:buChar char="•"/>
            </a:pPr>
            <a:r>
              <a:rPr lang="el-GR" altLang="en-US" dirty="0"/>
              <a:t>Η μετάδοση του σήματος πρέπει να γίνει στη «γλώσσα» του ΝΣ: ηλεκτροχημική.</a:t>
            </a:r>
          </a:p>
          <a:p>
            <a:pPr algn="just">
              <a:buFont typeface="Arial" panose="020B0604020202020204" pitchFamily="34" charset="0"/>
              <a:buChar char="•"/>
            </a:pPr>
            <a:r>
              <a:rPr lang="el-GR" altLang="en-US" dirty="0"/>
              <a:t> Οι νευρώνες επικοινωνούν μεταξύ τους με </a:t>
            </a:r>
            <a:r>
              <a:rPr lang="el-GR" altLang="en-US" b="1" dirty="0"/>
              <a:t>χημικά</a:t>
            </a:r>
            <a:r>
              <a:rPr lang="el-GR" altLang="en-US" dirty="0"/>
              <a:t> σήματα (νευροδιαβιβαστές).</a:t>
            </a:r>
          </a:p>
          <a:p>
            <a:pPr algn="just">
              <a:buFont typeface="Arial" panose="020B0604020202020204" pitchFamily="34" charset="0"/>
              <a:buChar char="•"/>
            </a:pPr>
            <a:r>
              <a:rPr lang="el-GR" altLang="en-US" dirty="0"/>
              <a:t> Η μετάδοση ωστόσο εντός του νευρώνα είναι </a:t>
            </a:r>
            <a:r>
              <a:rPr lang="el-GR" altLang="en-US" b="1" dirty="0"/>
              <a:t>ηλεκτρική </a:t>
            </a:r>
            <a:r>
              <a:rPr lang="el-GR" altLang="en-US" dirty="0"/>
              <a:t>(δυναμικό ενέργειας: σήμα).</a:t>
            </a:r>
          </a:p>
          <a:p>
            <a:pPr algn="just">
              <a:buFont typeface="Arial" panose="020B0604020202020204" pitchFamily="34" charset="0"/>
              <a:buChar char="•"/>
            </a:pPr>
            <a:r>
              <a:rPr lang="el-GR" altLang="en-US" dirty="0"/>
              <a:t> *Η μεταγωγή (</a:t>
            </a:r>
            <a:r>
              <a:rPr lang="en-US" altLang="en-US" dirty="0"/>
              <a:t>transduction)</a:t>
            </a:r>
            <a:r>
              <a:rPr lang="el-GR" altLang="en-US" dirty="0"/>
              <a:t> </a:t>
            </a:r>
            <a:r>
              <a:rPr lang="en-US" altLang="en-US" dirty="0"/>
              <a:t>=</a:t>
            </a:r>
            <a:r>
              <a:rPr lang="el-GR" altLang="en-US" dirty="0"/>
              <a:t> αναφέρεται ακριβώς στην μετατροπή της φυσικής ενέργειας </a:t>
            </a:r>
            <a:r>
              <a:rPr lang="el-GR" altLang="en-US" dirty="0" smtClean="0"/>
              <a:t>στην </a:t>
            </a:r>
            <a:r>
              <a:rPr lang="el-GR" altLang="en-US" dirty="0"/>
              <a:t>γλώσσα του </a:t>
            </a:r>
            <a:r>
              <a:rPr lang="el-GR" altLang="en-US" dirty="0" smtClean="0"/>
              <a:t>Εγκεφάλου</a:t>
            </a:r>
            <a:endParaRPr lang="el-GR" altLang="en-US" dirty="0"/>
          </a:p>
          <a:p>
            <a:endParaRPr lang="en-US" dirty="0"/>
          </a:p>
        </p:txBody>
      </p:sp>
    </p:spTree>
    <p:extLst>
      <p:ext uri="{BB962C8B-B14F-4D97-AF65-F5344CB8AC3E}">
        <p14:creationId xmlns:p14="http://schemas.microsoft.com/office/powerpoint/2010/main" val="3995181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923108" y="5210630"/>
            <a:ext cx="10406743" cy="923330"/>
          </a:xfrm>
          <a:prstGeom prst="rect">
            <a:avLst/>
          </a:prstGeom>
        </p:spPr>
        <p:txBody>
          <a:bodyPr wrap="square">
            <a:spAutoFit/>
          </a:bodyPr>
          <a:lstStyle/>
          <a:p>
            <a:pPr lvl="0" fontAlgn="base">
              <a:spcBef>
                <a:spcPct val="0"/>
              </a:spcBef>
              <a:spcAft>
                <a:spcPct val="0"/>
              </a:spcAft>
            </a:pPr>
            <a:r>
              <a:rPr lang="el-GR" altLang="en-US" dirty="0">
                <a:solidFill>
                  <a:srgbClr val="404040"/>
                </a:solidFill>
                <a:latin typeface="Calibri" panose="020F0502020204030204" pitchFamily="34" charset="0"/>
              </a:rPr>
              <a:t>Νευράξονας: Σήμα → Απολήξεις - τελικά κομβία : Απελευθέρωση νευροδιαβιβαστή  στο κενό (Σύναψη) →</a:t>
            </a:r>
          </a:p>
          <a:p>
            <a:pPr lvl="0" fontAlgn="base">
              <a:spcBef>
                <a:spcPct val="0"/>
              </a:spcBef>
              <a:spcAft>
                <a:spcPct val="0"/>
              </a:spcAft>
            </a:pPr>
            <a:r>
              <a:rPr lang="el-GR" altLang="en-US" dirty="0">
                <a:solidFill>
                  <a:srgbClr val="404040"/>
                </a:solidFill>
                <a:latin typeface="Calibri" panose="020F0502020204030204" pitchFamily="34" charset="0"/>
              </a:rPr>
              <a:t>Δέσμευση από τους υποδοχείς του επόμενου νευρώνα (Δενδρίτες) → Αναστολή ή διέγερση του κυττάρου</a:t>
            </a:r>
          </a:p>
          <a:p>
            <a:pPr lvl="0" fontAlgn="base">
              <a:spcBef>
                <a:spcPct val="0"/>
              </a:spcBef>
              <a:spcAft>
                <a:spcPct val="0"/>
              </a:spcAft>
            </a:pPr>
            <a:r>
              <a:rPr lang="el-GR" altLang="en-US" dirty="0">
                <a:solidFill>
                  <a:srgbClr val="404040"/>
                </a:solidFill>
                <a:latin typeface="Calibri" panose="020F0502020204030204" pitchFamily="34" charset="0"/>
              </a:rPr>
              <a:t>[Επαναδέσμευση στον προσυναπτικό νευρώνα]</a:t>
            </a:r>
          </a:p>
        </p:txBody>
      </p:sp>
      <p:pic>
        <p:nvPicPr>
          <p:cNvPr id="17" name="Picture 1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02192" y="401214"/>
            <a:ext cx="6429375" cy="467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88813"/>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2.xml><?xml version="1.0" encoding="utf-8"?>
<a:theme xmlns:a="http://schemas.openxmlformats.org/drawingml/2006/main" name="1_Retrospec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866</TotalTime>
  <Words>914</Words>
  <Application>Microsoft Office PowerPoint</Application>
  <PresentationFormat>Custom</PresentationFormat>
  <Paragraphs>124</Paragraphs>
  <Slides>20</Slides>
  <Notes>15</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Retrospect</vt:lpstr>
      <vt:lpstr>1_Retrospect</vt:lpstr>
      <vt:lpstr>Το ανθρώπινο νευρικό σύστημα</vt:lpstr>
      <vt:lpstr>Στο μικροσκόπιο</vt:lpstr>
      <vt:lpstr>Παράδειγμα ζωϊκού κυττάρου </vt:lpstr>
      <vt:lpstr>Δομικά στοιχεία του νευρώνα</vt:lpstr>
      <vt:lpstr>Νευράξονες vs δενδρίτες</vt:lpstr>
      <vt:lpstr>PowerPoint Presentation</vt:lpstr>
      <vt:lpstr>PowerPoint Presentation</vt:lpstr>
      <vt:lpstr>Νευρωνική Επικοινωνία: σύναψη</vt:lpstr>
      <vt:lpstr>PowerPoint Presentation</vt:lpstr>
      <vt:lpstr>Νευρωνική Επικοινωνία: σύναψη</vt:lpstr>
      <vt:lpstr>Κατηγορίες Νευρώνων (βάσει λειτουργίας)</vt:lpstr>
      <vt:lpstr>Κατηγορίες Νευρώνων (βάσει λειτουργίας)</vt:lpstr>
      <vt:lpstr>Αμυοτροφική πλάγια σκλήρυνση: η νόσος του κινητικού νευρώνα</vt:lpstr>
      <vt:lpstr>Νευρογλοία</vt:lpstr>
      <vt:lpstr>Νευρογλοία- Λειτουργίες</vt:lpstr>
      <vt:lpstr>PowerPoint Presentation</vt:lpstr>
      <vt:lpstr>Αλλαγή στη δομή νευρώνων &amp; νευρογλοίων</vt:lpstr>
      <vt:lpstr>PowerPoint Presentation</vt:lpstr>
      <vt:lpstr>Αιματεγκεφαλικός Φραγμός= ένας μηχανισμός που εμποδίζει βλαβερές ουσίες (π.χ. ιούς) να περάσουν από το αίμα στον εγκέφαλο</vt:lpstr>
      <vt:lpstr>Αιματοεγκεφαλικός φραγμός</vt:lpstr>
    </vt:vector>
  </TitlesOfParts>
  <Company>Unknown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daphne</dc:creator>
  <cp:lastModifiedBy>Konstantinos</cp:lastModifiedBy>
  <cp:revision>94</cp:revision>
  <dcterms:created xsi:type="dcterms:W3CDTF">2015-09-30T16:49:59Z</dcterms:created>
  <dcterms:modified xsi:type="dcterms:W3CDTF">2024-03-08T12:25:07Z</dcterms:modified>
</cp:coreProperties>
</file>