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1.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307" r:id="rId2"/>
    <p:sldId id="288" r:id="rId3"/>
    <p:sldId id="292" r:id="rId4"/>
    <p:sldId id="289" r:id="rId5"/>
    <p:sldId id="301" r:id="rId6"/>
    <p:sldId id="290" r:id="rId7"/>
    <p:sldId id="291" r:id="rId8"/>
    <p:sldId id="293" r:id="rId9"/>
    <p:sldId id="303" r:id="rId10"/>
    <p:sldId id="294" r:id="rId11"/>
    <p:sldId id="295" r:id="rId12"/>
    <p:sldId id="296" r:id="rId13"/>
    <p:sldId id="305" r:id="rId14"/>
    <p:sldId id="297" r:id="rId15"/>
    <p:sldId id="304" r:id="rId16"/>
    <p:sldId id="298" r:id="rId17"/>
    <p:sldId id="306" r:id="rId18"/>
    <p:sldId id="299"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27" autoAdjust="0"/>
  </p:normalViewPr>
  <p:slideViewPr>
    <p:cSldViewPr snapToGrid="0">
      <p:cViewPr varScale="1">
        <p:scale>
          <a:sx n="36" d="100"/>
          <a:sy n="36" d="100"/>
        </p:scale>
        <p:origin x="1330" y="2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E75E4-9B39-4B84-A211-085C6C4C39DF}" type="datetimeFigureOut">
              <a:rPr lang="el-GR" smtClean="0"/>
              <a:t>3/5/2023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1DDCD-A9D0-4DCF-AF99-92EACACBED1D}" type="slidenum">
              <a:rPr lang="el-GR" smtClean="0"/>
              <a:t>‹#›</a:t>
            </a:fld>
            <a:endParaRPr lang="el-GR"/>
          </a:p>
        </p:txBody>
      </p:sp>
    </p:spTree>
    <p:extLst>
      <p:ext uri="{BB962C8B-B14F-4D97-AF65-F5344CB8AC3E}">
        <p14:creationId xmlns:p14="http://schemas.microsoft.com/office/powerpoint/2010/main" val="306376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t>Γιατί</a:t>
            </a:r>
            <a:r>
              <a:rPr lang="el-GR" sz="1200" baseline="0" dirty="0" smtClean="0"/>
              <a:t> μας ενδιαφέρουν όλα αυτά:</a:t>
            </a:r>
          </a:p>
          <a:p>
            <a:r>
              <a:rPr lang="el-GR" sz="1200" dirty="0" smtClean="0"/>
              <a:t>Η</a:t>
            </a:r>
            <a:r>
              <a:rPr lang="el-GR" sz="1200" baseline="0" dirty="0" smtClean="0"/>
              <a:t> επίδραση εξαρτάται τόσο από την ποσότητα του νευροδιαβιβαστή (ψηλή χαμηλή) όσο και από την περιοχή στην οποία απελευθερώνεται</a:t>
            </a:r>
          </a:p>
          <a:p>
            <a:r>
              <a:rPr lang="el-GR" sz="1200" baseline="0" dirty="0" smtClean="0"/>
              <a:t>Για παράδειγμα η απελευθέρωση ντοπαμίνης σε συγκεκριμένες περιοχές του εγκεφάλου συνδέεται με τον εθισμό στα ναρκωτικά ενώ σε άλλες περιοχές </a:t>
            </a:r>
          </a:p>
          <a:p>
            <a:r>
              <a:rPr lang="el-GR" sz="1200" baseline="0" dirty="0" smtClean="0"/>
              <a:t>σχετίζεται με τη σχιζοφρένεια, ενώ σε κάποιες περιοχές σχετίζεται με τη λήψη αποφάσεων και την κινητικότητα. </a:t>
            </a:r>
          </a:p>
          <a:p>
            <a:endParaRPr lang="el-GR" sz="1200" baseline="0" dirty="0" smtClean="0"/>
          </a:p>
          <a:p>
            <a:r>
              <a:rPr lang="el-GR" sz="1200" baseline="0" dirty="0" smtClean="0"/>
              <a:t>Οι ενδορφίνες είναι ενδογενείς μορφίνες, η μορφίνη αμβλύνει την εμπειρία του πόνου και αυξάνει την ευφορία</a:t>
            </a:r>
          </a:p>
          <a:p>
            <a:r>
              <a:rPr lang="el-GR" sz="1200" baseline="0" dirty="0" smtClean="0"/>
              <a:t>Το αίσθημα ευφορίας πολλών αθλητών μετά από έντονη σωματική καταπόνηση σχετίζεται με την απελευθέρωση των ενδορφινών στον εγκέφαλο</a:t>
            </a:r>
          </a:p>
          <a:p>
            <a:r>
              <a:rPr lang="el-GR" sz="1200" baseline="0" dirty="0" smtClean="0"/>
              <a:t>Ερώτηση: τι θα πει μειώνει τον ουδό του πόνου;</a:t>
            </a:r>
          </a:p>
          <a:p>
            <a:endParaRPr lang="el-GR" sz="1200" baseline="0" dirty="0" smtClean="0"/>
          </a:p>
          <a:p>
            <a:r>
              <a:rPr lang="el-GR" sz="1200" baseline="0" dirty="0" smtClean="0"/>
              <a:t>Γιατι χρειαζόμαστε και ανασταλτικούς νευροδιαβιβαστές;</a:t>
            </a:r>
          </a:p>
          <a:p>
            <a:r>
              <a:rPr lang="el-GR" sz="1200" baseline="0" dirty="0" smtClean="0"/>
              <a:t>Εμποδίζουν την παραγωγή δυναμικών ενέργειας σε μετασυναπτικούς νευρώνες, λειτουργία τόσο σημαντική όσο και η μετάδοση σημάτων</a:t>
            </a:r>
          </a:p>
          <a:p>
            <a:r>
              <a:rPr lang="el-GR" sz="1200" baseline="0" dirty="0" smtClean="0"/>
              <a:t>Χρησιμοποιείται από όλο τον εγκέφαλο, χωρίς αυτό θα ήταν ανεξέλεγκτη η διέγερση των συνάψεων, οδηγώντας σε κύκλους αυξανόμενης έντασης, προκαλώντας βλάβες στα εγκεφαλικά κύτταρα, καθιστώντας αδύνατο να ελεγθούν οι κινήσεις και οι νοητικές λειτουργίες. Έτσι για παράδειγμα, φάρμακα που ενισχύουν τη συναπτική διαβίβαση μέσω </a:t>
            </a:r>
            <a:r>
              <a:rPr lang="en-US" sz="1200" baseline="0" dirty="0" smtClean="0"/>
              <a:t>GABA </a:t>
            </a:r>
            <a:r>
              <a:rPr lang="el-GR" sz="1200" baseline="0" dirty="0" smtClean="0"/>
              <a:t>χρησιμοποιούνται σαν αντισπασμωδικά στην καταπολέμιση των επιληπτικών κρίσεων και τις διαταραχές άγχους</a:t>
            </a:r>
          </a:p>
          <a:p>
            <a:endParaRPr lang="el-GR" sz="1200" baseline="0" dirty="0" smtClean="0"/>
          </a:p>
          <a:p>
            <a:r>
              <a:rPr lang="el-GR" sz="1200" baseline="0" dirty="0" smtClean="0"/>
              <a:t>Τι κάνει το </a:t>
            </a:r>
            <a:r>
              <a:rPr lang="en-US" sz="1200" baseline="0" dirty="0" err="1" smtClean="0"/>
              <a:t>Prozak</a:t>
            </a:r>
            <a:r>
              <a:rPr lang="en-US" sz="1200" baseline="0" dirty="0" smtClean="0"/>
              <a:t>?</a:t>
            </a:r>
          </a:p>
          <a:p>
            <a:r>
              <a:rPr lang="el-GR" sz="1200" baseline="0" dirty="0" smtClean="0"/>
              <a:t>Εμποδίζει την επαναπρόσληψη της σεροτονίνης από τον προσυναπτικό νευρώνα. Αναστέλλοντας την επαναπρόσληψη (από τους αυτοϋποδοχείς)</a:t>
            </a:r>
          </a:p>
          <a:p>
            <a:r>
              <a:rPr lang="el-GR" sz="1200" baseline="0" dirty="0" smtClean="0"/>
              <a:t>Αυτό που συμβαίνει είναι ότι ο νευροδιαβιβαστής παραμένει στη σύναψη για περισσότερο χρόνο και διεγείρει σε μεγαλύτερο βαθμό τους υποδοχείς</a:t>
            </a:r>
          </a:p>
          <a:p>
            <a:r>
              <a:rPr lang="el-GR" sz="1200" dirty="0" smtClean="0"/>
              <a:t>Γενικά τα φάρμακα</a:t>
            </a:r>
            <a:r>
              <a:rPr lang="el-GR" sz="1200" baseline="0" dirty="0" smtClean="0"/>
              <a:t> μιμούνται τη δράση των νευροδιαβιβαστών προκειμένου μα επηρεάσουν τις ψυχολογικές λειτουργίες</a:t>
            </a:r>
            <a:endParaRPr lang="en-US" sz="1200" dirty="0"/>
          </a:p>
        </p:txBody>
      </p:sp>
      <p:sp>
        <p:nvSpPr>
          <p:cNvPr id="4" name="Slide Number Placeholder 3"/>
          <p:cNvSpPr>
            <a:spLocks noGrp="1"/>
          </p:cNvSpPr>
          <p:nvPr>
            <p:ph type="sldNum" sz="quarter" idx="10"/>
          </p:nvPr>
        </p:nvSpPr>
        <p:spPr/>
        <p:txBody>
          <a:bodyPr/>
          <a:lstStyle/>
          <a:p>
            <a:fld id="{AF9A1C60-9D92-4E3D-84DE-9FD10B9C4827}" type="slidenum">
              <a:rPr lang="en-US" smtClean="0"/>
              <a:t>1</a:t>
            </a:fld>
            <a:endParaRPr lang="en-US" dirty="0"/>
          </a:p>
        </p:txBody>
      </p:sp>
    </p:spTree>
    <p:extLst>
      <p:ext uri="{BB962C8B-B14F-4D97-AF65-F5344CB8AC3E}">
        <p14:creationId xmlns:p14="http://schemas.microsoft.com/office/powerpoint/2010/main" val="390510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Προφανώς η εξελικτική</a:t>
            </a:r>
            <a:r>
              <a:rPr lang="el-GR" baseline="0" dirty="0" smtClean="0"/>
              <a:t> πορεία δε μας προίκισε με τέτοιους υποδοχείς απλά για να τη βρίσκουμε με τα παράγωγα της τουλίπας!</a:t>
            </a:r>
          </a:p>
          <a:p>
            <a:r>
              <a:rPr lang="el-GR" baseline="0" dirty="0" smtClean="0"/>
              <a:t>Όλο αυτό το οπιοειδές σύστημα ενεργοποιείται σε επώδυνες και στρεσογόνες κατάστασεις για να αντιμετρωπίσει και να ανταπεξέλθει σε αυτά – αναλγητική δράση</a:t>
            </a:r>
          </a:p>
          <a:p>
            <a:r>
              <a:rPr lang="el-GR" baseline="0" dirty="0" smtClean="0"/>
              <a:t>Τα οπιοειδή πεπτίδρια καταστέλλουν τον πόνο! Π.χ. Ποδοσφαιριστές που τραυματίζονται άσχημα</a:t>
            </a:r>
          </a:p>
          <a:p>
            <a:endParaRPr lang="el-GR" baseline="0" dirty="0" smtClean="0"/>
          </a:p>
          <a:p>
            <a:r>
              <a:rPr lang="el-GR" baseline="0" dirty="0" smtClean="0"/>
              <a:t>Σε φυσιολογικές συνθήκες άγχους ή πόνου το σύστημα αυτό λειτουργεί σε περιορισμένο βαθμό – εαν έχει πάρει κάποιος μορφίνη τότε η επίδραση διαχέεται παντού!</a:t>
            </a:r>
          </a:p>
          <a:p>
            <a:r>
              <a:rPr lang="el-GR" baseline="0" dirty="0" smtClean="0"/>
              <a:t>Ξεγελούν το σύστημα επικοινωνίας του εγκεφάλου</a:t>
            </a:r>
          </a:p>
          <a:p>
            <a:r>
              <a:rPr lang="el-GR" baseline="0" dirty="0" smtClean="0"/>
              <a:t>Σωματική εξάρτηση </a:t>
            </a:r>
            <a:r>
              <a:rPr lang="en-US" baseline="0" dirty="0" smtClean="0"/>
              <a:t>vs </a:t>
            </a:r>
            <a:r>
              <a:rPr lang="el-GR" baseline="0" dirty="0" smtClean="0"/>
              <a:t>ψυχολογική</a:t>
            </a:r>
          </a:p>
          <a:p>
            <a:r>
              <a:rPr lang="el-GR" baseline="0" dirty="0" smtClean="0"/>
              <a:t>Πειράματα σε 300 ποντίκια έδειξαν ότι περίπου τα μισά από αυτά παίρνουν ναρκωτικά</a:t>
            </a:r>
          </a:p>
          <a:p>
            <a:r>
              <a:rPr lang="el-GR" baseline="0" dirty="0" smtClean="0"/>
              <a:t>Το 20% αυτών έγινε τοξικομανείς (δεν είναι όλοι οι χρήστες τοξικομανείς)</a:t>
            </a:r>
          </a:p>
          <a:p>
            <a:r>
              <a:rPr lang="el-GR" baseline="0" dirty="0" smtClean="0"/>
              <a:t>Ακόμα και όταν έπρεπε να καταβάλλουν πολλές προσπάθειες για να πάρουν τη δόση τους (πάτημα μοχλού ενώ είχαν μάθει πως υπάρχει διαθεσιμότητα συγκεκριμένη</a:t>
            </a:r>
          </a:p>
          <a:p>
            <a:r>
              <a:rPr lang="el-GR" baseline="0" dirty="0" smtClean="0"/>
              <a:t>Τα ποντίκια επέμεναν: 1000 φορές πάτημα μοχλού ενώ τα φυσιολογικά σταματούσαν στις 100)</a:t>
            </a:r>
          </a:p>
          <a:p>
            <a:r>
              <a:rPr lang="el-GR" baseline="0" dirty="0" smtClean="0"/>
              <a:t>Επίσης όταν συνέδεσαν τη δόση με ένα ηλεκτροσόκ τότε διαπίστωσαν ότι τα τοξικομανή ποντίκια δε σταματούσαν ενώ τα φυσιολογικά σταματούσαν</a:t>
            </a:r>
          </a:p>
          <a:p>
            <a:endParaRPr lang="el-GR" baseline="0" dirty="0" smtClean="0"/>
          </a:p>
          <a:p>
            <a:endParaRPr lang="el-GR" baseline="0" dirty="0" smtClean="0"/>
          </a:p>
          <a:p>
            <a:r>
              <a:rPr lang="el-GR" baseline="0" dirty="0" smtClean="0"/>
              <a:t>Όσοι πάσχουν από άγχος το </a:t>
            </a:r>
            <a:r>
              <a:rPr lang="en-US" baseline="0" dirty="0" smtClean="0"/>
              <a:t>GABA </a:t>
            </a:r>
            <a:r>
              <a:rPr lang="el-GR" baseline="0" dirty="0" smtClean="0"/>
              <a:t>δυσκολεύεται να έχει αυτό τον επιβραδυντικό ρόλο</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12</a:t>
            </a:fld>
            <a:endParaRPr lang="el-GR"/>
          </a:p>
        </p:txBody>
      </p:sp>
    </p:spTree>
    <p:extLst>
      <p:ext uri="{BB962C8B-B14F-4D97-AF65-F5344CB8AC3E}">
        <p14:creationId xmlns:p14="http://schemas.microsoft.com/office/powerpoint/2010/main" val="352590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Υπάρχουν</a:t>
            </a:r>
            <a:r>
              <a:rPr lang="el-GR" baseline="0" dirty="0" smtClean="0"/>
              <a:t> οι </a:t>
            </a:r>
            <a:r>
              <a:rPr lang="en-US" baseline="0" dirty="0" smtClean="0"/>
              <a:t>D2 </a:t>
            </a:r>
            <a:r>
              <a:rPr lang="el-GR" baseline="0" dirty="0" smtClean="0"/>
              <a:t>υποδοχείς της ντοπαμίνης που συνδέονται με τον εθισμό – </a:t>
            </a:r>
            <a:r>
              <a:rPr lang="en-US" baseline="0" dirty="0" smtClean="0"/>
              <a:t>knockout </a:t>
            </a:r>
            <a:r>
              <a:rPr lang="el-GR" baseline="0" dirty="0" smtClean="0"/>
              <a:t>ποντίκια που τους λείπει αυτος ο υποδοχέας δεν αναπτύσσουν σημάδια εξάρτησης</a:t>
            </a:r>
          </a:p>
          <a:p>
            <a:r>
              <a:rPr lang="el-GR" baseline="0" dirty="0" smtClean="0"/>
              <a:t>Ενδεχομένως να υπάρχει μια γενετική προδιάθεση να είμαστε πιο ευαίσθητη στην ανάπτυξη μιας εξάρτησης εαν έχουμε περισσότερος τέτοιους υποδοχείς </a:t>
            </a:r>
          </a:p>
          <a:p>
            <a:r>
              <a:rPr lang="el-GR" baseline="0" dirty="0" smtClean="0"/>
              <a:t>Ή λιγότερους σύμφωνα με άλλους – χρόνιο στρες σε ποντίκια έχει δείξει ότι έχουν μειωμένους </a:t>
            </a:r>
            <a:r>
              <a:rPr lang="en-US" baseline="0" dirty="0" smtClean="0"/>
              <a:t>d2 </a:t>
            </a:r>
            <a:r>
              <a:rPr lang="el-GR" baseline="0" dirty="0" smtClean="0"/>
              <a:t>υποδοχείς – μήπως μπορούμε να τους αυξήσουμε;</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13</a:t>
            </a:fld>
            <a:endParaRPr lang="el-GR"/>
          </a:p>
        </p:txBody>
      </p:sp>
    </p:spTree>
    <p:extLst>
      <p:ext uri="{BB962C8B-B14F-4D97-AF65-F5344CB8AC3E}">
        <p14:creationId xmlns:p14="http://schemas.microsoft.com/office/powerpoint/2010/main" val="14021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a:t>
            </a:r>
            <a:r>
              <a:rPr lang="el-GR" baseline="0" dirty="0" smtClean="0"/>
              <a:t> πιο αρχαίο ναρκωτικό!</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14</a:t>
            </a:fld>
            <a:endParaRPr lang="el-GR"/>
          </a:p>
        </p:txBody>
      </p:sp>
    </p:spTree>
    <p:extLst>
      <p:ext uri="{BB962C8B-B14F-4D97-AF65-F5344CB8AC3E}">
        <p14:creationId xmlns:p14="http://schemas.microsoft.com/office/powerpoint/2010/main" val="416967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baseline="0" dirty="0" smtClean="0"/>
              <a:t>Μετά το Β’ ΠΠ χρησιμοποιήθηκε από την </a:t>
            </a:r>
            <a:r>
              <a:rPr lang="en-US" baseline="0" dirty="0" smtClean="0"/>
              <a:t>CIA </a:t>
            </a:r>
            <a:r>
              <a:rPr lang="el-GR" baseline="0" dirty="0" smtClean="0"/>
              <a:t>και ως ορός της αλήθειας</a:t>
            </a:r>
          </a:p>
          <a:p>
            <a:pPr marL="171450" indent="-171450">
              <a:buFont typeface="Arial" panose="020B0604020202020204" pitchFamily="34" charset="0"/>
              <a:buChar char="•"/>
            </a:pPr>
            <a:r>
              <a:rPr lang="el-GR" baseline="0" dirty="0" smtClean="0"/>
              <a:t>Οι εμπειρίες περιγράφονται συχνά ως ωραίες, αστείες, φορτισμένες, επιθετικές</a:t>
            </a:r>
            <a:endParaRPr lang="el-GR" baseline="0" dirty="0"/>
          </a:p>
          <a:p>
            <a:pPr marL="171450" indent="-171450">
              <a:buFont typeface="Arial" panose="020B0604020202020204" pitchFamily="34" charset="0"/>
              <a:buChar char="•"/>
            </a:pPr>
            <a:r>
              <a:rPr lang="el-GR" baseline="0" dirty="0" smtClean="0"/>
              <a:t>Υπάρχει ένα χάσιμο του ορίου του εγώ</a:t>
            </a:r>
          </a:p>
          <a:p>
            <a:pPr marL="171450" indent="-171450">
              <a:buFont typeface="Arial" panose="020B0604020202020204" pitchFamily="34" charset="0"/>
              <a:buChar char="•"/>
            </a:pPr>
            <a:endParaRPr lang="el-GR" baseline="0" dirty="0" smtClean="0"/>
          </a:p>
        </p:txBody>
      </p:sp>
      <p:sp>
        <p:nvSpPr>
          <p:cNvPr id="4" name="Slide Number Placeholder 3"/>
          <p:cNvSpPr>
            <a:spLocks noGrp="1"/>
          </p:cNvSpPr>
          <p:nvPr>
            <p:ph type="sldNum" sz="quarter" idx="10"/>
          </p:nvPr>
        </p:nvSpPr>
        <p:spPr/>
        <p:txBody>
          <a:bodyPr/>
          <a:lstStyle/>
          <a:p>
            <a:fld id="{2211DDCD-A9D0-4DCF-AF99-92EACACBED1D}" type="slidenum">
              <a:rPr lang="el-GR" smtClean="0"/>
              <a:t>15</a:t>
            </a:fld>
            <a:endParaRPr lang="el-GR"/>
          </a:p>
        </p:txBody>
      </p:sp>
    </p:spTree>
    <p:extLst>
      <p:ext uri="{BB962C8B-B14F-4D97-AF65-F5344CB8AC3E}">
        <p14:creationId xmlns:p14="http://schemas.microsoft.com/office/powerpoint/2010/main" val="327884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γιατί προκαλούνται παραισθήσεις</a:t>
            </a:r>
            <a:r>
              <a:rPr lang="el-GR" baseline="0" dirty="0" smtClean="0"/>
              <a:t> δεν έχει εξηγηθεί – διευρύνουν τα όρια της συνείδησης</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16</a:t>
            </a:fld>
            <a:endParaRPr lang="el-GR"/>
          </a:p>
        </p:txBody>
      </p:sp>
    </p:spTree>
    <p:extLst>
      <p:ext uri="{BB962C8B-B14F-4D97-AF65-F5344CB8AC3E}">
        <p14:creationId xmlns:p14="http://schemas.microsoft.com/office/powerpoint/2010/main" val="419264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 κάθε μία δόση – χρειάζονται 2-3 μέρες για να αναπληρωθούν τα χαμένα αποθέματα της σεροτονίνης</a:t>
            </a:r>
            <a:r>
              <a:rPr lang="el-GR" baseline="0" dirty="0" smtClean="0"/>
              <a:t> </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17</a:t>
            </a:fld>
            <a:endParaRPr lang="el-GR"/>
          </a:p>
        </p:txBody>
      </p:sp>
    </p:spTree>
    <p:extLst>
      <p:ext uri="{BB962C8B-B14F-4D97-AF65-F5344CB8AC3E}">
        <p14:creationId xmlns:p14="http://schemas.microsoft.com/office/powerpoint/2010/main" val="27638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Μας κάνει να νιώθουμε χαρούμενοι, πιο κοινωνικοί, βελτιώνει τη διάθεση , βοηθάει τους ανθρώπους να ξεπεράσουν άγχος,</a:t>
            </a:r>
            <a:r>
              <a:rPr lang="el-GR" baseline="0" dirty="0" smtClean="0"/>
              <a:t> υπερένταση</a:t>
            </a:r>
          </a:p>
          <a:p>
            <a:r>
              <a:rPr lang="el-GR" baseline="0" dirty="0" smtClean="0"/>
              <a:t>Σύνολο γονιδίων: ακόμα και εάν κάποιος μεγαλώσει σε θετή οικογένεια και έχει συγγενείς αλκοολικούς έχει περισσότερες πιθανότητες </a:t>
            </a:r>
          </a:p>
          <a:p>
            <a:r>
              <a:rPr lang="el-GR" baseline="0" dirty="0" smtClean="0"/>
              <a:t>Μετά την κατανάλωση μεγάλης ποσότητας αλκοόλ προσπαθεί να αντισταθμίσει αυτή την απώλεια εκκρίνοντας περισσότερους διεγερτικούς νευροδιαβιβαστές </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18</a:t>
            </a:fld>
            <a:endParaRPr lang="el-GR"/>
          </a:p>
        </p:txBody>
      </p:sp>
    </p:spTree>
    <p:extLst>
      <p:ext uri="{BB962C8B-B14F-4D97-AF65-F5344CB8AC3E}">
        <p14:creationId xmlns:p14="http://schemas.microsoft.com/office/powerpoint/2010/main" val="174121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dirty="0" smtClean="0"/>
              <a:t>Κάποιοι άνθρωποι μπορεί να έχουν λιγότερους</a:t>
            </a:r>
            <a:r>
              <a:rPr lang="el-GR" sz="1600" baseline="0" dirty="0" smtClean="0"/>
              <a:t> ντοπαμινεργικούς υποδοχείς και πχ να έχεις προδιάθεση για αλκοολισμό ή παχυσαρκία</a:t>
            </a:r>
            <a:endParaRPr lang="en-US" sz="1600" dirty="0"/>
          </a:p>
        </p:txBody>
      </p:sp>
      <p:sp>
        <p:nvSpPr>
          <p:cNvPr id="4" name="Slide Number Placeholder 3"/>
          <p:cNvSpPr>
            <a:spLocks noGrp="1"/>
          </p:cNvSpPr>
          <p:nvPr>
            <p:ph type="sldNum" sz="quarter" idx="10"/>
          </p:nvPr>
        </p:nvSpPr>
        <p:spPr/>
        <p:txBody>
          <a:bodyPr/>
          <a:lstStyle/>
          <a:p>
            <a:fld id="{AF9A1C60-9D92-4E3D-84DE-9FD10B9C4827}" type="slidenum">
              <a:rPr lang="en-US" smtClean="0"/>
              <a:t>2</a:t>
            </a:fld>
            <a:endParaRPr lang="en-US" dirty="0"/>
          </a:p>
        </p:txBody>
      </p:sp>
    </p:spTree>
    <p:extLst>
      <p:ext uri="{BB962C8B-B14F-4D97-AF65-F5344CB8AC3E}">
        <p14:creationId xmlns:p14="http://schemas.microsoft.com/office/powerpoint/2010/main" val="258124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μεταιχμιακό</a:t>
            </a:r>
            <a:r>
              <a:rPr lang="el-GR" baseline="0" dirty="0" smtClean="0"/>
              <a:t> σύστημα ελέγχει τις συγκινησιακές και συμπεριφορικές αντιδράσεις στις πληροφορίες που προσλαμβάνουμε</a:t>
            </a:r>
          </a:p>
          <a:p>
            <a:r>
              <a:rPr lang="el-GR" baseline="0" dirty="0" smtClean="0"/>
              <a:t>Τείνουμε να επαναλάβουμε τις συμπεριφορικές αντιδράσεις που μας προκαλούν ευχαρίστηση </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3</a:t>
            </a:fld>
            <a:endParaRPr lang="el-GR"/>
          </a:p>
        </p:txBody>
      </p:sp>
    </p:spTree>
    <p:extLst>
      <p:ext uri="{BB962C8B-B14F-4D97-AF65-F5344CB8AC3E}">
        <p14:creationId xmlns:p14="http://schemas.microsoft.com/office/powerpoint/2010/main" val="40200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Οι ψυχίατροι</a:t>
            </a:r>
            <a:r>
              <a:rPr lang="el-GR" baseline="0" dirty="0" smtClean="0"/>
              <a:t> συναγογραφούν φάρμακα, αντικαταθλιπτικά, ηρεμιστικά ενώ η κοινωνία προσπαθεί να καταπολεμήσει</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4</a:t>
            </a:fld>
            <a:endParaRPr lang="el-GR"/>
          </a:p>
        </p:txBody>
      </p:sp>
    </p:spTree>
    <p:extLst>
      <p:ext uri="{BB962C8B-B14F-4D97-AF65-F5344CB8AC3E}">
        <p14:creationId xmlns:p14="http://schemas.microsoft.com/office/powerpoint/2010/main" val="357660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Δυναμικά</a:t>
            </a:r>
            <a:r>
              <a:rPr lang="el-GR" baseline="0" dirty="0" smtClean="0"/>
              <a:t> ενέργειας που φτάνουν στο νευράξονα απελευθερώνουν νορεπινεφρίνη που διαχέεται στο κενό και δεσμεύεται από τους υποδοχείς του΄ μετά την αποδέσμευση μέρος της νορεπινεφρίνης επαναπροσλαμβάνεται από το κύτταρο και η υπόλοιπη διασπάται </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6</a:t>
            </a:fld>
            <a:endParaRPr lang="el-GR"/>
          </a:p>
        </p:txBody>
      </p:sp>
    </p:spTree>
    <p:extLst>
      <p:ext uri="{BB962C8B-B14F-4D97-AF65-F5344CB8AC3E}">
        <p14:creationId xmlns:p14="http://schemas.microsoft.com/office/powerpoint/2010/main" val="312771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Στοχεύουν</a:t>
            </a:r>
            <a:r>
              <a:rPr lang="el-GR" baseline="0" dirty="0" smtClean="0"/>
              <a:t> δλδ στα κέντρα ευχαρίστησης. Αποτέλεσμα είναι ο εγκέφαλος να ζητάει κ άλλο για να νιώσει καλά! </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7</a:t>
            </a:fld>
            <a:endParaRPr lang="el-GR"/>
          </a:p>
        </p:txBody>
      </p:sp>
    </p:spTree>
    <p:extLst>
      <p:ext uri="{BB962C8B-B14F-4D97-AF65-F5344CB8AC3E}">
        <p14:creationId xmlns:p14="http://schemas.microsoft.com/office/powerpoint/2010/main" val="309592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91440" algn="just"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v"/>
              <a:tabLst/>
              <a:defRPr/>
            </a:pPr>
            <a:r>
              <a:rPr kumimoji="0" lang="el-GR" sz="1200" b="0"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ενώ ταυτόχρονα ο Ε θυμάται τι του προκάλεσε ευχαρίστηση και ζητάει κ άλλο</a:t>
            </a:r>
          </a:p>
          <a:p>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8</a:t>
            </a:fld>
            <a:endParaRPr lang="el-GR"/>
          </a:p>
        </p:txBody>
      </p:sp>
    </p:spTree>
    <p:extLst>
      <p:ext uri="{BB962C8B-B14F-4D97-AF65-F5344CB8AC3E}">
        <p14:creationId xmlns:p14="http://schemas.microsoft.com/office/powerpoint/2010/main" val="403252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Επίδραση το πολύ 6 ώρες και θέλεις 30 λεπτά για να δράσει!</a:t>
            </a:r>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10</a:t>
            </a:fld>
            <a:endParaRPr lang="el-GR"/>
          </a:p>
        </p:txBody>
      </p:sp>
    </p:spTree>
    <p:extLst>
      <p:ext uri="{BB962C8B-B14F-4D97-AF65-F5344CB8AC3E}">
        <p14:creationId xmlns:p14="http://schemas.microsoft.com/office/powerpoint/2010/main" val="268250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DDCD-A9D0-4DCF-AF99-92EACACBED1D}" type="slidenum">
              <a:rPr lang="el-GR" smtClean="0"/>
              <a:t>11</a:t>
            </a:fld>
            <a:endParaRPr lang="el-GR"/>
          </a:p>
        </p:txBody>
      </p:sp>
    </p:spTree>
    <p:extLst>
      <p:ext uri="{BB962C8B-B14F-4D97-AF65-F5344CB8AC3E}">
        <p14:creationId xmlns:p14="http://schemas.microsoft.com/office/powerpoint/2010/main" val="36150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918E35-74BA-4C6B-8AFD-6243B45FE45A}" type="datetimeFigureOut">
              <a:rPr lang="el-GR" smtClean="0"/>
              <a:t>3/5/2023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8FE7E9-CB1C-455B-9667-C8B306E4037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6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18E35-74BA-4C6B-8AFD-6243B45FE45A}" type="datetimeFigureOut">
              <a:rPr lang="el-GR" smtClean="0"/>
              <a:t>3/5/2023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168252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18E35-74BA-4C6B-8AFD-6243B45FE45A}" type="datetimeFigureOut">
              <a:rPr lang="el-GR" smtClean="0"/>
              <a:t>3/5/2023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17877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18E35-74BA-4C6B-8AFD-6243B45FE45A}" type="datetimeFigureOut">
              <a:rPr lang="el-GR" smtClean="0"/>
              <a:t>3/5/2023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251738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18E35-74BA-4C6B-8AFD-6243B45FE45A}" type="datetimeFigureOut">
              <a:rPr lang="el-GR" smtClean="0"/>
              <a:t>3/5/2023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8FE7E9-CB1C-455B-9667-C8B306E4037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918E35-74BA-4C6B-8AFD-6243B45FE45A}" type="datetimeFigureOut">
              <a:rPr lang="el-GR" smtClean="0"/>
              <a:t>3/5/2023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4350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918E35-74BA-4C6B-8AFD-6243B45FE45A}" type="datetimeFigureOut">
              <a:rPr lang="el-GR" smtClean="0"/>
              <a:t>3/5/2023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32618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918E35-74BA-4C6B-8AFD-6243B45FE45A}" type="datetimeFigureOut">
              <a:rPr lang="el-GR" smtClean="0"/>
              <a:t>3/5/2023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288307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918E35-74BA-4C6B-8AFD-6243B45FE45A}" type="datetimeFigureOut">
              <a:rPr lang="el-GR" smtClean="0"/>
              <a:t>3/5/2023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226579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918E35-74BA-4C6B-8AFD-6243B45FE45A}" type="datetimeFigureOut">
              <a:rPr lang="el-GR" smtClean="0"/>
              <a:t>3/5/2023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8FE7E9-CB1C-455B-9667-C8B306E4037B}" type="slidenum">
              <a:rPr lang="el-GR" smtClean="0"/>
              <a:t>‹#›</a:t>
            </a:fld>
            <a:endParaRPr lang="el-GR"/>
          </a:p>
        </p:txBody>
      </p:sp>
    </p:spTree>
    <p:extLst>
      <p:ext uri="{BB962C8B-B14F-4D97-AF65-F5344CB8AC3E}">
        <p14:creationId xmlns:p14="http://schemas.microsoft.com/office/powerpoint/2010/main" val="29123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18E35-74BA-4C6B-8AFD-6243B45FE45A}" type="datetimeFigureOut">
              <a:rPr lang="el-GR" smtClean="0"/>
              <a:t>3/5/2023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8FE7E9-CB1C-455B-9667-C8B306E4037B}" type="slidenum">
              <a:rPr lang="el-GR" smtClean="0"/>
              <a:t>‹#›</a:t>
            </a:fld>
            <a:endParaRPr lang="el-GR"/>
          </a:p>
        </p:txBody>
      </p:sp>
    </p:spTree>
    <p:extLst>
      <p:ext uri="{BB962C8B-B14F-4D97-AF65-F5344CB8AC3E}">
        <p14:creationId xmlns:p14="http://schemas.microsoft.com/office/powerpoint/2010/main" val="199565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918E35-74BA-4C6B-8AFD-6243B45FE45A}" type="datetimeFigureOut">
              <a:rPr lang="el-GR" smtClean="0"/>
              <a:t>3/5/2023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8FE7E9-CB1C-455B-9667-C8B306E4037B}"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1988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198" y="-125774"/>
            <a:ext cx="10058400" cy="1450757"/>
          </a:xfrm>
        </p:spPr>
        <p:txBody>
          <a:bodyPr>
            <a:normAutofit/>
          </a:bodyPr>
          <a:lstStyle/>
          <a:p>
            <a:r>
              <a:rPr lang="el-GR" sz="3200" dirty="0" smtClean="0"/>
              <a:t>Νευροδιαβιβαστές και συμπεριφορά</a:t>
            </a:r>
            <a:endParaRPr lang="en-US" sz="3200" dirty="0"/>
          </a:p>
        </p:txBody>
      </p:sp>
      <p:graphicFrame>
        <p:nvGraphicFramePr>
          <p:cNvPr id="10" name="Content Placeholder 9"/>
          <p:cNvGraphicFramePr>
            <a:graphicFrameLocks noGrp="1"/>
          </p:cNvGraphicFramePr>
          <p:nvPr>
            <p:ph idx="1"/>
            <p:extLst/>
          </p:nvPr>
        </p:nvGraphicFramePr>
        <p:xfrm>
          <a:off x="1030368" y="1468419"/>
          <a:ext cx="10058400" cy="4759960"/>
        </p:xfrm>
        <a:graphic>
          <a:graphicData uri="http://schemas.openxmlformats.org/drawingml/2006/table">
            <a:tbl>
              <a:tblPr firstRow="1" bandRow="1">
                <a:tableStyleId>{00A15C55-8517-42AA-B614-E9B94910E393}</a:tableStyleId>
              </a:tblPr>
              <a:tblGrid>
                <a:gridCol w="2273254">
                  <a:extLst>
                    <a:ext uri="{9D8B030D-6E8A-4147-A177-3AD203B41FA5}">
                      <a16:colId xmlns:a16="http://schemas.microsoft.com/office/drawing/2014/main" val="20000"/>
                    </a:ext>
                  </a:extLst>
                </a:gridCol>
                <a:gridCol w="3624141">
                  <a:extLst>
                    <a:ext uri="{9D8B030D-6E8A-4147-A177-3AD203B41FA5}">
                      <a16:colId xmlns:a16="http://schemas.microsoft.com/office/drawing/2014/main" val="20001"/>
                    </a:ext>
                  </a:extLst>
                </a:gridCol>
                <a:gridCol w="4161005">
                  <a:extLst>
                    <a:ext uri="{9D8B030D-6E8A-4147-A177-3AD203B41FA5}">
                      <a16:colId xmlns:a16="http://schemas.microsoft.com/office/drawing/2014/main" val="20002"/>
                    </a:ext>
                  </a:extLst>
                </a:gridCol>
              </a:tblGrid>
              <a:tr h="370840">
                <a:tc>
                  <a:txBody>
                    <a:bodyPr/>
                    <a:lstStyle/>
                    <a:p>
                      <a:r>
                        <a:rPr lang="el-GR" dirty="0" smtClean="0"/>
                        <a:t>Νευροδιαβιβαστής</a:t>
                      </a:r>
                      <a:endParaRPr lang="en-US" dirty="0"/>
                    </a:p>
                  </a:txBody>
                  <a:tcPr/>
                </a:tc>
                <a:tc>
                  <a:txBody>
                    <a:bodyPr/>
                    <a:lstStyle/>
                    <a:p>
                      <a:r>
                        <a:rPr lang="el-GR" dirty="0" smtClean="0"/>
                        <a:t>Λειτουργία</a:t>
                      </a:r>
                      <a:endParaRPr lang="en-US" dirty="0"/>
                    </a:p>
                  </a:txBody>
                  <a:tcPr/>
                </a:tc>
                <a:tc>
                  <a:txBody>
                    <a:bodyPr/>
                    <a:lstStyle/>
                    <a:p>
                      <a:r>
                        <a:rPr lang="el-GR" dirty="0" smtClean="0"/>
                        <a:t>Δυσλειτουργία</a:t>
                      </a:r>
                      <a:endParaRPr lang="en-US" dirty="0"/>
                    </a:p>
                  </a:txBody>
                  <a:tcPr/>
                </a:tc>
                <a:extLst>
                  <a:ext uri="{0D108BD9-81ED-4DB2-BD59-A6C34878D82A}">
                    <a16:rowId xmlns:a16="http://schemas.microsoft.com/office/drawing/2014/main" val="10000"/>
                  </a:ext>
                </a:extLst>
              </a:tr>
              <a:tr h="370840">
                <a:tc>
                  <a:txBody>
                    <a:bodyPr/>
                    <a:lstStyle/>
                    <a:p>
                      <a:r>
                        <a:rPr lang="el-GR" dirty="0" smtClean="0"/>
                        <a:t>Ακετυλοχολίνη (</a:t>
                      </a:r>
                      <a:r>
                        <a:rPr lang="en-US" dirty="0" smtClean="0"/>
                        <a:t>Ach)</a:t>
                      </a:r>
                      <a:endParaRPr lang="en-US" dirty="0"/>
                    </a:p>
                  </a:txBody>
                  <a:tcPr/>
                </a:tc>
                <a:tc>
                  <a:txBody>
                    <a:bodyPr/>
                    <a:lstStyle/>
                    <a:p>
                      <a:r>
                        <a:rPr lang="el-GR" dirty="0" smtClean="0"/>
                        <a:t>Σύσπαση</a:t>
                      </a:r>
                      <a:r>
                        <a:rPr lang="el-GR" baseline="0" dirty="0" smtClean="0"/>
                        <a:t> μυών, ρυθμίζει μνήμη μάθηση, μνήμη, ύπνο όνειρα</a:t>
                      </a:r>
                      <a:r>
                        <a:rPr lang="en-US" baseline="0" dirty="0" smtClean="0"/>
                        <a:t> (</a:t>
                      </a:r>
                      <a:r>
                        <a:rPr lang="el-GR" baseline="0" dirty="0" smtClean="0"/>
                        <a:t>κυρίως ανασταλτική)</a:t>
                      </a:r>
                      <a:endParaRPr lang="en-US" dirty="0"/>
                    </a:p>
                  </a:txBody>
                  <a:tcPr/>
                </a:tc>
                <a:tc>
                  <a:txBody>
                    <a:bodyPr/>
                    <a:lstStyle/>
                    <a:p>
                      <a:r>
                        <a:rPr lang="en-US" dirty="0" smtClean="0"/>
                        <a:t>Alzheimer:</a:t>
                      </a:r>
                      <a:r>
                        <a:rPr lang="el-GR" dirty="0" smtClean="0"/>
                        <a:t> εκφυλισμός</a:t>
                      </a:r>
                      <a:r>
                        <a:rPr lang="el-GR" baseline="0" dirty="0" smtClean="0"/>
                        <a:t> νευρώνων που παράγουν</a:t>
                      </a:r>
                      <a:r>
                        <a:rPr lang="en-US" baseline="0" dirty="0" smtClean="0"/>
                        <a:t> Ach</a:t>
                      </a:r>
                      <a:r>
                        <a:rPr lang="en-US" dirty="0" smtClean="0"/>
                        <a:t>:</a:t>
                      </a:r>
                      <a:r>
                        <a:rPr lang="en-US" baseline="0" dirty="0" smtClean="0"/>
                        <a:t> </a:t>
                      </a:r>
                      <a:r>
                        <a:rPr lang="el-GR" baseline="0" dirty="0" smtClean="0"/>
                        <a:t>έκπτωση μάθησης, σχηματισμός νέων πληροφοριών</a:t>
                      </a:r>
                      <a:endParaRPr lang="en-US" dirty="0"/>
                    </a:p>
                  </a:txBody>
                  <a:tcPr/>
                </a:tc>
                <a:extLst>
                  <a:ext uri="{0D108BD9-81ED-4DB2-BD59-A6C34878D82A}">
                    <a16:rowId xmlns:a16="http://schemas.microsoft.com/office/drawing/2014/main" val="10001"/>
                  </a:ext>
                </a:extLst>
              </a:tr>
              <a:tr h="370840">
                <a:tc>
                  <a:txBody>
                    <a:bodyPr/>
                    <a:lstStyle/>
                    <a:p>
                      <a:r>
                        <a:rPr lang="el-GR" dirty="0" smtClean="0"/>
                        <a:t>Ντοπαμίνη</a:t>
                      </a:r>
                      <a:endParaRPr lang="en-US" dirty="0"/>
                    </a:p>
                  </a:txBody>
                  <a:tcPr/>
                </a:tc>
                <a:tc>
                  <a:txBody>
                    <a:bodyPr/>
                    <a:lstStyle/>
                    <a:p>
                      <a:r>
                        <a:rPr lang="el-GR" dirty="0" smtClean="0"/>
                        <a:t>Κίνηση, κινητοποίηση, ευχαρίστηση, εγρηγορση</a:t>
                      </a:r>
                      <a:endParaRPr lang="en-US" dirty="0"/>
                    </a:p>
                  </a:txBody>
                  <a:tcPr/>
                </a:tc>
                <a:tc>
                  <a:txBody>
                    <a:bodyPr/>
                    <a:lstStyle/>
                    <a:p>
                      <a:r>
                        <a:rPr lang="el-GR" dirty="0" smtClean="0"/>
                        <a:t>Υψηλές</a:t>
                      </a:r>
                      <a:r>
                        <a:rPr lang="el-GR" baseline="0" dirty="0" smtClean="0"/>
                        <a:t> ποσότητες: Σχιζοφρένεια</a:t>
                      </a:r>
                    </a:p>
                    <a:p>
                      <a:r>
                        <a:rPr lang="el-GR" baseline="0" dirty="0" smtClean="0"/>
                        <a:t>Χαμηλές: </a:t>
                      </a:r>
                      <a:r>
                        <a:rPr lang="en-US" baseline="0" dirty="0" smtClean="0"/>
                        <a:t>Parkinson</a:t>
                      </a:r>
                      <a:r>
                        <a:rPr lang="el-GR" baseline="0" dirty="0" smtClean="0"/>
                        <a:t> τρόμο, αργή κίνηση</a:t>
                      </a:r>
                      <a:endParaRPr lang="el-GR" dirty="0" smtClean="0"/>
                    </a:p>
                  </a:txBody>
                  <a:tcPr/>
                </a:tc>
                <a:extLst>
                  <a:ext uri="{0D108BD9-81ED-4DB2-BD59-A6C34878D82A}">
                    <a16:rowId xmlns:a16="http://schemas.microsoft.com/office/drawing/2014/main" val="10002"/>
                  </a:ext>
                </a:extLst>
              </a:tr>
              <a:tr h="370840">
                <a:tc>
                  <a:txBody>
                    <a:bodyPr/>
                    <a:lstStyle/>
                    <a:p>
                      <a:r>
                        <a:rPr lang="el-GR" dirty="0" smtClean="0"/>
                        <a:t>Σεροτονίνη</a:t>
                      </a:r>
                      <a:endParaRPr lang="en-US" dirty="0"/>
                    </a:p>
                  </a:txBody>
                  <a:tcPr/>
                </a:tc>
                <a:tc>
                  <a:txBody>
                    <a:bodyPr/>
                    <a:lstStyle/>
                    <a:p>
                      <a:r>
                        <a:rPr lang="el-GR" dirty="0" smtClean="0"/>
                        <a:t>Πείνα, ύπνο,εγρήγορση, επιθετικότητα</a:t>
                      </a:r>
                      <a:endParaRPr lang="en-US" dirty="0"/>
                    </a:p>
                  </a:txBody>
                  <a:tcPr/>
                </a:tc>
                <a:tc>
                  <a:txBody>
                    <a:bodyPr/>
                    <a:lstStyle/>
                    <a:p>
                      <a:r>
                        <a:rPr lang="el-GR" dirty="0" smtClean="0"/>
                        <a:t>Έλλειψη</a:t>
                      </a:r>
                      <a:r>
                        <a:rPr lang="el-GR" baseline="0" dirty="0" smtClean="0"/>
                        <a:t> οδηγεί σε κατάθλιψη</a:t>
                      </a:r>
                      <a:endParaRPr lang="en-US" dirty="0"/>
                    </a:p>
                  </a:txBody>
                  <a:tcPr/>
                </a:tc>
                <a:extLst>
                  <a:ext uri="{0D108BD9-81ED-4DB2-BD59-A6C34878D82A}">
                    <a16:rowId xmlns:a16="http://schemas.microsoft.com/office/drawing/2014/main" val="10003"/>
                  </a:ext>
                </a:extLst>
              </a:tr>
              <a:tr h="370840">
                <a:tc>
                  <a:txBody>
                    <a:bodyPr/>
                    <a:lstStyle/>
                    <a:p>
                      <a:r>
                        <a:rPr lang="el-GR" dirty="0" smtClean="0"/>
                        <a:t>Ενδορφίνες</a:t>
                      </a:r>
                      <a:r>
                        <a:rPr lang="el-GR" baseline="0" dirty="0" smtClean="0"/>
                        <a:t> </a:t>
                      </a:r>
                      <a:endParaRPr lang="en-US" dirty="0"/>
                    </a:p>
                  </a:txBody>
                  <a:tcPr/>
                </a:tc>
                <a:tc>
                  <a:txBody>
                    <a:bodyPr/>
                    <a:lstStyle/>
                    <a:p>
                      <a:r>
                        <a:rPr lang="el-GR" dirty="0" smtClean="0"/>
                        <a:t>Δρουν σε περιοχές ελέγχου του πόνου &amp; συγκινήσεων</a:t>
                      </a:r>
                      <a:endParaRPr lang="en-US" dirty="0"/>
                    </a:p>
                  </a:txBody>
                  <a:tcPr/>
                </a:tc>
                <a:tc>
                  <a:txBody>
                    <a:bodyPr/>
                    <a:lstStyle/>
                    <a:p>
                      <a:r>
                        <a:rPr lang="el-GR" dirty="0" smtClean="0"/>
                        <a:t>Απουσία τους μειώνει</a:t>
                      </a:r>
                      <a:r>
                        <a:rPr lang="el-GR" baseline="0" dirty="0" smtClean="0"/>
                        <a:t> τον ουδό του πόνου και την ικανότητα ελέγχου των συγκινησιακών αντιδράσεων</a:t>
                      </a:r>
                      <a:endParaRPr lang="en-US" dirty="0"/>
                    </a:p>
                  </a:txBody>
                  <a:tcPr/>
                </a:tc>
                <a:extLst>
                  <a:ext uri="{0D108BD9-81ED-4DB2-BD59-A6C34878D82A}">
                    <a16:rowId xmlns:a16="http://schemas.microsoft.com/office/drawing/2014/main" val="10004"/>
                  </a:ext>
                </a:extLst>
              </a:tr>
              <a:tr h="370840">
                <a:tc>
                  <a:txBody>
                    <a:bodyPr/>
                    <a:lstStyle/>
                    <a:p>
                      <a:r>
                        <a:rPr lang="en-US" dirty="0" smtClean="0"/>
                        <a:t>GABA</a:t>
                      </a:r>
                      <a:r>
                        <a:rPr lang="en-US" baseline="0" dirty="0" smtClean="0"/>
                        <a:t> (</a:t>
                      </a:r>
                      <a:r>
                        <a:rPr lang="el-GR" baseline="0" dirty="0" smtClean="0"/>
                        <a:t>γάμμα-αμιβοβουτυρικό οξύ)</a:t>
                      </a:r>
                      <a:endParaRPr lang="en-US" dirty="0"/>
                    </a:p>
                  </a:txBody>
                  <a:tcPr/>
                </a:tc>
                <a:tc>
                  <a:txBody>
                    <a:bodyPr/>
                    <a:lstStyle/>
                    <a:p>
                      <a:r>
                        <a:rPr lang="el-GR" dirty="0" smtClean="0"/>
                        <a:t>Κύριος</a:t>
                      </a:r>
                      <a:r>
                        <a:rPr lang="el-GR" baseline="0" dirty="0" smtClean="0"/>
                        <a:t> ανασταλτικός νευροδιαβιβαστής</a:t>
                      </a:r>
                      <a:endParaRPr lang="en-US" dirty="0"/>
                    </a:p>
                  </a:txBody>
                  <a:tcPr/>
                </a:tc>
                <a:tc>
                  <a:txBody>
                    <a:bodyPr/>
                    <a:lstStyle/>
                    <a:p>
                      <a:r>
                        <a:rPr lang="el-GR" dirty="0" smtClean="0"/>
                        <a:t>Ελλιπής</a:t>
                      </a:r>
                      <a:r>
                        <a:rPr lang="el-GR" baseline="0" dirty="0" smtClean="0"/>
                        <a:t> τροφοδότηση συνδέεται με εγκεφαλικά επεισόδια, τρόμο, αϋπνία</a:t>
                      </a:r>
                      <a:endParaRPr lang="en-US" dirty="0"/>
                    </a:p>
                  </a:txBody>
                  <a:tcPr/>
                </a:tc>
                <a:extLst>
                  <a:ext uri="{0D108BD9-81ED-4DB2-BD59-A6C34878D82A}">
                    <a16:rowId xmlns:a16="http://schemas.microsoft.com/office/drawing/2014/main" val="10005"/>
                  </a:ext>
                </a:extLst>
              </a:tr>
              <a:tr h="370840">
                <a:tc>
                  <a:txBody>
                    <a:bodyPr/>
                    <a:lstStyle/>
                    <a:p>
                      <a:r>
                        <a:rPr lang="el-GR" dirty="0" smtClean="0"/>
                        <a:t>Γλουταμινικό</a:t>
                      </a:r>
                      <a:r>
                        <a:rPr lang="el-GR" baseline="0" dirty="0" smtClean="0"/>
                        <a:t> οξύ</a:t>
                      </a:r>
                      <a:endParaRPr lang="en-US" dirty="0"/>
                    </a:p>
                  </a:txBody>
                  <a:tcPr/>
                </a:tc>
                <a:tc>
                  <a:txBody>
                    <a:bodyPr/>
                    <a:lstStyle/>
                    <a:p>
                      <a:r>
                        <a:rPr lang="el-GR" dirty="0" smtClean="0"/>
                        <a:t>Κύριος διεγερτικός</a:t>
                      </a:r>
                      <a:r>
                        <a:rPr lang="el-GR" baseline="0" dirty="0" smtClean="0"/>
                        <a:t> </a:t>
                      </a:r>
                      <a:r>
                        <a:rPr lang="el-GR" dirty="0" smtClean="0"/>
                        <a:t>νευροδιαβιβαστής,</a:t>
                      </a:r>
                      <a:r>
                        <a:rPr lang="el-GR" baseline="0" dirty="0" smtClean="0"/>
                        <a:t> μάθηση - μνήμη</a:t>
                      </a:r>
                      <a:endParaRPr lang="en-US" dirty="0"/>
                    </a:p>
                  </a:txBody>
                  <a:tcPr/>
                </a:tc>
                <a:tc>
                  <a:txBody>
                    <a:bodyPr/>
                    <a:lstStyle/>
                    <a:p>
                      <a:r>
                        <a:rPr lang="el-GR" dirty="0" smtClean="0"/>
                        <a:t>Υψηλή</a:t>
                      </a:r>
                      <a:r>
                        <a:rPr lang="el-GR" baseline="0" dirty="0" smtClean="0"/>
                        <a:t> συγκέντρωση, παρατεταμένη διέγερση, ημικρανίες, κρίσεις</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836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Διεγερτικές Ουσίες: </a:t>
            </a:r>
            <a:r>
              <a:rPr lang="el-GR" sz="3200" dirty="0" smtClean="0"/>
              <a:t>καφεΐνη</a:t>
            </a:r>
            <a:endParaRPr lang="en-US" sz="3200" dirty="0"/>
          </a:p>
        </p:txBody>
      </p:sp>
      <p:sp>
        <p:nvSpPr>
          <p:cNvPr id="4" name="Content Placeholder 3"/>
          <p:cNvSpPr>
            <a:spLocks noGrp="1"/>
          </p:cNvSpPr>
          <p:nvPr>
            <p:ph sz="half" idx="2"/>
          </p:nvPr>
        </p:nvSpPr>
        <p:spPr/>
        <p:txBody>
          <a:bodyPr>
            <a:normAutofit lnSpcReduction="10000"/>
          </a:bodyPr>
          <a:lstStyle/>
          <a:p>
            <a:pPr algn="just">
              <a:buFont typeface="Wingdings" panose="05000000000000000000" pitchFamily="2" charset="2"/>
              <a:buChar char="v"/>
            </a:pPr>
            <a:r>
              <a:rPr lang="el-GR" dirty="0" smtClean="0"/>
              <a:t>Συστέλλει τα αιμοφόρα αγγεία αυξάνοντας τον ρυθμό καρδιάς και την αιματική ροή (σε Ε και άλλα όργανα)</a:t>
            </a:r>
          </a:p>
          <a:p>
            <a:pPr algn="just">
              <a:buFont typeface="Wingdings" panose="05000000000000000000" pitchFamily="2" charset="2"/>
              <a:buChar char="v"/>
            </a:pPr>
            <a:r>
              <a:rPr lang="el-GR" dirty="0" smtClean="0"/>
              <a:t>Αναστέλλει τη δράση της αδενοσίνης (νευροδιαβιβαστής)</a:t>
            </a:r>
          </a:p>
          <a:p>
            <a:pPr algn="just">
              <a:buFont typeface="Wingdings" panose="05000000000000000000" pitchFamily="2" charset="2"/>
              <a:buChar char="v"/>
            </a:pPr>
            <a:r>
              <a:rPr lang="el-GR" dirty="0" smtClean="0"/>
              <a:t>Η αδενοσίνη αναστέλλει την απελευθέρωση του γλουταμινικού οξέως (διεγερτικός) – προκαλεί υπνηλία </a:t>
            </a:r>
          </a:p>
          <a:p>
            <a:pPr algn="just">
              <a:buFont typeface="Wingdings" panose="05000000000000000000" pitchFamily="2" charset="2"/>
              <a:buChar char="v"/>
            </a:pPr>
            <a:r>
              <a:rPr lang="el-GR" dirty="0" smtClean="0"/>
              <a:t>Η αναστολής της αναστολής = διέγερση!</a:t>
            </a:r>
          </a:p>
          <a:p>
            <a:pPr algn="just">
              <a:buFont typeface="Wingdings" panose="05000000000000000000" pitchFamily="2" charset="2"/>
              <a:buChar char="v"/>
            </a:pPr>
            <a:r>
              <a:rPr lang="el-GR" dirty="0" smtClean="0"/>
              <a:t>Αυξάνει την απελευθέρωση ντοπαμίνης (ενέργεια – καλή διάθεση)</a:t>
            </a:r>
          </a:p>
          <a:p>
            <a:pPr algn="just">
              <a:buFont typeface="Wingdings" panose="05000000000000000000" pitchFamily="2" charset="2"/>
              <a:buChar char="v"/>
            </a:pPr>
            <a:r>
              <a:rPr lang="el-GR" dirty="0" smtClean="0"/>
              <a:t>Δεν είναι εθιστική</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66069" y="2457450"/>
            <a:ext cx="4000500" cy="2800350"/>
          </a:xfrm>
        </p:spPr>
      </p:pic>
    </p:spTree>
    <p:extLst>
      <p:ext uri="{BB962C8B-B14F-4D97-AF65-F5344CB8AC3E}">
        <p14:creationId xmlns:p14="http://schemas.microsoft.com/office/powerpoint/2010/main" val="305305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Διεγερτικές Ουσίες</a:t>
            </a:r>
            <a:r>
              <a:rPr lang="el-GR" dirty="0"/>
              <a:t>: </a:t>
            </a:r>
            <a:r>
              <a:rPr lang="el-GR" sz="3200" dirty="0" smtClean="0"/>
              <a:t>νικοτίνη</a:t>
            </a:r>
            <a:endParaRPr lang="en-US" sz="32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005608"/>
            <a:ext cx="4938712" cy="3704034"/>
          </a:xfrm>
        </p:spPr>
      </p:pic>
      <p:sp>
        <p:nvSpPr>
          <p:cNvPr id="4" name="Content Placeholder 3"/>
          <p:cNvSpPr>
            <a:spLocks noGrp="1"/>
          </p:cNvSpPr>
          <p:nvPr>
            <p:ph sz="half" idx="2"/>
          </p:nvPr>
        </p:nvSpPr>
        <p:spPr/>
        <p:txBody>
          <a:bodyPr/>
          <a:lstStyle/>
          <a:p>
            <a:pPr algn="just">
              <a:buFont typeface="Wingdings" panose="05000000000000000000" pitchFamily="2" charset="2"/>
              <a:buChar char="v"/>
            </a:pPr>
            <a:r>
              <a:rPr lang="en-US" dirty="0" smtClean="0"/>
              <a:t> </a:t>
            </a:r>
            <a:r>
              <a:rPr lang="el-GR" dirty="0" smtClean="0"/>
              <a:t>Διεγείρει άμεσα ένα είδος χολινεργικών υποδοχέων (υποδοχείς </a:t>
            </a:r>
            <a:r>
              <a:rPr lang="en-US" dirty="0" smtClean="0"/>
              <a:t>Ach)  </a:t>
            </a:r>
            <a:r>
              <a:rPr lang="el-GR" dirty="0" smtClean="0"/>
              <a:t>που ονομάζονται νικοτινικοί υποδοχείς </a:t>
            </a:r>
          </a:p>
          <a:p>
            <a:pPr algn="just">
              <a:buFont typeface="Wingdings" panose="05000000000000000000" pitchFamily="2" charset="2"/>
              <a:buChar char="v"/>
            </a:pPr>
            <a:r>
              <a:rPr lang="el-GR" dirty="0" smtClean="0"/>
              <a:t>Μπορεί να αντικαταστήσει την </a:t>
            </a:r>
            <a:r>
              <a:rPr lang="en-US" dirty="0" smtClean="0"/>
              <a:t>Ach</a:t>
            </a:r>
            <a:r>
              <a:rPr lang="el-GR" dirty="0" smtClean="0"/>
              <a:t> στις νευρομυϊκές</a:t>
            </a:r>
            <a:r>
              <a:rPr lang="en-US" dirty="0" smtClean="0"/>
              <a:t>  </a:t>
            </a:r>
            <a:r>
              <a:rPr lang="el-GR" dirty="0" smtClean="0"/>
              <a:t>συνάψεις  (σπασμοί)</a:t>
            </a:r>
          </a:p>
          <a:p>
            <a:pPr algn="just">
              <a:buFont typeface="Wingdings" panose="05000000000000000000" pitchFamily="2" charset="2"/>
              <a:buChar char="v"/>
            </a:pPr>
            <a:r>
              <a:rPr lang="el-GR" dirty="0" smtClean="0"/>
              <a:t>Οι ουσίες που αναστέλλουν τους νικοτινικούς υποδοχείς → παράλυση (π.χ. Κουράριο – ινδιάνοι)</a:t>
            </a:r>
          </a:p>
          <a:p>
            <a:pPr algn="just">
              <a:buFont typeface="Wingdings" panose="05000000000000000000" pitchFamily="2" charset="2"/>
              <a:buChar char="v"/>
            </a:pPr>
            <a:r>
              <a:rPr lang="el-GR" dirty="0" smtClean="0"/>
              <a:t>Διεγείρει άμεσα ντοπαμινεργικούς υποδοχείς (ευφορία- εξάρτηση)</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65034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Εθιστικές ουσίες: οπιούχα</a:t>
            </a:r>
            <a:endParaRPr lang="en-US" sz="4000" dirty="0"/>
          </a:p>
        </p:txBody>
      </p:sp>
      <p:sp>
        <p:nvSpPr>
          <p:cNvPr id="5" name="Content Placeholder 4"/>
          <p:cNvSpPr>
            <a:spLocks noGrp="1"/>
          </p:cNvSpPr>
          <p:nvPr>
            <p:ph sz="half" idx="1"/>
          </p:nvPr>
        </p:nvSpPr>
        <p:spPr>
          <a:xfrm>
            <a:off x="1097277" y="1845734"/>
            <a:ext cx="6783979" cy="4023360"/>
          </a:xfrm>
        </p:spPr>
        <p:txBody>
          <a:bodyPr>
            <a:normAutofit fontScale="85000" lnSpcReduction="20000"/>
          </a:bodyPr>
          <a:lstStyle/>
          <a:p>
            <a:pPr algn="just">
              <a:buFont typeface="Wingdings" panose="05000000000000000000" pitchFamily="2" charset="2"/>
              <a:buChar char="v"/>
            </a:pPr>
            <a:r>
              <a:rPr lang="el-GR" dirty="0"/>
              <a:t> </a:t>
            </a:r>
            <a:r>
              <a:rPr lang="el-GR" dirty="0" smtClean="0"/>
              <a:t>Ηρωίνη, μορφίνη, μεθαδόνη (η μήκων η υπνοφόρος)</a:t>
            </a:r>
          </a:p>
          <a:p>
            <a:pPr algn="just">
              <a:buFont typeface="Wingdings" panose="05000000000000000000" pitchFamily="2" charset="2"/>
              <a:buChar char="v"/>
            </a:pPr>
            <a:r>
              <a:rPr lang="el-GR" dirty="0" smtClean="0"/>
              <a:t>επιδρουν στο σύστημα ανταμοιβής (ευφορία) και πόνου (αναλγητική δράση): ευχάριστη διάθεση→ εθισμός, απόσυρση, μειωμένη ευαισθησία στον πόνο (=φαρμακευτική χρήση)</a:t>
            </a:r>
          </a:p>
          <a:p>
            <a:pPr algn="just">
              <a:buFont typeface="Wingdings" panose="05000000000000000000" pitchFamily="2" charset="2"/>
              <a:buChar char="v"/>
            </a:pPr>
            <a:r>
              <a:rPr lang="el-GR" dirty="0" smtClean="0"/>
              <a:t>δεν διαχωρίζεται η μία από την άλλη επίδραση (εθιστική+αναλγητική)</a:t>
            </a:r>
          </a:p>
          <a:p>
            <a:pPr algn="just">
              <a:buFont typeface="Wingdings" panose="05000000000000000000" pitchFamily="2" charset="2"/>
              <a:buChar char="v"/>
            </a:pPr>
            <a:r>
              <a:rPr lang="el-GR" dirty="0" smtClean="0"/>
              <a:t>ενδορφίνες (=ενδογενείς μορφίνες): ειδική κατηγορία νευροδιαβιβαστών (οπιοειδή πεπτίδια)- τα οπιούχα επεμβαίνουν σε αυτό το σύστημα </a:t>
            </a:r>
          </a:p>
          <a:p>
            <a:pPr algn="just">
              <a:buFont typeface="Wingdings" panose="05000000000000000000" pitchFamily="2" charset="2"/>
              <a:buChar char="v"/>
            </a:pPr>
            <a:r>
              <a:rPr lang="el-GR" dirty="0" smtClean="0"/>
              <a:t>Προκαλούν εξάρτηση ενισχύοντας την ντοπαμινεργική σύναψη</a:t>
            </a:r>
          </a:p>
          <a:p>
            <a:pPr algn="just">
              <a:buFont typeface="Wingdings" panose="05000000000000000000" pitchFamily="2" charset="2"/>
              <a:buChar char="v"/>
            </a:pPr>
            <a:r>
              <a:rPr lang="el-GR" dirty="0" smtClean="0"/>
              <a:t>Πως;</a:t>
            </a:r>
          </a:p>
          <a:p>
            <a:pPr algn="just">
              <a:buFont typeface="Wingdings" panose="05000000000000000000" pitchFamily="2" charset="2"/>
              <a:buChar char="v"/>
            </a:pPr>
            <a:r>
              <a:rPr lang="el-GR" dirty="0" smtClean="0"/>
              <a:t>Οι ενδορφινικές συνάψεις αναστέλλουν τους νευρώνες που απελευθερώνουν </a:t>
            </a:r>
            <a:r>
              <a:rPr lang="en-US" dirty="0" smtClean="0"/>
              <a:t>GABA (</a:t>
            </a:r>
            <a:r>
              <a:rPr lang="el-GR" dirty="0" smtClean="0"/>
              <a:t>ανασταλτικός- «επιβραδυντής»), που αναστέλλει την ντοπαμίνη... άρα αναστολή της αναστολής → αύξηση ντοπαμίνης</a:t>
            </a:r>
          </a:p>
          <a:p>
            <a:pPr algn="just">
              <a:buFont typeface="Wingdings" panose="05000000000000000000" pitchFamily="2" charset="2"/>
              <a:buChar char="v"/>
            </a:pPr>
            <a:r>
              <a:rPr lang="el-GR" dirty="0" smtClean="0"/>
              <a:t>Τα ισχυρότερα αναλγητικά αλλά τα πιο εθιστικά, σωματική εξάρτηση (διαβήτης) + ψυχολογική: ευχαρίστηση→εξάρτηση</a:t>
            </a:r>
            <a:endParaRPr lang="en-US" dirty="0"/>
          </a:p>
        </p:txBody>
      </p:sp>
      <p:pic>
        <p:nvPicPr>
          <p:cNvPr id="7" name="Content Placeholder 6"/>
          <p:cNvPicPr>
            <a:picLocks noGrp="1" noChangeAspect="1"/>
          </p:cNvPicPr>
          <p:nvPr>
            <p:ph sz="half" idx="2"/>
          </p:nvPr>
        </p:nvPicPr>
        <p:blipFill>
          <a:blip r:embed="rId3"/>
          <a:stretch>
            <a:fillRect/>
          </a:stretch>
        </p:blipFill>
        <p:spPr>
          <a:xfrm>
            <a:off x="8606247" y="1846369"/>
            <a:ext cx="2549433" cy="4022725"/>
          </a:xfrm>
          <a:prstGeom prst="rect">
            <a:avLst/>
          </a:prstGeom>
        </p:spPr>
      </p:pic>
    </p:spTree>
    <p:extLst>
      <p:ext uri="{BB962C8B-B14F-4D97-AF65-F5344CB8AC3E}">
        <p14:creationId xmlns:p14="http://schemas.microsoft.com/office/powerpoint/2010/main" val="30245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Εθιστικές ουσίες: </a:t>
            </a:r>
            <a:r>
              <a:rPr lang="el-GR" sz="4000" dirty="0" smtClean="0"/>
              <a:t>αγχολυτικά</a:t>
            </a:r>
            <a:endParaRPr lang="en-US" sz="4000"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51" r="11485"/>
          <a:stretch/>
        </p:blipFill>
        <p:spPr>
          <a:xfrm>
            <a:off x="1667435" y="2439291"/>
            <a:ext cx="3801036" cy="2836668"/>
          </a:xfrm>
        </p:spPr>
      </p:pic>
      <p:sp>
        <p:nvSpPr>
          <p:cNvPr id="4" name="Content Placeholder 3"/>
          <p:cNvSpPr>
            <a:spLocks noGrp="1"/>
          </p:cNvSpPr>
          <p:nvPr>
            <p:ph sz="half" idx="2"/>
          </p:nvPr>
        </p:nvSpPr>
        <p:spPr/>
        <p:txBody>
          <a:bodyPr/>
          <a:lstStyle/>
          <a:p>
            <a:pPr algn="just">
              <a:buFont typeface="Arial" panose="020B0604020202020204" pitchFamily="34" charset="0"/>
              <a:buChar char="•"/>
            </a:pPr>
            <a:r>
              <a:rPr lang="el-GR" dirty="0" smtClean="0"/>
              <a:t> βενζοδιαζεπίνες (φρένο) - αγχολυτικά</a:t>
            </a:r>
          </a:p>
          <a:p>
            <a:pPr algn="just">
              <a:buFont typeface="Arial" panose="020B0604020202020204" pitchFamily="34" charset="0"/>
              <a:buChar char="•"/>
            </a:pPr>
            <a:r>
              <a:rPr lang="el-GR" dirty="0" smtClean="0"/>
              <a:t>Σε καταστάσεις άγχους το </a:t>
            </a:r>
            <a:r>
              <a:rPr lang="en-US" dirty="0" smtClean="0"/>
              <a:t>GABA </a:t>
            </a:r>
            <a:r>
              <a:rPr lang="el-GR" dirty="0" smtClean="0"/>
              <a:t>λειτουργεί λιγότερο επιβραδυντικά από όσο πρέπει</a:t>
            </a:r>
          </a:p>
          <a:p>
            <a:pPr algn="just">
              <a:buFont typeface="Arial" panose="020B0604020202020204" pitchFamily="34" charset="0"/>
              <a:buChar char="•"/>
            </a:pPr>
            <a:r>
              <a:rPr lang="el-GR" dirty="0" smtClean="0"/>
              <a:t>Οι ΒΝ επιδρούν στην πρόσληψη του </a:t>
            </a:r>
            <a:r>
              <a:rPr lang="en-US" dirty="0" smtClean="0"/>
              <a:t>GABA </a:t>
            </a:r>
            <a:r>
              <a:rPr lang="el-GR" dirty="0" smtClean="0"/>
              <a:t>και αποκαθιστούν την ανασταλτική δράση του</a:t>
            </a:r>
            <a:r>
              <a:rPr lang="en-US" dirty="0" smtClean="0"/>
              <a:t> (</a:t>
            </a:r>
            <a:r>
              <a:rPr lang="el-GR" dirty="0" smtClean="0"/>
              <a:t>αυξάνουν τη συχνότητα ανοίγματος διαύλου </a:t>
            </a:r>
            <a:r>
              <a:rPr lang="en-US" dirty="0" smtClean="0"/>
              <a:t>Cl</a:t>
            </a:r>
            <a:r>
              <a:rPr lang="el-GR" dirty="0" smtClean="0"/>
              <a:t>- υπερπόλωση-λιγότερα ΔΕ)</a:t>
            </a:r>
          </a:p>
          <a:p>
            <a:pPr algn="just">
              <a:buFont typeface="Arial" panose="020B0604020202020204" pitchFamily="34" charset="0"/>
              <a:buChar char="•"/>
            </a:pPr>
            <a:r>
              <a:rPr lang="el-GR" dirty="0" smtClean="0"/>
              <a:t>Προκαλούν όμως εθισμό - ανοχή </a:t>
            </a:r>
            <a:r>
              <a:rPr lang="en-US" dirty="0" smtClean="0"/>
              <a:t> </a:t>
            </a:r>
            <a:r>
              <a:rPr lang="el-GR" dirty="0" smtClean="0"/>
              <a:t>και εξάρτηση μετά από χρόνια χρήση</a:t>
            </a:r>
            <a:endParaRPr lang="en-US" dirty="0"/>
          </a:p>
        </p:txBody>
      </p:sp>
    </p:spTree>
    <p:extLst>
      <p:ext uri="{BB962C8B-B14F-4D97-AF65-F5344CB8AC3E}">
        <p14:creationId xmlns:p14="http://schemas.microsoft.com/office/powerpoint/2010/main" val="111370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solidFill>
                  <a:prstClr val="black">
                    <a:lumMod val="75000"/>
                    <a:lumOff val="25000"/>
                  </a:prstClr>
                </a:solidFill>
              </a:rPr>
              <a:t>Εθιστικές ουσίες: </a:t>
            </a:r>
            <a:r>
              <a:rPr lang="el-GR" sz="4000" dirty="0" smtClean="0">
                <a:solidFill>
                  <a:prstClr val="black">
                    <a:lumMod val="75000"/>
                    <a:lumOff val="25000"/>
                  </a:prstClr>
                </a:solidFill>
              </a:rPr>
              <a:t>μαριχουάνα - κανναβινοειδή</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85189" y="1846263"/>
            <a:ext cx="3762260" cy="4022725"/>
          </a:xfrm>
        </p:spPr>
      </p:pic>
      <p:sp>
        <p:nvSpPr>
          <p:cNvPr id="4" name="Content Placeholder 3"/>
          <p:cNvSpPr>
            <a:spLocks noGrp="1"/>
          </p:cNvSpPr>
          <p:nvPr>
            <p:ph sz="half" idx="2"/>
          </p:nvPr>
        </p:nvSpPr>
        <p:spPr/>
        <p:txBody>
          <a:bodyPr/>
          <a:lstStyle/>
          <a:p>
            <a:pPr algn="just">
              <a:buFont typeface="Wingdings" panose="05000000000000000000" pitchFamily="2" charset="2"/>
              <a:buChar char="v"/>
            </a:pPr>
            <a:r>
              <a:rPr lang="el-GR" dirty="0" smtClean="0"/>
              <a:t>Αλλαγές στην αντίληψη του χώρου – χρόνου </a:t>
            </a:r>
          </a:p>
          <a:p>
            <a:pPr algn="just">
              <a:buFont typeface="Wingdings" panose="05000000000000000000" pitchFamily="2" charset="2"/>
              <a:buChar char="v"/>
            </a:pPr>
            <a:r>
              <a:rPr lang="el-GR" dirty="0"/>
              <a:t>Ψ</a:t>
            </a:r>
            <a:r>
              <a:rPr lang="el-GR" dirty="0" smtClean="0"/>
              <a:t>υχοκινητική επιβράδυνση</a:t>
            </a:r>
          </a:p>
          <a:p>
            <a:pPr algn="just">
              <a:buFont typeface="Wingdings" panose="05000000000000000000" pitchFamily="2" charset="2"/>
              <a:buChar char="v"/>
            </a:pPr>
            <a:r>
              <a:rPr lang="el-GR" dirty="0" smtClean="0"/>
              <a:t>Διαταραχές μάθησης, μνήμης, προσοχής</a:t>
            </a:r>
          </a:p>
          <a:p>
            <a:pPr algn="just">
              <a:buFont typeface="Wingdings" panose="05000000000000000000" pitchFamily="2" charset="2"/>
              <a:buChar char="v"/>
            </a:pPr>
            <a:r>
              <a:rPr lang="el-GR" dirty="0" smtClean="0"/>
              <a:t>Απομακρύνονται πολύ αργά από το σώμα (σε αντίθεση με τις άλλες ουσίες)</a:t>
            </a:r>
          </a:p>
          <a:p>
            <a:pPr algn="just">
              <a:buFont typeface="Wingdings" panose="05000000000000000000" pitchFamily="2" charset="2"/>
              <a:buChar char="v"/>
            </a:pPr>
            <a:r>
              <a:rPr lang="el-GR" dirty="0" smtClean="0"/>
              <a:t>Μακροχρόνια χρήση – εθισμός</a:t>
            </a:r>
            <a:r>
              <a:rPr lang="en-US" dirty="0" smtClean="0"/>
              <a:t> (;)</a:t>
            </a:r>
            <a:endParaRPr lang="el-GR" dirty="0" smtClean="0"/>
          </a:p>
          <a:p>
            <a:pPr algn="just">
              <a:buFont typeface="Wingdings" panose="05000000000000000000" pitchFamily="2" charset="2"/>
              <a:buChar char="v"/>
            </a:pPr>
            <a:r>
              <a:rPr lang="el-GR" dirty="0" smtClean="0"/>
              <a:t>Οι υποδοχείς βρίσκονται σε ιππόκαμπο, παρεγκεφαλίδα, βασικά γάγγλια, προμήκη μυελό ή το εγκ. στέλεχος  </a:t>
            </a:r>
            <a:r>
              <a:rPr lang="en-US" dirty="0" smtClean="0"/>
              <a:t>(</a:t>
            </a:r>
            <a:r>
              <a:rPr lang="el-GR" dirty="0" smtClean="0"/>
              <a:t>αλλά μικρή επίδραση στο </a:t>
            </a:r>
            <a:r>
              <a:rPr lang="el-GR" dirty="0"/>
              <a:t>καρδιακό/αναπνευστικό </a:t>
            </a:r>
            <a:r>
              <a:rPr lang="el-GR" dirty="0" smtClean="0"/>
              <a:t>ρυθμό</a:t>
            </a:r>
            <a:r>
              <a:rPr lang="en-US" dirty="0" smtClean="0"/>
              <a:t> </a:t>
            </a:r>
            <a:r>
              <a:rPr lang="el-GR" dirty="0" smtClean="0"/>
              <a:t> δεν </a:t>
            </a:r>
            <a:r>
              <a:rPr lang="el-GR" dirty="0"/>
              <a:t>είναι </a:t>
            </a:r>
            <a:r>
              <a:rPr lang="el-GR" dirty="0" smtClean="0"/>
              <a:t>θανατηφόρα)</a:t>
            </a:r>
            <a:endParaRPr lang="el-GR" dirty="0"/>
          </a:p>
          <a:p>
            <a:pPr marL="0" indent="0">
              <a:buNone/>
            </a:pPr>
            <a:endParaRPr lang="en-US" dirty="0"/>
          </a:p>
        </p:txBody>
      </p:sp>
    </p:spTree>
    <p:extLst>
      <p:ext uri="{BB962C8B-B14F-4D97-AF65-F5344CB8AC3E}">
        <p14:creationId xmlns:p14="http://schemas.microsoft.com/office/powerpoint/2010/main" val="224498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Παραισθησιογόνες </a:t>
            </a:r>
            <a:r>
              <a:rPr lang="el-GR" sz="4000" dirty="0" smtClean="0"/>
              <a:t>ουσίες: </a:t>
            </a:r>
            <a:r>
              <a:rPr lang="en-US" sz="4000" dirty="0" smtClean="0"/>
              <a:t>LSD</a:t>
            </a:r>
            <a:endParaRPr lang="en-US" sz="4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08670" y="1846370"/>
            <a:ext cx="2932119" cy="4022725"/>
          </a:xfrm>
        </p:spPr>
      </p:pic>
      <p:sp>
        <p:nvSpPr>
          <p:cNvPr id="4" name="Content Placeholder 3"/>
          <p:cNvSpPr>
            <a:spLocks noGrp="1"/>
          </p:cNvSpPr>
          <p:nvPr>
            <p:ph sz="half" idx="2"/>
          </p:nvPr>
        </p:nvSpPr>
        <p:spPr/>
        <p:txBody>
          <a:bodyPr>
            <a:normAutofit fontScale="92500" lnSpcReduction="20000"/>
          </a:bodyPr>
          <a:lstStyle/>
          <a:p>
            <a:pPr algn="just">
              <a:buFont typeface="Arial" panose="020B0604020202020204" pitchFamily="34" charset="0"/>
              <a:buChar char="•"/>
            </a:pPr>
            <a:r>
              <a:rPr lang="en-US" dirty="0" smtClean="0"/>
              <a:t>1938 – Albert Hoffman (1906-2008)</a:t>
            </a:r>
            <a:endParaRPr lang="el-GR" dirty="0" smtClean="0"/>
          </a:p>
          <a:p>
            <a:pPr algn="just">
              <a:buFont typeface="Arial" panose="020B0604020202020204" pitchFamily="34" charset="0"/>
              <a:buChar char="•"/>
            </a:pPr>
            <a:r>
              <a:rPr lang="el-GR" dirty="0" smtClean="0"/>
              <a:t>Ψυχότροπες – ψυχομιμηικές ουσίες</a:t>
            </a:r>
          </a:p>
          <a:p>
            <a:pPr algn="just">
              <a:buFont typeface="Arial" panose="020B0604020202020204" pitchFamily="34" charset="0"/>
              <a:buChar char="•"/>
            </a:pPr>
            <a:r>
              <a:rPr lang="el-GR" dirty="0"/>
              <a:t> (ελάχιστα πραγματικών παραισθήσεων  καταγεγραμμένες περιπτώσεις </a:t>
            </a:r>
            <a:endParaRPr lang="en-US" dirty="0" smtClean="0"/>
          </a:p>
          <a:p>
            <a:pPr algn="just">
              <a:buFont typeface="Arial" panose="020B0604020202020204" pitchFamily="34" charset="0"/>
              <a:buChar char="•"/>
            </a:pPr>
            <a:r>
              <a:rPr lang="el-GR" dirty="0" smtClean="0"/>
              <a:t>Το </a:t>
            </a:r>
            <a:r>
              <a:rPr lang="en-US" dirty="0" smtClean="0"/>
              <a:t>LSD </a:t>
            </a:r>
            <a:r>
              <a:rPr lang="el-GR" dirty="0" smtClean="0"/>
              <a:t>ως ψυχοθεραπευτικό εργαλείο για τους σχιζοφρενείς</a:t>
            </a:r>
            <a:r>
              <a:rPr lang="en-US" dirty="0" smtClean="0"/>
              <a:t> </a:t>
            </a:r>
          </a:p>
          <a:p>
            <a:pPr algn="just">
              <a:buFont typeface="Arial" panose="020B0604020202020204" pitchFamily="34" charset="0"/>
              <a:buChar char="•"/>
            </a:pPr>
            <a:r>
              <a:rPr lang="el-GR" dirty="0" smtClean="0"/>
              <a:t>Απρόβλεπτες επιδράσεις ανάλογα με το πόσο δυνατό είναι και τη γενικότερη κατάσταση του οργανισμού</a:t>
            </a:r>
          </a:p>
          <a:p>
            <a:pPr algn="just">
              <a:buFont typeface="Arial" panose="020B0604020202020204" pitchFamily="34" charset="0"/>
              <a:buChar char="•"/>
            </a:pPr>
            <a:r>
              <a:rPr lang="el-GR" dirty="0" smtClean="0"/>
              <a:t>Μακροχρόνιες επιδράσεις (μισή μέρα, περίεργα </a:t>
            </a:r>
            <a:r>
              <a:rPr lang="en-US" dirty="0" smtClean="0"/>
              <a:t>flash back </a:t>
            </a:r>
            <a:r>
              <a:rPr lang="el-GR" dirty="0" smtClean="0"/>
              <a:t>ακόμα και μήνες μετά τη χρήση)</a:t>
            </a:r>
          </a:p>
          <a:p>
            <a:pPr algn="just">
              <a:buFont typeface="Arial" panose="020B0604020202020204" pitchFamily="34" charset="0"/>
              <a:buChar char="•"/>
            </a:pPr>
            <a:r>
              <a:rPr lang="el-GR" dirty="0" smtClean="0"/>
              <a:t>Δεν πιστεύεται ότι είναι εθιστικό </a:t>
            </a:r>
          </a:p>
          <a:p>
            <a:pPr algn="just">
              <a:buFont typeface="Arial" panose="020B0604020202020204" pitchFamily="34" charset="0"/>
              <a:buChar char="•"/>
            </a:pPr>
            <a:r>
              <a:rPr lang="el-GR" dirty="0" smtClean="0"/>
              <a:t>Δεν έχει μελετηθεί πολύ καλά</a:t>
            </a:r>
            <a:endParaRPr lang="en-US" dirty="0"/>
          </a:p>
        </p:txBody>
      </p:sp>
    </p:spTree>
    <p:extLst>
      <p:ext uri="{BB962C8B-B14F-4D97-AF65-F5344CB8AC3E}">
        <p14:creationId xmlns:p14="http://schemas.microsoft.com/office/powerpoint/2010/main" val="1579753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Παραισθησιογόνες ουσίες: </a:t>
            </a:r>
            <a:r>
              <a:rPr lang="en-US" sz="4000" dirty="0"/>
              <a:t>LSD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75694" y="2976563"/>
            <a:ext cx="2381250" cy="1762125"/>
          </a:xfrm>
        </p:spPr>
      </p:pic>
      <p:sp>
        <p:nvSpPr>
          <p:cNvPr id="4" name="Content Placeholder 3"/>
          <p:cNvSpPr>
            <a:spLocks noGrp="1"/>
          </p:cNvSpPr>
          <p:nvPr>
            <p:ph sz="half" idx="2"/>
          </p:nvPr>
        </p:nvSpPr>
        <p:spPr/>
        <p:txBody>
          <a:bodyPr>
            <a:normAutofit fontScale="92500" lnSpcReduction="10000"/>
          </a:bodyPr>
          <a:lstStyle/>
          <a:p>
            <a:pPr algn="just">
              <a:buFont typeface="Wingdings" panose="05000000000000000000" pitchFamily="2" charset="2"/>
              <a:buChar char="v"/>
            </a:pPr>
            <a:r>
              <a:rPr lang="el-GR" dirty="0"/>
              <a:t> απώλεια των ορίων του </a:t>
            </a:r>
            <a:r>
              <a:rPr lang="el-GR" dirty="0" smtClean="0"/>
              <a:t>εγώ (→</a:t>
            </a:r>
            <a:r>
              <a:rPr lang="en-US" dirty="0" smtClean="0"/>
              <a:t>schizophrenia-like symptoms)</a:t>
            </a:r>
            <a:r>
              <a:rPr lang="el-GR" dirty="0" smtClean="0"/>
              <a:t> </a:t>
            </a:r>
            <a:r>
              <a:rPr lang="el-GR" dirty="0"/>
              <a:t>+ διαστρέβλωση </a:t>
            </a:r>
            <a:r>
              <a:rPr lang="el-GR" dirty="0" smtClean="0"/>
              <a:t>αντίληψης</a:t>
            </a:r>
            <a:r>
              <a:rPr lang="en-US" dirty="0" smtClean="0"/>
              <a:t> (</a:t>
            </a:r>
            <a:r>
              <a:rPr lang="el-GR" dirty="0" smtClean="0"/>
              <a:t>‘πύλες της αντίληψης’)</a:t>
            </a:r>
            <a:endParaRPr lang="en-US" dirty="0" smtClean="0"/>
          </a:p>
          <a:p>
            <a:pPr algn="just">
              <a:buFont typeface="Wingdings" panose="05000000000000000000" pitchFamily="2" charset="2"/>
              <a:buChar char="v"/>
            </a:pPr>
            <a:r>
              <a:rPr lang="el-GR" dirty="0" smtClean="0"/>
              <a:t>Δρα ως αγωνιστής της σεροτονίνης – προσδένεται σε σεροτονινεργικούς υποδοχείς (υπερευαισθησία στα χρώματα)</a:t>
            </a:r>
          </a:p>
          <a:p>
            <a:pPr algn="just">
              <a:buFont typeface="Wingdings" panose="05000000000000000000" pitchFamily="2" charset="2"/>
              <a:buChar char="v"/>
            </a:pPr>
            <a:r>
              <a:rPr lang="el-GR" dirty="0" smtClean="0"/>
              <a:t>Σε αντίθεση με την αμφεταμίνη που δρα μόνο εάν υπάρχει η ντοπαμίνη, το </a:t>
            </a:r>
            <a:r>
              <a:rPr lang="en-US" dirty="0" smtClean="0"/>
              <a:t>LSD </a:t>
            </a:r>
            <a:r>
              <a:rPr lang="el-GR" dirty="0" smtClean="0"/>
              <a:t>δρα ακόμα και μετά την πλήρη απομάκρυνση των προσυναπτικών αποδοχέων</a:t>
            </a:r>
          </a:p>
          <a:p>
            <a:pPr algn="just">
              <a:buFont typeface="Wingdings" panose="05000000000000000000" pitchFamily="2" charset="2"/>
              <a:buChar char="v"/>
            </a:pPr>
            <a:r>
              <a:rPr lang="el-GR" dirty="0" smtClean="0"/>
              <a:t>Η σεροτονίνη διαθέτει διάφορα είδη υποδοχέων στον εγκέφαλο – το </a:t>
            </a:r>
            <a:r>
              <a:rPr lang="en-US" dirty="0" smtClean="0"/>
              <a:t>LSD </a:t>
            </a:r>
            <a:r>
              <a:rPr lang="el-GR" dirty="0" smtClean="0"/>
              <a:t>δεσμεύεται πάνω σε ένα συκγεκριμένο είδος και εμποδίζει τη σεροτονίνη να δράσει φυσιολογικά</a:t>
            </a:r>
            <a:endParaRPr lang="en-US" dirty="0"/>
          </a:p>
        </p:txBody>
      </p:sp>
    </p:spTree>
    <p:extLst>
      <p:ext uri="{BB962C8B-B14F-4D97-AF65-F5344CB8AC3E}">
        <p14:creationId xmlns:p14="http://schemas.microsoft.com/office/powerpoint/2010/main" val="508149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solidFill>
                  <a:prstClr val="black">
                    <a:lumMod val="75000"/>
                    <a:lumOff val="25000"/>
                  </a:prstClr>
                </a:solidFill>
              </a:rPr>
              <a:t>Παραισθησιογόνες ουσίες: </a:t>
            </a:r>
            <a:r>
              <a:rPr lang="en-US" sz="4000" dirty="0" smtClean="0">
                <a:solidFill>
                  <a:prstClr val="black">
                    <a:lumMod val="75000"/>
                    <a:lumOff val="25000"/>
                  </a:prstClr>
                </a:solidFill>
              </a:rPr>
              <a:t>MDMA (Ecstasy) </a:t>
            </a:r>
            <a:endParaRPr lang="en-US" dirty="0"/>
          </a:p>
        </p:txBody>
      </p:sp>
      <p:pic>
        <p:nvPicPr>
          <p:cNvPr id="5" name="Content Placeholder 4"/>
          <p:cNvPicPr>
            <a:picLocks noGrp="1" noChangeAspect="1"/>
          </p:cNvPicPr>
          <p:nvPr>
            <p:ph sz="half" idx="1"/>
          </p:nvPr>
        </p:nvPicPr>
        <p:blipFill>
          <a:blip r:embed="rId3"/>
          <a:stretch>
            <a:fillRect/>
          </a:stretch>
        </p:blipFill>
        <p:spPr>
          <a:xfrm>
            <a:off x="1096963" y="2005608"/>
            <a:ext cx="4938712" cy="3704034"/>
          </a:xfrm>
          <a:prstGeom prst="rect">
            <a:avLst/>
          </a:prstGeom>
        </p:spPr>
      </p:pic>
      <p:sp>
        <p:nvSpPr>
          <p:cNvPr id="4" name="Content Placeholder 3"/>
          <p:cNvSpPr>
            <a:spLocks noGrp="1"/>
          </p:cNvSpPr>
          <p:nvPr>
            <p:ph sz="half" idx="2"/>
          </p:nvPr>
        </p:nvSpPr>
        <p:spPr/>
        <p:txBody>
          <a:bodyPr>
            <a:normAutofit lnSpcReduction="10000"/>
          </a:bodyPr>
          <a:lstStyle/>
          <a:p>
            <a:pPr algn="just">
              <a:buFont typeface="Wingdings" panose="05000000000000000000" pitchFamily="2" charset="2"/>
              <a:buChar char="v"/>
            </a:pPr>
            <a:r>
              <a:rPr lang="en-US" dirty="0" smtClean="0"/>
              <a:t> </a:t>
            </a:r>
            <a:r>
              <a:rPr lang="el-GR" dirty="0" smtClean="0"/>
              <a:t>ευφορία – ενσυναίσθηση</a:t>
            </a:r>
            <a:endParaRPr lang="en-US" dirty="0" smtClean="0"/>
          </a:p>
          <a:p>
            <a:pPr algn="just">
              <a:buFont typeface="Wingdings" panose="05000000000000000000" pitchFamily="2" charset="2"/>
              <a:buChar char="v"/>
            </a:pPr>
            <a:r>
              <a:rPr lang="el-GR" dirty="0" smtClean="0"/>
              <a:t>σε ένα φυσιολογικό εγκέφαλο η σεροτονίνη επαναπροσλαμβάνεται από τον ΠΣΝ για να να αναπαραχθεί → ‘καθάρισμα’ για να είναι το κύτταρο έτοιμο να δεχθεί ένα καινούριο μήνυμα</a:t>
            </a:r>
          </a:p>
          <a:p>
            <a:pPr algn="just">
              <a:buFont typeface="Wingdings" panose="05000000000000000000" pitchFamily="2" charset="2"/>
              <a:buChar char="v"/>
            </a:pPr>
            <a:r>
              <a:rPr lang="el-GR" dirty="0" smtClean="0"/>
              <a:t>Το </a:t>
            </a:r>
            <a:r>
              <a:rPr lang="en-US" dirty="0" smtClean="0"/>
              <a:t>MDMA </a:t>
            </a:r>
            <a:r>
              <a:rPr lang="el-GR" dirty="0" smtClean="0"/>
              <a:t>μπλοκάρει τους υποδοχείς της Σ – χείμαρρος Σ – τα αποθέματα εξαντλούνται </a:t>
            </a:r>
          </a:p>
          <a:p>
            <a:pPr algn="just">
              <a:buFont typeface="Wingdings" panose="05000000000000000000" pitchFamily="2" charset="2"/>
              <a:buChar char="v"/>
            </a:pPr>
            <a:r>
              <a:rPr lang="el-GR" dirty="0" smtClean="0"/>
              <a:t>Νευροτοξικό: επιδρά στην αμυγδαλή (εξαφάνιση φόβου-θεραπεία για μετατραυματικό άγχος), στο ραβδωτό σώμα (ευφορία) και σε προμετωπιαίο, όπου καταστρέφει νευρώνες σεροτονίνης</a:t>
            </a:r>
          </a:p>
        </p:txBody>
      </p:sp>
    </p:spTree>
    <p:extLst>
      <p:ext uri="{BB962C8B-B14F-4D97-AF65-F5344CB8AC3E}">
        <p14:creationId xmlns:p14="http://schemas.microsoft.com/office/powerpoint/2010/main" val="17762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Οινόπνευμα</a:t>
            </a:r>
            <a:endParaRPr lang="en-US" sz="4000" dirty="0"/>
          </a:p>
        </p:txBody>
      </p:sp>
      <p:sp>
        <p:nvSpPr>
          <p:cNvPr id="5" name="Content Placeholder 4"/>
          <p:cNvSpPr>
            <a:spLocks noGrp="1"/>
          </p:cNvSpPr>
          <p:nvPr>
            <p:ph idx="1"/>
          </p:nvPr>
        </p:nvSpPr>
        <p:spPr/>
        <p:txBody>
          <a:bodyPr/>
          <a:lstStyle/>
          <a:p>
            <a:pPr>
              <a:buFont typeface="Wingdings" panose="05000000000000000000" pitchFamily="2" charset="2"/>
              <a:buChar char="v"/>
            </a:pPr>
            <a:r>
              <a:rPr lang="el-GR" dirty="0" smtClean="0"/>
              <a:t> Η πιο συχνή μορφή κατάχρησης</a:t>
            </a:r>
          </a:p>
          <a:p>
            <a:pPr>
              <a:buFont typeface="Wingdings" panose="05000000000000000000" pitchFamily="2" charset="2"/>
              <a:buChar char="v"/>
            </a:pPr>
            <a:r>
              <a:rPr lang="el-GR" dirty="0" smtClean="0"/>
              <a:t>Σοβαρά προβλήματα, μεταξύ των οποίων έκπτωση σε γνωστικές λειτουργίες, μνήμη, μάθηση (πριν τα 40 ανάκαμψη)</a:t>
            </a:r>
          </a:p>
          <a:p>
            <a:pPr>
              <a:buFont typeface="Wingdings" panose="05000000000000000000" pitchFamily="2" charset="2"/>
              <a:buChar char="v"/>
            </a:pPr>
            <a:r>
              <a:rPr lang="el-GR" dirty="0" smtClean="0"/>
              <a:t>Πως λειτουργεί;</a:t>
            </a:r>
          </a:p>
          <a:p>
            <a:pPr>
              <a:spcBef>
                <a:spcPts val="0"/>
              </a:spcBef>
              <a:buFont typeface="Arial" panose="020B0604020202020204" pitchFamily="34" charset="0"/>
              <a:buChar char="•"/>
            </a:pPr>
            <a:r>
              <a:rPr lang="el-GR" dirty="0" smtClean="0"/>
              <a:t>Αναστέλλει τη ροή ιόντων </a:t>
            </a:r>
            <a:r>
              <a:rPr lang="en-US" dirty="0" smtClean="0"/>
              <a:t>Na</a:t>
            </a:r>
            <a:r>
              <a:rPr lang="el-GR" dirty="0" smtClean="0"/>
              <a:t> – μεγαλώνει την επιφάνεια των μεμβρανών (→ επιβραδύνει την επικοινωνία μεταξύ των νευρώνων)</a:t>
            </a:r>
          </a:p>
          <a:p>
            <a:pPr>
              <a:spcBef>
                <a:spcPts val="0"/>
              </a:spcBef>
              <a:buFont typeface="Arial" panose="020B0604020202020204" pitchFamily="34" charset="0"/>
              <a:buChar char="•"/>
            </a:pPr>
            <a:r>
              <a:rPr lang="el-GR" dirty="0" smtClean="0"/>
              <a:t>Μεταβάλλει τους υποδοχείς </a:t>
            </a:r>
            <a:r>
              <a:rPr lang="en-US" dirty="0" smtClean="0"/>
              <a:t>GABA</a:t>
            </a:r>
            <a:r>
              <a:rPr lang="en-US" baseline="-25000" dirty="0" smtClean="0"/>
              <a:t>A </a:t>
            </a:r>
            <a:r>
              <a:rPr lang="el-GR" dirty="0" smtClean="0"/>
              <a:t>αυξάνοντας τη διεγερσιμότητά τους: όταν το </a:t>
            </a:r>
            <a:r>
              <a:rPr lang="en-US" dirty="0" smtClean="0"/>
              <a:t>GABA</a:t>
            </a:r>
            <a:r>
              <a:rPr lang="el-GR" dirty="0" smtClean="0"/>
              <a:t> δρα περισσότερο→ αυξημένη χαλάρωση και μείωση άγχους (ηρεμιστικό)</a:t>
            </a:r>
          </a:p>
          <a:p>
            <a:pPr>
              <a:spcBef>
                <a:spcPts val="0"/>
              </a:spcBef>
              <a:buFont typeface="Arial" panose="020B0604020202020204" pitchFamily="34" charset="0"/>
              <a:buChar char="•"/>
            </a:pPr>
            <a:r>
              <a:rPr lang="el-GR" dirty="0" smtClean="0"/>
              <a:t>Προσδένεται σε πάρα πολλούς υποδοχείς (σεροτονίνη+ντοπαμίνη)</a:t>
            </a:r>
          </a:p>
          <a:p>
            <a:pPr>
              <a:buFont typeface="Wingdings" panose="05000000000000000000" pitchFamily="2" charset="2"/>
              <a:buChar char="v"/>
            </a:pPr>
            <a:r>
              <a:rPr lang="el-GR" dirty="0" smtClean="0"/>
              <a:t>Γενετική προδιάθεση</a:t>
            </a:r>
          </a:p>
          <a:p>
            <a:pPr>
              <a:buFont typeface="Wingdings" panose="05000000000000000000" pitchFamily="2" charset="2"/>
              <a:buChar char="v"/>
            </a:pPr>
            <a:r>
              <a:rPr lang="el-GR" dirty="0" smtClean="0"/>
              <a:t>Γονίδια επηρεάζουν τον μεταβολισμό οινοπνεύματος (περίπου οι μισοί Ασιάτες δεν το έχουν)</a:t>
            </a:r>
            <a:endParaRPr lang="el-GR"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204" t="13769" r="7918" b="13517"/>
          <a:stretch/>
        </p:blipFill>
        <p:spPr>
          <a:xfrm>
            <a:off x="9036435" y="178229"/>
            <a:ext cx="1962199" cy="1481856"/>
          </a:xfrm>
          <a:prstGeom prst="rect">
            <a:avLst/>
          </a:prstGeom>
        </p:spPr>
      </p:pic>
    </p:spTree>
    <p:extLst>
      <p:ext uri="{BB962C8B-B14F-4D97-AF65-F5344CB8AC3E}">
        <p14:creationId xmlns:p14="http://schemas.microsoft.com/office/powerpoint/2010/main" val="410359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Νευροδιαβιβαστές και συμπεριφορά</a:t>
            </a:r>
            <a:endParaRPr lang="en-US" sz="3200"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v"/>
            </a:pPr>
            <a:r>
              <a:rPr lang="el-GR" dirty="0" smtClean="0"/>
              <a:t>Οι νευρώνες έχουν την τάση να δημιουργούν μονοπάτια στον εγκέφαλο που χαρακτηρίζονται από εξειδικευμένους νευροδιαβιβαστές </a:t>
            </a:r>
          </a:p>
          <a:p>
            <a:pPr algn="just">
              <a:buFont typeface="Wingdings" panose="05000000000000000000" pitchFamily="2" charset="2"/>
              <a:buChar char="v"/>
            </a:pPr>
            <a:r>
              <a:rPr lang="el-GR" dirty="0" smtClean="0"/>
              <a:t>Η επίδραση του νευροδιαβιβαστή στη νόηση και τη συμπεριφορά  εξαρτάται από την </a:t>
            </a:r>
            <a:r>
              <a:rPr lang="el-GR" i="1" dirty="0" smtClean="0"/>
              <a:t>ποσότητα</a:t>
            </a:r>
            <a:r>
              <a:rPr lang="el-GR" dirty="0" smtClean="0"/>
              <a:t> του νευροδιαβιβαστή (ψηλή ή χαμηλή συγκέντρωση) όσο και από την </a:t>
            </a:r>
            <a:r>
              <a:rPr lang="el-GR" i="1" dirty="0" smtClean="0"/>
              <a:t>περιοχή</a:t>
            </a:r>
            <a:r>
              <a:rPr lang="el-GR" dirty="0" smtClean="0"/>
              <a:t> στην οποία εκλύεται και από τον τύπο του υποδοχέα</a:t>
            </a:r>
            <a:r>
              <a:rPr lang="el-GR" dirty="0"/>
              <a:t> </a:t>
            </a:r>
            <a:r>
              <a:rPr lang="el-GR" dirty="0" smtClean="0"/>
              <a:t>(κάθε νευροδιαβιβαστής έχει πολλά είδη υποδοχέων)</a:t>
            </a:r>
          </a:p>
          <a:p>
            <a:pPr algn="just">
              <a:spcBef>
                <a:spcPts val="0"/>
              </a:spcBef>
              <a:spcAft>
                <a:spcPts val="0"/>
              </a:spcAft>
              <a:buFont typeface="Wingdings" panose="05000000000000000000" pitchFamily="2" charset="2"/>
              <a:buChar char="v"/>
            </a:pPr>
            <a:r>
              <a:rPr lang="el-GR" b="1" dirty="0" smtClean="0">
                <a:solidFill>
                  <a:schemeClr val="accent2"/>
                </a:solidFill>
              </a:rPr>
              <a:t> </a:t>
            </a:r>
            <a:r>
              <a:rPr lang="el-GR" dirty="0" smtClean="0">
                <a:solidFill>
                  <a:schemeClr val="accent2"/>
                </a:solidFill>
              </a:rPr>
              <a:t>→ </a:t>
            </a:r>
            <a:r>
              <a:rPr lang="en-US" dirty="0" smtClean="0">
                <a:solidFill>
                  <a:schemeClr val="accent2"/>
                </a:solidFill>
              </a:rPr>
              <a:t>“where always matters in the brain”</a:t>
            </a:r>
            <a:r>
              <a:rPr lang="el-GR" dirty="0" smtClean="0">
                <a:solidFill>
                  <a:schemeClr val="accent2"/>
                </a:solidFill>
              </a:rPr>
              <a:t>: ο εντοπισμός στον εγκέφαλο, ακόμα και σε μοριακό επίπεδο, είναι πάρα πολύ σημαντικός παράγοντας όταν μελετάμε τη βιολογική βάση της συμπεριφοράς</a:t>
            </a:r>
          </a:p>
          <a:p>
            <a:pPr algn="just">
              <a:spcAft>
                <a:spcPts val="0"/>
              </a:spcAft>
              <a:buFont typeface="Wingdings" panose="05000000000000000000" pitchFamily="2" charset="2"/>
              <a:buChar char="v"/>
            </a:pPr>
            <a:r>
              <a:rPr lang="el-GR" dirty="0" smtClean="0"/>
              <a:t>Ο συνδυασμ</a:t>
            </a:r>
            <a:r>
              <a:rPr lang="en-US" dirty="0" smtClean="0"/>
              <a:t>o</a:t>
            </a:r>
            <a:r>
              <a:rPr lang="el-GR" dirty="0" smtClean="0"/>
              <a:t>ί άπειροι προκειμένου να υπάρχει η δυνατότητα να παραχθεί σύνθετη συμπεριφορά </a:t>
            </a:r>
          </a:p>
          <a:p>
            <a:pPr algn="just">
              <a:spcAft>
                <a:spcPts val="0"/>
              </a:spcAft>
              <a:buFont typeface="Wingdings" panose="05000000000000000000" pitchFamily="2" charset="2"/>
              <a:buChar char="v"/>
            </a:pPr>
            <a:r>
              <a:rPr lang="el-GR" dirty="0" smtClean="0"/>
              <a:t>Η χημεία των συνάψεων και των υποδοχέων μπορεί να βρίσκεται πίσω από τη συμπεριφορά (ή την προσωπικότητα ή την ψυχοπαθολογία); </a:t>
            </a:r>
          </a:p>
          <a:p>
            <a:pPr marL="0" indent="0">
              <a:buNone/>
            </a:pPr>
            <a:endParaRPr lang="el-GR" dirty="0" smtClean="0"/>
          </a:p>
        </p:txBody>
      </p:sp>
    </p:spTree>
    <p:extLst>
      <p:ext uri="{BB962C8B-B14F-4D97-AF65-F5344CB8AC3E}">
        <p14:creationId xmlns:p14="http://schemas.microsoft.com/office/powerpoint/2010/main" val="107409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28600" y="1624239"/>
            <a:ext cx="4938713" cy="29321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114" y="678295"/>
            <a:ext cx="6426000" cy="4824000"/>
          </a:xfrm>
          <a:prstGeom prst="rect">
            <a:avLst/>
          </a:prstGeom>
        </p:spPr>
      </p:pic>
    </p:spTree>
    <p:extLst>
      <p:ext uri="{BB962C8B-B14F-4D97-AF65-F5344CB8AC3E}">
        <p14:creationId xmlns:p14="http://schemas.microsoft.com/office/powerpoint/2010/main" val="219834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Νευροδιαβιβαστές - φάρμακα - ναρκωτικά</a:t>
            </a:r>
            <a:endParaRPr lang="en-US" sz="4000"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l-GR" dirty="0"/>
              <a:t>Τα φάρμακα μιμούνται τη δράση των νευροδιαβιβαστών προκειμένου να επηρεάσουν τις ψυχολογικές </a:t>
            </a:r>
            <a:r>
              <a:rPr lang="el-GR" dirty="0" smtClean="0"/>
              <a:t>λειτουργίες</a:t>
            </a:r>
          </a:p>
          <a:p>
            <a:pPr>
              <a:buFont typeface="Wingdings" panose="05000000000000000000" pitchFamily="2" charset="2"/>
              <a:buChar char="v"/>
            </a:pPr>
            <a:r>
              <a:rPr lang="el-GR" dirty="0" smtClean="0"/>
              <a:t>Όλες οι ουσίες που επιδρούν στον Ε+συμπεριφορά επιδρούν πάνω στη σύναψη</a:t>
            </a:r>
          </a:p>
          <a:p>
            <a:pPr>
              <a:buFont typeface="Wingdings" panose="05000000000000000000" pitchFamily="2" charset="2"/>
              <a:buChar char="v"/>
            </a:pPr>
            <a:r>
              <a:rPr lang="el-GR" dirty="0" smtClean="0"/>
              <a:t>Η επίδραση μιας ουσίας εξαρτάται τόσο από την ποσότητα όσο και από τη χρήση</a:t>
            </a:r>
          </a:p>
          <a:p>
            <a:pPr>
              <a:buFont typeface="Wingdings" panose="05000000000000000000" pitchFamily="2" charset="2"/>
              <a:buChar char="v"/>
            </a:pPr>
            <a:r>
              <a:rPr lang="el-GR" b="1" dirty="0" smtClean="0"/>
              <a:t>Ανταγωνιστές</a:t>
            </a:r>
            <a:r>
              <a:rPr lang="el-GR" dirty="0" smtClean="0"/>
              <a:t>= ουσίες που αναστέλλουν τη δράση ενός νευροδιαβιβαστή</a:t>
            </a:r>
          </a:p>
          <a:p>
            <a:pPr marL="0" indent="0">
              <a:spcBef>
                <a:spcPts val="0"/>
              </a:spcBef>
              <a:buNone/>
            </a:pPr>
            <a:r>
              <a:rPr lang="el-GR" dirty="0"/>
              <a:t> </a:t>
            </a:r>
            <a:r>
              <a:rPr lang="el-GR" dirty="0" smtClean="0"/>
              <a:t>   </a:t>
            </a:r>
            <a:r>
              <a:rPr lang="el-GR" b="1" dirty="0" smtClean="0"/>
              <a:t>Αγωνιστές</a:t>
            </a:r>
            <a:r>
              <a:rPr lang="el-GR" dirty="0" smtClean="0"/>
              <a:t> =ουσίες που μιμούνται ή ενισχύουν τη δράση ενός νευροδιαβιβαστή</a:t>
            </a:r>
          </a:p>
          <a:p>
            <a:pPr>
              <a:buFont typeface="Wingdings" panose="05000000000000000000" pitchFamily="2" charset="2"/>
              <a:buChar char="v"/>
            </a:pPr>
            <a:r>
              <a:rPr lang="el-GR" dirty="0" smtClean="0"/>
              <a:t>Έχουν τροποποιητική δράση συνήθως:</a:t>
            </a:r>
          </a:p>
          <a:p>
            <a:pPr>
              <a:spcBef>
                <a:spcPts val="0"/>
              </a:spcBef>
              <a:buFont typeface="Arial" panose="020B0604020202020204" pitchFamily="34" charset="0"/>
              <a:buChar char="•"/>
            </a:pPr>
            <a:r>
              <a:rPr lang="el-GR" dirty="0" smtClean="0"/>
              <a:t>Διευκολύνουν ή αναστέλλουν την απελευθέρωση ενός νευροδιαβιβαστή</a:t>
            </a:r>
          </a:p>
          <a:p>
            <a:pPr>
              <a:spcBef>
                <a:spcPts val="0"/>
              </a:spcBef>
              <a:buFont typeface="Arial" panose="020B0604020202020204" pitchFamily="34" charset="0"/>
              <a:buChar char="•"/>
            </a:pPr>
            <a:r>
              <a:rPr lang="el-GR" dirty="0" smtClean="0"/>
              <a:t>Αυξάνουν ή μειώνουν το ρυθμό παραγωγής</a:t>
            </a:r>
          </a:p>
          <a:p>
            <a:pPr>
              <a:spcBef>
                <a:spcPts val="0"/>
              </a:spcBef>
              <a:buFont typeface="Arial" panose="020B0604020202020204" pitchFamily="34" charset="0"/>
              <a:buChar char="•"/>
            </a:pPr>
            <a:r>
              <a:rPr lang="el-GR" dirty="0" smtClean="0"/>
              <a:t>Επιδρούν στο τι θα κάνει ο νευροδιαβιβαστής μετά τη δέσμευσή του</a:t>
            </a:r>
          </a:p>
          <a:p>
            <a:pPr>
              <a:buFont typeface="Wingdings" panose="05000000000000000000" pitchFamily="2" charset="2"/>
              <a:buChar char="v"/>
            </a:pPr>
            <a:r>
              <a:rPr lang="el-GR" dirty="0" smtClean="0"/>
              <a:t>Ή προσδένονται απευθείας σε κάποιον υποδοχέα (</a:t>
            </a:r>
            <a:r>
              <a:rPr lang="el-GR" b="1" dirty="0" smtClean="0"/>
              <a:t>συγγενείς </a:t>
            </a:r>
            <a:r>
              <a:rPr lang="el-GR" dirty="0" smtClean="0"/>
              <a:t>ουσίες) με αποτέλεσμα</a:t>
            </a:r>
          </a:p>
          <a:p>
            <a:pPr>
              <a:spcBef>
                <a:spcPts val="0"/>
              </a:spcBef>
              <a:buFont typeface="Arial" panose="020B0604020202020204" pitchFamily="34" charset="0"/>
              <a:buChar char="•"/>
            </a:pPr>
            <a:r>
              <a:rPr lang="el-GR" dirty="0" smtClean="0"/>
              <a:t>Να τον διεγείρουν (κλειδί που ξεκλειδώνει)</a:t>
            </a:r>
          </a:p>
          <a:p>
            <a:pPr>
              <a:spcBef>
                <a:spcPts val="0"/>
              </a:spcBef>
              <a:buFont typeface="Arial" panose="020B0604020202020204" pitchFamily="34" charset="0"/>
              <a:buChar char="•"/>
            </a:pPr>
            <a:r>
              <a:rPr lang="el-GR" dirty="0" smtClean="0"/>
              <a:t>Να τον αναστέλλουν (κλειδί που μπλοκάρει)</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95328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solidFill>
                  <a:prstClr val="black">
                    <a:lumMod val="75000"/>
                    <a:lumOff val="25000"/>
                  </a:prstClr>
                </a:solidFill>
              </a:rPr>
              <a:t>Νευροδιαβιβαστές - φάρμακα - ναρκωτικά</a:t>
            </a:r>
            <a:endParaRPr lang="en-US" dirty="0"/>
          </a:p>
        </p:txBody>
      </p:sp>
      <p:pic>
        <p:nvPicPr>
          <p:cNvPr id="4" name="Content Placeholder 3"/>
          <p:cNvPicPr>
            <a:picLocks noGrp="1" noChangeAspect="1"/>
          </p:cNvPicPr>
          <p:nvPr>
            <p:ph idx="1"/>
          </p:nvPr>
        </p:nvPicPr>
        <p:blipFill>
          <a:blip r:embed="rId2"/>
          <a:stretch>
            <a:fillRect/>
          </a:stretch>
        </p:blipFill>
        <p:spPr>
          <a:xfrm>
            <a:off x="3324988" y="1846263"/>
            <a:ext cx="5602350" cy="4022725"/>
          </a:xfrm>
          <a:prstGeom prst="rect">
            <a:avLst/>
          </a:prstGeom>
        </p:spPr>
      </p:pic>
    </p:spTree>
    <p:extLst>
      <p:ext uri="{BB962C8B-B14F-4D97-AF65-F5344CB8AC3E}">
        <p14:creationId xmlns:p14="http://schemas.microsoft.com/office/powerpoint/2010/main" val="281436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Νοραδρενεργική σύναψη</a:t>
            </a:r>
            <a:endParaRPr lang="en-US" sz="40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04775" y="1846263"/>
            <a:ext cx="3523087" cy="4022725"/>
          </a:xfrm>
        </p:spPr>
      </p:pic>
      <p:sp>
        <p:nvSpPr>
          <p:cNvPr id="5" name="Content Placeholder 4"/>
          <p:cNvSpPr>
            <a:spLocks noGrp="1"/>
          </p:cNvSpPr>
          <p:nvPr>
            <p:ph sz="half" idx="2"/>
          </p:nvPr>
        </p:nvSpPr>
        <p:spPr>
          <a:xfrm>
            <a:off x="5095634" y="2296206"/>
            <a:ext cx="3206538" cy="4023360"/>
          </a:xfrm>
        </p:spPr>
        <p:txBody>
          <a:bodyPr numCol="1"/>
          <a:lstStyle/>
          <a:p>
            <a:pPr algn="ctr">
              <a:spcBef>
                <a:spcPts val="0"/>
              </a:spcBef>
            </a:pPr>
            <a:r>
              <a:rPr lang="el-GR" dirty="0" smtClean="0"/>
              <a:t>Τυροσίνη (τροφή)               </a:t>
            </a:r>
          </a:p>
          <a:p>
            <a:pPr algn="ctr">
              <a:spcBef>
                <a:spcPts val="0"/>
              </a:spcBef>
            </a:pPr>
            <a:r>
              <a:rPr lang="el-GR" dirty="0" smtClean="0">
                <a:latin typeface="Calibri" panose="020F0502020204030204" pitchFamily="34" charset="0"/>
              </a:rPr>
              <a:t>     ↓</a:t>
            </a:r>
            <a:endParaRPr lang="el-GR" dirty="0" smtClean="0"/>
          </a:p>
          <a:p>
            <a:pPr algn="ctr">
              <a:spcBef>
                <a:spcPts val="0"/>
              </a:spcBef>
            </a:pPr>
            <a:r>
              <a:rPr lang="el-GR" dirty="0" smtClean="0"/>
              <a:t>    </a:t>
            </a:r>
            <a:r>
              <a:rPr lang="en-US" dirty="0" err="1" smtClean="0"/>
              <a:t>dopa</a:t>
            </a:r>
            <a:r>
              <a:rPr lang="en-US" dirty="0" smtClean="0"/>
              <a:t> </a:t>
            </a:r>
            <a:endParaRPr lang="el-GR" dirty="0" smtClean="0"/>
          </a:p>
          <a:p>
            <a:pPr algn="ctr">
              <a:spcBef>
                <a:spcPts val="0"/>
              </a:spcBef>
            </a:pPr>
            <a:r>
              <a:rPr lang="el-GR" dirty="0" smtClean="0">
                <a:latin typeface="Calibri" panose="020F0502020204030204" pitchFamily="34" charset="0"/>
              </a:rPr>
              <a:t>      ↓</a:t>
            </a:r>
            <a:endParaRPr lang="el-GR" dirty="0"/>
          </a:p>
          <a:p>
            <a:pPr algn="ctr">
              <a:spcBef>
                <a:spcPts val="0"/>
              </a:spcBef>
            </a:pPr>
            <a:r>
              <a:rPr lang="el-GR" dirty="0" smtClean="0"/>
              <a:t>Ντοπαμίνη</a:t>
            </a:r>
          </a:p>
          <a:p>
            <a:pPr algn="ctr">
              <a:spcBef>
                <a:spcPts val="0"/>
              </a:spcBef>
            </a:pPr>
            <a:r>
              <a:rPr lang="el-GR" dirty="0" smtClean="0">
                <a:latin typeface="Calibri" panose="020F0502020204030204" pitchFamily="34" charset="0"/>
              </a:rPr>
              <a:t>      ↓</a:t>
            </a:r>
            <a:endParaRPr lang="el-GR" dirty="0" smtClean="0"/>
          </a:p>
          <a:p>
            <a:pPr algn="ctr">
              <a:spcBef>
                <a:spcPts val="0"/>
              </a:spcBef>
            </a:pPr>
            <a:r>
              <a:rPr lang="el-GR" dirty="0" smtClean="0"/>
              <a:t>Νορεπινεφρίνη         </a:t>
            </a:r>
          </a:p>
          <a:p>
            <a:pPr algn="ctr">
              <a:spcBef>
                <a:spcPts val="0"/>
              </a:spcBef>
            </a:pPr>
            <a:r>
              <a:rPr lang="el-GR" dirty="0" smtClean="0">
                <a:latin typeface="Calibri" panose="020F0502020204030204" pitchFamily="34" charset="0"/>
              </a:rPr>
              <a:t>    ↙   ↘</a:t>
            </a:r>
          </a:p>
          <a:p>
            <a:pPr algn="ctr">
              <a:spcBef>
                <a:spcPts val="0"/>
              </a:spcBef>
            </a:pPr>
            <a:r>
              <a:rPr lang="el-GR" dirty="0" smtClean="0">
                <a:latin typeface="Calibri" panose="020F0502020204030204" pitchFamily="34" charset="0"/>
              </a:rPr>
              <a:t>ΜΑΟ  </a:t>
            </a:r>
            <a:r>
              <a:rPr lang="en-US" dirty="0" smtClean="0">
                <a:latin typeface="Calibri" panose="020F0502020204030204" pitchFamily="34" charset="0"/>
              </a:rPr>
              <a:t>COMT</a:t>
            </a:r>
            <a:endParaRPr lang="el-GR" dirty="0" smtClean="0">
              <a:latin typeface="Calibri" panose="020F0502020204030204" pitchFamily="34" charset="0"/>
            </a:endParaRPr>
          </a:p>
          <a:p>
            <a:pPr algn="ctr">
              <a:spcBef>
                <a:spcPts val="0"/>
              </a:spcBef>
            </a:pPr>
            <a:r>
              <a:rPr lang="el-GR" dirty="0" smtClean="0">
                <a:latin typeface="Calibri" panose="020F0502020204030204" pitchFamily="34" charset="0"/>
              </a:rPr>
              <a:t>(μη δραστικές ουσίες)</a:t>
            </a:r>
            <a:endParaRPr lang="el-GR" dirty="0" smtClean="0"/>
          </a:p>
          <a:p>
            <a:endParaRPr lang="en-US" dirty="0"/>
          </a:p>
        </p:txBody>
      </p:sp>
      <p:sp>
        <p:nvSpPr>
          <p:cNvPr id="7" name="Content Placeholder 4"/>
          <p:cNvSpPr txBox="1">
            <a:spLocks/>
          </p:cNvSpPr>
          <p:nvPr/>
        </p:nvSpPr>
        <p:spPr>
          <a:xfrm>
            <a:off x="8432799" y="2296206"/>
            <a:ext cx="3018971" cy="3736023"/>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spcBef>
                <a:spcPts val="0"/>
              </a:spcBef>
            </a:pPr>
            <a:r>
              <a:rPr lang="el-GR" sz="1800" dirty="0" smtClean="0"/>
              <a:t>Η αμφεταμίνη π.χ. αυξάνει τη ποσότητα της νορεπινεφρίνης με αποτέλεσμα να εμποδίζεται η επαναπρόσληψη από τον προσυναπτικό υποδοχέα</a:t>
            </a:r>
          </a:p>
          <a:p>
            <a:pPr algn="just">
              <a:spcBef>
                <a:spcPts val="0"/>
              </a:spcBef>
            </a:pPr>
            <a:endParaRPr lang="el-GR" sz="1800" dirty="0"/>
          </a:p>
          <a:p>
            <a:pPr algn="just">
              <a:spcBef>
                <a:spcPts val="0"/>
              </a:spcBef>
            </a:pPr>
            <a:r>
              <a:rPr lang="el-GR" sz="1800" dirty="0" smtClean="0"/>
              <a:t>Τρικυκλικά αντικαταθλιπτικά αναστέλλουν τελείως την πρόσληψη νορεπινεφρίνης</a:t>
            </a:r>
          </a:p>
          <a:p>
            <a:pPr algn="just">
              <a:spcBef>
                <a:spcPts val="0"/>
              </a:spcBef>
            </a:pPr>
            <a:endParaRPr lang="el-GR" sz="1800" dirty="0"/>
          </a:p>
          <a:p>
            <a:pPr algn="just">
              <a:spcBef>
                <a:spcPts val="0"/>
              </a:spcBef>
            </a:pPr>
            <a:r>
              <a:rPr lang="el-GR" sz="1800" dirty="0" smtClean="0"/>
              <a:t>Η παρέμβαση γίνεται σε οποιοδήποτε στάδιο!</a:t>
            </a:r>
          </a:p>
          <a:p>
            <a:endParaRPr lang="en-US" dirty="0"/>
          </a:p>
        </p:txBody>
      </p:sp>
    </p:spTree>
    <p:extLst>
      <p:ext uri="{BB962C8B-B14F-4D97-AF65-F5344CB8AC3E}">
        <p14:creationId xmlns:p14="http://schemas.microsoft.com/office/powerpoint/2010/main" val="390169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Διεγερτικές Ουσίες: </a:t>
            </a:r>
            <a:r>
              <a:rPr lang="el-GR" sz="3200" dirty="0" smtClean="0"/>
              <a:t>αμφεταμίνη - κοκαΐνη</a:t>
            </a:r>
            <a:endParaRPr lang="en-US" sz="3200" dirty="0"/>
          </a:p>
        </p:txBody>
      </p:sp>
      <p:sp>
        <p:nvSpPr>
          <p:cNvPr id="4" name="Content Placeholder 3"/>
          <p:cNvSpPr>
            <a:spLocks noGrp="1"/>
          </p:cNvSpPr>
          <p:nvPr>
            <p:ph sz="half" idx="2"/>
          </p:nvPr>
        </p:nvSpPr>
        <p:spPr/>
        <p:txBody>
          <a:bodyPr>
            <a:normAutofit fontScale="77500" lnSpcReduction="20000"/>
          </a:bodyPr>
          <a:lstStyle/>
          <a:p>
            <a:pPr algn="just">
              <a:buFont typeface="Wingdings" panose="05000000000000000000" pitchFamily="2" charset="2"/>
              <a:buChar char="v"/>
            </a:pPr>
            <a:r>
              <a:rPr lang="el-GR" dirty="0" smtClean="0"/>
              <a:t> Οι διεγερτικές ουσίες αυξάνουν τη δραστηριότητα και την εκγρήγορση (ηρεμούν όμως τα υπερκινητικά παιδιά)</a:t>
            </a:r>
          </a:p>
          <a:p>
            <a:pPr algn="just">
              <a:buFont typeface="Wingdings" panose="05000000000000000000" pitchFamily="2" charset="2"/>
              <a:buChar char="v"/>
            </a:pPr>
            <a:r>
              <a:rPr lang="el-GR" dirty="0" smtClean="0"/>
              <a:t>Αμφεταμίνη – Κοκαϊνη: αυξάνουν τη δραστηριότητα των ντοπαμινεργικών συνάψεων και των νοραδρενεργικών</a:t>
            </a:r>
          </a:p>
          <a:p>
            <a:pPr algn="just">
              <a:buFont typeface="Wingdings" panose="05000000000000000000" pitchFamily="2" charset="2"/>
              <a:buChar char="v"/>
            </a:pPr>
            <a:r>
              <a:rPr lang="el-GR" dirty="0" smtClean="0"/>
              <a:t>Οι ουσίες που ενισχύουν την ντοπαμινεργική δραστηριότητα τείνουν να προκαλούν εξάρτηση (τείνουμε να επαναλάβουμε τη συμπεριφορική αντίδραση)</a:t>
            </a:r>
          </a:p>
          <a:p>
            <a:pPr algn="just">
              <a:buFont typeface="Wingdings" panose="05000000000000000000" pitchFamily="2" charset="2"/>
              <a:buChar char="v"/>
            </a:pPr>
            <a:r>
              <a:rPr lang="el-GR" dirty="0" smtClean="0"/>
              <a:t>Όσο μεγαλύτερη εξάρτηση προκαλεί μια ουσία τόσο ενισχύεται η ντοπαμινεργική </a:t>
            </a:r>
            <a:r>
              <a:rPr lang="el-GR" smtClean="0"/>
              <a:t>δραστηριότητα (και</a:t>
            </a:r>
            <a:r>
              <a:rPr lang="en-US" smtClean="0"/>
              <a:t> </a:t>
            </a:r>
            <a:r>
              <a:rPr lang="el-GR" dirty="0" smtClean="0"/>
              <a:t>το αντίστροφο), </a:t>
            </a:r>
            <a:r>
              <a:rPr lang="en-US" dirty="0" smtClean="0"/>
              <a:t>dopamine=natural reward chemical</a:t>
            </a:r>
            <a:endParaRPr lang="el-GR" dirty="0" smtClean="0"/>
          </a:p>
          <a:p>
            <a:pPr algn="just">
              <a:buFont typeface="Wingdings" panose="05000000000000000000" pitchFamily="2" charset="2"/>
              <a:buChar char="v"/>
            </a:pPr>
            <a:r>
              <a:rPr lang="el-GR" dirty="0" smtClean="0"/>
              <a:t>Η αμφεταμίνη επιδρά  1. αναστέλλοντας την επαναπρόσληψη της ντοπαμίνης (άρα περισσότερη ώρα ελεύθερο) 2. αυξάνοντας την απελευθέρωσή της </a:t>
            </a:r>
          </a:p>
          <a:p>
            <a:pPr algn="just">
              <a:buFont typeface="Wingdings" panose="05000000000000000000" pitchFamily="2" charset="2"/>
              <a:buChar char="v"/>
            </a:pPr>
            <a:r>
              <a:rPr lang="el-GR" dirty="0" smtClean="0"/>
              <a:t>Η κοκαϊνη επίσης αναστέλλει την επαναπρόσληψη της ντοπαμίνης νορεπινεφρίνης- παρατείνει τη δράση τους</a:t>
            </a:r>
          </a:p>
        </p:txBody>
      </p:sp>
      <p:pic>
        <p:nvPicPr>
          <p:cNvPr id="9" name="Content Placeholder 8"/>
          <p:cNvPicPr>
            <a:picLocks noGrp="1" noChangeAspect="1"/>
          </p:cNvPicPr>
          <p:nvPr>
            <p:ph sz="half" idx="1"/>
          </p:nvPr>
        </p:nvPicPr>
        <p:blipFill>
          <a:blip r:embed="rId3"/>
          <a:stretch>
            <a:fillRect/>
          </a:stretch>
        </p:blipFill>
        <p:spPr>
          <a:xfrm>
            <a:off x="1096963" y="2005608"/>
            <a:ext cx="4938712" cy="3704034"/>
          </a:xfrm>
          <a:prstGeom prst="rect">
            <a:avLst/>
          </a:prstGeom>
        </p:spPr>
      </p:pic>
    </p:spTree>
    <p:extLst>
      <p:ext uri="{BB962C8B-B14F-4D97-AF65-F5344CB8AC3E}">
        <p14:creationId xmlns:p14="http://schemas.microsoft.com/office/powerpoint/2010/main" val="383398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Διεγερτικές </a:t>
            </a:r>
            <a:r>
              <a:rPr lang="el-GR" sz="4000" dirty="0" smtClean="0"/>
              <a:t>Ουσίες: </a:t>
            </a:r>
            <a:r>
              <a:rPr lang="el-GR" sz="3200" dirty="0"/>
              <a:t>αμφεταμίνη - κοκαΐνη</a:t>
            </a:r>
            <a:endParaRPr lang="en-US" sz="3200" dirty="0"/>
          </a:p>
        </p:txBody>
      </p:sp>
      <p:sp>
        <p:nvSpPr>
          <p:cNvPr id="4" name="Content Placeholder 3"/>
          <p:cNvSpPr>
            <a:spLocks noGrp="1"/>
          </p:cNvSpPr>
          <p:nvPr>
            <p:ph sz="half" idx="2"/>
          </p:nvPr>
        </p:nvSpPr>
        <p:spPr/>
        <p:txBody>
          <a:bodyPr>
            <a:normAutofit/>
          </a:bodyPr>
          <a:lstStyle/>
          <a:p>
            <a:pPr algn="just">
              <a:buFont typeface="Wingdings" panose="05000000000000000000" pitchFamily="2" charset="2"/>
              <a:buChar char="v"/>
            </a:pPr>
            <a:r>
              <a:rPr lang="en-US" dirty="0" smtClean="0"/>
              <a:t> </a:t>
            </a:r>
            <a:r>
              <a:rPr lang="el-GR" dirty="0" smtClean="0"/>
              <a:t>Πως μια ουσία που διεγείρει τον Ε καταλήγει να μειώνει τη συνολική εγκεφαλική δραστηριότητα;</a:t>
            </a:r>
          </a:p>
          <a:p>
            <a:pPr algn="just">
              <a:buFont typeface="Wingdings" panose="05000000000000000000" pitchFamily="2" charset="2"/>
              <a:buChar char="v"/>
            </a:pPr>
            <a:r>
              <a:rPr lang="el-GR" dirty="0" smtClean="0"/>
              <a:t>Όσο περισσότερο μένει η ντοπαμίνη έξω στο χάσμα τόσο αδυνατεί ο προσυναπτικός νευρώνας να την επαναπροσλάβει και να τη χρησιμοποιήσει ξανά</a:t>
            </a:r>
          </a:p>
          <a:p>
            <a:pPr algn="just">
              <a:buFont typeface="Wingdings" panose="05000000000000000000" pitchFamily="2" charset="2"/>
              <a:buChar char="v"/>
            </a:pPr>
            <a:r>
              <a:rPr lang="el-GR" dirty="0" smtClean="0"/>
              <a:t>Αποτέλεσμα είναι να χρειάζεται περισσότερος χρόνος για να φτιάξει αποθέματα (→ κόπωση, κατάθλιψη ...)</a:t>
            </a:r>
          </a:p>
          <a:p>
            <a:pPr algn="just">
              <a:buFont typeface="Wingdings" panose="05000000000000000000" pitchFamily="2" charset="2"/>
              <a:buChar char="v"/>
            </a:pPr>
            <a:r>
              <a:rPr lang="el-GR" dirty="0" smtClean="0"/>
              <a:t>Γεγονός που εντείνεται από το ό,τι καταστρέφονται ντοπαμινεργικοί υποδοχείς  </a:t>
            </a:r>
          </a:p>
        </p:txBody>
      </p:sp>
      <p:pic>
        <p:nvPicPr>
          <p:cNvPr id="8" name="Content Placeholder 4"/>
          <p:cNvPicPr>
            <a:picLocks noGrp="1" noChangeAspect="1"/>
          </p:cNvPicPr>
          <p:nvPr>
            <p:ph sz="half" idx="1"/>
          </p:nvPr>
        </p:nvPicPr>
        <p:blipFill>
          <a:blip r:embed="rId3"/>
          <a:stretch>
            <a:fillRect/>
          </a:stretch>
        </p:blipFill>
        <p:spPr>
          <a:xfrm>
            <a:off x="1182576" y="1952460"/>
            <a:ext cx="4767485" cy="3810330"/>
          </a:xfrm>
          <a:prstGeom prst="rect">
            <a:avLst/>
          </a:prstGeom>
        </p:spPr>
      </p:pic>
    </p:spTree>
    <p:extLst>
      <p:ext uri="{BB962C8B-B14F-4D97-AF65-F5344CB8AC3E}">
        <p14:creationId xmlns:p14="http://schemas.microsoft.com/office/powerpoint/2010/main" val="2278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solidFill>
                  <a:prstClr val="black">
                    <a:lumMod val="75000"/>
                    <a:lumOff val="25000"/>
                  </a:prstClr>
                </a:solidFill>
              </a:rPr>
              <a:t>Διεγερτικές Ουσίες: </a:t>
            </a:r>
            <a:r>
              <a:rPr lang="el-GR" sz="3200" dirty="0">
                <a:solidFill>
                  <a:prstClr val="black">
                    <a:lumMod val="75000"/>
                    <a:lumOff val="25000"/>
                  </a:prstClr>
                </a:solidFill>
              </a:rPr>
              <a:t>αμφεταμίνη - κοκαΐνη</a:t>
            </a:r>
            <a:endParaRPr lang="en-US" dirty="0"/>
          </a:p>
        </p:txBody>
      </p:sp>
      <p:sp>
        <p:nvSpPr>
          <p:cNvPr id="4" name="Content Placeholder 3"/>
          <p:cNvSpPr>
            <a:spLocks noGrp="1"/>
          </p:cNvSpPr>
          <p:nvPr>
            <p:ph sz="half" idx="2"/>
          </p:nvPr>
        </p:nvSpPr>
        <p:spPr/>
        <p:txBody>
          <a:bodyPr/>
          <a:lstStyle/>
          <a:p>
            <a:pPr algn="just">
              <a:buFont typeface="Arial" panose="020B0604020202020204" pitchFamily="34" charset="0"/>
              <a:buChar char="•"/>
            </a:pPr>
            <a:r>
              <a:rPr lang="el-GR" dirty="0" smtClean="0"/>
              <a:t>Βραχυπρόθεσμη επίδραση: ευφορία – διέγερση (λίγα λεπτά – μια ώρα)</a:t>
            </a:r>
            <a:r>
              <a:rPr lang="en-US" dirty="0" smtClean="0"/>
              <a:t> </a:t>
            </a:r>
          </a:p>
          <a:p>
            <a:pPr algn="just">
              <a:buFont typeface="Arial" panose="020B0604020202020204" pitchFamily="34" charset="0"/>
              <a:buChar char="•"/>
            </a:pPr>
            <a:r>
              <a:rPr lang="el-GR" dirty="0" smtClean="0"/>
              <a:t>Στένωση αγγείων – διαστολή κόρης-αυξημένος καρδιακός παλμός (ΑΝΣ)</a:t>
            </a:r>
          </a:p>
          <a:p>
            <a:pPr algn="just">
              <a:buFont typeface="Arial" panose="020B0604020202020204" pitchFamily="34" charset="0"/>
              <a:buChar char="•"/>
            </a:pPr>
            <a:r>
              <a:rPr lang="el-GR" dirty="0" smtClean="0"/>
              <a:t>Η επαναλαμβανόμενη χρήση κάνει το χρήση λιγότερο ευαίσθητο σε «φυσικές» ανταμοιβές- ενώ ταυτόχρονα αναπτύσσει ένα είδος ανοχής (κορεσμού) στη χρήση</a:t>
            </a:r>
          </a:p>
          <a:p>
            <a:pPr algn="just">
              <a:buFont typeface="Arial" panose="020B0604020202020204" pitchFamily="34" charset="0"/>
              <a:buChar char="•"/>
            </a:pPr>
            <a:r>
              <a:rPr lang="el-GR" dirty="0" smtClean="0"/>
              <a:t>Η εξάρτηση είναι κληρονομίσιμη σε νεογέννητα</a:t>
            </a:r>
            <a:endParaRPr lang="en-US" dirty="0"/>
          </a:p>
        </p:txBody>
      </p:sp>
      <p:pic>
        <p:nvPicPr>
          <p:cNvPr id="8" name="Content Placeholder 7"/>
          <p:cNvPicPr>
            <a:picLocks noGrp="1" noChangeAspect="1"/>
          </p:cNvPicPr>
          <p:nvPr>
            <p:ph sz="half" idx="1"/>
          </p:nvPr>
        </p:nvPicPr>
        <p:blipFill>
          <a:blip r:embed="rId2"/>
          <a:stretch>
            <a:fillRect/>
          </a:stretch>
        </p:blipFill>
        <p:spPr>
          <a:xfrm>
            <a:off x="1926353" y="2309107"/>
            <a:ext cx="3279932" cy="3097036"/>
          </a:xfrm>
          <a:prstGeom prst="rect">
            <a:avLst/>
          </a:prstGeom>
        </p:spPr>
      </p:pic>
    </p:spTree>
    <p:extLst>
      <p:ext uri="{BB962C8B-B14F-4D97-AF65-F5344CB8AC3E}">
        <p14:creationId xmlns:p14="http://schemas.microsoft.com/office/powerpoint/2010/main" val="421581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3165</TotalTime>
  <Words>2167</Words>
  <Application>Microsoft Office PowerPoint</Application>
  <PresentationFormat>Widescreen</PresentationFormat>
  <Paragraphs>205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Retrospect</vt:lpstr>
      <vt:lpstr>Νευροδιαβιβαστές και συμπεριφορά</vt:lpstr>
      <vt:lpstr>Νευροδιαβιβαστές και συμπεριφορά</vt:lpstr>
      <vt:lpstr>PowerPoint Presentation</vt:lpstr>
      <vt:lpstr>Νευροδιαβιβαστές - φάρμακα - ναρκωτικά</vt:lpstr>
      <vt:lpstr>Νευροδιαβιβαστές - φάρμακα - ναρκωτικά</vt:lpstr>
      <vt:lpstr>Νοραδρενεργική σύναψη</vt:lpstr>
      <vt:lpstr>Διεγερτικές Ουσίες: αμφεταμίνη - κοκαΐνη</vt:lpstr>
      <vt:lpstr>Διεγερτικές Ουσίες: αμφεταμίνη - κοκαΐνη</vt:lpstr>
      <vt:lpstr>Διεγερτικές Ουσίες: αμφεταμίνη - κοκαΐνη</vt:lpstr>
      <vt:lpstr>Διεγερτικές Ουσίες: καφεΐνη</vt:lpstr>
      <vt:lpstr>Διεγερτικές Ουσίες: νικοτίνη</vt:lpstr>
      <vt:lpstr>Εθιστικές ουσίες: οπιούχα</vt:lpstr>
      <vt:lpstr>Εθιστικές ουσίες: αγχολυτικά</vt:lpstr>
      <vt:lpstr>Εθιστικές ουσίες: μαριχουάνα - κανναβινοειδή</vt:lpstr>
      <vt:lpstr>Παραισθησιογόνες ουσίες: LSD</vt:lpstr>
      <vt:lpstr>Παραισθησιογόνες ουσίες: LSD</vt:lpstr>
      <vt:lpstr>Παραισθησιογόνες ουσίες: MDMA (Ecstasy) </vt:lpstr>
      <vt:lpstr>Οινόπνευμα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στις Νευροεπιστήμες</dc:title>
  <dc:creator>vision lab</dc:creator>
  <cp:lastModifiedBy>Mithe</cp:lastModifiedBy>
  <cp:revision>188</cp:revision>
  <dcterms:created xsi:type="dcterms:W3CDTF">2015-10-12T11:12:06Z</dcterms:created>
  <dcterms:modified xsi:type="dcterms:W3CDTF">2023-05-03T13:45:07Z</dcterms:modified>
</cp:coreProperties>
</file>