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4"/>
  </p:notesMasterIdLst>
  <p:sldIdLst>
    <p:sldId id="301" r:id="rId2"/>
    <p:sldId id="302" r:id="rId3"/>
    <p:sldId id="303" r:id="rId4"/>
    <p:sldId id="304" r:id="rId5"/>
    <p:sldId id="305" r:id="rId6"/>
    <p:sldId id="306" r:id="rId7"/>
    <p:sldId id="307" r:id="rId8"/>
    <p:sldId id="308" r:id="rId9"/>
    <p:sldId id="309" r:id="rId10"/>
    <p:sldId id="310" r:id="rId11"/>
    <p:sldId id="311" r:id="rId12"/>
    <p:sldId id="312" r:id="rId13"/>
    <p:sldId id="313" r:id="rId14"/>
    <p:sldId id="314" r:id="rId15"/>
    <p:sldId id="315" r:id="rId16"/>
    <p:sldId id="316" r:id="rId17"/>
    <p:sldId id="317" r:id="rId18"/>
    <p:sldId id="318" r:id="rId19"/>
    <p:sldId id="319" r:id="rId20"/>
    <p:sldId id="320" r:id="rId21"/>
    <p:sldId id="321" r:id="rId22"/>
    <p:sldId id="32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253" autoAdjust="0"/>
  </p:normalViewPr>
  <p:slideViewPr>
    <p:cSldViewPr snapToGrid="0">
      <p:cViewPr>
        <p:scale>
          <a:sx n="108" d="100"/>
          <a:sy n="108" d="100"/>
        </p:scale>
        <p:origin x="-630"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F1461F-59A8-4E8A-AD41-8178FEE63D9C}" type="datetimeFigureOut">
              <a:rPr lang="en-US" smtClean="0"/>
              <a:t>5/15/2026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BC51BC-BC74-4199-95F0-DC39E1CAF51E}" type="slidenum">
              <a:rPr lang="en-US" smtClean="0"/>
              <a:t>‹#›</a:t>
            </a:fld>
            <a:endParaRPr lang="en-US"/>
          </a:p>
        </p:txBody>
      </p:sp>
    </p:spTree>
    <p:extLst>
      <p:ext uri="{BB962C8B-B14F-4D97-AF65-F5344CB8AC3E}">
        <p14:creationId xmlns:p14="http://schemas.microsoft.com/office/powerpoint/2010/main" val="1277691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CF7EE80B-ED17-41A0-9CDB-0AC8DAA35F5C}" type="slidenum">
              <a:rPr lang="en-US" altLang="en-US" smtClean="0"/>
              <a:pPr/>
              <a:t>1</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8A09D66C-6444-44A6-ACFC-26FD1A24CE7E}" type="slidenum">
              <a:rPr lang="en-US" altLang="en-US" smtClean="0"/>
              <a:pPr/>
              <a:t>2</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65C7BCA-4E8E-4AA0-8EC3-89A4F486116F}" type="slidenum">
              <a:rPr lang="en-US" altLang="en-US" smtClean="0"/>
              <a:pPr/>
              <a:t>4</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l-GR" altLang="en-US" smtClean="0"/>
              <a:t>Ο προμήκης μυελός είναι μαι δομή πάνω από το νωτιαίο μυελό – πολύπλοκη μεγενθυμένη δομή του ΝΜ μέσα στο κρανίο. Ελέγχει μέσω των κρανιακών νεύρων μια σειρά πολλών ζωτικών λειτουργιών... Όπως τα κατώτερα τμήματα του σώματος μέσω αισθητικών και κινητικών νευρών, το δέρμα, οι μύες του κεφαλιού και τα εσωτερικά όργανα συνδένται με τον εγκέφαλο μέσω 12 κρανιακών ζευγών νεύρων.  Τα περισσότερα νεύρα περιλαμβάνουν μια αισθητική και μια κινητική μοίρα (ή μόνο μία).  Κάθε κρανιακό νεύρο ξεκινά από ένα πυρήνα (συναθροιση νευρώνων εντός του ΚΝΣ) και απαρτιώνει τις αισθητικές πληροφορίες και ρυθμίζει τις κινητικές αντιδράσεις. </a:t>
            </a:r>
            <a:endParaRPr lang="en-US" altLang="en-US" smtClean="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46DCD300-7534-4AFC-81D4-1F0C22571850}" type="slidenum">
              <a:rPr lang="en-US" altLang="en-US" smtClean="0"/>
              <a:pPr/>
              <a:t>7</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4214253A-F528-409A-A25D-C4F5F88ADAFF}" type="slidenum">
              <a:rPr lang="en-US" altLang="en-US" smtClean="0"/>
              <a:pPr/>
              <a:t>9</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7B2324F-8D64-49F4-85C4-1BCC97F81A62}" type="slidenum">
              <a:rPr lang="en-US" altLang="en-US" smtClean="0"/>
              <a:pPr/>
              <a:t>11</a:t>
            </a:fld>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8C958BEC-8A3A-4728-9739-394DFAA84096}" type="slidenum">
              <a:rPr lang="en-US" altLang="en-US" smtClean="0"/>
              <a:pPr/>
              <a:t>12</a:t>
            </a:fld>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EE84716-F8F5-4687-A949-3E706689CA05}" type="slidenum">
              <a:rPr lang="en-US" altLang="en-US" smtClean="0"/>
              <a:pPr/>
              <a:t>14</a:t>
            </a:fld>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l-GR" altLang="en-US" smtClean="0"/>
              <a:t>*Καρτέσιος!</a:t>
            </a:r>
            <a:endParaRPr lang="en-US"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508E0364-1F0F-4572-8793-C3D6554EC2D2}" type="slidenum">
              <a:rPr lang="en-US" altLang="en-US" smtClean="0"/>
              <a:pPr/>
              <a:t>18</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FB2B85C-1E5E-4ECC-8142-745A6C828478}" type="datetimeFigureOut">
              <a:rPr lang="en-US" smtClean="0"/>
              <a:t>5/15/2026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AD562-1904-44F4-8915-0F189CAF2A5D}"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4776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B2B85C-1E5E-4ECC-8142-745A6C828478}" type="datetimeFigureOut">
              <a:rPr lang="en-US" smtClean="0"/>
              <a:t>5/15/2026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AD562-1904-44F4-8915-0F189CAF2A5D}" type="slidenum">
              <a:rPr lang="en-US" smtClean="0"/>
              <a:t>‹#›</a:t>
            </a:fld>
            <a:endParaRPr lang="en-US"/>
          </a:p>
        </p:txBody>
      </p:sp>
    </p:spTree>
    <p:extLst>
      <p:ext uri="{BB962C8B-B14F-4D97-AF65-F5344CB8AC3E}">
        <p14:creationId xmlns:p14="http://schemas.microsoft.com/office/powerpoint/2010/main" val="1602714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B2B85C-1E5E-4ECC-8142-745A6C828478}" type="datetimeFigureOut">
              <a:rPr lang="en-US" smtClean="0"/>
              <a:t>5/15/2026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AD562-1904-44F4-8915-0F189CAF2A5D}" type="slidenum">
              <a:rPr lang="en-US" smtClean="0"/>
              <a:t>‹#›</a:t>
            </a:fld>
            <a:endParaRPr lang="en-US"/>
          </a:p>
        </p:txBody>
      </p:sp>
    </p:spTree>
    <p:extLst>
      <p:ext uri="{BB962C8B-B14F-4D97-AF65-F5344CB8AC3E}">
        <p14:creationId xmlns:p14="http://schemas.microsoft.com/office/powerpoint/2010/main" val="2571577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B2B85C-1E5E-4ECC-8142-745A6C828478}" type="datetimeFigureOut">
              <a:rPr lang="en-US" smtClean="0"/>
              <a:t>5/15/2026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AD562-1904-44F4-8915-0F189CAF2A5D}" type="slidenum">
              <a:rPr lang="en-US" smtClean="0"/>
              <a:t>‹#›</a:t>
            </a:fld>
            <a:endParaRPr lang="en-US"/>
          </a:p>
        </p:txBody>
      </p:sp>
    </p:spTree>
    <p:extLst>
      <p:ext uri="{BB962C8B-B14F-4D97-AF65-F5344CB8AC3E}">
        <p14:creationId xmlns:p14="http://schemas.microsoft.com/office/powerpoint/2010/main" val="4250296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B2B85C-1E5E-4ECC-8142-745A6C828478}" type="datetimeFigureOut">
              <a:rPr lang="en-US" smtClean="0"/>
              <a:t>5/15/2026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AD562-1904-44F4-8915-0F189CAF2A5D}"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17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B2B85C-1E5E-4ECC-8142-745A6C828478}" type="datetimeFigureOut">
              <a:rPr lang="en-US" smtClean="0"/>
              <a:t>5/15/2026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AD562-1904-44F4-8915-0F189CAF2A5D}" type="slidenum">
              <a:rPr lang="en-US" smtClean="0"/>
              <a:t>‹#›</a:t>
            </a:fld>
            <a:endParaRPr lang="en-US"/>
          </a:p>
        </p:txBody>
      </p:sp>
    </p:spTree>
    <p:extLst>
      <p:ext uri="{BB962C8B-B14F-4D97-AF65-F5344CB8AC3E}">
        <p14:creationId xmlns:p14="http://schemas.microsoft.com/office/powerpoint/2010/main" val="3760563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B2B85C-1E5E-4ECC-8142-745A6C828478}" type="datetimeFigureOut">
              <a:rPr lang="en-US" smtClean="0"/>
              <a:t>5/15/2026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EAD562-1904-44F4-8915-0F189CAF2A5D}" type="slidenum">
              <a:rPr lang="en-US" smtClean="0"/>
              <a:t>‹#›</a:t>
            </a:fld>
            <a:endParaRPr lang="en-US"/>
          </a:p>
        </p:txBody>
      </p:sp>
    </p:spTree>
    <p:extLst>
      <p:ext uri="{BB962C8B-B14F-4D97-AF65-F5344CB8AC3E}">
        <p14:creationId xmlns:p14="http://schemas.microsoft.com/office/powerpoint/2010/main" val="3198990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FB2B85C-1E5E-4ECC-8142-745A6C828478}" type="datetimeFigureOut">
              <a:rPr lang="en-US" smtClean="0"/>
              <a:t>5/15/2026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EAD562-1904-44F4-8915-0F189CAF2A5D}" type="slidenum">
              <a:rPr lang="en-US" smtClean="0"/>
              <a:t>‹#›</a:t>
            </a:fld>
            <a:endParaRPr lang="en-US"/>
          </a:p>
        </p:txBody>
      </p:sp>
    </p:spTree>
    <p:extLst>
      <p:ext uri="{BB962C8B-B14F-4D97-AF65-F5344CB8AC3E}">
        <p14:creationId xmlns:p14="http://schemas.microsoft.com/office/powerpoint/2010/main" val="2302957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FB2B85C-1E5E-4ECC-8142-745A6C828478}" type="datetimeFigureOut">
              <a:rPr lang="en-US" smtClean="0"/>
              <a:t>5/15/2026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E0EAD562-1904-44F4-8915-0F189CAF2A5D}" type="slidenum">
              <a:rPr lang="en-US" smtClean="0"/>
              <a:t>‹#›</a:t>
            </a:fld>
            <a:endParaRPr lang="en-US"/>
          </a:p>
        </p:txBody>
      </p:sp>
    </p:spTree>
    <p:extLst>
      <p:ext uri="{BB962C8B-B14F-4D97-AF65-F5344CB8AC3E}">
        <p14:creationId xmlns:p14="http://schemas.microsoft.com/office/powerpoint/2010/main" val="3418101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FB2B85C-1E5E-4ECC-8142-745A6C828478}" type="datetimeFigureOut">
              <a:rPr lang="en-US" smtClean="0"/>
              <a:t>5/15/2026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0EAD562-1904-44F4-8915-0F189CAF2A5D}" type="slidenum">
              <a:rPr lang="en-US" smtClean="0"/>
              <a:t>‹#›</a:t>
            </a:fld>
            <a:endParaRPr lang="en-US"/>
          </a:p>
        </p:txBody>
      </p:sp>
    </p:spTree>
    <p:extLst>
      <p:ext uri="{BB962C8B-B14F-4D97-AF65-F5344CB8AC3E}">
        <p14:creationId xmlns:p14="http://schemas.microsoft.com/office/powerpoint/2010/main" val="3405407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B2B85C-1E5E-4ECC-8142-745A6C828478}" type="datetimeFigureOut">
              <a:rPr lang="en-US" smtClean="0"/>
              <a:t>5/15/2026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AD562-1904-44F4-8915-0F189CAF2A5D}" type="slidenum">
              <a:rPr lang="en-US" smtClean="0"/>
              <a:t>‹#›</a:t>
            </a:fld>
            <a:endParaRPr lang="en-US"/>
          </a:p>
        </p:txBody>
      </p:sp>
    </p:spTree>
    <p:extLst>
      <p:ext uri="{BB962C8B-B14F-4D97-AF65-F5344CB8AC3E}">
        <p14:creationId xmlns:p14="http://schemas.microsoft.com/office/powerpoint/2010/main" val="2695290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FB2B85C-1E5E-4ECC-8142-745A6C828478}" type="datetimeFigureOut">
              <a:rPr lang="en-US" smtClean="0"/>
              <a:t>5/15/2026</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0EAD562-1904-44F4-8915-0F189CAF2A5D}"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700283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4"/>
          <p:cNvSpPr>
            <a:spLocks noGrp="1"/>
          </p:cNvSpPr>
          <p:nvPr>
            <p:ph type="title"/>
          </p:nvPr>
        </p:nvSpPr>
        <p:spPr/>
        <p:txBody>
          <a:bodyPr/>
          <a:lstStyle/>
          <a:p>
            <a:r>
              <a:rPr lang="el-GR" altLang="en-US" smtClean="0"/>
              <a:t>ΕΓΚΕΦΑΛΟΣ</a:t>
            </a:r>
            <a:r>
              <a:rPr lang="en-US" altLang="en-US" smtClean="0"/>
              <a:t>= </a:t>
            </a:r>
            <a:r>
              <a:rPr lang="el-GR" altLang="en-US" smtClean="0"/>
              <a:t>η </a:t>
            </a:r>
            <a:r>
              <a:rPr lang="en-US" altLang="en-US" smtClean="0"/>
              <a:t>CPU </a:t>
            </a:r>
            <a:r>
              <a:rPr lang="el-GR" altLang="en-US" smtClean="0"/>
              <a:t>του ανθρώπου</a:t>
            </a:r>
            <a:endParaRPr lang="en-US" altLang="en-US" smtClean="0"/>
          </a:p>
        </p:txBody>
      </p:sp>
      <p:sp>
        <p:nvSpPr>
          <p:cNvPr id="8195" name="Text Placeholder 6"/>
          <p:cNvSpPr>
            <a:spLocks noGrp="1"/>
          </p:cNvSpPr>
          <p:nvPr>
            <p:ph type="body" sz="half" idx="2"/>
          </p:nvPr>
        </p:nvSpPr>
        <p:spPr/>
        <p:txBody>
          <a:bodyPr/>
          <a:lstStyle/>
          <a:p>
            <a:endParaRPr lang="en-US" altLang="en-US" smtClean="0"/>
          </a:p>
        </p:txBody>
      </p:sp>
      <p:pic>
        <p:nvPicPr>
          <p:cNvPr id="8196"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205818" y="688975"/>
            <a:ext cx="7361767" cy="5619750"/>
          </a:xfrm>
        </p:spPr>
      </p:pic>
      <p:pic>
        <p:nvPicPr>
          <p:cNvPr id="8197"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2318" y="3378201"/>
            <a:ext cx="3194049"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26674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endParaRPr lang="en-GB" altLang="en-US" smtClean="0"/>
          </a:p>
        </p:txBody>
      </p:sp>
      <p:sp>
        <p:nvSpPr>
          <p:cNvPr id="3075" name="Rectangle 3"/>
          <p:cNvSpPr>
            <a:spLocks noGrp="1" noChangeArrowheads="1"/>
          </p:cNvSpPr>
          <p:nvPr>
            <p:ph type="body" idx="1"/>
          </p:nvPr>
        </p:nvSpPr>
        <p:spPr/>
        <p:txBody>
          <a:bodyPr/>
          <a:lstStyle/>
          <a:p>
            <a:endParaRPr lang="en-GB" altLang="en-US" smtClean="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151" y="1247776"/>
            <a:ext cx="7126816"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41301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l-GR" altLang="en-US" sz="3000" smtClean="0"/>
              <a:t>Εγκεφαλικό στέλεχος (</a:t>
            </a:r>
            <a:r>
              <a:rPr lang="en-US" altLang="en-US" sz="3000" smtClean="0"/>
              <a:t>brainstem)</a:t>
            </a:r>
          </a:p>
        </p:txBody>
      </p:sp>
      <p:pic>
        <p:nvPicPr>
          <p:cNvPr id="5" name="Content Placeholder 4"/>
          <p:cNvPicPr>
            <a:picLocks noGrp="1" noChangeAspect="1"/>
          </p:cNvPicPr>
          <p:nvPr>
            <p:ph sz="half" idx="1"/>
          </p:nvPr>
        </p:nvPicPr>
        <p:blipFill>
          <a:blip r:embed="rId3"/>
          <a:stretch>
            <a:fillRect/>
          </a:stretch>
        </p:blipFill>
        <p:spPr>
          <a:xfrm>
            <a:off x="1096963" y="2288185"/>
            <a:ext cx="4938712" cy="2924570"/>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4100"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218767" y="2287589"/>
            <a:ext cx="4936067" cy="2179637"/>
          </a:xfrm>
        </p:spPr>
      </p:pic>
      <p:sp>
        <p:nvSpPr>
          <p:cNvPr id="4101" name="Rectangle 6"/>
          <p:cNvSpPr>
            <a:spLocks noChangeArrowheads="1"/>
          </p:cNvSpPr>
          <p:nvPr/>
        </p:nvSpPr>
        <p:spPr bwMode="auto">
          <a:xfrm>
            <a:off x="6125633" y="4595814"/>
            <a:ext cx="6096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altLang="en-US"/>
              <a:t>Προμήκης + γέφυρα+ μεσεγκέφαλος+ τμήμα του προσθεγκεφάλου = εγκεφαλικό στέλεχος </a:t>
            </a:r>
            <a:r>
              <a:rPr lang="en-US" altLang="en-US"/>
              <a:t>(brainstem)</a:t>
            </a:r>
            <a:r>
              <a:rPr lang="el-GR" altLang="en-US"/>
              <a:t>: ζωτικές λειτουργίες! – τα όρια του μεταιχμιακού συστήματος περικλείουν το εγκεφαλικό στέλεχος</a:t>
            </a:r>
            <a:endParaRPr lang="en-US" altLang="en-US"/>
          </a:p>
        </p:txBody>
      </p:sp>
    </p:spTree>
    <p:extLst>
      <p:ext uri="{BB962C8B-B14F-4D97-AF65-F5344CB8AC3E}">
        <p14:creationId xmlns:p14="http://schemas.microsoft.com/office/powerpoint/2010/main" val="28916011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l-GR" altLang="en-US" sz="3000" smtClean="0"/>
              <a:t>2. Μέσος Εγκέφαλος</a:t>
            </a:r>
            <a:r>
              <a:rPr lang="en-US" altLang="en-US" sz="3000" smtClean="0"/>
              <a:t> (reptile brain)</a:t>
            </a:r>
          </a:p>
        </p:txBody>
      </p:sp>
      <p:pic>
        <p:nvPicPr>
          <p:cNvPr id="5123"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39185" y="2405064"/>
            <a:ext cx="5143500" cy="3228975"/>
          </a:xfrm>
        </p:spPr>
      </p:pic>
      <p:sp>
        <p:nvSpPr>
          <p:cNvPr id="4" name="Content Placeholder 3"/>
          <p:cNvSpPr>
            <a:spLocks noGrp="1"/>
          </p:cNvSpPr>
          <p:nvPr>
            <p:ph sz="half" idx="2"/>
          </p:nvPr>
        </p:nvSpPr>
        <p:spPr>
          <a:xfrm>
            <a:off x="5232400" y="2241550"/>
            <a:ext cx="6047317" cy="3490913"/>
          </a:xfrm>
        </p:spPr>
        <p:txBody>
          <a:bodyPr>
            <a:normAutofit fontScale="85000" lnSpcReduction="20000"/>
          </a:bodyPr>
          <a:lstStyle/>
          <a:p>
            <a:pPr algn="just">
              <a:lnSpc>
                <a:spcPct val="80000"/>
              </a:lnSpc>
              <a:buFont typeface="Arial" panose="020B0604020202020204" pitchFamily="34" charset="0"/>
              <a:buChar char="•"/>
              <a:defRPr/>
            </a:pPr>
            <a:r>
              <a:rPr lang="el-GR" altLang="en-US" dirty="0" smtClean="0"/>
              <a:t>Ασήμαντος σε μέγεθος – εσωτερικό Ε – περιβάλλεται από τον προσθεγκέφαλο</a:t>
            </a:r>
            <a:r>
              <a:rPr lang="en-US" altLang="en-US" dirty="0" smtClean="0"/>
              <a:t>- </a:t>
            </a:r>
            <a:r>
              <a:rPr lang="el-GR" altLang="en-US" dirty="0" smtClean="0"/>
              <a:t>κυρίως επεξεγασία αισθητικών πληροφοριών</a:t>
            </a:r>
            <a:endParaRPr lang="en-US" altLang="en-US" dirty="0" smtClean="0"/>
          </a:p>
          <a:p>
            <a:pPr algn="just">
              <a:lnSpc>
                <a:spcPct val="80000"/>
              </a:lnSpc>
              <a:buFont typeface="Arial" panose="020B0604020202020204" pitchFamily="34" charset="0"/>
              <a:buChar char="•"/>
              <a:defRPr/>
            </a:pPr>
            <a:endParaRPr lang="en-US" altLang="en-US" dirty="0" smtClean="0"/>
          </a:p>
          <a:p>
            <a:pPr algn="just">
              <a:lnSpc>
                <a:spcPct val="80000"/>
              </a:lnSpc>
              <a:buFont typeface="Arial" panose="020B0604020202020204" pitchFamily="34" charset="0"/>
              <a:buChar char="•"/>
              <a:defRPr/>
            </a:pPr>
            <a:r>
              <a:rPr lang="el-GR" altLang="en-US" b="1" dirty="0" smtClean="0"/>
              <a:t>τετράδυμο πέταλο</a:t>
            </a:r>
            <a:r>
              <a:rPr lang="en-US" altLang="en-US" b="1" dirty="0" smtClean="0"/>
              <a:t> (tectum)</a:t>
            </a:r>
            <a:r>
              <a:rPr lang="en-US" altLang="en-US" dirty="0" smtClean="0"/>
              <a:t>: </a:t>
            </a:r>
            <a:r>
              <a:rPr lang="el-GR" altLang="en-US" b="1" dirty="0"/>
              <a:t>άνω &amp; κάτω διδύμια</a:t>
            </a:r>
            <a:r>
              <a:rPr lang="el-GR" altLang="en-US" dirty="0"/>
              <a:t>, τμήματα σημαντικών οδών αισθητικής πληροφόρησης </a:t>
            </a:r>
            <a:endParaRPr lang="en-US" altLang="en-US" dirty="0" smtClean="0"/>
          </a:p>
          <a:p>
            <a:pPr algn="just">
              <a:lnSpc>
                <a:spcPct val="80000"/>
              </a:lnSpc>
              <a:buFont typeface="Arial" panose="020B0604020202020204" pitchFamily="34" charset="0"/>
              <a:buChar char="•"/>
              <a:defRPr/>
            </a:pPr>
            <a:endParaRPr lang="el-GR" altLang="en-US" dirty="0"/>
          </a:p>
          <a:p>
            <a:pPr algn="just">
              <a:lnSpc>
                <a:spcPct val="80000"/>
              </a:lnSpc>
              <a:buFont typeface="Arial" panose="020B0604020202020204" pitchFamily="34" charset="0"/>
              <a:buChar char="•"/>
              <a:defRPr/>
            </a:pPr>
            <a:r>
              <a:rPr lang="el-GR" altLang="en-US" b="1" dirty="0" smtClean="0"/>
              <a:t>Καλύπτρα</a:t>
            </a:r>
            <a:r>
              <a:rPr lang="en-US" altLang="en-US" b="1" dirty="0" smtClean="0"/>
              <a:t> (tegmentum)</a:t>
            </a:r>
            <a:r>
              <a:rPr lang="en-US" altLang="en-US" dirty="0" smtClean="0"/>
              <a:t>: </a:t>
            </a:r>
            <a:r>
              <a:rPr lang="el-GR" altLang="en-US" dirty="0"/>
              <a:t>(κάτω από το τετράδυμο πέταλο) πυρήνες κρανιακών νεύρων, τμήματα του δικτυωτού σχηματισμού, προεκτάσεις των οδών που συνδέουν τον προσθεγκέφαλο με το νωτιαίο μυελό ή τον οπίσθιο </a:t>
            </a:r>
            <a:r>
              <a:rPr lang="el-GR" altLang="en-US" dirty="0" smtClean="0"/>
              <a:t>εγκέφαλο</a:t>
            </a:r>
            <a:endParaRPr lang="en-US" altLang="en-US" dirty="0" smtClean="0"/>
          </a:p>
          <a:p>
            <a:pPr algn="just">
              <a:lnSpc>
                <a:spcPct val="80000"/>
              </a:lnSpc>
              <a:buFont typeface="Arial" panose="020B0604020202020204" pitchFamily="34" charset="0"/>
              <a:buChar char="•"/>
              <a:defRPr/>
            </a:pPr>
            <a:endParaRPr lang="en-US" altLang="en-US" dirty="0" smtClean="0"/>
          </a:p>
          <a:p>
            <a:pPr marL="0" indent="0" algn="just">
              <a:lnSpc>
                <a:spcPct val="80000"/>
              </a:lnSpc>
              <a:buFontTx/>
              <a:buNone/>
              <a:defRPr/>
            </a:pPr>
            <a:r>
              <a:rPr lang="en-US" altLang="en-US" dirty="0" smtClean="0"/>
              <a:t>* </a:t>
            </a:r>
            <a:r>
              <a:rPr lang="el-GR" altLang="en-US" dirty="0" smtClean="0"/>
              <a:t>Αποτελεί τμήμα της ντοπαμινεργικής οδού και πολλά ναρκωτικά ή άλλες ουσίες επιδρούν εκεί, ειδικά στο κοιλιακό τμήμα</a:t>
            </a:r>
            <a:r>
              <a:rPr lang="en-US" altLang="en-US" dirty="0" smtClean="0"/>
              <a:t>, </a:t>
            </a:r>
            <a:r>
              <a:rPr lang="el-GR" altLang="en-US" dirty="0" smtClean="0"/>
              <a:t>εθισμός - ευχαρίστηση</a:t>
            </a:r>
            <a:endParaRPr lang="el-GR" altLang="en-US" dirty="0"/>
          </a:p>
          <a:p>
            <a:pPr>
              <a:defRPr/>
            </a:pPr>
            <a:endParaRPr lang="en-US" dirty="0"/>
          </a:p>
        </p:txBody>
      </p:sp>
    </p:spTree>
    <p:extLst>
      <p:ext uri="{BB962C8B-B14F-4D97-AF65-F5344CB8AC3E}">
        <p14:creationId xmlns:p14="http://schemas.microsoft.com/office/powerpoint/2010/main" val="2524637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097280" y="286603"/>
            <a:ext cx="10058400" cy="1023451"/>
          </a:xfrm>
        </p:spPr>
        <p:txBody>
          <a:bodyPr/>
          <a:lstStyle/>
          <a:p>
            <a:r>
              <a:rPr lang="el-GR" altLang="en-US" sz="3000" dirty="0" smtClean="0">
                <a:solidFill>
                  <a:srgbClr val="404040"/>
                </a:solidFill>
              </a:rPr>
              <a:t>2. Μέσος Εγκέφαλος</a:t>
            </a:r>
            <a:endParaRPr lang="en-US" altLang="en-US" dirty="0" smtClean="0"/>
          </a:p>
        </p:txBody>
      </p:sp>
      <p:pic>
        <p:nvPicPr>
          <p:cNvPr id="6147"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31233" y="1484313"/>
            <a:ext cx="5911851" cy="2659062"/>
          </a:xfrm>
        </p:spPr>
      </p:pic>
      <p:sp>
        <p:nvSpPr>
          <p:cNvPr id="4" name="Content Placeholder 3"/>
          <p:cNvSpPr>
            <a:spLocks noGrp="1"/>
          </p:cNvSpPr>
          <p:nvPr>
            <p:ph sz="half" idx="2"/>
          </p:nvPr>
        </p:nvSpPr>
        <p:spPr>
          <a:xfrm>
            <a:off x="6216651" y="1714500"/>
            <a:ext cx="5384800" cy="4857750"/>
          </a:xfrm>
        </p:spPr>
        <p:txBody>
          <a:bodyPr/>
          <a:lstStyle/>
          <a:p>
            <a:pPr algn="just">
              <a:defRPr/>
            </a:pPr>
            <a:r>
              <a:rPr lang="el-GR" altLang="en-US" sz="1800" b="1" dirty="0"/>
              <a:t>μέλαινα ουσία (</a:t>
            </a:r>
            <a:r>
              <a:rPr lang="en-US" altLang="en-US" sz="1800" b="1" dirty="0"/>
              <a:t>substantia </a:t>
            </a:r>
            <a:r>
              <a:rPr lang="en-US" altLang="en-US" sz="1800" b="1" dirty="0" err="1"/>
              <a:t>nigra</a:t>
            </a:r>
            <a:r>
              <a:rPr lang="en-US" altLang="en-US" sz="1800" b="1" dirty="0"/>
              <a:t>)</a:t>
            </a:r>
            <a:r>
              <a:rPr lang="en-US" altLang="en-US" sz="1800" dirty="0"/>
              <a:t>: </a:t>
            </a:r>
            <a:r>
              <a:rPr lang="el-GR" altLang="en-US" sz="1800" dirty="0"/>
              <a:t>συνδέεται </a:t>
            </a:r>
            <a:r>
              <a:rPr lang="el-GR" altLang="en-US" sz="1800" dirty="0" smtClean="0"/>
              <a:t>λειτουρ</a:t>
            </a:r>
            <a:r>
              <a:rPr lang="el-GR" altLang="en-US" sz="1800" dirty="0"/>
              <a:t>γ</a:t>
            </a:r>
            <a:r>
              <a:rPr lang="el-GR" altLang="en-US" sz="1800" dirty="0" smtClean="0"/>
              <a:t>ικά </a:t>
            </a:r>
            <a:r>
              <a:rPr lang="el-GR" altLang="en-US" sz="1800" dirty="0"/>
              <a:t>με τα βασικά γάγγλια και είναι η αρχή της </a:t>
            </a:r>
            <a:r>
              <a:rPr lang="el-GR" altLang="en-US" sz="1800" dirty="0" err="1"/>
              <a:t>ντοπαμινεργικής</a:t>
            </a:r>
            <a:r>
              <a:rPr lang="el-GR" altLang="en-US" sz="1800" dirty="0"/>
              <a:t> </a:t>
            </a:r>
            <a:r>
              <a:rPr lang="el-GR" altLang="en-US" sz="1800" dirty="0" smtClean="0"/>
              <a:t>οδού</a:t>
            </a:r>
            <a:r>
              <a:rPr lang="en-US" altLang="en-US" sz="1800" dirty="0" smtClean="0"/>
              <a:t>:</a:t>
            </a:r>
          </a:p>
          <a:p>
            <a:pPr algn="just">
              <a:defRPr/>
            </a:pPr>
            <a:endParaRPr lang="en-US" altLang="en-US" sz="1800" dirty="0" smtClean="0"/>
          </a:p>
          <a:p>
            <a:pPr marL="0" indent="0" algn="just">
              <a:buFontTx/>
              <a:buNone/>
              <a:defRPr/>
            </a:pPr>
            <a:r>
              <a:rPr lang="en-US" altLang="en-US" sz="1800" dirty="0" smtClean="0"/>
              <a:t>- </a:t>
            </a:r>
            <a:r>
              <a:rPr lang="el-GR" altLang="en-US" sz="1800" dirty="0" smtClean="0"/>
              <a:t>Σε κανονικές συνθήκες παράγει ντοπαμίνη που στέλνει στα βασικά γάγγλια (που σχετίζονται με τον έμμεσο συντονισμό κινήσεων αλλά και με άλλες γνωστικές δεξιότητες)</a:t>
            </a:r>
            <a:endParaRPr lang="en-US" altLang="en-US" sz="1800" dirty="0" smtClean="0"/>
          </a:p>
          <a:p>
            <a:pPr algn="just">
              <a:defRPr/>
            </a:pPr>
            <a:endParaRPr lang="el-GR" altLang="en-US" sz="1800" dirty="0" smtClean="0"/>
          </a:p>
          <a:p>
            <a:pPr marL="0" indent="0" algn="just">
              <a:buFontTx/>
              <a:buNone/>
              <a:defRPr/>
            </a:pPr>
            <a:r>
              <a:rPr lang="en-US" altLang="en-US" sz="1800" dirty="0" smtClean="0"/>
              <a:t>- </a:t>
            </a:r>
            <a:r>
              <a:rPr lang="el-GR" altLang="en-US" sz="1800" dirty="0" smtClean="0"/>
              <a:t>Στη νόσο του </a:t>
            </a:r>
            <a:r>
              <a:rPr lang="en-US" altLang="en-US" sz="1800" dirty="0" smtClean="0"/>
              <a:t>Parkinson </a:t>
            </a:r>
            <a:r>
              <a:rPr lang="el-GR" altLang="en-US" sz="1800" dirty="0" smtClean="0"/>
              <a:t>εκφυλίζεται η περιοχή με αποτέλεσμα έλλειμα στις κινήσεις, στην μνήμη, κοκ</a:t>
            </a:r>
            <a:endParaRPr lang="el-GR" altLang="en-US" sz="1800" dirty="0"/>
          </a:p>
          <a:p>
            <a:pPr>
              <a:defRPr/>
            </a:pPr>
            <a:endParaRPr lang="en-US" sz="1800" dirty="0" smtClean="0"/>
          </a:p>
          <a:p>
            <a:pPr marL="0" indent="0">
              <a:buFontTx/>
              <a:buNone/>
              <a:defRPr/>
            </a:pPr>
            <a:endParaRPr lang="en-US" sz="1800" dirty="0"/>
          </a:p>
        </p:txBody>
      </p:sp>
      <p:pic>
        <p:nvPicPr>
          <p:cNvPr id="614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751" y="4246564"/>
            <a:ext cx="4061883" cy="235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8531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sz="3000" smtClean="0"/>
              <a:t>3. Προσθεγκέφαλος</a:t>
            </a:r>
            <a:endParaRPr lang="en-US" altLang="en-US" sz="3000" smtClean="0"/>
          </a:p>
        </p:txBody>
      </p:sp>
      <p:sp>
        <p:nvSpPr>
          <p:cNvPr id="10" name="Content Placeholder 9"/>
          <p:cNvSpPr>
            <a:spLocks noGrp="1"/>
          </p:cNvSpPr>
          <p:nvPr>
            <p:ph sz="half" idx="2"/>
          </p:nvPr>
        </p:nvSpPr>
        <p:spPr>
          <a:xfrm>
            <a:off x="6218767" y="2241550"/>
            <a:ext cx="5734051" cy="3995738"/>
          </a:xfrm>
        </p:spPr>
        <p:txBody>
          <a:bodyPr>
            <a:normAutofit fontScale="62500" lnSpcReduction="20000"/>
          </a:bodyPr>
          <a:lstStyle/>
          <a:p>
            <a:pPr>
              <a:buFont typeface="Arial" panose="020B0604020202020204" pitchFamily="34" charset="0"/>
              <a:buChar char="•"/>
              <a:defRPr/>
            </a:pPr>
            <a:r>
              <a:rPr lang="el-GR" dirty="0" smtClean="0"/>
              <a:t>το μεγαλύτερο κομμάτι του ανθρώπινου Ε</a:t>
            </a:r>
          </a:p>
          <a:p>
            <a:pPr>
              <a:buFont typeface="Arial" panose="020B0604020202020204" pitchFamily="34" charset="0"/>
              <a:buChar char="•"/>
              <a:defRPr/>
            </a:pPr>
            <a:r>
              <a:rPr lang="el-GR" altLang="en-US" dirty="0"/>
              <a:t>Το νεώτερο εξελικτικά </a:t>
            </a:r>
            <a:r>
              <a:rPr lang="el-GR" altLang="en-US" dirty="0" smtClean="0"/>
              <a:t>κομμάτι</a:t>
            </a:r>
            <a:endParaRPr lang="el-GR" dirty="0" smtClean="0"/>
          </a:p>
          <a:p>
            <a:pPr>
              <a:buFont typeface="Arial" panose="020B0604020202020204" pitchFamily="34" charset="0"/>
              <a:buChar char="•"/>
              <a:defRPr/>
            </a:pPr>
            <a:r>
              <a:rPr lang="el-GR" dirty="0" smtClean="0"/>
              <a:t>Εξωτερικό τμήμα = φλοιός</a:t>
            </a:r>
          </a:p>
          <a:p>
            <a:pPr>
              <a:buFont typeface="Arial" panose="020B0604020202020204" pitchFamily="34" charset="0"/>
              <a:buChar char="•"/>
              <a:defRPr/>
            </a:pPr>
            <a:r>
              <a:rPr lang="el-GR" dirty="0" smtClean="0"/>
              <a:t>Βασικές Υποφλοιώδεις δομές:</a:t>
            </a:r>
            <a:endParaRPr lang="en-US" dirty="0" smtClean="0"/>
          </a:p>
          <a:p>
            <a:pPr>
              <a:buFont typeface="Arial" panose="020B0604020202020204" pitchFamily="34" charset="0"/>
              <a:buChar char="•"/>
              <a:defRPr/>
            </a:pPr>
            <a:endParaRPr lang="el-GR" dirty="0" smtClean="0"/>
          </a:p>
          <a:p>
            <a:pPr marL="0" indent="0">
              <a:spcBef>
                <a:spcPts val="450"/>
              </a:spcBef>
              <a:buFontTx/>
              <a:buNone/>
              <a:defRPr/>
            </a:pPr>
            <a:r>
              <a:rPr lang="el-GR" dirty="0" smtClean="0"/>
              <a:t>1.</a:t>
            </a:r>
            <a:r>
              <a:rPr lang="el-GR" b="1" dirty="0" smtClean="0"/>
              <a:t>Θάλαμος</a:t>
            </a:r>
            <a:endParaRPr lang="en-US" b="1" dirty="0" smtClean="0"/>
          </a:p>
          <a:p>
            <a:pPr marL="0" indent="0">
              <a:spcBef>
                <a:spcPts val="450"/>
              </a:spcBef>
              <a:buFontTx/>
              <a:buNone/>
              <a:defRPr/>
            </a:pPr>
            <a:endParaRPr lang="el-GR" dirty="0" smtClean="0"/>
          </a:p>
          <a:p>
            <a:pPr marL="0" indent="0">
              <a:spcBef>
                <a:spcPts val="450"/>
              </a:spcBef>
              <a:buFontTx/>
              <a:buNone/>
              <a:defRPr/>
            </a:pPr>
            <a:r>
              <a:rPr lang="el-GR" b="1" dirty="0" smtClean="0"/>
              <a:t>2.Βασικά Γάγγλια</a:t>
            </a:r>
            <a:endParaRPr lang="en-US" b="1" dirty="0" smtClean="0"/>
          </a:p>
          <a:p>
            <a:pPr marL="0" indent="0">
              <a:spcBef>
                <a:spcPts val="450"/>
              </a:spcBef>
              <a:buFontTx/>
              <a:buNone/>
              <a:defRPr/>
            </a:pPr>
            <a:endParaRPr lang="el-GR" dirty="0" smtClean="0"/>
          </a:p>
          <a:p>
            <a:pPr marL="0" indent="0">
              <a:spcBef>
                <a:spcPts val="450"/>
              </a:spcBef>
              <a:buFontTx/>
              <a:buNone/>
              <a:defRPr/>
            </a:pPr>
            <a:r>
              <a:rPr lang="el-GR" b="1" dirty="0" smtClean="0"/>
              <a:t>3.Μεταιχμιακό σύστημα </a:t>
            </a:r>
            <a:r>
              <a:rPr lang="el-GR" dirty="0" smtClean="0"/>
              <a:t>(στεφανιαίο, λιμβικό, ρομβοειδές)</a:t>
            </a:r>
            <a:r>
              <a:rPr lang="en-US" dirty="0" smtClean="0"/>
              <a:t>:</a:t>
            </a:r>
          </a:p>
          <a:p>
            <a:pPr marL="0" indent="0">
              <a:spcBef>
                <a:spcPts val="450"/>
              </a:spcBef>
              <a:buFontTx/>
              <a:buNone/>
              <a:defRPr/>
            </a:pPr>
            <a:endParaRPr lang="el-GR" dirty="0" smtClean="0"/>
          </a:p>
          <a:p>
            <a:pPr marL="0" indent="0">
              <a:spcBef>
                <a:spcPts val="0"/>
              </a:spcBef>
              <a:buFontTx/>
              <a:buNone/>
              <a:defRPr/>
            </a:pPr>
            <a:r>
              <a:rPr lang="el-GR" dirty="0" smtClean="0"/>
              <a:t>-οσφρητικοί βολβοί</a:t>
            </a:r>
          </a:p>
          <a:p>
            <a:pPr marL="0" indent="0">
              <a:spcBef>
                <a:spcPts val="0"/>
              </a:spcBef>
              <a:buFontTx/>
              <a:buNone/>
              <a:defRPr/>
            </a:pPr>
            <a:r>
              <a:rPr lang="el-GR" dirty="0" smtClean="0"/>
              <a:t>-ιππόκαμπος</a:t>
            </a:r>
          </a:p>
          <a:p>
            <a:pPr marL="0" indent="0">
              <a:spcBef>
                <a:spcPts val="0"/>
              </a:spcBef>
              <a:buFontTx/>
              <a:buNone/>
              <a:defRPr/>
            </a:pPr>
            <a:r>
              <a:rPr lang="el-GR" dirty="0" smtClean="0"/>
              <a:t>-αμυγδαλή</a:t>
            </a:r>
          </a:p>
          <a:p>
            <a:pPr marL="0" indent="0">
              <a:spcBef>
                <a:spcPts val="0"/>
              </a:spcBef>
              <a:buFontTx/>
              <a:buNone/>
              <a:defRPr/>
            </a:pPr>
            <a:r>
              <a:rPr lang="el-GR" dirty="0" smtClean="0"/>
              <a:t>-έλικα προσαγωγίου</a:t>
            </a:r>
          </a:p>
          <a:p>
            <a:pPr marL="0" indent="0">
              <a:spcBef>
                <a:spcPts val="0"/>
              </a:spcBef>
              <a:buFontTx/>
              <a:buNone/>
              <a:defRPr/>
            </a:pPr>
            <a:r>
              <a:rPr lang="el-GR" dirty="0" smtClean="0"/>
              <a:t>-υποθάλαμος (;)</a:t>
            </a:r>
          </a:p>
          <a:p>
            <a:pPr marL="0" indent="0">
              <a:spcBef>
                <a:spcPts val="0"/>
              </a:spcBef>
              <a:buFontTx/>
              <a:buNone/>
              <a:defRPr/>
            </a:pPr>
            <a:r>
              <a:rPr lang="el-GR" dirty="0" smtClean="0"/>
              <a:t>-....</a:t>
            </a:r>
          </a:p>
        </p:txBody>
      </p:sp>
      <p:pic>
        <p:nvPicPr>
          <p:cNvPr id="7172"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78884" y="2060575"/>
            <a:ext cx="5655733" cy="2998788"/>
          </a:xfrm>
        </p:spPr>
      </p:pic>
    </p:spTree>
    <p:extLst>
      <p:ext uri="{BB962C8B-B14F-4D97-AF65-F5344CB8AC3E}">
        <p14:creationId xmlns:p14="http://schemas.microsoft.com/office/powerpoint/2010/main" val="4724160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l-GR" altLang="en-US" sz="3000" smtClean="0">
                <a:solidFill>
                  <a:srgbClr val="404040"/>
                </a:solidFill>
              </a:rPr>
              <a:t>3. Προσθεγκέφαλος</a:t>
            </a:r>
            <a:r>
              <a:rPr lang="en-US" altLang="en-US" sz="3000" smtClean="0">
                <a:solidFill>
                  <a:srgbClr val="404040"/>
                </a:solidFill>
              </a:rPr>
              <a:t>:</a:t>
            </a:r>
            <a:r>
              <a:rPr lang="el-GR" altLang="en-US" sz="3000" smtClean="0">
                <a:solidFill>
                  <a:srgbClr val="404040"/>
                </a:solidFill>
              </a:rPr>
              <a:t> θάλαμος</a:t>
            </a:r>
            <a:endParaRPr lang="en-US" altLang="en-US" sz="3000" smtClean="0"/>
          </a:p>
        </p:txBody>
      </p:sp>
      <p:sp>
        <p:nvSpPr>
          <p:cNvPr id="4" name="Content Placeholder 3"/>
          <p:cNvSpPr>
            <a:spLocks noGrp="1"/>
          </p:cNvSpPr>
          <p:nvPr>
            <p:ph sz="half" idx="2"/>
          </p:nvPr>
        </p:nvSpPr>
        <p:spPr/>
        <p:txBody>
          <a:bodyPr>
            <a:normAutofit lnSpcReduction="10000"/>
          </a:bodyPr>
          <a:lstStyle/>
          <a:p>
            <a:pPr algn="just">
              <a:buFont typeface="Arial" panose="020B0604020202020204" pitchFamily="34" charset="0"/>
              <a:buChar char="•"/>
              <a:defRPr/>
            </a:pPr>
            <a:r>
              <a:rPr lang="el-GR" altLang="en-US" dirty="0" smtClean="0"/>
              <a:t>η </a:t>
            </a:r>
            <a:r>
              <a:rPr lang="el-GR" altLang="en-US" dirty="0"/>
              <a:t>κύρια πηγή πληροφοριών του </a:t>
            </a:r>
            <a:r>
              <a:rPr lang="el-GR" altLang="en-US" dirty="0" smtClean="0"/>
              <a:t>Ε, </a:t>
            </a:r>
            <a:r>
              <a:rPr lang="el-GR" altLang="en-US" dirty="0"/>
              <a:t>ιδιαίτερα στην περίπτωση των αισθητικών πληροφοριών (εκτός όσφρησης). </a:t>
            </a:r>
            <a:endParaRPr lang="el-GR" altLang="en-US" dirty="0" smtClean="0"/>
          </a:p>
          <a:p>
            <a:pPr algn="just">
              <a:buFont typeface="Arial" panose="020B0604020202020204" pitchFamily="34" charset="0"/>
              <a:buChar char="•"/>
              <a:defRPr/>
            </a:pPr>
            <a:r>
              <a:rPr lang="el-GR" altLang="en-US" dirty="0" smtClean="0"/>
              <a:t>Απλός </a:t>
            </a:r>
            <a:r>
              <a:rPr lang="el-GR" altLang="en-US" dirty="0"/>
              <a:t>σταθμός ή σημαντικό στάδιο επεξεργασίας</a:t>
            </a:r>
            <a:r>
              <a:rPr lang="en-US" altLang="en-US" dirty="0"/>
              <a:t>;</a:t>
            </a:r>
            <a:r>
              <a:rPr lang="el-GR" altLang="en-US" dirty="0"/>
              <a:t> </a:t>
            </a:r>
            <a:endParaRPr lang="el-GR" altLang="en-US" dirty="0" smtClean="0"/>
          </a:p>
          <a:p>
            <a:pPr algn="just">
              <a:buFont typeface="Arial" panose="020B0604020202020204" pitchFamily="34" charset="0"/>
              <a:buChar char="•"/>
              <a:defRPr/>
            </a:pPr>
            <a:r>
              <a:rPr lang="el-GR" altLang="en-US" dirty="0" smtClean="0"/>
              <a:t>Αποτελείται </a:t>
            </a:r>
            <a:r>
              <a:rPr lang="el-GR" altLang="en-US" dirty="0"/>
              <a:t>από διαφορετικούς </a:t>
            </a:r>
            <a:r>
              <a:rPr lang="el-GR" altLang="en-US" dirty="0" smtClean="0"/>
              <a:t>πυρήνες</a:t>
            </a:r>
            <a:r>
              <a:rPr lang="el-GR" altLang="en-US" dirty="0"/>
              <a:t>, καθένας από τους οποίους έχει κάποια συγκεκριμένη αποστολή και επικοινωνεί με ένα συγκεκριμένο τμήμα </a:t>
            </a:r>
            <a:r>
              <a:rPr lang="el-GR" altLang="en-US" dirty="0" smtClean="0"/>
              <a:t>του Ε</a:t>
            </a:r>
          </a:p>
          <a:p>
            <a:pPr algn="just">
              <a:buFont typeface="Arial" panose="020B0604020202020204" pitchFamily="34" charset="0"/>
              <a:buChar char="•"/>
              <a:defRPr/>
            </a:pPr>
            <a:r>
              <a:rPr lang="el-GR" altLang="en-US" dirty="0" smtClean="0"/>
              <a:t>Δεν αναμεταταδίδει παθητικά τις πληροφορίες αλλά τις επεξεργάζεται, τις αναδιοργανώνει και τις στέλνει σε ανώτερες περιοχές</a:t>
            </a:r>
            <a:endParaRPr lang="el-GR" altLang="en-US" dirty="0"/>
          </a:p>
          <a:p>
            <a:pPr>
              <a:defRPr/>
            </a:pPr>
            <a:endParaRPr lang="en-US" dirty="0"/>
          </a:p>
        </p:txBody>
      </p:sp>
      <p:pic>
        <p:nvPicPr>
          <p:cNvPr id="8196"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113368" y="2241550"/>
            <a:ext cx="4906433" cy="3017838"/>
          </a:xfrm>
        </p:spPr>
      </p:pic>
    </p:spTree>
    <p:extLst>
      <p:ext uri="{BB962C8B-B14F-4D97-AF65-F5344CB8AC3E}">
        <p14:creationId xmlns:p14="http://schemas.microsoft.com/office/powerpoint/2010/main" val="2718833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endParaRPr lang="en-GB" altLang="en-US" smtClean="0"/>
          </a:p>
        </p:txBody>
      </p:sp>
      <p:sp>
        <p:nvSpPr>
          <p:cNvPr id="9219" name="Rectangle 3"/>
          <p:cNvSpPr>
            <a:spLocks noGrp="1" noChangeArrowheads="1"/>
          </p:cNvSpPr>
          <p:nvPr>
            <p:ph type="body" idx="1"/>
          </p:nvPr>
        </p:nvSpPr>
        <p:spPr/>
        <p:txBody>
          <a:bodyPr/>
          <a:lstStyle/>
          <a:p>
            <a:endParaRPr lang="en-GB" altLang="en-US" smtClean="0"/>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6601" y="1116013"/>
            <a:ext cx="7920567" cy="427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94189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endParaRPr lang="en-GB" altLang="en-US" smtClean="0"/>
          </a:p>
        </p:txBody>
      </p:sp>
      <p:sp>
        <p:nvSpPr>
          <p:cNvPr id="10243" name="Rectangle 3"/>
          <p:cNvSpPr>
            <a:spLocks noGrp="1" noChangeArrowheads="1"/>
          </p:cNvSpPr>
          <p:nvPr>
            <p:ph type="body" idx="1"/>
          </p:nvPr>
        </p:nvSpPr>
        <p:spPr/>
        <p:txBody>
          <a:bodyPr/>
          <a:lstStyle/>
          <a:p>
            <a:endParaRPr lang="en-GB" altLang="en-US" smtClean="0"/>
          </a:p>
        </p:txBody>
      </p:sp>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485" y="1139826"/>
            <a:ext cx="9453033"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7433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l-GR" altLang="en-US" sz="3000" smtClean="0">
                <a:solidFill>
                  <a:srgbClr val="404040"/>
                </a:solidFill>
              </a:rPr>
              <a:t>3. Προσθεγκέφαλος</a:t>
            </a:r>
            <a:r>
              <a:rPr lang="en-US" altLang="en-US" sz="3000" smtClean="0">
                <a:solidFill>
                  <a:srgbClr val="404040"/>
                </a:solidFill>
              </a:rPr>
              <a:t>: </a:t>
            </a:r>
            <a:r>
              <a:rPr lang="el-GR" altLang="en-US" sz="3000" smtClean="0">
                <a:solidFill>
                  <a:srgbClr val="404040"/>
                </a:solidFill>
              </a:rPr>
              <a:t>υποθάλαμος - υπόφυση</a:t>
            </a:r>
            <a:endParaRPr lang="en-US" altLang="en-US" sz="3000" smtClean="0"/>
          </a:p>
        </p:txBody>
      </p:sp>
      <p:pic>
        <p:nvPicPr>
          <p:cNvPr id="11267"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39184" y="2092325"/>
            <a:ext cx="6144683" cy="3133725"/>
          </a:xfrm>
        </p:spPr>
      </p:pic>
      <p:sp>
        <p:nvSpPr>
          <p:cNvPr id="4" name="Content Placeholder 3"/>
          <p:cNvSpPr>
            <a:spLocks noGrp="1"/>
          </p:cNvSpPr>
          <p:nvPr>
            <p:ph sz="half" idx="2"/>
          </p:nvPr>
        </p:nvSpPr>
        <p:spPr/>
        <p:txBody>
          <a:bodyPr>
            <a:normAutofit fontScale="92500" lnSpcReduction="10000"/>
          </a:bodyPr>
          <a:lstStyle/>
          <a:p>
            <a:pPr algn="just">
              <a:lnSpc>
                <a:spcPct val="80000"/>
              </a:lnSpc>
              <a:buFont typeface="Arial" panose="020B0604020202020204" pitchFamily="34" charset="0"/>
              <a:buChar char="•"/>
              <a:defRPr/>
            </a:pPr>
            <a:r>
              <a:rPr lang="el-GR" altLang="en-US" b="1" dirty="0"/>
              <a:t>υποθάλαμος</a:t>
            </a:r>
            <a:r>
              <a:rPr lang="en-US" altLang="en-US" dirty="0"/>
              <a:t>: </a:t>
            </a:r>
            <a:r>
              <a:rPr lang="el-GR" altLang="en-US" dirty="0"/>
              <a:t>μικρή δομή που περιλαμβάνει μια σειρά από πυρήνες, βλάβη των οποίων διαταράσσει τη συμπεριφορά ή τη ρύθμιση της θερμοκρασίας, ρυθμίζει την έκκριση ορμονών επηρεάζοντας την υπόφυση, συνδέεται εκτεταμένα με τον υπόλοιπο προσθεγκέφαλο και μεσεγκέφαλο</a:t>
            </a:r>
            <a:r>
              <a:rPr lang="en-US" altLang="en-US" dirty="0"/>
              <a:t>. O </a:t>
            </a:r>
            <a:r>
              <a:rPr lang="el-GR" altLang="en-US" dirty="0"/>
              <a:t>υπερχιασματικός πυρήνας είναι υπεύθυνος για το κύκλο του ύπνου – επηρεάζεται από το φως</a:t>
            </a:r>
            <a:r>
              <a:rPr lang="el-GR" altLang="en-US" dirty="0" smtClean="0"/>
              <a:t>.</a:t>
            </a:r>
            <a:endParaRPr lang="en-US" altLang="en-US" dirty="0" smtClean="0"/>
          </a:p>
          <a:p>
            <a:pPr algn="just">
              <a:lnSpc>
                <a:spcPct val="80000"/>
              </a:lnSpc>
              <a:buFont typeface="Arial" panose="020B0604020202020204" pitchFamily="34" charset="0"/>
              <a:buChar char="•"/>
              <a:defRPr/>
            </a:pPr>
            <a:endParaRPr lang="el-GR" altLang="en-US" dirty="0" smtClean="0"/>
          </a:p>
          <a:p>
            <a:pPr algn="just">
              <a:lnSpc>
                <a:spcPct val="80000"/>
              </a:lnSpc>
              <a:buFont typeface="Arial" panose="020B0604020202020204" pitchFamily="34" charset="0"/>
              <a:buChar char="•"/>
              <a:defRPr/>
            </a:pPr>
            <a:r>
              <a:rPr lang="el-GR" altLang="en-US" b="1" dirty="0"/>
              <a:t>υ</a:t>
            </a:r>
            <a:r>
              <a:rPr lang="el-GR" altLang="en-US" b="1" dirty="0" smtClean="0"/>
              <a:t>πόφυση (</a:t>
            </a:r>
            <a:r>
              <a:rPr lang="en-US" altLang="en-US" b="1" dirty="0" smtClean="0"/>
              <a:t>pituitary gland):</a:t>
            </a:r>
            <a:r>
              <a:rPr lang="en-US" altLang="en-US" dirty="0" smtClean="0"/>
              <a:t> </a:t>
            </a:r>
            <a:r>
              <a:rPr lang="el-GR" altLang="en-US" dirty="0"/>
              <a:t>ενδοκρινής αδένας, απελευθερώνει ορμόνες στην κυκλοφορία του </a:t>
            </a:r>
            <a:r>
              <a:rPr lang="el-GR" altLang="en-US" dirty="0" smtClean="0"/>
              <a:t>αίματος, </a:t>
            </a:r>
            <a:r>
              <a:rPr lang="el-GR" altLang="en-US" dirty="0"/>
              <a:t>οι οποίες έτσι μεταφέρονται σε άλλα όργανα. </a:t>
            </a:r>
            <a:r>
              <a:rPr lang="el-GR" altLang="en-US" dirty="0" smtClean="0"/>
              <a:t>Ελέγχει </a:t>
            </a:r>
            <a:r>
              <a:rPr lang="el-GR" altLang="en-US" dirty="0"/>
              <a:t>το χρόνο και την ποσότητα των ορμονικών εκρίσεων άλλων ενδοκρινών οργάνων, όπως ο θυροειδής, τα επινεφρίδια, οι ωοθήκες και οι </a:t>
            </a:r>
            <a:r>
              <a:rPr lang="el-GR" altLang="en-US" dirty="0" smtClean="0"/>
              <a:t>όρχεις [=ο κύριος αδένας]</a:t>
            </a:r>
            <a:r>
              <a:rPr lang="en-US" altLang="en-US" dirty="0" smtClean="0"/>
              <a:t> </a:t>
            </a:r>
          </a:p>
        </p:txBody>
      </p:sp>
      <p:sp>
        <p:nvSpPr>
          <p:cNvPr id="7" name="Rounded Rectangle 6"/>
          <p:cNvSpPr/>
          <p:nvPr/>
        </p:nvSpPr>
        <p:spPr>
          <a:xfrm>
            <a:off x="3272367" y="3554413"/>
            <a:ext cx="2432051" cy="392112"/>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2130263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endParaRPr lang="en-GB" altLang="en-US" smtClean="0"/>
          </a:p>
        </p:txBody>
      </p:sp>
      <p:sp>
        <p:nvSpPr>
          <p:cNvPr id="12291" name="Rectangle 3"/>
          <p:cNvSpPr>
            <a:spLocks noGrp="1" noChangeArrowheads="1"/>
          </p:cNvSpPr>
          <p:nvPr>
            <p:ph type="body" idx="1"/>
          </p:nvPr>
        </p:nvSpPr>
        <p:spPr/>
        <p:txBody>
          <a:bodyPr/>
          <a:lstStyle/>
          <a:p>
            <a:endParaRPr lang="en-GB" altLang="en-US" smtClean="0"/>
          </a:p>
        </p:txBody>
      </p:sp>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2100" y="569914"/>
            <a:ext cx="7105651"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05687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4"/>
          <p:cNvSpPr>
            <a:spLocks noGrp="1"/>
          </p:cNvSpPr>
          <p:nvPr>
            <p:ph type="title"/>
          </p:nvPr>
        </p:nvSpPr>
        <p:spPr/>
        <p:txBody>
          <a:bodyPr/>
          <a:lstStyle/>
          <a:p>
            <a:r>
              <a:rPr lang="el-GR" altLang="en-US" smtClean="0"/>
              <a:t>ΕΓΚΕΦΑΛΟΣ</a:t>
            </a:r>
            <a:r>
              <a:rPr lang="en-US" altLang="en-US" smtClean="0"/>
              <a:t>= </a:t>
            </a:r>
            <a:r>
              <a:rPr lang="el-GR" altLang="en-US" smtClean="0"/>
              <a:t>η </a:t>
            </a:r>
            <a:r>
              <a:rPr lang="en-US" altLang="en-US" smtClean="0"/>
              <a:t>CPU </a:t>
            </a:r>
            <a:r>
              <a:rPr lang="el-GR" altLang="en-US" smtClean="0"/>
              <a:t>του ανθρώπου</a:t>
            </a:r>
            <a:endParaRPr lang="en-US" altLang="en-US" smtClean="0"/>
          </a:p>
        </p:txBody>
      </p:sp>
      <p:sp>
        <p:nvSpPr>
          <p:cNvPr id="9219" name="Text Placeholder 6"/>
          <p:cNvSpPr>
            <a:spLocks noGrp="1"/>
          </p:cNvSpPr>
          <p:nvPr>
            <p:ph type="body" sz="half" idx="2"/>
          </p:nvPr>
        </p:nvSpPr>
        <p:spPr/>
        <p:txBody>
          <a:bodyPr/>
          <a:lstStyle/>
          <a:p>
            <a:endParaRPr lang="en-US" altLang="en-US" smtClean="0"/>
          </a:p>
        </p:txBody>
      </p:sp>
      <p:pic>
        <p:nvPicPr>
          <p:cNvPr id="9220"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2318" y="3378201"/>
            <a:ext cx="3194049"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Content Placeholder 2"/>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4000500" y="1246189"/>
            <a:ext cx="7183967" cy="4879975"/>
          </a:xfrm>
        </p:spPr>
      </p:pic>
    </p:spTree>
    <p:extLst>
      <p:ext uri="{BB962C8B-B14F-4D97-AF65-F5344CB8AC3E}">
        <p14:creationId xmlns:p14="http://schemas.microsoft.com/office/powerpoint/2010/main" val="13917575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l-GR" altLang="en-US" sz="3000" smtClean="0">
                <a:solidFill>
                  <a:srgbClr val="404040"/>
                </a:solidFill>
              </a:rPr>
              <a:t>3. Προσθεγκέφαλος</a:t>
            </a:r>
            <a:r>
              <a:rPr lang="en-US" altLang="en-US" sz="3000" smtClean="0">
                <a:solidFill>
                  <a:srgbClr val="404040"/>
                </a:solidFill>
              </a:rPr>
              <a:t>:</a:t>
            </a:r>
            <a:r>
              <a:rPr lang="el-GR" altLang="en-US" sz="3000" smtClean="0">
                <a:solidFill>
                  <a:srgbClr val="404040"/>
                </a:solidFill>
              </a:rPr>
              <a:t> βασικά γάγγλια</a:t>
            </a:r>
            <a:endParaRPr lang="en-US" altLang="en-US" sz="3000" smtClean="0"/>
          </a:p>
        </p:txBody>
      </p:sp>
      <p:pic>
        <p:nvPicPr>
          <p:cNvPr id="1331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9267" y="2133601"/>
            <a:ext cx="6402917" cy="2663825"/>
          </a:xfrm>
        </p:spPr>
      </p:pic>
      <p:sp>
        <p:nvSpPr>
          <p:cNvPr id="13316" name="Content Placeholder 3"/>
          <p:cNvSpPr>
            <a:spLocks noGrp="1"/>
          </p:cNvSpPr>
          <p:nvPr>
            <p:ph sz="half" idx="2"/>
          </p:nvPr>
        </p:nvSpPr>
        <p:spPr/>
        <p:txBody>
          <a:bodyPr/>
          <a:lstStyle/>
          <a:p>
            <a:pPr algn="just"/>
            <a:r>
              <a:rPr lang="el-GR" altLang="en-US" sz="2000" smtClean="0"/>
              <a:t>Μέσω θαλάμου και μεσεγκεφάλου στέλνουν μηνύματα στο φλοιό και επηρεάζουν την κίνηση.</a:t>
            </a:r>
            <a:endParaRPr lang="en-US" altLang="en-US" sz="2000" smtClean="0"/>
          </a:p>
          <a:p>
            <a:pPr algn="just"/>
            <a:endParaRPr lang="en-US" altLang="en-US" sz="2000" smtClean="0"/>
          </a:p>
          <a:p>
            <a:pPr algn="just"/>
            <a:r>
              <a:rPr lang="el-GR" altLang="en-US" sz="2000" smtClean="0"/>
              <a:t> Παρουσιάζουν βλάβη στις νόσους του </a:t>
            </a:r>
            <a:r>
              <a:rPr lang="en-US" altLang="en-US" sz="2000" smtClean="0"/>
              <a:t>Parkinson </a:t>
            </a:r>
            <a:r>
              <a:rPr lang="el-GR" altLang="en-US" sz="2000" smtClean="0"/>
              <a:t>και του </a:t>
            </a:r>
            <a:r>
              <a:rPr lang="en-US" altLang="en-US" sz="2000" smtClean="0"/>
              <a:t>Huntington.</a:t>
            </a:r>
            <a:r>
              <a:rPr lang="el-GR" altLang="en-US" sz="2000" smtClean="0"/>
              <a:t> Συνεργάζονται με τη μέλανα ουσία. Έχουν προταθεί και γνωστικές ιδιότητες (π.χ.</a:t>
            </a:r>
            <a:r>
              <a:rPr lang="en-US" altLang="en-US" sz="2000" smtClean="0"/>
              <a:t> </a:t>
            </a:r>
            <a:r>
              <a:rPr lang="el-GR" altLang="en-US" sz="2000" smtClean="0"/>
              <a:t>Ομιλία-συντακτικό).</a:t>
            </a:r>
          </a:p>
          <a:p>
            <a:endParaRPr lang="en-US" altLang="en-US" sz="2000" smtClean="0"/>
          </a:p>
        </p:txBody>
      </p:sp>
    </p:spTree>
    <p:extLst>
      <p:ext uri="{BB962C8B-B14F-4D97-AF65-F5344CB8AC3E}">
        <p14:creationId xmlns:p14="http://schemas.microsoft.com/office/powerpoint/2010/main" val="26050238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l-GR" altLang="en-US" sz="3000" smtClean="0">
                <a:solidFill>
                  <a:srgbClr val="404040"/>
                </a:solidFill>
              </a:rPr>
              <a:t>3. Προσθεγκέφαλος</a:t>
            </a:r>
            <a:r>
              <a:rPr lang="en-US" altLang="en-US" sz="3000" smtClean="0">
                <a:solidFill>
                  <a:srgbClr val="404040"/>
                </a:solidFill>
              </a:rPr>
              <a:t>: </a:t>
            </a:r>
            <a:r>
              <a:rPr lang="el-GR" altLang="en-US" sz="3000" smtClean="0">
                <a:solidFill>
                  <a:srgbClr val="404040"/>
                </a:solidFill>
              </a:rPr>
              <a:t>μεταιχμιακό σύστημα</a:t>
            </a:r>
            <a:r>
              <a:rPr lang="en-US" altLang="en-US" sz="3000" smtClean="0">
                <a:solidFill>
                  <a:srgbClr val="404040"/>
                </a:solidFill>
              </a:rPr>
              <a:t>:</a:t>
            </a:r>
            <a:r>
              <a:rPr lang="el-GR" altLang="en-US" sz="3000" smtClean="0">
                <a:solidFill>
                  <a:srgbClr val="404040"/>
                </a:solidFill>
              </a:rPr>
              <a:t> ιππόκαμπος – αμυγδαλή</a:t>
            </a:r>
            <a:r>
              <a:rPr lang="en-US" altLang="en-US" sz="3000" smtClean="0">
                <a:solidFill>
                  <a:srgbClr val="404040"/>
                </a:solidFill>
              </a:rPr>
              <a:t>-</a:t>
            </a:r>
            <a:r>
              <a:rPr lang="el-GR" altLang="en-US" sz="3000" smtClean="0">
                <a:solidFill>
                  <a:srgbClr val="404040"/>
                </a:solidFill>
              </a:rPr>
              <a:t>έλικα προσαγωγίου</a:t>
            </a:r>
            <a:endParaRPr lang="en-US" altLang="en-US" sz="3000" smtClean="0"/>
          </a:p>
        </p:txBody>
      </p:sp>
      <p:pic>
        <p:nvPicPr>
          <p:cNvPr id="14339"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 y="2436813"/>
            <a:ext cx="6170084" cy="2960687"/>
          </a:xfrm>
        </p:spPr>
      </p:pic>
      <p:sp>
        <p:nvSpPr>
          <p:cNvPr id="14340" name="Content Placeholder 3"/>
          <p:cNvSpPr>
            <a:spLocks noGrp="1"/>
          </p:cNvSpPr>
          <p:nvPr>
            <p:ph sz="half" idx="2"/>
          </p:nvPr>
        </p:nvSpPr>
        <p:spPr/>
        <p:txBody>
          <a:bodyPr/>
          <a:lstStyle/>
          <a:p>
            <a:pPr algn="just">
              <a:lnSpc>
                <a:spcPct val="80000"/>
              </a:lnSpc>
            </a:pPr>
            <a:r>
              <a:rPr lang="el-GR" altLang="en-US" sz="1800" b="1" smtClean="0"/>
              <a:t>ιππόκαμπος</a:t>
            </a:r>
            <a:r>
              <a:rPr lang="en-US" altLang="en-US" sz="1800" b="1" smtClean="0"/>
              <a:t>:</a:t>
            </a:r>
            <a:r>
              <a:rPr lang="en-US" altLang="en-US" sz="1800" smtClean="0"/>
              <a:t> </a:t>
            </a:r>
            <a:r>
              <a:rPr lang="el-GR" altLang="en-US" sz="1800" smtClean="0"/>
              <a:t>μεγάλη δομή ανάμεσα στο θάλαμο και το φλοιό, έχει να κάνει και με τη μνήμη</a:t>
            </a:r>
            <a:endParaRPr lang="en-US" altLang="en-US" sz="1800" smtClean="0"/>
          </a:p>
          <a:p>
            <a:pPr algn="just">
              <a:lnSpc>
                <a:spcPct val="80000"/>
              </a:lnSpc>
            </a:pPr>
            <a:endParaRPr lang="en-US" altLang="en-US" sz="1800" smtClean="0"/>
          </a:p>
          <a:p>
            <a:pPr algn="just">
              <a:lnSpc>
                <a:spcPct val="80000"/>
              </a:lnSpc>
            </a:pPr>
            <a:r>
              <a:rPr lang="el-GR" altLang="en-US" sz="1800" b="1" smtClean="0"/>
              <a:t>αμυγδαλοειδής πυρήνας (αμυγδαλή)</a:t>
            </a:r>
            <a:r>
              <a:rPr lang="en-US" altLang="en-US" sz="1800" b="1" smtClean="0"/>
              <a:t>:</a:t>
            </a:r>
            <a:r>
              <a:rPr lang="el-GR" altLang="en-US" sz="1800" smtClean="0"/>
              <a:t> φόβος, επιθετικότητα (έκσταση)</a:t>
            </a:r>
            <a:endParaRPr lang="en-US" altLang="en-US" sz="1800" smtClean="0"/>
          </a:p>
          <a:p>
            <a:pPr algn="just">
              <a:lnSpc>
                <a:spcPct val="80000"/>
              </a:lnSpc>
            </a:pPr>
            <a:endParaRPr lang="el-GR" altLang="en-US" sz="1800" smtClean="0"/>
          </a:p>
          <a:p>
            <a:pPr algn="just"/>
            <a:r>
              <a:rPr lang="el-GR" altLang="en-US" sz="1800" b="1" smtClean="0"/>
              <a:t>μεταιχμιακό σύστημα (</a:t>
            </a:r>
            <a:r>
              <a:rPr lang="en-US" altLang="en-US" sz="1800" b="1" smtClean="0"/>
              <a:t>limbic system):</a:t>
            </a:r>
            <a:r>
              <a:rPr lang="en-US" altLang="en-US" sz="1800" smtClean="0"/>
              <a:t> </a:t>
            </a:r>
            <a:r>
              <a:rPr lang="el-GR" altLang="en-US" sz="1800" smtClean="0"/>
              <a:t>ένα σύνολο συνδεόμενων δομών που σχετίζονται με συμπεριφορές σχετικές με το συναίσθημα και τα κίνητρα, όπως η θρέψη, η πρόσληψη νερού, η σεξουαλική και η επιθετική συμπεριφορά, ο φόβος και το άγχος</a:t>
            </a:r>
            <a:r>
              <a:rPr lang="en-US" altLang="en-US" sz="1800" smtClean="0"/>
              <a:t> –</a:t>
            </a:r>
            <a:r>
              <a:rPr lang="el-GR" altLang="en-US" sz="1800" smtClean="0"/>
              <a:t> «συναισθηματικός εγκέφαλος – ναρκωτικά στοχεύουν εδώ»!)</a:t>
            </a:r>
            <a:endParaRPr lang="en-US" altLang="en-US" sz="1800" smtClean="0"/>
          </a:p>
        </p:txBody>
      </p:sp>
    </p:spTree>
    <p:extLst>
      <p:ext uri="{BB962C8B-B14F-4D97-AF65-F5344CB8AC3E}">
        <p14:creationId xmlns:p14="http://schemas.microsoft.com/office/powerpoint/2010/main" val="24313109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31800" y="274638"/>
            <a:ext cx="11150600" cy="709612"/>
          </a:xfrm>
        </p:spPr>
        <p:txBody>
          <a:bodyPr>
            <a:normAutofit fontScale="90000"/>
          </a:bodyPr>
          <a:lstStyle/>
          <a:p>
            <a:r>
              <a:rPr lang="el-GR" altLang="en-US" smtClean="0"/>
              <a:t>Μεταιχμιακό σύστημα</a:t>
            </a:r>
            <a:endParaRPr lang="en-GB" altLang="en-US" smtClean="0"/>
          </a:p>
        </p:txBody>
      </p:sp>
      <p:sp>
        <p:nvSpPr>
          <p:cNvPr id="15363" name="Rectangle 3"/>
          <p:cNvSpPr>
            <a:spLocks noGrp="1" noChangeArrowheads="1"/>
          </p:cNvSpPr>
          <p:nvPr>
            <p:ph type="body" idx="1"/>
          </p:nvPr>
        </p:nvSpPr>
        <p:spPr/>
        <p:txBody>
          <a:bodyPr/>
          <a:lstStyle/>
          <a:p>
            <a:endParaRPr lang="en-GB" altLang="en-US" smtClean="0"/>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2784" y="1308101"/>
            <a:ext cx="9218083" cy="543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39497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endParaRPr lang="en-GB" altLang="en-US" smtClean="0"/>
          </a:p>
        </p:txBody>
      </p:sp>
      <p:sp>
        <p:nvSpPr>
          <p:cNvPr id="10243" name="Rectangle 3"/>
          <p:cNvSpPr>
            <a:spLocks noGrp="1" noChangeArrowheads="1"/>
          </p:cNvSpPr>
          <p:nvPr>
            <p:ph type="body" idx="1"/>
          </p:nvPr>
        </p:nvSpPr>
        <p:spPr/>
        <p:txBody>
          <a:bodyPr/>
          <a:lstStyle/>
          <a:p>
            <a:endParaRPr lang="en-GB" altLang="en-US" smtClean="0"/>
          </a:p>
        </p:txBody>
      </p:sp>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234" y="977900"/>
            <a:ext cx="9059333"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55470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p:cNvSpPr>
            <a:spLocks noGrp="1"/>
          </p:cNvSpPr>
          <p:nvPr>
            <p:ph type="title"/>
          </p:nvPr>
        </p:nvSpPr>
        <p:spPr/>
        <p:txBody>
          <a:bodyPr/>
          <a:lstStyle/>
          <a:p>
            <a:r>
              <a:rPr lang="el-GR" altLang="en-US" sz="3000" smtClean="0"/>
              <a:t>Οι τρεις μεγάλες ενότητες του Ε</a:t>
            </a:r>
            <a:endParaRPr lang="en-US" altLang="en-US" sz="3000" smtClean="0"/>
          </a:p>
        </p:txBody>
      </p:sp>
      <p:sp>
        <p:nvSpPr>
          <p:cNvPr id="11267" name="Content Placeholder 7"/>
          <p:cNvSpPr>
            <a:spLocks noGrp="1"/>
          </p:cNvSpPr>
          <p:nvPr>
            <p:ph sz="half" idx="2"/>
          </p:nvPr>
        </p:nvSpPr>
        <p:spPr/>
        <p:txBody>
          <a:bodyPr/>
          <a:lstStyle/>
          <a:p>
            <a:pPr>
              <a:buFontTx/>
              <a:buAutoNum type="arabicPeriod"/>
            </a:pPr>
            <a:endParaRPr lang="el-GR" altLang="en-US" smtClean="0"/>
          </a:p>
          <a:p>
            <a:pPr>
              <a:buFontTx/>
              <a:buAutoNum type="arabicPeriod"/>
            </a:pPr>
            <a:r>
              <a:rPr lang="el-GR" altLang="en-US" smtClean="0"/>
              <a:t>Οπίσθιος Εγκέφαλος (ρομβοειδής)  </a:t>
            </a:r>
            <a:r>
              <a:rPr lang="en-US" altLang="en-US" smtClean="0"/>
              <a:t>-hindbrain</a:t>
            </a:r>
          </a:p>
          <a:p>
            <a:pPr>
              <a:buFontTx/>
              <a:buAutoNum type="arabicPeriod"/>
            </a:pPr>
            <a:r>
              <a:rPr lang="el-GR" altLang="en-US" smtClean="0"/>
              <a:t>Μέσος Εγκέφαλος (μεσεγκέφαλος)</a:t>
            </a:r>
            <a:r>
              <a:rPr lang="en-US" altLang="en-US" smtClean="0"/>
              <a:t> </a:t>
            </a:r>
            <a:r>
              <a:rPr lang="el-GR" altLang="en-US" smtClean="0"/>
              <a:t>-</a:t>
            </a:r>
            <a:r>
              <a:rPr lang="en-US" altLang="en-US" smtClean="0"/>
              <a:t>midbrain</a:t>
            </a:r>
          </a:p>
          <a:p>
            <a:pPr>
              <a:buFontTx/>
              <a:buAutoNum type="arabicPeriod"/>
            </a:pPr>
            <a:r>
              <a:rPr lang="el-GR" altLang="en-US" smtClean="0"/>
              <a:t>Πρόσθιος Εγκέφαλος (προσθεγκέφαλος) -</a:t>
            </a:r>
            <a:r>
              <a:rPr lang="en-US" altLang="en-US" smtClean="0"/>
              <a:t>forebrain</a:t>
            </a:r>
            <a:endParaRPr lang="el-GR" altLang="en-US" smtClean="0"/>
          </a:p>
        </p:txBody>
      </p:sp>
      <p:pic>
        <p:nvPicPr>
          <p:cNvPr id="11268" name="Content Placeholder 8"/>
          <p:cNvPicPr>
            <a:picLocks noGrp="1" noChangeAspect="1"/>
          </p:cNvPicPr>
          <p:nvPr>
            <p:ph sz="half" idx="1"/>
          </p:nvPr>
        </p:nvPicPr>
        <p:blipFill>
          <a:blip r:embed="rId3">
            <a:extLst>
              <a:ext uri="{28A0092B-C50C-407E-A947-70E740481C1C}">
                <a14:useLocalDpi xmlns:a14="http://schemas.microsoft.com/office/drawing/2010/main" val="0"/>
              </a:ext>
            </a:extLst>
          </a:blip>
          <a:srcRect t="26338" r="40266"/>
          <a:stretch>
            <a:fillRect/>
          </a:stretch>
        </p:blipFill>
        <p:spPr>
          <a:xfrm>
            <a:off x="1750484" y="2490788"/>
            <a:ext cx="3630083" cy="2519362"/>
          </a:xfrm>
        </p:spPr>
      </p:pic>
    </p:spTree>
    <p:extLst>
      <p:ext uri="{BB962C8B-B14F-4D97-AF65-F5344CB8AC3E}">
        <p14:creationId xmlns:p14="http://schemas.microsoft.com/office/powerpoint/2010/main" val="26493863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endParaRPr lang="en-GB" altLang="en-US" smtClean="0"/>
          </a:p>
        </p:txBody>
      </p:sp>
      <p:sp>
        <p:nvSpPr>
          <p:cNvPr id="12291" name="Rectangle 3"/>
          <p:cNvSpPr>
            <a:spLocks noGrp="1" noChangeArrowheads="1"/>
          </p:cNvSpPr>
          <p:nvPr>
            <p:ph type="body" idx="1"/>
          </p:nvPr>
        </p:nvSpPr>
        <p:spPr/>
        <p:txBody>
          <a:bodyPr/>
          <a:lstStyle/>
          <a:p>
            <a:endParaRPr lang="en-GB" altLang="en-US" smtClean="0"/>
          </a:p>
        </p:txBody>
      </p:sp>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885" y="1019176"/>
            <a:ext cx="10576983"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13355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endParaRPr lang="en-US" altLang="en-US" sz="3000" dirty="0" smtClean="0"/>
          </a:p>
        </p:txBody>
      </p:sp>
      <p:pic>
        <p:nvPicPr>
          <p:cNvPr id="1331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653117" y="1341438"/>
            <a:ext cx="8379883" cy="5040312"/>
          </a:xfrm>
        </p:spPr>
      </p:pic>
      <p:sp>
        <p:nvSpPr>
          <p:cNvPr id="13316" name="Θέση περιεχομένου 1"/>
          <p:cNvSpPr>
            <a:spLocks noGrp="1"/>
          </p:cNvSpPr>
          <p:nvPr>
            <p:ph sz="half" idx="2"/>
          </p:nvPr>
        </p:nvSpPr>
        <p:spPr/>
        <p:txBody>
          <a:bodyPr/>
          <a:lstStyle/>
          <a:p>
            <a:endParaRPr lang="en-GB" altLang="en-US" smtClean="0"/>
          </a:p>
        </p:txBody>
      </p:sp>
    </p:spTree>
    <p:extLst>
      <p:ext uri="{BB962C8B-B14F-4D97-AF65-F5344CB8AC3E}">
        <p14:creationId xmlns:p14="http://schemas.microsoft.com/office/powerpoint/2010/main" val="18541793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l-GR" altLang="en-US" sz="3000" smtClean="0"/>
              <a:t>1. Οπίσθιος εγκέφαλος</a:t>
            </a:r>
            <a:endParaRPr lang="en-US" altLang="en-US" sz="3000" smtClean="0"/>
          </a:p>
        </p:txBody>
      </p:sp>
      <p:sp>
        <p:nvSpPr>
          <p:cNvPr id="14339" name="Content Placeholder 3"/>
          <p:cNvSpPr>
            <a:spLocks noGrp="1"/>
          </p:cNvSpPr>
          <p:nvPr>
            <p:ph sz="half" idx="2"/>
          </p:nvPr>
        </p:nvSpPr>
        <p:spPr>
          <a:xfrm>
            <a:off x="6770077" y="2363789"/>
            <a:ext cx="4293740" cy="3017837"/>
          </a:xfrm>
        </p:spPr>
        <p:txBody>
          <a:bodyPr/>
          <a:lstStyle/>
          <a:p>
            <a:pPr algn="just">
              <a:lnSpc>
                <a:spcPct val="80000"/>
              </a:lnSpc>
            </a:pPr>
            <a:r>
              <a:rPr lang="el-GR" altLang="en-US" sz="1200" b="1" dirty="0" smtClean="0"/>
              <a:t>κρανιακά νεύρα</a:t>
            </a:r>
            <a:r>
              <a:rPr lang="en-US" altLang="en-US" sz="1200" b="1" dirty="0" smtClean="0"/>
              <a:t>: </a:t>
            </a:r>
            <a:r>
              <a:rPr lang="el-GR" altLang="en-US" sz="1200" dirty="0" smtClean="0"/>
              <a:t>δέρμα &amp; μύες της κεφαλής, εσωτερικά όργανα (συνήθως αισθητική και κινητική μοίρα) – τα χρησιμοποιεί ο</a:t>
            </a:r>
            <a:r>
              <a:rPr lang="el-GR" altLang="en-US" sz="1200" dirty="0" smtClean="0">
                <a:cs typeface="Arial" charset="0"/>
              </a:rPr>
              <a:t>:</a:t>
            </a:r>
            <a:endParaRPr lang="el-GR" altLang="en-US" sz="1200" b="1" dirty="0" smtClean="0"/>
          </a:p>
          <a:p>
            <a:pPr algn="just">
              <a:lnSpc>
                <a:spcPct val="80000"/>
              </a:lnSpc>
            </a:pPr>
            <a:r>
              <a:rPr lang="el-GR" altLang="en-US" sz="1200" b="1" dirty="0" smtClean="0"/>
              <a:t>προμήκης μυελός</a:t>
            </a:r>
            <a:r>
              <a:rPr lang="en-US" altLang="en-US" sz="1200" b="1" dirty="0" smtClean="0"/>
              <a:t> (medulla)</a:t>
            </a:r>
            <a:r>
              <a:rPr lang="en-US" altLang="en-US" sz="1200" dirty="0" smtClean="0"/>
              <a:t>:</a:t>
            </a:r>
            <a:r>
              <a:rPr lang="el-GR" altLang="en-US" sz="1200" dirty="0" smtClean="0"/>
              <a:t> σαν προέκταση του νωτιαίου μυελού έξω από τη σπονδυλική στήλη και μέσα στο κρανίο. Μέσω των κρανιακών νεύρων ελέγχει ζωτικές λειτουργίες όπως αναπνοή, καρδιακός ρυθμός, εμετός, σιελόρροια, βήξιμο, φτέρνισμα (οπιούχα, κοκαΐνη – μαριχουάνα (λιγότερο)</a:t>
            </a:r>
            <a:r>
              <a:rPr lang="en-GB" altLang="en-US" sz="1200" dirty="0" smtClean="0"/>
              <a:t> </a:t>
            </a:r>
            <a:r>
              <a:rPr lang="el-GR" altLang="en-US" sz="1200" dirty="0" smtClean="0"/>
              <a:t>επιδρούν εκεί)</a:t>
            </a:r>
          </a:p>
          <a:p>
            <a:pPr algn="just">
              <a:lnSpc>
                <a:spcPct val="80000"/>
              </a:lnSpc>
            </a:pPr>
            <a:r>
              <a:rPr lang="el-GR" altLang="en-US" sz="1200" b="1" dirty="0" smtClean="0"/>
              <a:t>γέφυρα</a:t>
            </a:r>
            <a:r>
              <a:rPr lang="en-US" altLang="en-US" sz="1200" b="1" dirty="0" smtClean="0"/>
              <a:t> (pons)</a:t>
            </a:r>
            <a:r>
              <a:rPr lang="en-US" altLang="en-US" sz="1200" dirty="0" smtClean="0"/>
              <a:t>: </a:t>
            </a:r>
            <a:r>
              <a:rPr lang="el-GR" altLang="en-US" sz="1200" dirty="0" smtClean="0"/>
              <a:t>πυρήνες κρανιακών νεύρων, </a:t>
            </a:r>
            <a:r>
              <a:rPr lang="el-GR" altLang="en-US" sz="1200" dirty="0" err="1" smtClean="0"/>
              <a:t>νευράξονες</a:t>
            </a:r>
            <a:r>
              <a:rPr lang="el-GR" altLang="en-US" sz="1200" dirty="0" smtClean="0"/>
              <a:t> «περνάνε απέναντι», μαζί με τον προμήκη μυελό περιλαμβάνουν τον δικτυωτό σχηματισμό και τους πυρήνες της ραφής που εκτείνουν </a:t>
            </a:r>
            <a:r>
              <a:rPr lang="el-GR" altLang="en-US" sz="1200" dirty="0" err="1" smtClean="0"/>
              <a:t>νευράξονες</a:t>
            </a:r>
            <a:r>
              <a:rPr lang="el-GR" altLang="en-US" sz="1200" dirty="0" smtClean="0"/>
              <a:t> διάχυτα στον </a:t>
            </a:r>
            <a:r>
              <a:rPr lang="el-GR" altLang="en-US" sz="1200" dirty="0" err="1" smtClean="0"/>
              <a:t>προσθεγκέφαλο</a:t>
            </a:r>
            <a:r>
              <a:rPr lang="el-GR" altLang="en-US" sz="1200" dirty="0" smtClean="0"/>
              <a:t> ελέγχοντας την κατάσταση εγρήγορσης</a:t>
            </a:r>
          </a:p>
          <a:p>
            <a:pPr algn="just">
              <a:lnSpc>
                <a:spcPct val="80000"/>
              </a:lnSpc>
            </a:pPr>
            <a:r>
              <a:rPr lang="el-GR" altLang="en-US" sz="1200" b="1" dirty="0" smtClean="0"/>
              <a:t>παρεγκεφαλίδα</a:t>
            </a:r>
            <a:r>
              <a:rPr lang="en-US" altLang="en-US" sz="1200" b="1" dirty="0" smtClean="0"/>
              <a:t> </a:t>
            </a:r>
            <a:r>
              <a:rPr lang="el-GR" altLang="en-US" sz="1200" b="1" dirty="0" smtClean="0"/>
              <a:t>(</a:t>
            </a:r>
            <a:r>
              <a:rPr lang="en-US" altLang="en-US" sz="1200" b="1" dirty="0" smtClean="0"/>
              <a:t>cerebellum)</a:t>
            </a:r>
            <a:r>
              <a:rPr lang="en-US" altLang="en-US" sz="1200" dirty="0" smtClean="0"/>
              <a:t>:</a:t>
            </a:r>
            <a:r>
              <a:rPr lang="en-US" altLang="en-US" sz="1200" b="1" dirty="0" smtClean="0"/>
              <a:t> </a:t>
            </a:r>
            <a:r>
              <a:rPr lang="el-GR" altLang="en-US" sz="1200" dirty="0" smtClean="0"/>
              <a:t>έλεγχος κίνησης (σε συνεργασία με τις αισθήσεις(</a:t>
            </a:r>
            <a:r>
              <a:rPr lang="en-US" altLang="en-US" sz="1200" dirty="0" smtClean="0"/>
              <a:t>;</a:t>
            </a:r>
            <a:r>
              <a:rPr lang="el-GR" altLang="en-US" sz="1200" dirty="0" smtClean="0"/>
              <a:t>), γλωσσικές &amp; γνωστικές ιδιότητες</a:t>
            </a:r>
          </a:p>
        </p:txBody>
      </p:sp>
      <p:pic>
        <p:nvPicPr>
          <p:cNvPr id="14340" name="Content Placeholder 9"/>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22251" y="2420939"/>
            <a:ext cx="6129867" cy="2960687"/>
          </a:xfrm>
        </p:spPr>
      </p:pic>
    </p:spTree>
    <p:extLst>
      <p:ext uri="{BB962C8B-B14F-4D97-AF65-F5344CB8AC3E}">
        <p14:creationId xmlns:p14="http://schemas.microsoft.com/office/powerpoint/2010/main" val="22220742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2901" y="857250"/>
            <a:ext cx="67691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p:cNvSpPr>
            <a:spLocks noGrp="1" noChangeArrowheads="1"/>
          </p:cNvSpPr>
          <p:nvPr>
            <p:ph type="title"/>
          </p:nvPr>
        </p:nvSpPr>
        <p:spPr/>
        <p:txBody>
          <a:bodyPr/>
          <a:lstStyle/>
          <a:p>
            <a:endParaRPr lang="en-GB" altLang="en-US" smtClean="0"/>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6096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3497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endParaRPr lang="en-US" altLang="en-US" sz="2400" smtClean="0"/>
          </a:p>
        </p:txBody>
      </p:sp>
      <p:pic>
        <p:nvPicPr>
          <p:cNvPr id="2051"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19151" y="911226"/>
            <a:ext cx="7992533" cy="4500563"/>
          </a:xfrm>
        </p:spPr>
      </p:pic>
      <p:sp>
        <p:nvSpPr>
          <p:cNvPr id="4" name="Content Placeholder 3"/>
          <p:cNvSpPr>
            <a:spLocks noGrp="1"/>
          </p:cNvSpPr>
          <p:nvPr>
            <p:ph sz="half" idx="2"/>
          </p:nvPr>
        </p:nvSpPr>
        <p:spPr>
          <a:xfrm>
            <a:off x="9635067" y="3297239"/>
            <a:ext cx="2556933" cy="204787"/>
          </a:xfrm>
        </p:spPr>
        <p:txBody>
          <a:bodyPr>
            <a:noAutofit/>
          </a:bodyPr>
          <a:lstStyle/>
          <a:p>
            <a:pPr marL="0" indent="0" algn="just">
              <a:buFontTx/>
              <a:buNone/>
              <a:defRPr/>
            </a:pPr>
            <a:r>
              <a:rPr lang="en-US" sz="1350" b="1" dirty="0"/>
              <a:t>Purkinje cell</a:t>
            </a:r>
          </a:p>
        </p:txBody>
      </p:sp>
      <p:pic>
        <p:nvPicPr>
          <p:cNvPr id="205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63052" y="1843088"/>
            <a:ext cx="2254249"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1732309"/>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2867</TotalTime>
  <Words>865</Words>
  <Application>Microsoft Office PowerPoint</Application>
  <PresentationFormat>Custom</PresentationFormat>
  <Paragraphs>78</Paragraphs>
  <Slides>22</Slides>
  <Notes>9</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Retrospect</vt:lpstr>
      <vt:lpstr>ΕΓΚΕΦΑΛΟΣ= η CPU του ανθρώπου</vt:lpstr>
      <vt:lpstr>ΕΓΚΕΦΑΛΟΣ= η CPU του ανθρώπου</vt:lpstr>
      <vt:lpstr>PowerPoint Presentation</vt:lpstr>
      <vt:lpstr>Οι τρεις μεγάλες ενότητες του Ε</vt:lpstr>
      <vt:lpstr>PowerPoint Presentation</vt:lpstr>
      <vt:lpstr>PowerPoint Presentation</vt:lpstr>
      <vt:lpstr>1. Οπίσθιος εγκέφαλος</vt:lpstr>
      <vt:lpstr>PowerPoint Presentation</vt:lpstr>
      <vt:lpstr>PowerPoint Presentation</vt:lpstr>
      <vt:lpstr>PowerPoint Presentation</vt:lpstr>
      <vt:lpstr>Εγκεφαλικό στέλεχος (brainstem)</vt:lpstr>
      <vt:lpstr>2. Μέσος Εγκέφαλος (reptile brain)</vt:lpstr>
      <vt:lpstr>2. Μέσος Εγκέφαλος</vt:lpstr>
      <vt:lpstr>3. Προσθεγκέφαλος</vt:lpstr>
      <vt:lpstr>3. Προσθεγκέφαλος: θάλαμος</vt:lpstr>
      <vt:lpstr>PowerPoint Presentation</vt:lpstr>
      <vt:lpstr>PowerPoint Presentation</vt:lpstr>
      <vt:lpstr>3. Προσθεγκέφαλος: υποθάλαμος - υπόφυση</vt:lpstr>
      <vt:lpstr>PowerPoint Presentation</vt:lpstr>
      <vt:lpstr>3. Προσθεγκέφαλος: βασικά γάγγλια</vt:lpstr>
      <vt:lpstr>3. Προσθεγκέφαλος: μεταιχμιακό σύστημα: ιππόκαμπος – αμυγδαλή-έλικα προσαγωγίου</vt:lpstr>
      <vt:lpstr>Μεταιχμιακό σύστημα</vt:lpstr>
    </vt:vector>
  </TitlesOfParts>
  <Company>Unknown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Εισαγωγή στις Νευροεπιστήμες</dc:title>
  <dc:creator>daphne</dc:creator>
  <cp:lastModifiedBy>Konstantinos</cp:lastModifiedBy>
  <cp:revision>147</cp:revision>
  <dcterms:created xsi:type="dcterms:W3CDTF">2015-10-19T06:23:05Z</dcterms:created>
  <dcterms:modified xsi:type="dcterms:W3CDTF">2026-05-15T08:01:56Z</dcterms:modified>
</cp:coreProperties>
</file>