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7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32A6-8B8E-4A17-919E-ACF9C945AAD3}" type="datetimeFigureOut">
              <a:rPr lang="en-US" smtClean="0"/>
              <a:pPr/>
              <a:t>10/4/2024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050"/>
            <a:ext cx="7772400" cy="817563"/>
          </a:xfrm>
        </p:spPr>
        <p:txBody>
          <a:bodyPr/>
          <a:lstStyle/>
          <a:p>
            <a:pPr eaLnBrk="1" hangingPunct="1"/>
            <a:r>
              <a:rPr lang="el-GR" altLang="en-US" sz="2800" smtClean="0"/>
              <a:t>ανατομία και φυσιολογία του οπτικού συστήματος</a:t>
            </a:r>
            <a:endParaRPr lang="en-GB" altLang="en-US" sz="2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281987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1800" smtClean="0"/>
              <a:t>όραση</a:t>
            </a:r>
            <a:r>
              <a:rPr lang="el-GR" altLang="en-US" sz="1800" smtClean="0">
                <a:cs typeface="Times New Roman" pitchFamily="18" charset="0"/>
              </a:rPr>
              <a:t>:</a:t>
            </a:r>
            <a:r>
              <a:rPr lang="el-GR" altLang="en-US" sz="1800" smtClean="0"/>
              <a:t> οπτικό σύστημα, φως, αντικείμενο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smtClean="0"/>
              <a:t>κύρια οπτική οδός</a:t>
            </a:r>
            <a:r>
              <a:rPr lang="el-GR" altLang="en-US" sz="1800" smtClean="0">
                <a:cs typeface="Times New Roman" pitchFamily="18" charset="0"/>
              </a:rPr>
              <a:t>: </a:t>
            </a:r>
            <a:r>
              <a:rPr lang="el-GR" altLang="en-US" sz="1800" b="1" smtClean="0"/>
              <a:t>μάτι-θάλαμος-φλοιός</a:t>
            </a:r>
            <a:r>
              <a:rPr lang="el-GR" altLang="en-US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smtClean="0"/>
              <a:t>μάτι</a:t>
            </a:r>
            <a:r>
              <a:rPr lang="el-GR" altLang="en-US" sz="1800" smtClean="0">
                <a:cs typeface="Times New Roman" pitchFamily="18" charset="0"/>
              </a:rPr>
              <a:t>:</a:t>
            </a:r>
            <a:r>
              <a:rPr lang="el-GR" altLang="en-US" sz="1800" smtClean="0"/>
              <a:t> αμφιβληστροειδής</a:t>
            </a:r>
            <a:r>
              <a:rPr lang="en-US" altLang="en-US" sz="1800" smtClean="0"/>
              <a:t> (retina)</a:t>
            </a: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smtClean="0"/>
              <a:t>θάλαμος</a:t>
            </a:r>
            <a:r>
              <a:rPr lang="el-GR" altLang="en-US" sz="1800" smtClean="0">
                <a:cs typeface="Times New Roman" pitchFamily="18" charset="0"/>
              </a:rPr>
              <a:t>:</a:t>
            </a:r>
            <a:r>
              <a:rPr lang="el-GR" altLang="en-US" sz="1800" smtClean="0"/>
              <a:t> έξω γονατώδης πυρήνας</a:t>
            </a:r>
            <a:r>
              <a:rPr lang="en-US" altLang="en-US" sz="1800" smtClean="0"/>
              <a:t> (LGN)</a:t>
            </a: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smtClean="0"/>
              <a:t>εγκέφαλος</a:t>
            </a:r>
            <a:r>
              <a:rPr lang="el-GR" altLang="en-US" sz="1800" smtClean="0">
                <a:cs typeface="Times New Roman" pitchFamily="18" charset="0"/>
              </a:rPr>
              <a:t>:</a:t>
            </a:r>
            <a:r>
              <a:rPr lang="el-GR" altLang="en-US" sz="1800" smtClean="0"/>
              <a:t> πρωτογενής οπτικός φλοιός</a:t>
            </a:r>
            <a:r>
              <a:rPr lang="en-US" altLang="en-US" sz="1800" smtClean="0"/>
              <a:t> (striate cortex)</a:t>
            </a: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smtClean="0"/>
              <a:t>άλλες («ανώτερες») οπτικές περιοχές</a:t>
            </a:r>
            <a:r>
              <a:rPr lang="en-US" altLang="en-US" sz="1800" smtClean="0"/>
              <a:t> (extrastriate cortex)</a:t>
            </a: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endParaRPr lang="en-GB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smtClean="0"/>
              <a:t>ιεραρχικό μοντέλο </a:t>
            </a:r>
            <a:r>
              <a:rPr lang="en-US" altLang="en-US" sz="1800" smtClean="0"/>
              <a:t>(serial processing, hierarchy)</a:t>
            </a: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smtClean="0"/>
              <a:t>λειτουργική εξειδίκευση στην όραση </a:t>
            </a:r>
            <a:r>
              <a:rPr lang="en-US" altLang="en-US" sz="1800" smtClean="0"/>
              <a:t> + </a:t>
            </a:r>
            <a:r>
              <a:rPr lang="el-GR" altLang="en-US" sz="1800" smtClean="0"/>
              <a:t>παράλληλη κατανεμημένη επεξεργασία</a:t>
            </a:r>
            <a:r>
              <a:rPr lang="el-GR" altLang="en-US" sz="1800" smtClean="0">
                <a:cs typeface="Times New Roman" pitchFamily="18" charset="0"/>
              </a:rPr>
              <a:t>: </a:t>
            </a:r>
            <a:r>
              <a:rPr lang="el-GR" altLang="en-US" sz="1800" smtClean="0"/>
              <a:t>κίνηση/χρώμα/σχήμα/</a:t>
            </a:r>
            <a:r>
              <a:rPr lang="en-US" altLang="en-US" sz="1800" smtClean="0"/>
              <a:t>3D (parallel processing, functional specialisation)</a:t>
            </a: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endParaRPr lang="el-GR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smtClean="0"/>
              <a:t>αναδρομικό σύστημα επεξεργασίας πληροφοριών (</a:t>
            </a:r>
            <a:r>
              <a:rPr lang="en-US" altLang="en-US" sz="1800" smtClean="0"/>
              <a:t>feedback/ reccurent network)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predictive coding?</a:t>
            </a:r>
            <a:endParaRPr lang="el-GR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588"/>
          <a:stretch>
            <a:fillRect/>
          </a:stretch>
        </p:blipFill>
        <p:spPr bwMode="auto">
          <a:xfrm>
            <a:off x="714348" y="2690263"/>
            <a:ext cx="3967815" cy="19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1583" b="11439"/>
          <a:stretch>
            <a:fillRect/>
          </a:stretch>
        </p:blipFill>
        <p:spPr bwMode="auto">
          <a:xfrm>
            <a:off x="796567" y="543051"/>
            <a:ext cx="3703995" cy="19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6291" t="12146"/>
          <a:stretch>
            <a:fillRect/>
          </a:stretch>
        </p:blipFill>
        <p:spPr bwMode="auto">
          <a:xfrm>
            <a:off x="928662" y="4802583"/>
            <a:ext cx="3286148" cy="17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214290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Με ποιο τρόπο τα διαθλαστικά σφάλματα επιδρούν στην όραση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114298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Μυωπία: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Το μάτι είναι πολύ μακρύ ή ο κερατοειδής πολύ κυρτός.  Η εικόνα του αντικειμένου εστιάζει μπροστά από τον αμφιβληστροειδή και το αντικείμενο δείχνει θολό. 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2643182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Υπερμετρωπία: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Το μάτι είναι πολύ κοντό ή ο κερατοειδής δεν είναι αρκετά κυρτός. Η εικόνα του αντικειμένου εστιάζει πίσω από το μάτι.</a:t>
            </a:r>
          </a:p>
          <a:p>
            <a:endParaRPr lang="el-G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Πρεσβυωπία: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Όσο μεγαλώνουμε ο φακός σκληραίνει και χάνει την ελαστικότητα του με αποτέλεσμα να μην μπορούμε να προσαρμόσουμε την όραση στα κοντά με τόση ευκολία καθώς και να εστιάσουμε γρήγορα από μακριά στα κοντά.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260975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Αστιγματισμός: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Ο κερατοειδής ή ο φακός που βρίσκεται μέσα στο μάτι έχουν ελλειπτικό και όχι σφαιρικό σχήμα. Τα αντικείμενα δείχνουν θολά και λίγο σαν διπλά είτε κοντά είτε μακριά.  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42913"/>
          </a:xfrm>
        </p:spPr>
        <p:txBody>
          <a:bodyPr/>
          <a:lstStyle/>
          <a:p>
            <a:pPr eaLnBrk="1" hangingPunct="1"/>
            <a:r>
              <a:rPr lang="el-GR" altLang="en-US" sz="2000" smtClean="0"/>
              <a:t>γιατί δεν βλέπουμε τον κόσμο αντεστραμμένο</a:t>
            </a:r>
            <a:r>
              <a:rPr lang="en-US" altLang="en-US" sz="2000" smtClean="0"/>
              <a:t>; </a:t>
            </a:r>
            <a:r>
              <a:rPr lang="el-GR" altLang="en-US" sz="2000" smtClean="0"/>
              <a:t>Ο εγκέφαλος ξέρει…</a:t>
            </a:r>
            <a:br>
              <a:rPr lang="el-GR" altLang="en-US" sz="2000" smtClean="0"/>
            </a:br>
            <a:endParaRPr lang="en-US" altLang="en-US" sz="2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60425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7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26988"/>
            <a:ext cx="6911975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9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17463"/>
            <a:ext cx="7489825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5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1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" b="27951"/>
          <a:stretch>
            <a:fillRect/>
          </a:stretch>
        </p:blipFill>
        <p:spPr bwMode="auto">
          <a:xfrm>
            <a:off x="468313" y="1125538"/>
            <a:ext cx="82089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23925" y="328613"/>
            <a:ext cx="733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n-US" b="1">
                <a:solidFill>
                  <a:srgbClr val="990000"/>
                </a:solidFill>
              </a:rPr>
              <a:t>Οπτική Επεξεργασία σε Αμφιβηστροειδή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523288" y="114300"/>
            <a:ext cx="452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S1</a:t>
            </a:r>
            <a:endParaRPr lang="el-GR" altLang="en-US" sz="2000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4213" y="5229225"/>
            <a:ext cx="67167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l-GR" altLang="en-US" sz="2400" b="1">
              <a:solidFill>
                <a:schemeClr val="accent2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l-GR" altLang="en-US" sz="2400" b="1">
                <a:solidFill>
                  <a:schemeClr val="accent2"/>
                </a:solidFill>
              </a:rPr>
              <a:t>Κεντρικό Βόθρίο: θέση εστίασης οπτικού ειδώλου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n-US" sz="2400" b="1">
                <a:solidFill>
                  <a:schemeClr val="accent2"/>
                </a:solidFill>
              </a:rPr>
              <a:t>Θηλή οπτικού νεύρου: τυφλό σημείο</a:t>
            </a:r>
          </a:p>
        </p:txBody>
      </p:sp>
    </p:spTree>
    <p:extLst>
      <p:ext uri="{BB962C8B-B14F-4D97-AF65-F5344CB8AC3E}">
        <p14:creationId xmlns:p14="http://schemas.microsoft.com/office/powerpoint/2010/main" val="22275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12672" b="27586"/>
          <a:stretch>
            <a:fillRect/>
          </a:stretch>
        </p:blipFill>
        <p:spPr bwMode="auto">
          <a:xfrm>
            <a:off x="539750" y="1165225"/>
            <a:ext cx="80645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49613" y="257175"/>
            <a:ext cx="2652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n-US" b="1">
                <a:solidFill>
                  <a:srgbClr val="990000"/>
                </a:solidFill>
              </a:rPr>
              <a:t>Τυφλό Σημείο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459788" y="114300"/>
            <a:ext cx="57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S1</a:t>
            </a:r>
            <a:r>
              <a:rPr lang="el-GR" altLang="en-US" sz="20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42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65175"/>
            <a:ext cx="8229600" cy="34607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blind spot &amp; filling in</a:t>
            </a:r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838" y="2427288"/>
            <a:ext cx="6392862" cy="2384425"/>
          </a:xfrm>
        </p:spPr>
      </p:pic>
    </p:spTree>
    <p:extLst>
      <p:ext uri="{BB962C8B-B14F-4D97-AF65-F5344CB8AC3E}">
        <p14:creationId xmlns:p14="http://schemas.microsoft.com/office/powerpoint/2010/main" val="2813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6" descr="Αποτέλεσμα εικόνας για retina fov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09600"/>
            <a:ext cx="7529513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4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Όραση - Φως</a:t>
            </a: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 smtClean="0"/>
              <a:t>ταξιδεύει σε ευθεία – δε βλέπουμε πίσω από γωνίες (ενώ π.χ. ακούμε, μυρίζουμε)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l-GR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000" smtClean="0"/>
              <a:t>αυτό για το οποίο παίρνουμε </a:t>
            </a:r>
            <a:r>
              <a:rPr lang="el-GR" altLang="en-US" sz="2000" b="1" smtClean="0"/>
              <a:t>πληροφορίες</a:t>
            </a:r>
            <a:r>
              <a:rPr lang="el-GR" altLang="en-US" sz="2000" smtClean="0"/>
              <a:t> είναι οι διάφορες ιδιότητες του αντικειμένου (σχήμα, χρώμα, θέση, μέγεθος, κίνηση κλπ), ο οποίες και καθορίζουν τα χαρακτηριστικά του φωτός που, ανακλώμενο από το αντικείμενο αυτό, φτάνει τελικά στο μάτι μας δηλ.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000" b="1" smtClean="0"/>
              <a:t>αντικείμενο + νευρικό σύστημα + φως = όραση</a:t>
            </a: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000" smtClean="0"/>
              <a:t>το φως μπορούμε να το αντιμετωπίσουμε/περιγράψουμε με τρεις διαφορετικούς τρόπους</a:t>
            </a:r>
            <a:r>
              <a:rPr lang="en-US" altLang="en-US" sz="2000" smtClean="0"/>
              <a:t>: </a:t>
            </a:r>
            <a:r>
              <a:rPr lang="el-GR" altLang="en-US" sz="2000" smtClean="0"/>
              <a:t>σαν ακτίνα </a:t>
            </a:r>
            <a:r>
              <a:rPr lang="en-US" altLang="en-US" sz="2000" smtClean="0"/>
              <a:t>(ray), </a:t>
            </a:r>
            <a:r>
              <a:rPr lang="el-GR" altLang="en-US" sz="2000" smtClean="0"/>
              <a:t>σαν φωτόνια </a:t>
            </a:r>
            <a:r>
              <a:rPr lang="en-US" altLang="en-US" sz="2000" smtClean="0"/>
              <a:t>(quanta-photons), </a:t>
            </a:r>
            <a:r>
              <a:rPr lang="el-GR" altLang="en-US" sz="2000" smtClean="0"/>
              <a:t>σαν κύμα </a:t>
            </a:r>
            <a:r>
              <a:rPr lang="en-US" altLang="en-US" sz="2000" smtClean="0"/>
              <a:t>(wave)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E=h*f, c=</a:t>
            </a:r>
            <a:r>
              <a:rPr lang="el-GR" altLang="en-US" sz="2000" smtClean="0"/>
              <a:t>λ</a:t>
            </a:r>
            <a:r>
              <a:rPr lang="en-US" altLang="en-US" sz="2000" smtClean="0"/>
              <a:t>*f (f:Hz, </a:t>
            </a:r>
            <a:r>
              <a:rPr lang="el-GR" altLang="en-US" sz="2000" smtClean="0"/>
              <a:t>λ</a:t>
            </a:r>
            <a:r>
              <a:rPr lang="en-US" altLang="en-US" sz="2000" smtClean="0"/>
              <a:t>:m)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7632700" cy="649287"/>
          </a:xfrm>
        </p:spPr>
        <p:txBody>
          <a:bodyPr/>
          <a:lstStyle/>
          <a:p>
            <a:pPr algn="l" eaLnBrk="1" hangingPunct="1"/>
            <a:r>
              <a:rPr lang="el-GR" altLang="en-US" sz="1800" smtClean="0"/>
              <a:t>Κωνία (3 είδη)</a:t>
            </a:r>
            <a:r>
              <a:rPr lang="en-US" altLang="en-US" sz="1800" smtClean="0"/>
              <a:t>:</a:t>
            </a:r>
            <a:r>
              <a:rPr lang="el-GR" altLang="en-US" sz="1800" smtClean="0"/>
              <a:t> καλή οπτική ανάλυση/οξύτητα, χρώματα, φωτεινή όραση</a:t>
            </a:r>
            <a:br>
              <a:rPr lang="el-GR" altLang="en-US" sz="1800" smtClean="0"/>
            </a:br>
            <a:r>
              <a:rPr lang="el-GR" altLang="en-US" sz="1800" smtClean="0"/>
              <a:t>Ραβδία (1 είδος)</a:t>
            </a:r>
            <a:r>
              <a:rPr lang="en-US" altLang="en-US" sz="1800" smtClean="0"/>
              <a:t>:</a:t>
            </a:r>
            <a:r>
              <a:rPr lang="el-GR" altLang="en-US" sz="1800" smtClean="0"/>
              <a:t> ευαισθησία στο φως, σκοτεινή όραση</a:t>
            </a:r>
            <a:endParaRPr lang="en-US" altLang="en-US" sz="18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9775" y="2473325"/>
            <a:ext cx="6205538" cy="344011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6422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942975"/>
            <a:ext cx="282892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4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96900"/>
            <a:ext cx="7659688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6659563" y="4237038"/>
            <a:ext cx="113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FF0000"/>
                </a:solidFill>
              </a:rPr>
              <a:t>in fovea!</a:t>
            </a:r>
            <a:endParaRPr lang="en-GB" altLang="en-US" sz="20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5463"/>
            <a:ext cx="6048375" cy="56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7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42913"/>
          </a:xfrm>
        </p:spPr>
        <p:txBody>
          <a:bodyPr/>
          <a:lstStyle/>
          <a:p>
            <a:r>
              <a:rPr lang="en-US" altLang="en-US" sz="3600" smtClean="0"/>
              <a:t>how do we measure eccentricity &amp; size?</a:t>
            </a:r>
            <a:endParaRPr lang="en-GB" altLang="en-US" sz="36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</p:txBody>
      </p:sp>
      <p:sp>
        <p:nvSpPr>
          <p:cNvPr id="15364" name="AutoShape 2" descr="Image result for photoreceptor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1835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54208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40088"/>
            <a:ext cx="655161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1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alt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0"/>
            <a:ext cx="5954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alt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alt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27025"/>
            <a:ext cx="5945188" cy="792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7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14291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Light waves radiate out from a source of light in a way that resembles the ripples produced when a pebble is dropped into a pond.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ophi\Desktop\ΓΝΩΣΙΑΚΗ ΕΠΙΣΤΗΜΗ\Γ ΕΞΑΜΗΝΟ\Οπτική Αντίληψη και Νευροεπιστήμη\Ergasia 1\Untitle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5567" y="4071942"/>
            <a:ext cx="7899401" cy="246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3929066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Cross – section of a wave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sophi\Desktop\ΓΝΩΣΙΑΚΗ ΕΠΙΣΤΗΜΗ\Γ ΕΞΑΜΗΝΟ\Οπτική Αντίληψη και Νευροεπιστήμη\Ergasia 1\Untitled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958" y="642919"/>
            <a:ext cx="6547372" cy="3143271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3857597"/>
            <a:ext cx="7429520" cy="1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Αποτέλεσμα εικόνας για visible spec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1052513"/>
            <a:ext cx="90630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5257"/>
            <a:ext cx="9144000" cy="561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500" dirty="0" smtClean="0"/>
              <a:t>Spectral power distributions of light sources</a:t>
            </a:r>
          </a:p>
        </p:txBody>
      </p:sp>
      <p:pic>
        <p:nvPicPr>
          <p:cNvPr id="1026" name="Picture 2" descr="C:\Users\sophi\Desktop\ΓΝΩΣΙΑΚΗ ΕΠΙΣΤΗΜΗ\Γ ΕΞΑΜΗΝΟ\Οπτική Αντίληψη και Νευροεπιστήμη\Ergasia 1\Untitl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30798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66"/>
            <a:ext cx="9144000" cy="417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/>
              <a:t>Spectral reflectance functions of surfaces</a:t>
            </a:r>
          </a:p>
        </p:txBody>
      </p:sp>
      <p:pic>
        <p:nvPicPr>
          <p:cNvPr id="2050" name="Picture 2" descr="C:\Users\sophi\Desktop\ΓΝΩΣΙΑΚΗ ΕΠΙΣΤΗΜΗ\Γ ΕΞΑΜΗΝΟ\Οπτική Αντίληψη και Νευροεπιστήμη\Ergasia 1\Untitle3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072362" cy="532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\Desktop\ΓΝΩΣΙΑΚΗ ΕΠΙΣΤΗΜΗ\Γ ΕΞΑΜΗΝΟ\Οπτική Αντίληψη και Νευροεπιστήμη\Ergasia 1\Untitle2b.png"/>
          <p:cNvPicPr>
            <a:picLocks noChangeAspect="1" noChangeArrowheads="1"/>
          </p:cNvPicPr>
          <p:nvPr/>
        </p:nvPicPr>
        <p:blipFill>
          <a:blip r:embed="rId2"/>
          <a:srcRect b="29268"/>
          <a:stretch>
            <a:fillRect/>
          </a:stretch>
        </p:blipFill>
        <p:spPr bwMode="auto">
          <a:xfrm>
            <a:off x="386575" y="197983"/>
            <a:ext cx="8185953" cy="4505545"/>
          </a:xfrm>
          <a:prstGeom prst="rect">
            <a:avLst/>
          </a:prstGeom>
          <a:noFill/>
        </p:spPr>
      </p:pic>
      <p:pic>
        <p:nvPicPr>
          <p:cNvPr id="6" name="Picture 2" descr="C:\Users\sophi\Desktop\ΓΝΩΣΙΑΚΗ ΕΠΙΣΤΗΜΗ\Γ ΕΞΑΜΗΝΟ\Οπτική Αντίληψη και Νευροεπιστήμη\Ergasia 1\Untitle2b.png"/>
          <p:cNvPicPr>
            <a:picLocks noChangeAspect="1" noChangeArrowheads="1"/>
          </p:cNvPicPr>
          <p:nvPr/>
        </p:nvPicPr>
        <p:blipFill>
          <a:blip r:embed="rId2"/>
          <a:srcRect t="69350"/>
          <a:stretch>
            <a:fillRect/>
          </a:stretch>
        </p:blipFill>
        <p:spPr bwMode="auto">
          <a:xfrm>
            <a:off x="1029517" y="4914211"/>
            <a:ext cx="7000924" cy="180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084763"/>
            <a:ext cx="8229600" cy="165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cornea: 70% of refractive power (but fixed)</a:t>
            </a:r>
          </a:p>
          <a:p>
            <a:pPr eaLnBrk="1" hangingPunct="1">
              <a:lnSpc>
                <a:spcPct val="80000"/>
              </a:lnSpc>
            </a:pPr>
            <a:endParaRPr lang="el-GR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lens: change in refractive power </a:t>
            </a:r>
            <a:r>
              <a:rPr lang="en-US" altLang="en-US" sz="1600" b="1" dirty="0" smtClean="0"/>
              <a:t>(accommodation)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near point</a:t>
            </a:r>
            <a:r>
              <a:rPr lang="en-GB" altLang="en-US" sz="1600" dirty="0" smtClean="0"/>
              <a:t>: closest distance at which an object can be still in focus</a:t>
            </a:r>
            <a:endParaRPr lang="en-US" altLang="en-US" sz="1600" dirty="0" smtClean="0"/>
          </a:p>
        </p:txBody>
      </p:sp>
      <p:pic>
        <p:nvPicPr>
          <p:cNvPr id="4099" name="Picture 3" descr="C:\Users\sophi\Desktop\ΓΝΩΣΙΑΚΗ ΕΠΙΣΤΗΜΗ\Γ ΕΞΑΜΗΝΟ\Οπτική Αντίληψη και Νευροεπιστήμη\Ergasia 1\Untitle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286808" cy="4564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\Desktop\ΓΝΩΣΙΑΚΗ ΕΠΙΣΤΗΜΗ\Γ ΕΞΑΜΗΝΟ\Οπτική Αντίληψη και Νευροεπιστήμη\Ergasia 1\Picture1b.png"/>
          <p:cNvPicPr>
            <a:picLocks noChangeAspect="1" noChangeArrowheads="1"/>
          </p:cNvPicPr>
          <p:nvPr/>
        </p:nvPicPr>
        <p:blipFill>
          <a:blip r:embed="rId2"/>
          <a:srcRect l="9333" t="6586" r="4000" b="47308"/>
          <a:stretch>
            <a:fillRect/>
          </a:stretch>
        </p:blipFill>
        <p:spPr bwMode="auto">
          <a:xfrm>
            <a:off x="1785918" y="71437"/>
            <a:ext cx="5306793" cy="4000505"/>
          </a:xfrm>
          <a:prstGeom prst="rect">
            <a:avLst/>
          </a:prstGeom>
          <a:noFill/>
        </p:spPr>
      </p:pic>
      <p:pic>
        <p:nvPicPr>
          <p:cNvPr id="6" name="Picture 2" descr="C:\Users\sophi\Desktop\ΓΝΩΣΙΑΚΗ ΕΠΙΣΤΗΜΗ\Γ ΕΞΑΜΗΝΟ\Οπτική Αντίληψη και Νευροεπιστήμη\Ergasia 1\Picture1b.png"/>
          <p:cNvPicPr>
            <a:picLocks noChangeAspect="1" noChangeArrowheads="1"/>
          </p:cNvPicPr>
          <p:nvPr/>
        </p:nvPicPr>
        <p:blipFill>
          <a:blip r:embed="rId2"/>
          <a:srcRect t="54945"/>
          <a:stretch>
            <a:fillRect/>
          </a:stretch>
        </p:blipFill>
        <p:spPr bwMode="auto">
          <a:xfrm>
            <a:off x="2187554" y="4214818"/>
            <a:ext cx="4170396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458</Words>
  <Application>Microsoft Office PowerPoint</Application>
  <PresentationFormat>On-screen Show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ανατομία και φυσιολογία του οπτικού συστήματος</vt:lpstr>
      <vt:lpstr>Όραση - Φως</vt:lpstr>
      <vt:lpstr>PowerPoint Presentation</vt:lpstr>
      <vt:lpstr>PowerPoint Presentation</vt:lpstr>
      <vt:lpstr>Spectral power distributions of light sources</vt:lpstr>
      <vt:lpstr>Spectral reflectance functions of surfaces</vt:lpstr>
      <vt:lpstr>PowerPoint Presentation</vt:lpstr>
      <vt:lpstr>PowerPoint Presentation</vt:lpstr>
      <vt:lpstr>PowerPoint Presentation</vt:lpstr>
      <vt:lpstr>PowerPoint Presentation</vt:lpstr>
      <vt:lpstr>γιατί δεν βλέπουμε τον κόσμο αντεστραμμένο; Ο εγκέφαλος ξέρει… </vt:lpstr>
      <vt:lpstr>PowerPoint Presentation</vt:lpstr>
      <vt:lpstr>PowerPoint Presentation</vt:lpstr>
      <vt:lpstr>PowerPoint Presentation</vt:lpstr>
      <vt:lpstr>PowerPoint Presentation</vt:lpstr>
      <vt:lpstr>blind spot &amp; filling in</vt:lpstr>
      <vt:lpstr>PowerPoint Presentation</vt:lpstr>
      <vt:lpstr>PowerPoint Presentation</vt:lpstr>
      <vt:lpstr>PowerPoint Presentation</vt:lpstr>
      <vt:lpstr>Κωνία (3 είδη): καλή οπτική ανάλυση/οξύτητα, χρώματα, φωτεινή όραση Ραβδία (1 είδος): ευαισθησία στο φως, σκοτεινή όραση</vt:lpstr>
      <vt:lpstr>PowerPoint Presentation</vt:lpstr>
      <vt:lpstr>PowerPoint Presentation</vt:lpstr>
      <vt:lpstr>how do we measure eccentricity &amp; size?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Sophia Dr</dc:creator>
  <cp:lastModifiedBy>Konstantinos</cp:lastModifiedBy>
  <cp:revision>18</cp:revision>
  <dcterms:created xsi:type="dcterms:W3CDTF">2022-10-11T09:17:52Z</dcterms:created>
  <dcterms:modified xsi:type="dcterms:W3CDTF">2024-10-04T15:33:04Z</dcterms:modified>
</cp:coreProperties>
</file>