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08" r:id="rId2"/>
    <p:sldId id="309" r:id="rId3"/>
    <p:sldId id="310" r:id="rId4"/>
    <p:sldId id="307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BD890-9B29-46E2-880E-360FFB4DC0CC}" type="datetimeFigureOut">
              <a:rPr lang="en-GB" smtClean="0"/>
              <a:pPr/>
              <a:t>11/10/2024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C160D-BBBA-4B6B-8434-3140317810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21706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2D04-5EF2-429C-9FFF-3B0C0861B7E9}" type="datetimeFigureOut">
              <a:rPr lang="en-GB" smtClean="0"/>
              <a:pPr/>
              <a:t>11/10/2024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C5A79-5E75-41BB-889F-EA4D2F7367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6491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2D04-5EF2-429C-9FFF-3B0C0861B7E9}" type="datetimeFigureOut">
              <a:rPr lang="en-GB" smtClean="0"/>
              <a:pPr/>
              <a:t>11/10/2024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C5A79-5E75-41BB-889F-EA4D2F7367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08492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2D04-5EF2-429C-9FFF-3B0C0861B7E9}" type="datetimeFigureOut">
              <a:rPr lang="en-GB" smtClean="0"/>
              <a:pPr/>
              <a:t>11/10/2024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C5A79-5E75-41BB-889F-EA4D2F7367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68995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2D04-5EF2-429C-9FFF-3B0C0861B7E9}" type="datetimeFigureOut">
              <a:rPr lang="en-GB" smtClean="0"/>
              <a:pPr/>
              <a:t>11/10/2024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C5A79-5E75-41BB-889F-EA4D2F7367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3708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2D04-5EF2-429C-9FFF-3B0C0861B7E9}" type="datetimeFigureOut">
              <a:rPr lang="en-GB" smtClean="0"/>
              <a:pPr/>
              <a:t>11/10/2024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C5A79-5E75-41BB-889F-EA4D2F7367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69663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2D04-5EF2-429C-9FFF-3B0C0861B7E9}" type="datetimeFigureOut">
              <a:rPr lang="en-GB" smtClean="0"/>
              <a:pPr/>
              <a:t>11/10/2024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C5A79-5E75-41BB-889F-EA4D2F7367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02070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2D04-5EF2-429C-9FFF-3B0C0861B7E9}" type="datetimeFigureOut">
              <a:rPr lang="en-GB" smtClean="0"/>
              <a:pPr/>
              <a:t>11/10/2024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C5A79-5E75-41BB-889F-EA4D2F7367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73906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2D04-5EF2-429C-9FFF-3B0C0861B7E9}" type="datetimeFigureOut">
              <a:rPr lang="en-GB" smtClean="0"/>
              <a:pPr/>
              <a:t>11/10/2024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C5A79-5E75-41BB-889F-EA4D2F7367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32712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2D04-5EF2-429C-9FFF-3B0C0861B7E9}" type="datetimeFigureOut">
              <a:rPr lang="en-GB" smtClean="0"/>
              <a:pPr/>
              <a:t>11/10/2024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C5A79-5E75-41BB-889F-EA4D2F7367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4888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2D04-5EF2-429C-9FFF-3B0C0861B7E9}" type="datetimeFigureOut">
              <a:rPr lang="en-GB" smtClean="0"/>
              <a:pPr/>
              <a:t>11/10/2024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C5A79-5E75-41BB-889F-EA4D2F7367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19503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2D04-5EF2-429C-9FFF-3B0C0861B7E9}" type="datetimeFigureOut">
              <a:rPr lang="en-GB" smtClean="0"/>
              <a:pPr/>
              <a:t>11/10/2024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C5A79-5E75-41BB-889F-EA4D2F7367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02086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D2D04-5EF2-429C-9FFF-3B0C0861B7E9}" type="datetimeFigureOut">
              <a:rPr lang="en-GB" smtClean="0"/>
              <a:pPr/>
              <a:t>11/10/2024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C5A79-5E75-41BB-889F-EA4D2F7367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29305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022338" y="977956"/>
            <a:ext cx="6555705" cy="489654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521296"/>
            <a:ext cx="3008313" cy="6336704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l-GR" dirty="0" smtClean="0"/>
              <a:t>ο νους βασίζεται σε μια υλική ουσία που ονομάζεται εγκέφαλος</a:t>
            </a:r>
          </a:p>
          <a:p>
            <a:pPr marL="285750" indent="-285750">
              <a:buFontTx/>
              <a:buChar char="-"/>
            </a:pPr>
            <a:r>
              <a:rPr lang="el-GR" dirty="0" smtClean="0"/>
              <a:t>οι φυσιολόγοι που μελετούν τις διάφορες βιολογικές διεργασίες ασχολήθηκαν και με τον εγκέφαλο</a:t>
            </a:r>
          </a:p>
          <a:p>
            <a:pPr marL="285750" indent="-285750">
              <a:buFontTx/>
              <a:buChar char="-"/>
            </a:pPr>
            <a:r>
              <a:rPr lang="el-GR" dirty="0" smtClean="0"/>
              <a:t>η λειτουργία του εγκεφάλου ‘παράγει’ νοητικές διεργασίες και άρα περνάμε ιστορικά από την φυσιολογία στη ψυχολογία</a:t>
            </a:r>
          </a:p>
          <a:p>
            <a:pPr marL="285750" indent="-285750">
              <a:buFontTx/>
              <a:buChar char="-"/>
            </a:pPr>
            <a:r>
              <a:rPr lang="el-GR" dirty="0" smtClean="0"/>
              <a:t>οι νοητικές διεργασίες έχουν ένα υλικό υπόστρωμα και άρα και περιορισμούς, όπως π.χ. το ότι δεν συμβαίνουν ακαριαία</a:t>
            </a:r>
          </a:p>
          <a:p>
            <a:pPr marL="285750" indent="-285750">
              <a:buFontTx/>
              <a:buChar char="-"/>
            </a:pPr>
            <a:endParaRPr lang="el-GR" dirty="0" smtClean="0"/>
          </a:p>
          <a:p>
            <a:pPr marL="285750" indent="-285750">
              <a:buFontTx/>
              <a:buChar char="-"/>
            </a:pPr>
            <a:r>
              <a:rPr lang="el-GR" dirty="0" smtClean="0"/>
              <a:t>ερέθισμα: αισθητήρια εισροή από το περιβάλλον</a:t>
            </a:r>
          </a:p>
          <a:p>
            <a:pPr marL="285750" indent="-285750">
              <a:buFontTx/>
              <a:buChar char="-"/>
            </a:pPr>
            <a:r>
              <a:rPr lang="el-GR" dirty="0" smtClean="0"/>
              <a:t>χρόνος αντίδρασης/ απόκρισης στο ερέθισμα (συμπεριφορικό δεδομένο)</a:t>
            </a:r>
          </a:p>
          <a:p>
            <a:pPr marL="285750" indent="-285750">
              <a:buFontTx/>
              <a:buChar char="-"/>
            </a:pPr>
            <a:r>
              <a:rPr lang="el-GR" dirty="0" smtClean="0"/>
              <a:t>μετάδοση σήματος στον εγκέφαλο: νευροφυσιολογικό δεδομένο</a:t>
            </a:r>
          </a:p>
          <a:p>
            <a:pPr marL="285750" indent="-285750">
              <a:buFontTx/>
              <a:buChar char="-"/>
            </a:pPr>
            <a:r>
              <a:rPr lang="el-GR" dirty="0" smtClean="0"/>
              <a:t>η νέα αυτή επιστήμη της Ψυχολογίας γεννιέται στη Γερμανία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18985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45040" y="80236"/>
            <a:ext cx="5019448" cy="672025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60648"/>
            <a:ext cx="3008313" cy="6408712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Wilhelm Wundt (1832-1920)</a:t>
            </a:r>
          </a:p>
          <a:p>
            <a:pPr marL="285750" indent="-285750">
              <a:buFontTx/>
              <a:buChar char="-"/>
            </a:pPr>
            <a:r>
              <a:rPr lang="el-GR" dirty="0" smtClean="0"/>
              <a:t>πατέρας της ψυχολογίας</a:t>
            </a:r>
          </a:p>
          <a:p>
            <a:pPr marL="285750" indent="-285750">
              <a:buFontTx/>
              <a:buChar char="-"/>
            </a:pPr>
            <a:r>
              <a:rPr lang="el-GR" dirty="0" smtClean="0"/>
              <a:t>βοηθός του </a:t>
            </a:r>
            <a:r>
              <a:rPr lang="en-US" dirty="0" smtClean="0"/>
              <a:t>Helmholtz</a:t>
            </a:r>
            <a:endParaRPr lang="el-GR" dirty="0" smtClean="0"/>
          </a:p>
          <a:p>
            <a:pPr marL="285750" indent="-285750">
              <a:buFontTx/>
              <a:buChar char="-"/>
            </a:pPr>
            <a:r>
              <a:rPr lang="el-GR" dirty="0" smtClean="0"/>
              <a:t>δίδαξε για πρώτη φορά στον κόσμο ένα μάθημα Φυσιολογίας της Ψυχολογίας, το 1867 στο πανεπιστήμιο της Χαϊδελβέργης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‘Principles of Physiological Psychology’ (1874)</a:t>
            </a:r>
          </a:p>
          <a:p>
            <a:pPr marL="285750" indent="-285750">
              <a:buFontTx/>
              <a:buChar char="-"/>
            </a:pPr>
            <a:r>
              <a:rPr lang="el-GR" dirty="0" smtClean="0"/>
              <a:t>ίδρυσε το πρώτο εργαστήριο ψυχολογίας στον κόσμο, το 1879 στο πανεπιστήμιο της Λειψίας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l-GR" dirty="0" smtClean="0"/>
              <a:t>μελέτησε τη συνείδηση και προσπάθησε να την διαχωρίσει σε στοιχειώδεις αισθήσεις και συναισθήματα (</a:t>
            </a:r>
            <a:r>
              <a:rPr lang="el-GR" i="1" dirty="0" smtClean="0"/>
              <a:t>δομισμός</a:t>
            </a:r>
            <a:r>
              <a:rPr lang="el-GR" dirty="0" smtClean="0"/>
              <a:t>, όπως στη χημεία)</a:t>
            </a:r>
          </a:p>
          <a:p>
            <a:pPr marL="285750" indent="-285750">
              <a:buFontTx/>
              <a:buChar char="-"/>
            </a:pPr>
            <a:r>
              <a:rPr lang="el-GR" dirty="0" smtClean="0"/>
              <a:t>χρησιμοποίησε τη μέθοδο της </a:t>
            </a:r>
            <a:r>
              <a:rPr lang="el-GR" i="1" dirty="0" smtClean="0"/>
              <a:t>ενδοσκόπησης</a:t>
            </a:r>
            <a:r>
              <a:rPr lang="el-GR" dirty="0" smtClean="0"/>
              <a:t>, δηλ της υποκειμενικής παρατήρησης των ίδιων των εμπειριών μας</a:t>
            </a:r>
          </a:p>
          <a:p>
            <a:pPr marL="285750" indent="-285750">
              <a:buFontTx/>
              <a:buChar char="-"/>
            </a:pPr>
            <a:r>
              <a:rPr lang="el-GR" dirty="0"/>
              <a:t>π</a:t>
            </a:r>
            <a:r>
              <a:rPr lang="el-GR" dirty="0" smtClean="0"/>
              <a:t>εριγράψτε τη φωτεινότητα ενός χρώματος, την ένταση ενός ήχου, τα συνασθήματα για μια εμπειρία</a:t>
            </a:r>
          </a:p>
          <a:p>
            <a:pPr marL="285750" indent="-285750">
              <a:buFontTx/>
              <a:buChar char="-"/>
            </a:pPr>
            <a:r>
              <a:rPr lang="el-GR" dirty="0" smtClean="0"/>
              <a:t>αντικειμενικές μετρήσεις: </a:t>
            </a:r>
            <a:r>
              <a:rPr lang="el-GR" i="1" dirty="0" smtClean="0"/>
              <a:t>χρόνοι απόκρισης</a:t>
            </a:r>
            <a:r>
              <a:rPr lang="el-GR" dirty="0" smtClean="0"/>
              <a:t> και μεταβολλή αυτών καθώς το έργο γίνεται πιο σύνθετο</a:t>
            </a:r>
            <a:endParaRPr lang="en-US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48793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246546" y="938030"/>
            <a:ext cx="6491041" cy="484824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536" y="116632"/>
            <a:ext cx="3322712" cy="6741368"/>
          </a:xfrm>
        </p:spPr>
        <p:txBody>
          <a:bodyPr>
            <a:normAutofit lnSpcReduction="10000"/>
          </a:bodyPr>
          <a:lstStyle/>
          <a:p>
            <a:pPr marL="285750" indent="-285750">
              <a:buFontTx/>
              <a:buChar char="-"/>
            </a:pPr>
            <a:r>
              <a:rPr lang="el-GR" dirty="0" smtClean="0"/>
              <a:t>ο πατέρας της ψυχολογίας στην Αμερική</a:t>
            </a:r>
          </a:p>
          <a:p>
            <a:pPr marL="285750" indent="-285750">
              <a:buFontTx/>
              <a:buChar char="-"/>
            </a:pPr>
            <a:r>
              <a:rPr lang="el-GR" dirty="0" smtClean="0"/>
              <a:t>ταξίδεψε στην Ευρώπη όπου έμαθε τη νέα επιστήμη</a:t>
            </a:r>
          </a:p>
          <a:p>
            <a:pPr marL="285750" indent="-285750">
              <a:buFontTx/>
              <a:buChar char="-"/>
            </a:pPr>
            <a:r>
              <a:rPr lang="el-GR" dirty="0" smtClean="0"/>
              <a:t>«η σκέψη έχει σκοπό τη δράση»</a:t>
            </a:r>
          </a:p>
          <a:p>
            <a:pPr marL="285750" indent="-285750">
              <a:buFontTx/>
              <a:buChar char="-"/>
            </a:pPr>
            <a:r>
              <a:rPr lang="el-GR" dirty="0" smtClean="0"/>
              <a:t>σχέση Φυσιολογίας-Ψυχολογίας (</a:t>
            </a:r>
            <a:r>
              <a:rPr lang="en-US" dirty="0" smtClean="0"/>
              <a:t>Harvard 1875): </a:t>
            </a:r>
            <a:r>
              <a:rPr lang="el-GR" dirty="0" smtClean="0"/>
              <a:t>το πρώτο μάθημα σε Αμερικανικό πανεπιστήμιο που ασχολήθηκε με τη νέα πειραματική ψυχολογία</a:t>
            </a:r>
          </a:p>
          <a:p>
            <a:pPr marL="285750" indent="-285750">
              <a:buFontTx/>
              <a:buChar char="-"/>
            </a:pPr>
            <a:r>
              <a:rPr lang="el-GR" dirty="0" smtClean="0"/>
              <a:t>ήταν εναντίον του </a:t>
            </a:r>
            <a:r>
              <a:rPr lang="el-GR" i="1" dirty="0" smtClean="0"/>
              <a:t>δομισμού/στρουκτουραλισμού</a:t>
            </a:r>
          </a:p>
          <a:p>
            <a:pPr marL="285750" indent="-285750">
              <a:buFontTx/>
              <a:buChar char="-"/>
            </a:pPr>
            <a:r>
              <a:rPr lang="el-GR" i="1" dirty="0" smtClean="0"/>
              <a:t>λειτουργισμός: </a:t>
            </a:r>
            <a:r>
              <a:rPr lang="el-GR" dirty="0" smtClean="0"/>
              <a:t>μελέτη των λειτουργιών και των σκοπών που επιτελούν οι νοητικές διεργασίες, καθώς ο άνθρωπος προσαρμόζεται στο περιβάλλον του</a:t>
            </a:r>
          </a:p>
          <a:p>
            <a:pPr marL="285750" indent="-285750">
              <a:buFontTx/>
              <a:buChar char="-"/>
            </a:pPr>
            <a:r>
              <a:rPr lang="el-GR" dirty="0" smtClean="0"/>
              <a:t>επηρεασμένος από την αρχή της </a:t>
            </a:r>
            <a:r>
              <a:rPr lang="el-GR" i="1" dirty="0" smtClean="0"/>
              <a:t>φυσικής επιλογής </a:t>
            </a:r>
            <a:r>
              <a:rPr lang="el-GR" dirty="0" smtClean="0"/>
              <a:t>του Δαρβίνου (</a:t>
            </a:r>
            <a:r>
              <a:rPr lang="en-US" dirty="0" smtClean="0"/>
              <a:t>‘The Origin of Species’, 1859)</a:t>
            </a:r>
            <a:endParaRPr lang="el-GR" dirty="0" smtClean="0"/>
          </a:p>
          <a:p>
            <a:pPr marL="285750" indent="-285750">
              <a:buFontTx/>
              <a:buChar char="-"/>
            </a:pPr>
            <a:r>
              <a:rPr lang="el-GR" dirty="0"/>
              <a:t>η</a:t>
            </a:r>
            <a:r>
              <a:rPr lang="el-GR" dirty="0" smtClean="0"/>
              <a:t> συνείδηση υπηρετεί μια σημαντική βιολογική λειτουργία και το έργο των ψυχολόγων είναι να καταλάβουν ποιά είναι αυτή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l-GR" dirty="0" smtClean="0"/>
              <a:t>πίστευε ότι το εργαστήριο περιορίζει τη μελέτη της συνειδησης, ότι θα ήτανε καλύτερα στο φυσικό περιβάλλον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‘The principles of Psychology’ (1890)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Wundt: </a:t>
            </a:r>
            <a:r>
              <a:rPr lang="el-GR" dirty="0" smtClean="0"/>
              <a:t>το θεώρησε λογοτεχνία!</a:t>
            </a:r>
          </a:p>
          <a:p>
            <a:pPr marL="285750" indent="-285750">
              <a:buFontTx/>
              <a:buChar char="-"/>
            </a:pPr>
            <a:r>
              <a:rPr lang="el-GR" dirty="0" smtClean="0"/>
              <a:t>εργαστήριο</a:t>
            </a:r>
            <a:r>
              <a:rPr lang="en-US" dirty="0" smtClean="0"/>
              <a:t> vs. </a:t>
            </a:r>
            <a:r>
              <a:rPr lang="el-GR" dirty="0" smtClean="0"/>
              <a:t> φύση</a:t>
            </a:r>
          </a:p>
          <a:p>
            <a:pPr marL="285750" indent="-285750">
              <a:buFontTx/>
              <a:buChar char="-"/>
            </a:pPr>
            <a:endParaRPr lang="el-GR" dirty="0" smtClean="0"/>
          </a:p>
          <a:p>
            <a:pPr marL="285750" indent="-285750">
              <a:buFontTx/>
              <a:buChar char="-"/>
            </a:pPr>
            <a:endParaRPr lang="el-GR" dirty="0" smtClean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28566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816" y="116632"/>
            <a:ext cx="5832648" cy="864096"/>
          </a:xfrm>
        </p:spPr>
        <p:txBody>
          <a:bodyPr>
            <a:normAutofit/>
          </a:bodyPr>
          <a:lstStyle/>
          <a:p>
            <a:r>
              <a:rPr lang="el-GR" dirty="0" smtClean="0"/>
              <a:t>Ψυχικές διαταραχές, παθολογία, αλλά και εξήγηση της προσωπικότητας και της συμπεριφοράς εν γένει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4410" y="1552949"/>
            <a:ext cx="5789590" cy="432432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520" y="908720"/>
            <a:ext cx="3008313" cy="5832648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Tx/>
              <a:buChar char="-"/>
            </a:pPr>
            <a:r>
              <a:rPr lang="el-GR" i="1" dirty="0" smtClean="0"/>
              <a:t>πολλαπλοί εαυτοί: </a:t>
            </a:r>
            <a:r>
              <a:rPr lang="el-GR" dirty="0" smtClean="0"/>
              <a:t>η ντροπαλή Φελιντά ξέχασε ότι είχε μείνει έγκυος ενώ βρισκόταν στην εξωστρεφή φάση της!</a:t>
            </a:r>
          </a:p>
          <a:p>
            <a:pPr marL="285750" indent="-285750">
              <a:buFontTx/>
              <a:buChar char="-"/>
            </a:pPr>
            <a:r>
              <a:rPr lang="el-GR" i="1" dirty="0" smtClean="0"/>
              <a:t>υστερία:  </a:t>
            </a:r>
            <a:r>
              <a:rPr lang="el-GR" dirty="0" smtClean="0"/>
              <a:t>η προσωρινή απώλεια της γνωστικής ή κινητικής λειτουργίας, συνήθως ως αποτέλεσμα συγκινησιακά δυσάρεστων εμπειριών </a:t>
            </a:r>
            <a:r>
              <a:rPr lang="el-GR" dirty="0"/>
              <a:t> </a:t>
            </a:r>
            <a:r>
              <a:rPr lang="el-GR" dirty="0" smtClean="0"/>
              <a:t>(ύπνωση)</a:t>
            </a:r>
          </a:p>
          <a:p>
            <a:pPr marL="285750" indent="-285750">
              <a:buFontTx/>
              <a:buChar char="-"/>
            </a:pPr>
            <a:r>
              <a:rPr lang="el-GR" dirty="0" smtClean="0"/>
              <a:t>από τους πειραματικούς μόνο ο </a:t>
            </a:r>
            <a:r>
              <a:rPr lang="en-US" dirty="0" smtClean="0"/>
              <a:t>James </a:t>
            </a:r>
            <a:r>
              <a:rPr lang="el-GR" dirty="0" smtClean="0"/>
              <a:t>τους έδωσε σημασία, οι άλλοι σνόμπαραν..</a:t>
            </a:r>
            <a:r>
              <a:rPr lang="el-GR" dirty="0"/>
              <a:t> </a:t>
            </a:r>
            <a:r>
              <a:rPr lang="el-GR" dirty="0" smtClean="0"/>
              <a:t> (δυσκολία επαλήθευσης θεωριών)</a:t>
            </a:r>
          </a:p>
          <a:p>
            <a:pPr marL="285750" indent="-285750">
              <a:buFontTx/>
              <a:buChar char="-"/>
            </a:pPr>
            <a:r>
              <a:rPr lang="el-GR" dirty="0" smtClean="0"/>
              <a:t>διαχωρισμός </a:t>
            </a:r>
            <a:r>
              <a:rPr lang="el-GR" dirty="0"/>
              <a:t>ακαδημαϊκών – κλινικών </a:t>
            </a:r>
            <a:r>
              <a:rPr lang="el-GR" dirty="0" smtClean="0"/>
              <a:t>ψυχολόγων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Sigmund Freud (1856-1939)</a:t>
            </a:r>
            <a:r>
              <a:rPr lang="el-GR" dirty="0" smtClean="0"/>
              <a:t>: </a:t>
            </a:r>
            <a:r>
              <a:rPr lang="el-GR" i="1" dirty="0" smtClean="0"/>
              <a:t>ψυχαναλυτική θεωρία, οδυνηρές εμπειρίες παιδικής ηλικίας, απώθηση, ασυνείδητο (διαμορφώνει σκέψεις, συναισθηματα, συμπεριφορές), ψυχανάλυση, όνειρα, σεξουαλικές επιθυμίες, άνγχος του θανάτου</a:t>
            </a:r>
          </a:p>
          <a:p>
            <a:pPr marL="285750" indent="-285750">
              <a:buFontTx/>
              <a:buChar char="-"/>
            </a:pPr>
            <a:r>
              <a:rPr lang="el-GR" dirty="0" smtClean="0"/>
              <a:t>-</a:t>
            </a:r>
            <a:r>
              <a:rPr lang="en-US" dirty="0" smtClean="0"/>
              <a:t>Jung, Adler, </a:t>
            </a:r>
            <a:r>
              <a:rPr lang="en-US" dirty="0" err="1" smtClean="0"/>
              <a:t>Lacan</a:t>
            </a:r>
            <a:r>
              <a:rPr lang="el-GR" dirty="0" smtClean="0"/>
              <a:t>..</a:t>
            </a:r>
          </a:p>
          <a:p>
            <a:pPr marL="285750" indent="-285750">
              <a:buFontTx/>
              <a:buChar char="-"/>
            </a:pPr>
            <a:r>
              <a:rPr lang="el-GR" i="1" dirty="0" smtClean="0"/>
              <a:t>Ανθρωπιστική ψυχολογία: </a:t>
            </a:r>
            <a:r>
              <a:rPr lang="el-GR" dirty="0" smtClean="0"/>
              <a:t>οι άνθρωποι δεν είναι φυλακισμένοι μέσα στα γεγονότα του μακρινού παρελθόντος, αλλά έχουνε </a:t>
            </a:r>
            <a:r>
              <a:rPr lang="el-GR" i="1" dirty="0" smtClean="0"/>
              <a:t>θετικό δυναμικό</a:t>
            </a:r>
            <a:r>
              <a:rPr lang="el-GR" dirty="0" smtClean="0"/>
              <a:t> και πρέπει να προσανατολιστούν προς την κατεύθυνση της </a:t>
            </a:r>
            <a:r>
              <a:rPr lang="el-GR" i="1" dirty="0" smtClean="0"/>
              <a:t>ανάπτυξής</a:t>
            </a:r>
            <a:r>
              <a:rPr lang="el-GR" dirty="0" smtClean="0"/>
              <a:t> τους</a:t>
            </a:r>
            <a:endParaRPr lang="en-US" dirty="0" smtClean="0"/>
          </a:p>
          <a:p>
            <a:pPr marL="285750" indent="-285750"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65013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497</Words>
  <Application>Microsoft Office PowerPoint</Application>
  <PresentationFormat>On-screen Show (4:3)</PresentationFormat>
  <Paragraphs>42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Ψυχικές διαταραχές, παθολογία, αλλά και εξήγηση της προσωπικότητας και της συμπεριφοράς εν γένει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Εισαγωγή στη Ψυχολογία</dc:title>
  <dc:creator>Kostantinos</dc:creator>
  <cp:lastModifiedBy>kmoutou</cp:lastModifiedBy>
  <cp:revision>13</cp:revision>
  <dcterms:created xsi:type="dcterms:W3CDTF">2017-10-10T13:48:43Z</dcterms:created>
  <dcterms:modified xsi:type="dcterms:W3CDTF">2024-10-11T09:58:36Z</dcterms:modified>
</cp:coreProperties>
</file>