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307" r:id="rId2"/>
    <p:sldId id="308" r:id="rId3"/>
    <p:sldId id="309" r:id="rId4"/>
    <p:sldId id="270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92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40BD890-9B29-46E2-880E-360FFB4DC0CC}" type="datetimeFigureOut">
              <a:rPr lang="en-GB" smtClean="0"/>
              <a:pPr/>
              <a:t>18/10/2024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57C160D-BBBA-4B6B-8434-314031781064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20217069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baseline="0" dirty="0" smtClean="0"/>
          </a:p>
          <a:p>
            <a:endParaRPr lang="el-GR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245E64-FD58-44C1-A8E5-9C1EB149616F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0792919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8D2D04-5EF2-429C-9FFF-3B0C0861B7E9}" type="datetimeFigureOut">
              <a:rPr lang="en-GB" smtClean="0"/>
              <a:pPr/>
              <a:t>18/10/2024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DC5A79-5E75-41BB-889F-EA4D2F7367B2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4264919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8D2D04-5EF2-429C-9FFF-3B0C0861B7E9}" type="datetimeFigureOut">
              <a:rPr lang="en-GB" smtClean="0"/>
              <a:pPr/>
              <a:t>18/10/2024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DC5A79-5E75-41BB-889F-EA4D2F7367B2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23084928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8D2D04-5EF2-429C-9FFF-3B0C0861B7E9}" type="datetimeFigureOut">
              <a:rPr lang="en-GB" smtClean="0"/>
              <a:pPr/>
              <a:t>18/10/2024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DC5A79-5E75-41BB-889F-EA4D2F7367B2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14689957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8D2D04-5EF2-429C-9FFF-3B0C0861B7E9}" type="datetimeFigureOut">
              <a:rPr lang="en-GB" smtClean="0"/>
              <a:pPr/>
              <a:t>18/10/2024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DC5A79-5E75-41BB-889F-EA4D2F7367B2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3937087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8D2D04-5EF2-429C-9FFF-3B0C0861B7E9}" type="datetimeFigureOut">
              <a:rPr lang="en-GB" smtClean="0"/>
              <a:pPr/>
              <a:t>18/10/2024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DC5A79-5E75-41BB-889F-EA4D2F7367B2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20696636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8D2D04-5EF2-429C-9FFF-3B0C0861B7E9}" type="datetimeFigureOut">
              <a:rPr lang="en-GB" smtClean="0"/>
              <a:pPr/>
              <a:t>18/10/2024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DC5A79-5E75-41BB-889F-EA4D2F7367B2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10020708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8D2D04-5EF2-429C-9FFF-3B0C0861B7E9}" type="datetimeFigureOut">
              <a:rPr lang="en-GB" smtClean="0"/>
              <a:pPr/>
              <a:t>18/10/2024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DC5A79-5E75-41BB-889F-EA4D2F7367B2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10739061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8D2D04-5EF2-429C-9FFF-3B0C0861B7E9}" type="datetimeFigureOut">
              <a:rPr lang="en-GB" smtClean="0"/>
              <a:pPr/>
              <a:t>18/10/2024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DC5A79-5E75-41BB-889F-EA4D2F7367B2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17327121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8D2D04-5EF2-429C-9FFF-3B0C0861B7E9}" type="datetimeFigureOut">
              <a:rPr lang="en-GB" smtClean="0"/>
              <a:pPr/>
              <a:t>18/10/2024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DC5A79-5E75-41BB-889F-EA4D2F7367B2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33488817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8D2D04-5EF2-429C-9FFF-3B0C0861B7E9}" type="datetimeFigureOut">
              <a:rPr lang="en-GB" smtClean="0"/>
              <a:pPr/>
              <a:t>18/10/2024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DC5A79-5E75-41BB-889F-EA4D2F7367B2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19195037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8D2D04-5EF2-429C-9FFF-3B0C0861B7E9}" type="datetimeFigureOut">
              <a:rPr lang="en-GB" smtClean="0"/>
              <a:pPr/>
              <a:t>18/10/2024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DC5A79-5E75-41BB-889F-EA4D2F7367B2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37020861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8D2D04-5EF2-429C-9FFF-3B0C0861B7E9}" type="datetimeFigureOut">
              <a:rPr lang="en-GB" smtClean="0"/>
              <a:pPr/>
              <a:t>18/10/2024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DC5A79-5E75-41BB-889F-EA4D2F7367B2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36293054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γνωσιακά «λάθη» (</a:t>
            </a:r>
            <a:r>
              <a:rPr lang="en-US" dirty="0" smtClean="0"/>
              <a:t>mind bugs)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 </a:t>
            </a:r>
            <a:r>
              <a:rPr lang="en-US" dirty="0" err="1" smtClean="0"/>
              <a:t>muller-lyer</a:t>
            </a:r>
            <a:r>
              <a:rPr lang="en-US" dirty="0" smtClean="0"/>
              <a:t> illusion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sz="half" idx="2"/>
          </p:nvPr>
        </p:nvPicPr>
        <p:blipFill>
          <a:blip r:embed="rId3" cstate="print"/>
          <a:stretch>
            <a:fillRect/>
          </a:stretch>
        </p:blipFill>
        <p:spPr>
          <a:xfrm>
            <a:off x="960239" y="2652713"/>
            <a:ext cx="3429000" cy="3238500"/>
          </a:xfrm>
          <a:prstGeom prst="rect">
            <a:avLst/>
          </a:prstGeom>
        </p:spPr>
      </p:pic>
      <p:sp>
        <p:nvSpPr>
          <p:cNvPr id="6" name="Text Placeholder 5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 smtClean="0"/>
              <a:t>The </a:t>
            </a:r>
            <a:r>
              <a:rPr lang="en-US" dirty="0" err="1" smtClean="0"/>
              <a:t>Kaniza</a:t>
            </a:r>
            <a:r>
              <a:rPr lang="en-US" dirty="0" smtClean="0"/>
              <a:t> Illusion</a:t>
            </a:r>
          </a:p>
        </p:txBody>
      </p:sp>
      <p:pic>
        <p:nvPicPr>
          <p:cNvPr id="8" name="Content Placeholder 7"/>
          <p:cNvPicPr>
            <a:picLocks noGrp="1" noChangeAspect="1"/>
          </p:cNvPicPr>
          <p:nvPr>
            <p:ph sz="quarter" idx="4"/>
          </p:nvPr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248275" y="2582863"/>
            <a:ext cx="2533650" cy="3378200"/>
          </a:xfrm>
        </p:spPr>
      </p:pic>
      <p:grpSp>
        <p:nvGrpSpPr>
          <p:cNvPr id="10" name="Group 9"/>
          <p:cNvGrpSpPr/>
          <p:nvPr/>
        </p:nvGrpSpPr>
        <p:grpSpPr>
          <a:xfrm>
            <a:off x="1774135" y="2493690"/>
            <a:ext cx="1769168" cy="3155859"/>
            <a:chOff x="2365513" y="2493689"/>
            <a:chExt cx="2358891" cy="3155859"/>
          </a:xfrm>
        </p:grpSpPr>
        <p:cxnSp>
          <p:nvCxnSpPr>
            <p:cNvPr id="7" name="Straight Connector 6"/>
            <p:cNvCxnSpPr/>
            <p:nvPr/>
          </p:nvCxnSpPr>
          <p:spPr>
            <a:xfrm>
              <a:off x="2365513" y="2493689"/>
              <a:ext cx="39757" cy="3102849"/>
            </a:xfrm>
            <a:prstGeom prst="line">
              <a:avLst/>
            </a:prstGeom>
            <a:ln>
              <a:prstDash val="dash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4684647" y="2546699"/>
              <a:ext cx="39757" cy="3102849"/>
            </a:xfrm>
            <a:prstGeom prst="line">
              <a:avLst/>
            </a:prstGeom>
            <a:ln>
              <a:prstDash val="dash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xmlns="" val="6215594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851694"/>
          </a:xfrm>
        </p:spPr>
        <p:txBody>
          <a:bodyPr/>
          <a:lstStyle/>
          <a:p>
            <a:pPr algn="ctr"/>
            <a:r>
              <a:rPr lang="en-US" dirty="0" smtClean="0"/>
              <a:t>Gestalt Psychology</a:t>
            </a:r>
            <a:br>
              <a:rPr lang="en-US" dirty="0" smtClean="0"/>
            </a:br>
            <a:endParaRPr lang="en-GB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 rot="5400000">
            <a:off x="3400509" y="938031"/>
            <a:ext cx="6491039" cy="4848245"/>
          </a:xfrm>
        </p:spPr>
      </p:pic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9552" y="1124744"/>
            <a:ext cx="3008313" cy="6408712"/>
          </a:xfrm>
        </p:spPr>
        <p:txBody>
          <a:bodyPr/>
          <a:lstStyle/>
          <a:p>
            <a:pPr marL="285750" indent="-285750">
              <a:buFontTx/>
              <a:buChar char="-"/>
            </a:pPr>
            <a:r>
              <a:rPr lang="el-GR" i="1" dirty="0" smtClean="0"/>
              <a:t>αντιληπτικές πλάνες: </a:t>
            </a:r>
            <a:r>
              <a:rPr lang="el-GR" dirty="0" smtClean="0"/>
              <a:t>μας δίνουνε μια ιδέα για το πως λειτουργεί το σύστημα</a:t>
            </a:r>
            <a:endParaRPr lang="en-US" dirty="0" smtClean="0"/>
          </a:p>
          <a:p>
            <a:pPr marL="285750" indent="-285750">
              <a:buFontTx/>
              <a:buChar char="-"/>
            </a:pPr>
            <a:endParaRPr lang="el-GR" dirty="0" smtClean="0"/>
          </a:p>
          <a:p>
            <a:pPr marL="285750" indent="-285750">
              <a:buFontTx/>
              <a:buChar char="-"/>
            </a:pPr>
            <a:r>
              <a:rPr lang="el-GR" dirty="0"/>
              <a:t>η</a:t>
            </a:r>
            <a:r>
              <a:rPr lang="el-GR" dirty="0" smtClean="0"/>
              <a:t> </a:t>
            </a:r>
            <a:r>
              <a:rPr lang="el-GR" i="1" dirty="0" smtClean="0"/>
              <a:t>πλάνη της κίνησης </a:t>
            </a:r>
            <a:r>
              <a:rPr lang="el-GR" dirty="0" smtClean="0"/>
              <a:t>έδωσε την ιδέα ότι η αντίληψη λειτουργεί συνολικά στο χώρο και το χρόνο</a:t>
            </a:r>
            <a:endParaRPr lang="en-US" dirty="0" smtClean="0"/>
          </a:p>
          <a:p>
            <a:pPr marL="285750" indent="-285750">
              <a:buFontTx/>
              <a:buChar char="-"/>
            </a:pPr>
            <a:endParaRPr lang="el-GR" dirty="0" smtClean="0"/>
          </a:p>
          <a:p>
            <a:pPr marL="285750" indent="-285750">
              <a:buFontTx/>
              <a:buChar char="-"/>
            </a:pPr>
            <a:r>
              <a:rPr lang="el-GR" dirty="0" smtClean="0"/>
              <a:t>αντιλαμβανόμαστε το </a:t>
            </a:r>
            <a:r>
              <a:rPr lang="el-GR" i="1" dirty="0" smtClean="0"/>
              <a:t>όλο </a:t>
            </a:r>
            <a:r>
              <a:rPr lang="el-GR" dirty="0" smtClean="0"/>
              <a:t>(σύνολο) παρά τα μέρη που το απαρτίζουν (αντίθετο από το δομισμό)</a:t>
            </a:r>
            <a:endParaRPr lang="en-US" dirty="0" smtClean="0"/>
          </a:p>
          <a:p>
            <a:pPr marL="285750" indent="-285750">
              <a:buFontTx/>
              <a:buChar char="-"/>
            </a:pPr>
            <a:endParaRPr lang="en-US" dirty="0" smtClean="0"/>
          </a:p>
          <a:p>
            <a:pPr marL="285750" indent="-285750">
              <a:buFontTx/>
              <a:buChar char="-"/>
            </a:pPr>
            <a:r>
              <a:rPr lang="el-GR" i="1" dirty="0" smtClean="0"/>
              <a:t>το όλο είναι κάτι παραπάνω από το άθροισμα των μερών που το απαρτίζουν</a:t>
            </a:r>
            <a:endParaRPr lang="en-US" i="1" dirty="0" smtClean="0"/>
          </a:p>
          <a:p>
            <a:pPr marL="285750" indent="-285750">
              <a:buFontTx/>
              <a:buChar char="-"/>
            </a:pPr>
            <a:endParaRPr lang="el-GR" dirty="0" smtClean="0"/>
          </a:p>
          <a:p>
            <a:pPr marL="285750" indent="-285750">
              <a:buFontTx/>
              <a:buChar char="-"/>
            </a:pPr>
            <a:r>
              <a:rPr lang="el-GR" dirty="0"/>
              <a:t>ο νους επιβάλλει </a:t>
            </a:r>
            <a:r>
              <a:rPr lang="el-GR" dirty="0" smtClean="0"/>
              <a:t>δομή και οργάνωση </a:t>
            </a:r>
            <a:r>
              <a:rPr lang="el-GR" dirty="0"/>
              <a:t>σε ότι </a:t>
            </a:r>
            <a:r>
              <a:rPr lang="el-GR" dirty="0" smtClean="0"/>
              <a:t>αντιλαμβάνεται, όπως είχε πει και ο </a:t>
            </a:r>
            <a:r>
              <a:rPr lang="en-US" dirty="0" smtClean="0"/>
              <a:t>Immanuel Kant </a:t>
            </a:r>
            <a:r>
              <a:rPr lang="en-US" smtClean="0"/>
              <a:t>(1724-1804</a:t>
            </a:r>
            <a:r>
              <a:rPr lang="en-US" dirty="0" smtClean="0"/>
              <a:t>)</a:t>
            </a:r>
            <a:endParaRPr lang="el-GR" dirty="0"/>
          </a:p>
          <a:p>
            <a:pPr marL="285750" indent="-285750">
              <a:buFontTx/>
              <a:buChar char="-"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30552209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Gestalt Psychology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51520" y="1556792"/>
            <a:ext cx="4676775" cy="2200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148064" y="1340768"/>
            <a:ext cx="3762375" cy="3086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292080" y="4586390"/>
            <a:ext cx="3168352" cy="2068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86084" y="4005064"/>
            <a:ext cx="4285916" cy="26042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6679130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5805264"/>
            <a:ext cx="8229600" cy="459746"/>
          </a:xfrm>
        </p:spPr>
        <p:txBody>
          <a:bodyPr>
            <a:noAutofit/>
          </a:bodyPr>
          <a:lstStyle/>
          <a:p>
            <a:r>
              <a:rPr lang="en-US" sz="2400" b="1" i="1" dirty="0" smtClean="0"/>
              <a:t>- Is </a:t>
            </a:r>
            <a:r>
              <a:rPr lang="en-US" sz="2400" b="1" i="1" dirty="0"/>
              <a:t>this person </a:t>
            </a:r>
            <a:r>
              <a:rPr lang="en-US" sz="2400" b="1" i="1" dirty="0" smtClean="0"/>
              <a:t>holding a violin a  musician?</a:t>
            </a:r>
            <a:r>
              <a:rPr lang="en-US" sz="2400" b="1" i="1"/>
              <a:t/>
            </a:r>
            <a:br>
              <a:rPr lang="en-US" sz="2400" b="1" i="1"/>
            </a:br>
            <a:endParaRPr lang="en-GB" sz="2400" b="1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3521810"/>
          </a:xfrm>
        </p:spPr>
        <p:txBody>
          <a:bodyPr/>
          <a:lstStyle/>
          <a:p>
            <a:endParaRPr lang="en-GB" dirty="0"/>
          </a:p>
        </p:txBody>
      </p:sp>
      <p:pic>
        <p:nvPicPr>
          <p:cNvPr id="1028" name="Picture 4" descr="Αποτέλεσμα εικόνας για Bayes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55577" y="427405"/>
            <a:ext cx="7976098" cy="52492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27760714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52</TotalTime>
  <Words>110</Words>
  <Application>Microsoft Office PowerPoint</Application>
  <PresentationFormat>On-screen Show (4:3)</PresentationFormat>
  <Paragraphs>16</Paragraphs>
  <Slides>4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γνωσιακά «λάθη» (mind bugs)</vt:lpstr>
      <vt:lpstr>Gestalt Psychology </vt:lpstr>
      <vt:lpstr>Gestalt Psychology</vt:lpstr>
      <vt:lpstr>- Is this person holding a violin a  musician?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Εισαγωγή στη Ψυχολογία</dc:title>
  <dc:creator>Kostantinos</dc:creator>
  <cp:lastModifiedBy>kmoutou</cp:lastModifiedBy>
  <cp:revision>15</cp:revision>
  <dcterms:created xsi:type="dcterms:W3CDTF">2017-10-10T13:48:43Z</dcterms:created>
  <dcterms:modified xsi:type="dcterms:W3CDTF">2024-10-18T09:19:33Z</dcterms:modified>
</cp:coreProperties>
</file>