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7" r:id="rId2"/>
    <p:sldId id="276" r:id="rId3"/>
    <p:sldId id="277" r:id="rId4"/>
    <p:sldId id="278" r:id="rId5"/>
    <p:sldId id="279" r:id="rId6"/>
    <p:sldId id="28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stantinos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28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A36743-5F93-4B06-84DB-6BF72ED057F4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6C3F9-8671-434F-B2CA-C451A7025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264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45E64-FD58-44C1-A8E5-9C1EB14961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38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45E64-FD58-44C1-A8E5-9C1EB14961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88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45E64-FD58-44C1-A8E5-9C1EB14961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542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45E64-FD58-44C1-A8E5-9C1EB149616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91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45E64-FD58-44C1-A8E5-9C1EB14961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85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7133-115D-4FC5-B187-143C95B90169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6A165-5FFD-4755-B19B-482563C1B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76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7133-115D-4FC5-B187-143C95B90169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6A165-5FFD-4755-B19B-482563C1B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113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7133-115D-4FC5-B187-143C95B90169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6A165-5FFD-4755-B19B-482563C1B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814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7133-115D-4FC5-B187-143C95B90169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6A165-5FFD-4755-B19B-482563C1B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630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7133-115D-4FC5-B187-143C95B90169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6A165-5FFD-4755-B19B-482563C1B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0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7133-115D-4FC5-B187-143C95B90169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6A165-5FFD-4755-B19B-482563C1B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130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7133-115D-4FC5-B187-143C95B90169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6A165-5FFD-4755-B19B-482563C1B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52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7133-115D-4FC5-B187-143C95B90169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6A165-5FFD-4755-B19B-482563C1B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40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7133-115D-4FC5-B187-143C95B90169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6A165-5FFD-4755-B19B-482563C1B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786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7133-115D-4FC5-B187-143C95B90169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6A165-5FFD-4755-B19B-482563C1B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94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7133-115D-4FC5-B187-143C95B90169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6A165-5FFD-4755-B19B-482563C1B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94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57133-115D-4FC5-B187-143C95B90169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6A165-5FFD-4755-B19B-482563C1B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633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3512369" cy="27563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Συμπεριφορισμός (1920-1960)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397276" y="905394"/>
            <a:ext cx="6516590" cy="4867329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476672"/>
            <a:ext cx="4139952" cy="6552728"/>
          </a:xfrm>
        </p:spPr>
        <p:txBody>
          <a:bodyPr>
            <a:normAutofit lnSpcReduction="10000"/>
          </a:bodyPr>
          <a:lstStyle/>
          <a:p>
            <a:pPr marL="285750" indent="-285750">
              <a:buFontTx/>
              <a:buChar char="-"/>
            </a:pPr>
            <a:r>
              <a:rPr lang="el-GR" dirty="0" smtClean="0"/>
              <a:t>ξεχνάμε τις </a:t>
            </a:r>
            <a:r>
              <a:rPr lang="el-GR" i="1" dirty="0" smtClean="0"/>
              <a:t>εσωτερικές διεργασίες του νου</a:t>
            </a:r>
            <a:r>
              <a:rPr lang="el-GR" dirty="0" smtClean="0"/>
              <a:t> και επικεντρονώμαστε  στη </a:t>
            </a:r>
            <a:r>
              <a:rPr lang="el-GR" i="1" dirty="0" smtClean="0"/>
              <a:t>συμπεριφορά</a:t>
            </a:r>
            <a:r>
              <a:rPr lang="el-GR" dirty="0" smtClean="0"/>
              <a:t>, που είναι το μόνο αντικειμενικά παρατηρήσιμο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l-GR" dirty="0" smtClean="0"/>
              <a:t>απόριψη της </a:t>
            </a:r>
            <a:r>
              <a:rPr lang="el-GR" i="1" dirty="0" smtClean="0"/>
              <a:t>ενδοσκόπησης</a:t>
            </a:r>
            <a:r>
              <a:rPr lang="el-GR" dirty="0" smtClean="0"/>
              <a:t> σα μέθοδο και της μελέτης των </a:t>
            </a:r>
            <a:r>
              <a:rPr lang="el-GR" i="1" dirty="0" smtClean="0"/>
              <a:t>νοητικών διεργασιών </a:t>
            </a:r>
            <a:r>
              <a:rPr lang="el-GR" dirty="0" smtClean="0"/>
              <a:t>γενικότερα</a:t>
            </a:r>
          </a:p>
          <a:p>
            <a:pPr marL="285750" indent="-285750">
              <a:buFontTx/>
              <a:buChar char="-"/>
            </a:pPr>
            <a:r>
              <a:rPr lang="el-GR" dirty="0" smtClean="0"/>
              <a:t>τι </a:t>
            </a:r>
            <a:r>
              <a:rPr lang="el-GR" i="1" dirty="0" smtClean="0"/>
              <a:t>κάνουν</a:t>
            </a:r>
            <a:r>
              <a:rPr lang="el-GR" dirty="0" smtClean="0"/>
              <a:t> οι άνθρωποι, όχι τι </a:t>
            </a:r>
            <a:r>
              <a:rPr lang="el-GR" i="1" dirty="0" smtClean="0"/>
              <a:t>βιώνουν</a:t>
            </a:r>
          </a:p>
          <a:p>
            <a:pPr marL="285750" indent="-285750">
              <a:buFontTx/>
              <a:buChar char="-"/>
            </a:pPr>
            <a:r>
              <a:rPr lang="el-GR" i="1" dirty="0" smtClean="0"/>
              <a:t>Ερέθισμα =&gt; Αντίδραση</a:t>
            </a:r>
          </a:p>
          <a:p>
            <a:pPr marL="285750" indent="-285750">
              <a:buFontTx/>
              <a:buChar char="-"/>
            </a:pPr>
            <a:r>
              <a:rPr lang="el-GR" dirty="0" smtClean="0"/>
              <a:t>Ο </a:t>
            </a:r>
            <a:r>
              <a:rPr lang="en-US" b="1" dirty="0" smtClean="0"/>
              <a:t>Pavlov</a:t>
            </a:r>
            <a:r>
              <a:rPr lang="en-US" dirty="0" smtClean="0"/>
              <a:t> (1849-1936) </a:t>
            </a:r>
            <a:r>
              <a:rPr lang="el-GR" dirty="0" smtClean="0"/>
              <a:t>παρατήρησε ότι τρέχουν τα σάλια του σκύλου όταν δει αυτόν που τον ταΐζει: </a:t>
            </a:r>
            <a:r>
              <a:rPr lang="el-GR" i="1" dirty="0" smtClean="0"/>
              <a:t>Κλασική Εξάρτηση </a:t>
            </a:r>
            <a:r>
              <a:rPr lang="el-GR" dirty="0" smtClean="0"/>
              <a:t>(με ένα κουδούνι)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John </a:t>
            </a:r>
            <a:r>
              <a:rPr lang="en-US" b="1" dirty="0" smtClean="0"/>
              <a:t>Watson</a:t>
            </a:r>
            <a:r>
              <a:rPr lang="en-US" dirty="0" smtClean="0"/>
              <a:t> (1878-1958)</a:t>
            </a:r>
            <a:r>
              <a:rPr lang="el-GR" dirty="0" smtClean="0"/>
              <a:t>: οι άνθρωποι είναι ζώα και θα πρέπει να τους μελετάμε όπως τα ζώα, τα οποία ακόμα και αν έχουνε εσωτερικές εμπειρίες δεν μπορούμε να τα ρωτήσουμε για αυτές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Watson + </a:t>
            </a:r>
            <a:r>
              <a:rPr lang="en-US" dirty="0" err="1" smtClean="0"/>
              <a:t>Rayner</a:t>
            </a:r>
            <a:r>
              <a:rPr lang="en-US" dirty="0" smtClean="0"/>
              <a:t>: </a:t>
            </a:r>
            <a:r>
              <a:rPr lang="el-GR" dirty="0" smtClean="0"/>
              <a:t>ο μικρός</a:t>
            </a:r>
            <a:r>
              <a:rPr lang="en-US" dirty="0" smtClean="0"/>
              <a:t> Albert </a:t>
            </a:r>
            <a:r>
              <a:rPr lang="el-GR" dirty="0" smtClean="0"/>
              <a:t>που τον κάναν να φοβάται μικρά, γλυκούλικα χνουδωτά ζωάκια</a:t>
            </a:r>
          </a:p>
          <a:p>
            <a:pPr marL="285750" indent="-285750">
              <a:buFontTx/>
              <a:buChar char="-"/>
            </a:pPr>
            <a:r>
              <a:rPr lang="en-US" b="1" dirty="0" smtClean="0"/>
              <a:t>Skinner</a:t>
            </a:r>
            <a:r>
              <a:rPr lang="el-GR" dirty="0" smtClean="0"/>
              <a:t>: όχι πειράματα με παθητικούς συμμετέχοντες  αλλά συμπεριφορισμός με </a:t>
            </a:r>
            <a:r>
              <a:rPr lang="el-GR" i="1" dirty="0" smtClean="0"/>
              <a:t>δράση</a:t>
            </a:r>
          </a:p>
          <a:p>
            <a:pPr marL="285750" indent="-285750">
              <a:buFontTx/>
              <a:buChar char="-"/>
            </a:pPr>
            <a:r>
              <a:rPr lang="el-GR" dirty="0" smtClean="0"/>
              <a:t>η έννοια της </a:t>
            </a:r>
            <a:r>
              <a:rPr lang="el-GR" i="1" dirty="0" smtClean="0"/>
              <a:t>ενίσχυσης</a:t>
            </a:r>
            <a:r>
              <a:rPr lang="el-GR" dirty="0" smtClean="0"/>
              <a:t> λόγω των συνεπειών μιας συμπεριφοράς: επαναλαμβάνω θετικές και αποφεύγω αρνητικές</a:t>
            </a:r>
          </a:p>
          <a:p>
            <a:pPr marL="285750" indent="-285750">
              <a:buFontTx/>
              <a:buChar char="-"/>
            </a:pPr>
            <a:r>
              <a:rPr lang="el-GR" dirty="0" smtClean="0"/>
              <a:t>κομματάκι κομματάκι έμαθε περιστέρια να παίζουν πινγκ-πονγκ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(</a:t>
            </a:r>
            <a:r>
              <a:rPr lang="el-GR" dirty="0" smtClean="0"/>
              <a:t>αμφιλεγόμενες) εφαρμογές στην εκπαίδευση και την κοινωνία (πίνε γάλα, μη καπνίζεις κλπ)</a:t>
            </a:r>
          </a:p>
          <a:p>
            <a:pPr marL="285750" indent="-285750">
              <a:buFontTx/>
              <a:buChar char="-"/>
            </a:pPr>
            <a:r>
              <a:rPr lang="el-GR" dirty="0" smtClean="0"/>
              <a:t>η ελεύθερη βούληση πάει περίπατο;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Spinoza (1632-1677): </a:t>
            </a:r>
            <a:r>
              <a:rPr lang="el-GR" dirty="0" smtClean="0"/>
              <a:t>οι άνθρωποι αγνοούν τις αιτίες των πράξεών τους και έχουν την ψευδαίσθηση της ελευθερίας</a:t>
            </a:r>
          </a:p>
          <a:p>
            <a:pPr marL="285750" indent="-285750"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995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Συμπεριφορισμός [1920-1950]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03320" cy="4382538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l-GR" sz="1400" b="1" dirty="0"/>
              <a:t>Ερέθισμα → </a:t>
            </a:r>
            <a:r>
              <a:rPr lang="el-GR" sz="1400" b="1" dirty="0" smtClean="0"/>
              <a:t>αντίδραση</a:t>
            </a:r>
            <a:r>
              <a:rPr lang="el-GR" sz="1400" dirty="0" smtClean="0"/>
              <a:t>: δε μας ενδιαφέρει τι διαμεσολαβεί τη συμπεριφορά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sz="1400" dirty="0" smtClean="0"/>
              <a:t>Δε μας ενδιαφέρει τι νιώθουν οι άνθρωποι αλλά το </a:t>
            </a:r>
            <a:r>
              <a:rPr lang="el-GR" sz="1400" b="1" dirty="0" smtClean="0"/>
              <a:t>τι κάνουν </a:t>
            </a:r>
            <a:r>
              <a:rPr lang="el-GR" sz="1400" dirty="0" smtClean="0"/>
              <a:t>(συμπεριφορά </a:t>
            </a:r>
            <a:r>
              <a:rPr lang="en-US" sz="1400" dirty="0" smtClean="0"/>
              <a:t>vs </a:t>
            </a:r>
            <a:r>
              <a:rPr lang="el-GR" sz="1400" dirty="0" smtClean="0"/>
              <a:t>εμπειρίας)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sz="1400" dirty="0" smtClean="0"/>
              <a:t>Κριτική στην μέθοδο της ενδοσκόπησης – χρειαζόμαστε πιο αντικειμενικές-ελέγξιμες-που μπορούν αναπαραχθούν - μέθοδους, ως αποτέλεσμα μιας προσπάθειας «θετικοποίησης» της επιστήμης της Ψ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sz="1400" dirty="0" smtClean="0"/>
              <a:t>Σκοπός: να προβλεφθεί και να ελεγχθεί η συμπεριφορά</a:t>
            </a:r>
            <a:endParaRPr lang="en-US" sz="14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sz="1400" dirty="0" smtClean="0"/>
              <a:t>Επιρροές από τα πειράματα του </a:t>
            </a:r>
            <a:r>
              <a:rPr lang="en-US" sz="1400" dirty="0" smtClean="0"/>
              <a:t>Pavlov</a:t>
            </a:r>
            <a:r>
              <a:rPr lang="el-GR" sz="1400" dirty="0" smtClean="0"/>
              <a:t>: η παρουσία ενός ερεθίσματος προκαλεί μια φυσιολογική αντίδραση- μπορεί να γίνει με ένα ουδέτερο ερέθισμα</a:t>
            </a:r>
            <a:r>
              <a:rPr lang="en-US" sz="1400" dirty="0" smtClean="0"/>
              <a:t> </a:t>
            </a:r>
            <a:r>
              <a:rPr lang="en-US" sz="1400" dirty="0" smtClean="0">
                <a:latin typeface="Cambria" panose="02040503050406030204" pitchFamily="18" charset="0"/>
              </a:rPr>
              <a:t>→</a:t>
            </a:r>
            <a:r>
              <a:rPr lang="el-GR" sz="1400" dirty="0" smtClean="0">
                <a:latin typeface="Cambria" panose="02040503050406030204" pitchFamily="18" charset="0"/>
              </a:rPr>
              <a:t> </a:t>
            </a:r>
            <a:r>
              <a:rPr lang="el-GR" sz="1400" dirty="0" smtClean="0"/>
              <a:t>συσχετιστική μάθηση</a:t>
            </a:r>
            <a:r>
              <a:rPr lang="el-GR" sz="1400" dirty="0"/>
              <a:t> </a:t>
            </a:r>
            <a:r>
              <a:rPr lang="en-US" sz="1400" dirty="0" smtClean="0">
                <a:latin typeface="Cambria" panose="02040503050406030204" pitchFamily="18" charset="0"/>
              </a:rPr>
              <a:t>→</a:t>
            </a:r>
            <a:r>
              <a:rPr lang="en-US" sz="1400" dirty="0" smtClean="0"/>
              <a:t> </a:t>
            </a:r>
            <a:r>
              <a:rPr lang="el-GR" sz="1400" b="1" dirty="0" smtClean="0"/>
              <a:t>Κλασσική Εξάρτηση</a:t>
            </a:r>
            <a:endParaRPr lang="en-US" sz="1400" b="1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31894" y="1845734"/>
            <a:ext cx="3702844" cy="291254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068019" y="4866657"/>
            <a:ext cx="38290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Έκκριση σάλιου ακόμα και με τη παρουσία ενός ουδέτερου ερεθίσματος (=κουδούνι, ερευνητής)</a:t>
            </a:r>
            <a:endParaRPr lang="en-US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26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 smtClean="0"/>
              <a:t>Κλασσική εξάρτηση </a:t>
            </a:r>
            <a:r>
              <a:rPr lang="en-US" sz="4000" dirty="0" smtClean="0"/>
              <a:t> (classical conditioning)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822958" y="1845734"/>
            <a:ext cx="4117342" cy="4023360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n-US" dirty="0"/>
              <a:t>Watson (1878–1958</a:t>
            </a:r>
            <a:r>
              <a:rPr lang="en-US" dirty="0" smtClean="0"/>
              <a:t>)</a:t>
            </a:r>
            <a:endParaRPr lang="el-GR" dirty="0" smtClean="0"/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l-GR" dirty="0" smtClean="0"/>
              <a:t>Εφαρμογή ιδέας του </a:t>
            </a:r>
            <a:r>
              <a:rPr lang="en-US" dirty="0" smtClean="0"/>
              <a:t>Pavlov </a:t>
            </a:r>
            <a:r>
              <a:rPr lang="el-GR" dirty="0" smtClean="0"/>
              <a:t>σε ανθρώπους:  οι άνθρωποι σαν ζώα,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l-GR" dirty="0" smtClean="0"/>
              <a:t>Πείραμα στο μικρό </a:t>
            </a:r>
            <a:r>
              <a:rPr lang="en-US" dirty="0" smtClean="0"/>
              <a:t>Albert: </a:t>
            </a:r>
            <a:r>
              <a:rPr lang="el-GR" dirty="0" smtClean="0"/>
              <a:t>μαθημένος φόβος σε λευκούς αρουραίους (λευκά χνουδωτά ζωάκια)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l-GR" dirty="0" smtClean="0"/>
              <a:t>Γιατί: πίστευε ότι το περιβάλλον είναι ο πιο σημαντικός παράγοντας στην διαμόρφωση (κατά του νατιβισμού)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b="1" dirty="0" smtClean="0"/>
              <a:t>Η κλασσική εξάρτηση μας δείχνει ότι μια διεργασία όπως η μάθηση μπορεί να μελετηθεί μέσω της άμεσης παρατήρησης της συμπεριφοράς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dirty="0" smtClean="0"/>
              <a:t>Δυνητικά όλοι οι άνθρωποι είναι διαμορφώσιμοι- όλες οι συμπεριφορές είναι προϊόν μάθησης (π.χ. αγοραφοβία – δε χρειάζεται να «σκάψουμε» βαθύτερα)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l-G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916" y="2392892"/>
            <a:ext cx="2264569" cy="1638300"/>
          </a:xfrm>
        </p:spPr>
      </p:pic>
    </p:spTree>
    <p:extLst>
      <p:ext uri="{BB962C8B-B14F-4D97-AF65-F5344CB8AC3E}">
        <p14:creationId xmlns:p14="http://schemas.microsoft.com/office/powerpoint/2010/main" val="370464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 smtClean="0"/>
              <a:t>Λειτουργική εξάρτηση </a:t>
            </a:r>
            <a:r>
              <a:rPr lang="el-GR" sz="3600" dirty="0" smtClean="0"/>
              <a:t>(</a:t>
            </a:r>
            <a:r>
              <a:rPr lang="en-US" sz="3600" dirty="0" smtClean="0"/>
              <a:t>operational conditioning)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23641" cy="402336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dirty="0"/>
              <a:t>Skinner (1904-1990)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dirty="0"/>
              <a:t>Σύνδεση συμπεριφοράς με μία δράση (όχι απλά ένα ερέθισμα): οι συνέπειες μιας συμπεριφοράς θα καθορίσουν εαν θα την επαναλάβω ή όχι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dirty="0" smtClean="0"/>
              <a:t>Skinner’s box</a:t>
            </a:r>
            <a:r>
              <a:rPr lang="el-GR" dirty="0" smtClean="0"/>
              <a:t>-λειτουργικό κουτί: βήμα προς βήμα μάθηση (έμαθε τα περιστέρια να παίζουν </a:t>
            </a:r>
            <a:r>
              <a:rPr lang="en-US" dirty="0" smtClean="0"/>
              <a:t>ping-pong)</a:t>
            </a:r>
            <a:endParaRPr lang="el-GR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l-GR" dirty="0" smtClean="0"/>
              <a:t>Θ</a:t>
            </a:r>
            <a:r>
              <a:rPr lang="en-US" dirty="0" smtClean="0"/>
              <a:t>e</a:t>
            </a:r>
            <a:r>
              <a:rPr lang="el-GR" dirty="0" smtClean="0"/>
              <a:t>τική ενίσχυση (=γεγονότα που ενδυναμώνουν μια εξάρτηση,τροφή για το πάτημα του κουμπιού, καλοί βαθμοί για ένα φοιτητή)</a:t>
            </a:r>
          </a:p>
          <a:p>
            <a:pPr algn="just">
              <a:spcBef>
                <a:spcPts val="600"/>
              </a:spcBef>
            </a:pPr>
            <a:r>
              <a:rPr lang="el-GR" dirty="0"/>
              <a:t> </a:t>
            </a:r>
            <a:r>
              <a:rPr lang="el-GR" dirty="0" smtClean="0"/>
              <a:t>Αρνητική ενίσχυση (=ερεθίσματα που ενισχύουν μια συμπεριφορά εάν απομακρυνθούν, πχ. χάπια για τον πονοκέφαλο, ενοχλητικός ήχος για να βάλουμε τη ζώνη)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3140" y="1845734"/>
            <a:ext cx="3703320" cy="4023360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l-GR" dirty="0" smtClean="0"/>
              <a:t>Λειτουργική εξάρτηση &amp; Ελεύθερη Βούληση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sz="2400" dirty="0" smtClean="0"/>
              <a:t>Η </a:t>
            </a:r>
            <a:r>
              <a:rPr lang="el-GR" sz="2400" dirty="0"/>
              <a:t>ελεύθερη βούληση είναι μια αυταπάτη: κάνουμε πράγματα γιατί έχουμε λάβει μια θετική ενίσχυση στο παρελθόν και όχι γιατί πράγματι κάνουμε επιλογές (~</a:t>
            </a:r>
            <a:r>
              <a:rPr lang="en-GB" sz="2400" dirty="0"/>
              <a:t>Spinoza</a:t>
            </a:r>
            <a:r>
              <a:rPr lang="el-GR" sz="2400" dirty="0"/>
              <a:t>: </a:t>
            </a:r>
            <a:r>
              <a:rPr lang="en-GB" sz="2400" dirty="0"/>
              <a:t>free will is an illusion)</a:t>
            </a:r>
            <a:endParaRPr lang="el-GR" sz="2400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sz="2400" dirty="0"/>
              <a:t>Όλοι μπορούν να κάνουν τα πάντα, αρκεί να «εκπαιδευτούν» με το σωστό τρόπο- μια ουτοπική κοινωνία χωρίς προβλήματα αλλά και χωρίς ελεύθερη επιλογή [κριτική]</a:t>
            </a:r>
            <a:endParaRPr lang="en-GB" sz="2400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sz="2400" dirty="0"/>
              <a:t>Σκοπός να κατανοήσουμε τους κανόνες που διέπουν την ανθρώπινη συμπεριφορά με σκοπό να προαχθεί η κοινωνική πρόνοια</a:t>
            </a:r>
          </a:p>
          <a:p>
            <a:endParaRPr lang="el-G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4797152"/>
            <a:ext cx="1185577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18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Συμπεριφορισμός: +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l-GR" sz="2400" dirty="0" smtClean="0"/>
              <a:t> Βοήθησε αποτελεσματικά στη χρήση έγκυρων μεθοδολογικών εργαλείων, πιο αντικειμενικές μετρήσεις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sz="2400" dirty="0" smtClean="0"/>
              <a:t>Θετική προσέγγιση του ανθρώπινου δυναμικού (όλοι μέσω μάθησης μπορούμε να κάνουμε τα πάντα), η μάθηση είναι μια διαδικασία που σχετίζεται με την αλληλεπίδραση με το περιβάλλον</a:t>
            </a:r>
            <a:endParaRPr lang="en-US" sz="24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sz="2400" dirty="0" smtClean="0"/>
              <a:t>Εφαρμογές αργότερα για την αντιμετώπιση  προβλημάτων (γνωστική συμπεριφορική θεραπεία)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sz="2400" dirty="0" smtClean="0"/>
              <a:t>Έμφαση στον ρόλο του περιβάλλοντος - ο άνθρωπος μια δυναμική δομή (</a:t>
            </a:r>
            <a:r>
              <a:rPr lang="en-US" sz="2400" dirty="0" err="1" smtClean="0"/>
              <a:t>vs</a:t>
            </a:r>
            <a:r>
              <a:rPr lang="en-US" sz="2400" dirty="0" smtClean="0"/>
              <a:t> Freud?)</a:t>
            </a:r>
            <a:endParaRPr lang="el-GR" sz="2400" dirty="0" smtClean="0"/>
          </a:p>
        </p:txBody>
      </p:sp>
    </p:spTree>
    <p:extLst>
      <p:ext uri="{BB962C8B-B14F-4D97-AF65-F5344CB8AC3E}">
        <p14:creationId xmlns:p14="http://schemas.microsoft.com/office/powerpoint/2010/main" val="232052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Συμπεριφορισμός: -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l-GR" dirty="0" smtClean="0"/>
              <a:t> ένα ερέθισμα προκαλεί πάντα την ίδια αντίδραση;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dirty="0" smtClean="0"/>
              <a:t>Η ιδιοσυγκρασία, η προϋπάρχουσα γνώση, το πλαίσιο δεν παίζουν ρόλο;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dirty="0"/>
              <a:t> Π</a:t>
            </a:r>
            <a:r>
              <a:rPr lang="el-GR" dirty="0" smtClean="0"/>
              <a:t>ως εξηγούνται τα γνωσιακά λάθη</a:t>
            </a:r>
            <a:r>
              <a:rPr lang="en-US" dirty="0" smtClean="0"/>
              <a:t>; </a:t>
            </a:r>
            <a:r>
              <a:rPr lang="el-GR" dirty="0" smtClean="0"/>
              <a:t>Οι οπτικές αυταπάτες;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dirty="0" smtClean="0"/>
              <a:t>Αντίληψη, προσοχή, μνήμη, διαταραχές  ανθρώπινη φύση, όλα αυτά πως εξηγούνται υπό το πρίμα του συμπεριφορισμού;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i="1" dirty="0">
                <a:solidFill>
                  <a:srgbClr val="FF0000"/>
                </a:solidFill>
              </a:rPr>
              <a:t>“No psychological phenomenon was real unless you could demonstrate it in a rat”</a:t>
            </a:r>
            <a:endParaRPr lang="el-GR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dirty="0"/>
              <a:t>Ακραία η απόρριψη του ρόλου των εσωτερικών διεργασιών και του νου ή εγκεφάλου – </a:t>
            </a:r>
            <a:r>
              <a:rPr lang="el-GR" dirty="0" err="1"/>
              <a:t>αναγωγιστική</a:t>
            </a:r>
            <a:r>
              <a:rPr lang="el-GR" dirty="0"/>
              <a:t> θεώρηση (αδυναμία εξήγησης φαινομένων π.χ. πως τα παιδιά κατακτούν τη γλώσσα)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dirty="0"/>
              <a:t>Αγνόησε την προέλευση και την </a:t>
            </a:r>
            <a:r>
              <a:rPr lang="el-GR" dirty="0" smtClean="0"/>
              <a:t>εξελικτική </a:t>
            </a:r>
            <a:r>
              <a:rPr lang="el-GR" dirty="0"/>
              <a:t>ιστορία των οργανισμών με αποτέλεσμα να μη μπορεί να εξηγήσει π.χ. </a:t>
            </a:r>
            <a:r>
              <a:rPr lang="el-GR" dirty="0" smtClean="0"/>
              <a:t>γιατί </a:t>
            </a:r>
            <a:r>
              <a:rPr lang="el-GR" dirty="0"/>
              <a:t>φοβόμαστε τα φίδια </a:t>
            </a:r>
            <a:r>
              <a:rPr lang="en-US" smtClean="0"/>
              <a:t>..</a:t>
            </a:r>
            <a:endParaRPr lang="el-G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805" y="4910668"/>
            <a:ext cx="32004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16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784</Words>
  <Application>Microsoft Office PowerPoint</Application>
  <PresentationFormat>On-screen Show (4:3)</PresentationFormat>
  <Paragraphs>57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Συμπεριφορισμός (1920-1960)</vt:lpstr>
      <vt:lpstr>Συμπεριφορισμός [1920-1950]</vt:lpstr>
      <vt:lpstr>Κλασσική εξάρτηση  (classical conditioning)</vt:lpstr>
      <vt:lpstr>Λειτουργική εξάρτηση (operational conditioning)</vt:lpstr>
      <vt:lpstr>Συμπεριφορισμός: +</vt:lpstr>
      <vt:lpstr>Συμπεριφορισμός: -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 Ψυχολογία</dc:title>
  <dc:creator>Kostantinos</dc:creator>
  <cp:lastModifiedBy>Konstantinos</cp:lastModifiedBy>
  <cp:revision>70</cp:revision>
  <dcterms:created xsi:type="dcterms:W3CDTF">2014-09-18T08:19:18Z</dcterms:created>
  <dcterms:modified xsi:type="dcterms:W3CDTF">2024-11-22T10:56:29Z</dcterms:modified>
</cp:coreProperties>
</file>