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8" r:id="rId2"/>
    <p:sldId id="269" r:id="rId3"/>
    <p:sldId id="270" r:id="rId4"/>
    <p:sldId id="287" r:id="rId5"/>
    <p:sldId id="284" r:id="rId6"/>
    <p:sldId id="286" r:id="rId7"/>
    <p:sldId id="27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stantinos"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28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A36743-5F93-4B06-84DB-6BF72ED057F4}" type="datetimeFigureOut">
              <a:rPr lang="en-GB" smtClean="0"/>
              <a:t>29/11/2024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6C3F9-8671-434F-B2CA-C451A70259D1}" type="slidenum">
              <a:rPr lang="en-GB" smtClean="0"/>
              <a:t>‹#›</a:t>
            </a:fld>
            <a:endParaRPr lang="en-GB"/>
          </a:p>
        </p:txBody>
      </p:sp>
    </p:spTree>
    <p:extLst>
      <p:ext uri="{BB962C8B-B14F-4D97-AF65-F5344CB8AC3E}">
        <p14:creationId xmlns:p14="http://schemas.microsoft.com/office/powerpoint/2010/main" val="239126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9A245E64-FD58-44C1-A8E5-9C1EB149616F}" type="slidenum">
              <a:rPr lang="en-US" smtClean="0"/>
              <a:t>4</a:t>
            </a:fld>
            <a:endParaRPr lang="en-US"/>
          </a:p>
        </p:txBody>
      </p:sp>
    </p:spTree>
    <p:extLst>
      <p:ext uri="{BB962C8B-B14F-4D97-AF65-F5344CB8AC3E}">
        <p14:creationId xmlns:p14="http://schemas.microsoft.com/office/powerpoint/2010/main" val="231857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9A245E64-FD58-44C1-A8E5-9C1EB149616F}" type="slidenum">
              <a:rPr lang="en-US" smtClean="0"/>
              <a:t>5</a:t>
            </a:fld>
            <a:endParaRPr lang="en-US"/>
          </a:p>
        </p:txBody>
      </p:sp>
    </p:spTree>
    <p:extLst>
      <p:ext uri="{BB962C8B-B14F-4D97-AF65-F5344CB8AC3E}">
        <p14:creationId xmlns:p14="http://schemas.microsoft.com/office/powerpoint/2010/main" val="4011799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9A245E64-FD58-44C1-A8E5-9C1EB149616F}" type="slidenum">
              <a:rPr lang="en-US" smtClean="0"/>
              <a:t>6</a:t>
            </a:fld>
            <a:endParaRPr lang="en-US"/>
          </a:p>
        </p:txBody>
      </p:sp>
    </p:spTree>
    <p:extLst>
      <p:ext uri="{BB962C8B-B14F-4D97-AF65-F5344CB8AC3E}">
        <p14:creationId xmlns:p14="http://schemas.microsoft.com/office/powerpoint/2010/main" val="218183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B57133-115D-4FC5-B187-143C95B90169}" type="datetimeFigureOut">
              <a:rPr lang="en-GB" smtClean="0"/>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330176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B57133-115D-4FC5-B187-143C95B90169}" type="datetimeFigureOut">
              <a:rPr lang="en-GB" smtClean="0"/>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391211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B57133-115D-4FC5-B187-143C95B90169}" type="datetimeFigureOut">
              <a:rPr lang="en-GB" smtClean="0"/>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361581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B57133-115D-4FC5-B187-143C95B90169}" type="datetimeFigureOut">
              <a:rPr lang="en-GB" smtClean="0"/>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310563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57133-115D-4FC5-B187-143C95B90169}" type="datetimeFigureOut">
              <a:rPr lang="en-GB" smtClean="0"/>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15770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B57133-115D-4FC5-B187-143C95B90169}" type="datetimeFigureOut">
              <a:rPr lang="en-GB" smtClean="0"/>
              <a:t>29/11/2024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412513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B57133-115D-4FC5-B187-143C95B90169}" type="datetimeFigureOut">
              <a:rPr lang="en-GB" smtClean="0"/>
              <a:t>29/11/2024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10485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B57133-115D-4FC5-B187-143C95B90169}" type="datetimeFigureOut">
              <a:rPr lang="en-GB" smtClean="0"/>
              <a:t>29/11/2024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287140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57133-115D-4FC5-B187-143C95B90169}" type="datetimeFigureOut">
              <a:rPr lang="en-GB" smtClean="0"/>
              <a:t>29/11/2024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357478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57133-115D-4FC5-B187-143C95B90169}" type="datetimeFigureOut">
              <a:rPr lang="en-GB" smtClean="0"/>
              <a:t>29/11/2024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167094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57133-115D-4FC5-B187-143C95B90169}" type="datetimeFigureOut">
              <a:rPr lang="en-GB" smtClean="0"/>
              <a:t>29/11/2024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06A165-5FFD-4755-B19B-482563C1BFBE}" type="slidenum">
              <a:rPr lang="en-GB" smtClean="0"/>
              <a:t>‹#›</a:t>
            </a:fld>
            <a:endParaRPr lang="en-GB"/>
          </a:p>
        </p:txBody>
      </p:sp>
    </p:spTree>
    <p:extLst>
      <p:ext uri="{BB962C8B-B14F-4D97-AF65-F5344CB8AC3E}">
        <p14:creationId xmlns:p14="http://schemas.microsoft.com/office/powerpoint/2010/main" val="329594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57133-115D-4FC5-B187-143C95B90169}" type="datetimeFigureOut">
              <a:rPr lang="en-GB" smtClean="0"/>
              <a:t>29/11/2024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6A165-5FFD-4755-B19B-482563C1BFBE}" type="slidenum">
              <a:rPr lang="en-GB" smtClean="0"/>
              <a:t>‹#›</a:t>
            </a:fld>
            <a:endParaRPr lang="en-GB"/>
          </a:p>
        </p:txBody>
      </p:sp>
    </p:spTree>
    <p:extLst>
      <p:ext uri="{BB962C8B-B14F-4D97-AF65-F5344CB8AC3E}">
        <p14:creationId xmlns:p14="http://schemas.microsoft.com/office/powerpoint/2010/main" val="596633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l-GR" dirty="0" smtClean="0"/>
              <a:t>Γνωστική Ψυχολογία</a:t>
            </a:r>
            <a:r>
              <a:rPr lang="en-US" dirty="0" smtClean="0"/>
              <a:t> (50’s-60’s on...)</a:t>
            </a:r>
            <a:endParaRPr lang="en-GB" dirty="0"/>
          </a:p>
        </p:txBody>
      </p:sp>
      <p:sp>
        <p:nvSpPr>
          <p:cNvPr id="3" name="Content Placeholder 2"/>
          <p:cNvSpPr>
            <a:spLocks noGrp="1"/>
          </p:cNvSpPr>
          <p:nvPr>
            <p:ph idx="1"/>
          </p:nvPr>
        </p:nvSpPr>
        <p:spPr>
          <a:xfrm>
            <a:off x="457200" y="980728"/>
            <a:ext cx="8229600" cy="5976664"/>
          </a:xfrm>
        </p:spPr>
        <p:txBody>
          <a:bodyPr>
            <a:normAutofit fontScale="47500" lnSpcReduction="20000"/>
          </a:bodyPr>
          <a:lstStyle/>
          <a:p>
            <a:r>
              <a:rPr lang="el-GR" dirty="0"/>
              <a:t>σ</a:t>
            </a:r>
            <a:r>
              <a:rPr lang="el-GR" dirty="0" smtClean="0"/>
              <a:t>το </a:t>
            </a:r>
            <a:r>
              <a:rPr lang="el-GR" i="1" dirty="0" smtClean="0"/>
              <a:t>συμπεριφορισμό</a:t>
            </a:r>
            <a:r>
              <a:rPr lang="el-GR" dirty="0" smtClean="0"/>
              <a:t>, κανένα </a:t>
            </a:r>
            <a:r>
              <a:rPr lang="el-GR" i="1" dirty="0" smtClean="0"/>
              <a:t>ψυχολογικό φαινόμενο </a:t>
            </a:r>
            <a:r>
              <a:rPr lang="el-GR" dirty="0" smtClean="0"/>
              <a:t>δεν ήταν αληθινό παρά μόνο αν μπορούσες να το παρατηρήσεις και σε ένα αρουραίο</a:t>
            </a:r>
            <a:r>
              <a:rPr lang="en-US" dirty="0" smtClean="0"/>
              <a:t> (</a:t>
            </a:r>
            <a:r>
              <a:rPr lang="el-GR" dirty="0" smtClean="0"/>
              <a:t>εξαίρεση οι κλινικοί ψυχολόγοι</a:t>
            </a:r>
            <a:r>
              <a:rPr lang="en-US" dirty="0" smtClean="0"/>
              <a:t> )</a:t>
            </a:r>
            <a:endParaRPr lang="el-GR" dirty="0" smtClean="0"/>
          </a:p>
          <a:p>
            <a:r>
              <a:rPr lang="el-GR" dirty="0" smtClean="0"/>
              <a:t>Ηλεκτρονικός Υπολογιστής: </a:t>
            </a:r>
            <a:r>
              <a:rPr lang="el-GR" i="1" dirty="0" smtClean="0"/>
              <a:t>σύστημα επεξεγασίας πληροφοριών</a:t>
            </a:r>
          </a:p>
          <a:p>
            <a:r>
              <a:rPr lang="el-GR" i="1" dirty="0" smtClean="0"/>
              <a:t>Ερέθισμα =&gt; επεξεργασία (νους) =&gt; Αντίδραση</a:t>
            </a:r>
          </a:p>
          <a:p>
            <a:r>
              <a:rPr lang="el-GR" dirty="0" smtClean="0"/>
              <a:t>μία ευκαιρία να μελετήσουμε το </a:t>
            </a:r>
            <a:r>
              <a:rPr lang="el-GR" i="1" dirty="0" smtClean="0"/>
              <a:t>νου</a:t>
            </a:r>
            <a:r>
              <a:rPr lang="el-GR" dirty="0" smtClean="0"/>
              <a:t> επιστημονικά;</a:t>
            </a:r>
          </a:p>
          <a:p>
            <a:r>
              <a:rPr lang="el-GR" dirty="0"/>
              <a:t>μ</a:t>
            </a:r>
            <a:r>
              <a:rPr lang="el-GR" dirty="0" smtClean="0"/>
              <a:t>ια νέα προσέγγιση στη ψυχολογία, όπου ανοιχτά και χωρίς ντροπές όχι μόνο δεν αγνοούμε την ύπαρξη του νου και των νοητικών διεργασιών, αλλά ίσα ίσα προσπαθούμε να τις μελετήσουμε επιστημονικά (αντίληψη, μνήμη, μάθηση, σκέψη, προσοχή, γλώσσα κλπ)</a:t>
            </a:r>
          </a:p>
          <a:p>
            <a:endParaRPr lang="el-GR" dirty="0" smtClean="0"/>
          </a:p>
          <a:p>
            <a:r>
              <a:rPr lang="en-US" b="1" dirty="0" smtClean="0"/>
              <a:t>Bartlett</a:t>
            </a:r>
            <a:r>
              <a:rPr lang="en-US" dirty="0" smtClean="0"/>
              <a:t> (1886-1969):</a:t>
            </a:r>
            <a:r>
              <a:rPr lang="el-GR" dirty="0" smtClean="0"/>
              <a:t> μελέτησε τη μνήμη και είδε ότι οι συμμετέχοντες σε έρευνες συχνά ανακαλούσαν αυτό που έπρεπε να είχε συμβεί ή αυτό που προσδοκούσαν να συμβεί παρά αυτό που πραγματικά συνέβη και άρα η μνήμη δεν είναι φωτογραφική αναπαραγωγή εμπειριών αλλά επηρεάζεται από γνώσεις, πιστεύω, ελπίδες, προσδοκίες, επιθυμίες κλπ</a:t>
            </a:r>
            <a:endParaRPr lang="en-US" dirty="0" smtClean="0"/>
          </a:p>
          <a:p>
            <a:r>
              <a:rPr lang="en-US" b="1" dirty="0" smtClean="0"/>
              <a:t>Piaget</a:t>
            </a:r>
            <a:r>
              <a:rPr lang="en-US" dirty="0" smtClean="0"/>
              <a:t> (1896-1980):</a:t>
            </a:r>
            <a:r>
              <a:rPr lang="el-GR" dirty="0" smtClean="0"/>
              <a:t> πειράματα με παιδιά και ανακάλυψη διάφορων </a:t>
            </a:r>
            <a:r>
              <a:rPr lang="el-GR" i="1" dirty="0" smtClean="0"/>
              <a:t>νοητικών σφαλμάτων </a:t>
            </a:r>
            <a:r>
              <a:rPr lang="el-GR" dirty="0" smtClean="0"/>
              <a:t>(π.χ. σταθερότητα μάζας) που δίνουν μια εικόνα για το </a:t>
            </a:r>
            <a:r>
              <a:rPr lang="el-GR" i="1" dirty="0" smtClean="0"/>
              <a:t>νοητικό κόσμο</a:t>
            </a:r>
            <a:r>
              <a:rPr lang="el-GR" dirty="0" smtClean="0"/>
              <a:t> του παιδιού και το πως αυτός </a:t>
            </a:r>
            <a:r>
              <a:rPr lang="el-GR" i="1" dirty="0" smtClean="0"/>
              <a:t>αναπτύσεται και αλλάζει</a:t>
            </a:r>
            <a:endParaRPr lang="en-US" i="1" dirty="0" smtClean="0"/>
          </a:p>
          <a:p>
            <a:r>
              <a:rPr lang="en-US" b="1" dirty="0" smtClean="0"/>
              <a:t>Broadbent</a:t>
            </a:r>
            <a:r>
              <a:rPr lang="en-US" dirty="0" smtClean="0"/>
              <a:t> (1926-1993):</a:t>
            </a:r>
            <a:r>
              <a:rPr lang="el-GR" dirty="0" smtClean="0"/>
              <a:t> μελέτησε την </a:t>
            </a:r>
            <a:r>
              <a:rPr lang="el-GR" i="1" dirty="0" smtClean="0"/>
              <a:t>προσοχή</a:t>
            </a:r>
            <a:r>
              <a:rPr lang="el-GR" dirty="0" smtClean="0"/>
              <a:t> και το πως αυτή δεν μπορεί να εστιαστεί σε πολλά αντικείμενα ταυτόχρονα (κυρίως σε σχέση με εφαρμογές σε πιλότους)</a:t>
            </a:r>
            <a:endParaRPr lang="en-US" dirty="0" smtClean="0"/>
          </a:p>
          <a:p>
            <a:r>
              <a:rPr lang="en-US" b="1" dirty="0" smtClean="0"/>
              <a:t>Miller</a:t>
            </a:r>
            <a:r>
              <a:rPr lang="en-US" dirty="0" smtClean="0"/>
              <a:t> (1920-2012):</a:t>
            </a:r>
            <a:r>
              <a:rPr lang="el-GR" dirty="0" smtClean="0"/>
              <a:t> </a:t>
            </a:r>
            <a:r>
              <a:rPr lang="el-GR" i="1" dirty="0" smtClean="0"/>
              <a:t>ο μαγικός αριθμός 7±2 </a:t>
            </a:r>
            <a:r>
              <a:rPr lang="el-GR" dirty="0" smtClean="0"/>
              <a:t>διαφορετικών πραγμάτων που μπορούμε να συγκρατήσουμε στη μνήμη μας</a:t>
            </a:r>
            <a:endParaRPr lang="en-US" dirty="0" smtClean="0"/>
          </a:p>
          <a:p>
            <a:r>
              <a:rPr lang="en-US" b="1" dirty="0" smtClean="0"/>
              <a:t>Chomsky</a:t>
            </a:r>
            <a:r>
              <a:rPr lang="en-US" dirty="0" smtClean="0"/>
              <a:t> </a:t>
            </a:r>
            <a:r>
              <a:rPr lang="en-US" smtClean="0"/>
              <a:t>(1928-2024):</a:t>
            </a:r>
            <a:r>
              <a:rPr lang="el-GR" dirty="0" smtClean="0"/>
              <a:t> έγραψε μία σαρωτική κριτική στο βιβλίο </a:t>
            </a:r>
            <a:r>
              <a:rPr lang="en-US" dirty="0" smtClean="0"/>
              <a:t>Verbal Behavior (Skinner 1957) </a:t>
            </a:r>
            <a:r>
              <a:rPr lang="el-GR" dirty="0" smtClean="0"/>
              <a:t>και έδειξε ότι η γλώσσα, η ικανότητα του ανθρώπου να κατανοεί και να παράγει λόγο βασίζεται σε </a:t>
            </a:r>
            <a:r>
              <a:rPr lang="el-GR" i="1" dirty="0" smtClean="0"/>
              <a:t>ενγενείς κανόνες/ιδιότητες του νου</a:t>
            </a:r>
            <a:r>
              <a:rPr lang="el-GR" dirty="0" smtClean="0"/>
              <a:t>, είναι έμφυτη, αποτελεί χαρακτηριστικό του και όχι κάτι που παίρνει από το περιβάλλον</a:t>
            </a:r>
          </a:p>
          <a:p>
            <a:r>
              <a:rPr lang="el-GR" i="1" dirty="0" smtClean="0"/>
              <a:t>Γνωσιακή Νευροεπιστήμη: </a:t>
            </a:r>
            <a:r>
              <a:rPr lang="el-GR" dirty="0" smtClean="0"/>
              <a:t>το πεδίο στο οποίο επιχειρείται η κατανόηση της σχέσης μεταξύ των </a:t>
            </a:r>
            <a:r>
              <a:rPr lang="el-GR" i="1" dirty="0" smtClean="0"/>
              <a:t>γνωστικών διαδικασιών </a:t>
            </a:r>
            <a:r>
              <a:rPr lang="el-GR" dirty="0" smtClean="0"/>
              <a:t>και της λειτουργίας του </a:t>
            </a:r>
            <a:r>
              <a:rPr lang="el-GR" i="1" dirty="0" smtClean="0"/>
              <a:t>εγκεφάλου </a:t>
            </a:r>
            <a:r>
              <a:rPr lang="el-GR" dirty="0" smtClean="0"/>
              <a:t>(επιστροφή εκεί από όπου ξεκινήσαμε!)</a:t>
            </a:r>
          </a:p>
          <a:p>
            <a:pPr marL="0" indent="0">
              <a:buNone/>
            </a:pPr>
            <a:endParaRPr lang="en-GB" dirty="0"/>
          </a:p>
        </p:txBody>
      </p:sp>
    </p:spTree>
    <p:extLst>
      <p:ext uri="{BB962C8B-B14F-4D97-AF65-F5344CB8AC3E}">
        <p14:creationId xmlns:p14="http://schemas.microsoft.com/office/powerpoint/2010/main" val="160440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60648"/>
            <a:ext cx="8592042" cy="6417514"/>
          </a:xfrm>
        </p:spPr>
      </p:pic>
    </p:spTree>
    <p:extLst>
      <p:ext uri="{BB962C8B-B14F-4D97-AF65-F5344CB8AC3E}">
        <p14:creationId xmlns:p14="http://schemas.microsoft.com/office/powerpoint/2010/main" val="809568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408558" y="906628"/>
            <a:ext cx="6789665" cy="5071294"/>
          </a:xfrm>
        </p:spPr>
      </p:pic>
    </p:spTree>
    <p:extLst>
      <p:ext uri="{BB962C8B-B14F-4D97-AF65-F5344CB8AC3E}">
        <p14:creationId xmlns:p14="http://schemas.microsoft.com/office/powerpoint/2010/main" val="130146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a:bodyPr>
          <a:lstStyle/>
          <a:p>
            <a:r>
              <a:rPr lang="el-GR" sz="4000" dirty="0" smtClean="0"/>
              <a:t>Γνωστική Ψυχολογία</a:t>
            </a:r>
            <a:r>
              <a:rPr lang="en-US" sz="4000" dirty="0" smtClean="0"/>
              <a:t> [1950s-…]</a:t>
            </a:r>
            <a:endParaRPr lang="el-GR" sz="4000" dirty="0"/>
          </a:p>
        </p:txBody>
      </p:sp>
      <p:sp>
        <p:nvSpPr>
          <p:cNvPr id="19" name="Content Placeholder 18"/>
          <p:cNvSpPr>
            <a:spLocks noGrp="1"/>
          </p:cNvSpPr>
          <p:nvPr>
            <p:ph sz="half" idx="2"/>
          </p:nvPr>
        </p:nvSpPr>
        <p:spPr>
          <a:xfrm>
            <a:off x="4663440" y="1845735"/>
            <a:ext cx="3703320" cy="4266307"/>
          </a:xfrm>
        </p:spPr>
        <p:txBody>
          <a:bodyPr>
            <a:normAutofit fontScale="55000" lnSpcReduction="20000"/>
          </a:bodyPr>
          <a:lstStyle/>
          <a:p>
            <a:pPr algn="just">
              <a:buFont typeface="Wingdings" panose="05000000000000000000" pitchFamily="2" charset="2"/>
              <a:buChar char="v"/>
            </a:pPr>
            <a:r>
              <a:rPr lang="el-GR" dirty="0" smtClean="0"/>
              <a:t>Ο νους ξανά στο προσκήνιο</a:t>
            </a:r>
          </a:p>
          <a:p>
            <a:pPr algn="just">
              <a:buFont typeface="Wingdings" panose="05000000000000000000" pitchFamily="2" charset="2"/>
              <a:buChar char="v"/>
            </a:pPr>
            <a:r>
              <a:rPr lang="el-GR" dirty="0" smtClean="0"/>
              <a:t>Ερέθισμα → νοητικές διεργασίες → συμπεριφορά</a:t>
            </a:r>
          </a:p>
          <a:p>
            <a:pPr algn="just">
              <a:buFont typeface="Wingdings" panose="05000000000000000000" pitchFamily="2" charset="2"/>
              <a:buChar char="v"/>
            </a:pPr>
            <a:r>
              <a:rPr lang="el-GR" dirty="0" smtClean="0"/>
              <a:t>Έλευση Η/Υ: ο νους σαν υπολογιστής σαν ένα σύστημα που επεξεργάζεται σήματα/ πληροφορίες: εισροή </a:t>
            </a:r>
            <a:r>
              <a:rPr lang="el-GR" dirty="0"/>
              <a:t>πληροφοριών </a:t>
            </a:r>
            <a:r>
              <a:rPr lang="el-GR" dirty="0" smtClean="0"/>
              <a:t>→ νοητική </a:t>
            </a:r>
            <a:r>
              <a:rPr lang="el-GR" dirty="0"/>
              <a:t>επεξεργασία → εκροή </a:t>
            </a:r>
            <a:r>
              <a:rPr lang="el-GR" dirty="0" smtClean="0"/>
              <a:t>πληροφοριών</a:t>
            </a:r>
          </a:p>
          <a:p>
            <a:pPr algn="just">
              <a:buFont typeface="Wingdings" panose="05000000000000000000" pitchFamily="2" charset="2"/>
              <a:buChar char="v"/>
            </a:pPr>
            <a:r>
              <a:rPr lang="en-GB" dirty="0" smtClean="0"/>
              <a:t>H</a:t>
            </a:r>
            <a:r>
              <a:rPr lang="el-GR" dirty="0" smtClean="0"/>
              <a:t> Θεωρία Επεξεργασίας </a:t>
            </a:r>
            <a:r>
              <a:rPr lang="el-GR" dirty="0"/>
              <a:t>Π</a:t>
            </a:r>
            <a:r>
              <a:rPr lang="el-GR" dirty="0" smtClean="0"/>
              <a:t>ληροφοριών (</a:t>
            </a:r>
            <a:r>
              <a:rPr lang="en-US" dirty="0" smtClean="0"/>
              <a:t>Information </a:t>
            </a:r>
            <a:r>
              <a:rPr lang="en-US" dirty="0"/>
              <a:t>P</a:t>
            </a:r>
            <a:r>
              <a:rPr lang="en-US" dirty="0" smtClean="0"/>
              <a:t>rocessing Theory) </a:t>
            </a:r>
            <a:r>
              <a:rPr lang="el-GR" dirty="0" smtClean="0"/>
              <a:t>δάνεισε και το λεξιλόγιο αλλά και μια νέα θεώρηση-προσέγγιση του νοητικού</a:t>
            </a:r>
          </a:p>
          <a:p>
            <a:pPr algn="just">
              <a:buFont typeface="Wingdings" panose="05000000000000000000" pitchFamily="2" charset="2"/>
              <a:buChar char="v"/>
            </a:pPr>
            <a:r>
              <a:rPr lang="el-GR" dirty="0" smtClean="0"/>
              <a:t>Η Γνωστική ψυχολογία - νέες μέθοδοι, πειράματα</a:t>
            </a:r>
            <a:r>
              <a:rPr lang="en-US" dirty="0" smtClean="0"/>
              <a:t>: </a:t>
            </a:r>
            <a:r>
              <a:rPr lang="el-GR" dirty="0" smtClean="0"/>
              <a:t>απενοχοποίησε τη μελέτη του νου </a:t>
            </a:r>
          </a:p>
          <a:p>
            <a:pPr algn="just">
              <a:buFont typeface="Wingdings" panose="05000000000000000000" pitchFamily="2" charset="2"/>
              <a:buChar char="v"/>
            </a:pPr>
            <a:r>
              <a:rPr lang="el-GR" dirty="0" smtClean="0"/>
              <a:t>Το 1967 ο </a:t>
            </a:r>
            <a:r>
              <a:rPr lang="en-US" dirty="0" smtClean="0"/>
              <a:t>Neisser </a:t>
            </a:r>
            <a:r>
              <a:rPr lang="el-GR" dirty="0" smtClean="0"/>
              <a:t>εκδίδει το βιβλίο </a:t>
            </a:r>
            <a:r>
              <a:rPr lang="en-US" dirty="0" smtClean="0"/>
              <a:t>“Cognitive Psychology”</a:t>
            </a:r>
            <a:endParaRPr lang="el-GR" dirty="0"/>
          </a:p>
        </p:txBody>
      </p:sp>
      <p:pic>
        <p:nvPicPr>
          <p:cNvPr id="8" name="Content Placeholder 7"/>
          <p:cNvPicPr>
            <a:picLocks noGrp="1" noChangeAspect="1"/>
          </p:cNvPicPr>
          <p:nvPr>
            <p:ph sz="half" idx="1"/>
          </p:nvPr>
        </p:nvPicPr>
        <p:blipFill>
          <a:blip r:embed="rId3"/>
          <a:stretch>
            <a:fillRect/>
          </a:stretch>
        </p:blipFill>
        <p:spPr>
          <a:xfrm>
            <a:off x="323528" y="1912398"/>
            <a:ext cx="4176464" cy="3428101"/>
          </a:xfrm>
          <a:prstGeom prst="rect">
            <a:avLst/>
          </a:prstGeom>
        </p:spPr>
      </p:pic>
    </p:spTree>
    <p:extLst>
      <p:ext uri="{BB962C8B-B14F-4D97-AF65-F5344CB8AC3E}">
        <p14:creationId xmlns:p14="http://schemas.microsoft.com/office/powerpoint/2010/main" val="2248948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t>Γνωσιακή νευροεπιστήμη: νους ⇢ εγκέφαλος</a:t>
            </a:r>
            <a:endParaRPr lang="el-GR" sz="4000" dirty="0"/>
          </a:p>
        </p:txBody>
      </p:sp>
      <p:sp>
        <p:nvSpPr>
          <p:cNvPr id="4" name="Content Placeholder 3"/>
          <p:cNvSpPr>
            <a:spLocks noGrp="1"/>
          </p:cNvSpPr>
          <p:nvPr>
            <p:ph sz="half" idx="2"/>
          </p:nvPr>
        </p:nvSpPr>
        <p:spPr/>
        <p:txBody>
          <a:bodyPr>
            <a:normAutofit fontScale="77500" lnSpcReduction="20000"/>
          </a:bodyPr>
          <a:lstStyle/>
          <a:p>
            <a:pPr algn="just"/>
            <a:r>
              <a:rPr lang="el-GR" dirty="0" smtClean="0"/>
              <a:t>Αν ο νους είναι το </a:t>
            </a:r>
            <a:r>
              <a:rPr lang="en-US" dirty="0" smtClean="0"/>
              <a:t>software </a:t>
            </a:r>
            <a:r>
              <a:rPr lang="el-GR" dirty="0" smtClean="0"/>
              <a:t>ο εγκέφαλος είναι το </a:t>
            </a:r>
            <a:r>
              <a:rPr lang="en-US" dirty="0" smtClean="0"/>
              <a:t>hardware - </a:t>
            </a:r>
            <a:r>
              <a:rPr lang="el-GR" dirty="0" smtClean="0"/>
              <a:t>ό,τι </a:t>
            </a:r>
            <a:r>
              <a:rPr lang="el-GR" dirty="0"/>
              <a:t>ψυχολογικό πρέπει να είναι και φυσιολογικό </a:t>
            </a:r>
            <a:endParaRPr lang="en-US" dirty="0" smtClean="0"/>
          </a:p>
          <a:p>
            <a:pPr algn="just"/>
            <a:r>
              <a:rPr lang="el-GR" dirty="0" smtClean="0"/>
              <a:t>Συμπεριφορική νευροεπιστήμη</a:t>
            </a:r>
          </a:p>
          <a:p>
            <a:pPr algn="just"/>
            <a:r>
              <a:rPr lang="el-GR" dirty="0" smtClean="0"/>
              <a:t>Γνωσιακή νευροεπιστήμη: σύνδεση γνωστικών διεργασιών με τον εγκέφαλο</a:t>
            </a:r>
          </a:p>
          <a:p>
            <a:pPr algn="just"/>
            <a:r>
              <a:rPr lang="el-GR" dirty="0" smtClean="0"/>
              <a:t>80</a:t>
            </a:r>
            <a:r>
              <a:rPr lang="en-US" dirty="0" smtClean="0"/>
              <a:t>s: PET </a:t>
            </a:r>
          </a:p>
          <a:p>
            <a:pPr algn="just"/>
            <a:r>
              <a:rPr lang="en-US" dirty="0" smtClean="0"/>
              <a:t>90s: fMRI</a:t>
            </a:r>
          </a:p>
          <a:p>
            <a:pPr algn="just"/>
            <a:r>
              <a:rPr lang="el-GR" dirty="0" smtClean="0"/>
              <a:t>Επιστροφή από όπου ξεκινήσαμε: λειτουργικός εντοπισμός… νέα φρενολογία;</a:t>
            </a:r>
            <a:endParaRPr lang="en-GB" dirty="0"/>
          </a:p>
          <a:p>
            <a:endParaRPr lang="el-GR" dirty="0"/>
          </a:p>
        </p:txBody>
      </p:sp>
      <p:pic>
        <p:nvPicPr>
          <p:cNvPr id="8" name="Content Placeholder 2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2536" y="1916832"/>
            <a:ext cx="4842993" cy="3312368"/>
          </a:xfrm>
        </p:spPr>
      </p:pic>
    </p:spTree>
    <p:extLst>
      <p:ext uri="{BB962C8B-B14F-4D97-AF65-F5344CB8AC3E}">
        <p14:creationId xmlns:p14="http://schemas.microsoft.com/office/powerpoint/2010/main" val="535773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t>ένα παράδειγμα: αναγνώριση προσώπων</a:t>
            </a:r>
            <a:endParaRPr lang="el-GR" sz="4000" dirty="0"/>
          </a:p>
        </p:txBody>
      </p:sp>
      <p:sp>
        <p:nvSpPr>
          <p:cNvPr id="8" name="Text Placeholder 7"/>
          <p:cNvSpPr>
            <a:spLocks noGrp="1"/>
          </p:cNvSpPr>
          <p:nvPr>
            <p:ph type="body" idx="1"/>
          </p:nvPr>
        </p:nvSpPr>
        <p:spPr/>
        <p:txBody>
          <a:bodyPr/>
          <a:lstStyle/>
          <a:p>
            <a:r>
              <a:rPr lang="el-GR" dirty="0" smtClean="0"/>
              <a:t>Γνωστική ψυχολογία</a:t>
            </a:r>
            <a:endParaRPr lang="el-GR" dirty="0"/>
          </a:p>
        </p:txBody>
      </p:sp>
      <p:pic>
        <p:nvPicPr>
          <p:cNvPr id="5" name="Content Placeholder 4"/>
          <p:cNvPicPr>
            <a:picLocks noGrp="1" noChangeAspect="1"/>
          </p:cNvPicPr>
          <p:nvPr>
            <p:ph sz="half" idx="2"/>
          </p:nvPr>
        </p:nvPicPr>
        <p:blipFill>
          <a:blip r:embed="rId3"/>
          <a:stretch>
            <a:fillRect/>
          </a:stretch>
        </p:blipFill>
        <p:spPr>
          <a:xfrm>
            <a:off x="928092" y="2676526"/>
            <a:ext cx="3493294" cy="3190875"/>
          </a:xfrm>
          <a:prstGeom prst="rect">
            <a:avLst/>
          </a:prstGeom>
        </p:spPr>
      </p:pic>
      <p:sp>
        <p:nvSpPr>
          <p:cNvPr id="9" name="Text Placeholder 8"/>
          <p:cNvSpPr>
            <a:spLocks noGrp="1"/>
          </p:cNvSpPr>
          <p:nvPr>
            <p:ph type="body" sz="quarter" idx="3"/>
          </p:nvPr>
        </p:nvSpPr>
        <p:spPr/>
        <p:txBody>
          <a:bodyPr/>
          <a:lstStyle/>
          <a:p>
            <a:r>
              <a:rPr lang="el-GR" dirty="0" smtClean="0"/>
              <a:t>Γνωσιακή νευροεπιστήμη</a:t>
            </a:r>
            <a:endParaRPr lang="el-GR" dirty="0"/>
          </a:p>
        </p:txBody>
      </p:sp>
      <p:pic>
        <p:nvPicPr>
          <p:cNvPr id="6" name="Content Placeholder 5"/>
          <p:cNvPicPr>
            <a:picLocks noGrp="1" noChangeAspect="1"/>
          </p:cNvPicPr>
          <p:nvPr>
            <p:ph sz="quarter" idx="4"/>
          </p:nvPr>
        </p:nvPicPr>
        <p:blipFill>
          <a:blip r:embed="rId4"/>
          <a:stretch>
            <a:fillRect/>
          </a:stretch>
        </p:blipFill>
        <p:spPr>
          <a:xfrm>
            <a:off x="4663679" y="3255288"/>
            <a:ext cx="3702844" cy="2033350"/>
          </a:xfrm>
          <a:prstGeom prst="rect">
            <a:avLst/>
          </a:prstGeom>
        </p:spPr>
      </p:pic>
      <p:sp>
        <p:nvSpPr>
          <p:cNvPr id="7" name="Rectangle 6"/>
          <p:cNvSpPr/>
          <p:nvPr/>
        </p:nvSpPr>
        <p:spPr>
          <a:xfrm>
            <a:off x="4663440" y="5315262"/>
            <a:ext cx="4319020" cy="923330"/>
          </a:xfrm>
          <a:prstGeom prst="rect">
            <a:avLst/>
          </a:prstGeom>
        </p:spPr>
        <p:txBody>
          <a:bodyPr wrap="square">
            <a:spAutoFit/>
          </a:bodyPr>
          <a:lstStyle/>
          <a:p>
            <a:r>
              <a:rPr lang="el-GR" dirty="0" smtClean="0"/>
              <a:t>Από </a:t>
            </a:r>
            <a:r>
              <a:rPr lang="en-US" dirty="0" smtClean="0"/>
              <a:t>Zheng</a:t>
            </a:r>
            <a:r>
              <a:rPr lang="en-US" dirty="0"/>
              <a:t>, Fang, Liu (2013</a:t>
            </a:r>
            <a:r>
              <a:rPr lang="en-US" dirty="0" smtClean="0"/>
              <a:t>)</a:t>
            </a:r>
            <a:r>
              <a:rPr lang="el-GR" dirty="0" smtClean="0"/>
              <a:t>, </a:t>
            </a:r>
            <a:r>
              <a:rPr lang="en-US" dirty="0" smtClean="0"/>
              <a:t>The Hierarchical Brain Network for face recognition, </a:t>
            </a:r>
            <a:r>
              <a:rPr lang="en-US" dirty="0" err="1" smtClean="0"/>
              <a:t>PLoS</a:t>
            </a:r>
            <a:r>
              <a:rPr lang="en-US" dirty="0" smtClean="0"/>
              <a:t> One </a:t>
            </a:r>
            <a:endParaRPr lang="el-GR" dirty="0"/>
          </a:p>
        </p:txBody>
      </p:sp>
    </p:spTree>
    <p:extLst>
      <p:ext uri="{BB962C8B-B14F-4D97-AF65-F5344CB8AC3E}">
        <p14:creationId xmlns:p14="http://schemas.microsoft.com/office/powerpoint/2010/main" val="4155940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3008313" cy="360040"/>
          </a:xfrm>
        </p:spPr>
        <p:txBody>
          <a:bodyPr>
            <a:normAutofit fontScale="90000"/>
          </a:bodyPr>
          <a:lstStyle/>
          <a:p>
            <a:r>
              <a:rPr lang="el-GR" dirty="0" smtClean="0"/>
              <a:t>Εξελικτική Ψυχολογία</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272832" y="839736"/>
            <a:ext cx="6322626" cy="5020433"/>
          </a:xfrm>
        </p:spPr>
      </p:pic>
      <p:sp>
        <p:nvSpPr>
          <p:cNvPr id="4" name="Text Placeholder 3"/>
          <p:cNvSpPr>
            <a:spLocks noGrp="1"/>
          </p:cNvSpPr>
          <p:nvPr>
            <p:ph type="body" sz="half" idx="2"/>
          </p:nvPr>
        </p:nvSpPr>
        <p:spPr>
          <a:xfrm>
            <a:off x="457200" y="980728"/>
            <a:ext cx="3008313" cy="5400600"/>
          </a:xfrm>
        </p:spPr>
        <p:txBody>
          <a:bodyPr>
            <a:normAutofit fontScale="92500" lnSpcReduction="20000"/>
          </a:bodyPr>
          <a:lstStyle/>
          <a:p>
            <a:pPr marL="285750" indent="-285750">
              <a:buFontTx/>
              <a:buChar char="-"/>
            </a:pPr>
            <a:r>
              <a:rPr lang="el-GR" dirty="0" smtClean="0"/>
              <a:t>συμπεριφορισμός: οι οργανισμοί είναι κενοί μαυροπίνακες πάνω στους οποίους η εμπειρία γράφει τα μαθήματά της</a:t>
            </a:r>
          </a:p>
          <a:p>
            <a:pPr marL="285750" indent="-285750">
              <a:buFontTx/>
              <a:buChar char="-"/>
            </a:pPr>
            <a:r>
              <a:rPr lang="el-GR" dirty="0" smtClean="0"/>
              <a:t>όμως: αρουραίοι που είχανε γεννηθεί στο εργα</a:t>
            </a:r>
            <a:r>
              <a:rPr lang="el-GR" dirty="0"/>
              <a:t>σ</a:t>
            </a:r>
            <a:r>
              <a:rPr lang="el-GR" dirty="0" smtClean="0"/>
              <a:t>τήριο συνδέουν τη ναυτία με το φαΐ πολύ πιο εύκολα από ότι με ένα φως </a:t>
            </a:r>
            <a:r>
              <a:rPr lang="en-US" dirty="0" smtClean="0"/>
              <a:t>(Garcia 60’s </a:t>
            </a:r>
            <a:r>
              <a:rPr lang="el-GR" dirty="0" smtClean="0"/>
              <a:t>και 70</a:t>
            </a:r>
            <a:r>
              <a:rPr lang="en-US" dirty="0" smtClean="0"/>
              <a:t>’s)</a:t>
            </a:r>
            <a:endParaRPr lang="el-GR" dirty="0" smtClean="0"/>
          </a:p>
          <a:p>
            <a:pPr marL="285750" indent="-285750">
              <a:buFontTx/>
              <a:buChar char="-"/>
            </a:pPr>
            <a:r>
              <a:rPr lang="el-GR" dirty="0" smtClean="0"/>
              <a:t>εκατομμύρια χρόνια </a:t>
            </a:r>
            <a:r>
              <a:rPr lang="el-GR" i="1" dirty="0" smtClean="0"/>
              <a:t>εξέλιξης</a:t>
            </a:r>
            <a:r>
              <a:rPr lang="el-GR" dirty="0" smtClean="0"/>
              <a:t> είχαν προετοιμάσει τον εγκέφαλό τους να μάθει το φυσικό συσχετισμό πιο γρήγορα από τον τεχνητό</a:t>
            </a:r>
          </a:p>
          <a:p>
            <a:pPr marL="285750" indent="-285750">
              <a:buFontTx/>
              <a:buChar char="-"/>
            </a:pPr>
            <a:r>
              <a:rPr lang="el-GR" dirty="0" smtClean="0"/>
              <a:t>εξήγηση της συμπεριφοράς </a:t>
            </a:r>
            <a:r>
              <a:rPr lang="el-GR" dirty="0"/>
              <a:t>με βάση την </a:t>
            </a:r>
            <a:r>
              <a:rPr lang="el-GR" i="1" dirty="0"/>
              <a:t>προσαρμοστική αξία </a:t>
            </a:r>
            <a:r>
              <a:rPr lang="el-GR" dirty="0"/>
              <a:t>των ικανοτήτων που διατηρήθηκαν μέσα στο χρόνο με </a:t>
            </a:r>
            <a:r>
              <a:rPr lang="el-GR" i="1" dirty="0"/>
              <a:t>φυσική </a:t>
            </a:r>
            <a:r>
              <a:rPr lang="el-GR" i="1" dirty="0" smtClean="0"/>
              <a:t>επιλογή</a:t>
            </a:r>
          </a:p>
          <a:p>
            <a:pPr marL="285750" indent="-285750">
              <a:buFontTx/>
              <a:buChar char="-"/>
            </a:pPr>
            <a:r>
              <a:rPr lang="el-GR" dirty="0" smtClean="0"/>
              <a:t>ο νους εξελίσεται έτσι ώστε να μπορεί να </a:t>
            </a:r>
            <a:r>
              <a:rPr lang="el-GR" i="1" dirty="0" smtClean="0"/>
              <a:t>επιλύσει τα προβλήματα </a:t>
            </a:r>
            <a:r>
              <a:rPr lang="el-GR" dirty="0" smtClean="0"/>
              <a:t>της επιβίωσης του ατόμου και του είδους</a:t>
            </a:r>
          </a:p>
          <a:p>
            <a:pPr marL="285750" indent="-285750">
              <a:buFontTx/>
              <a:buChar char="-"/>
            </a:pPr>
            <a:r>
              <a:rPr lang="el-GR" dirty="0" smtClean="0"/>
              <a:t>το παράδειγμα της ζήλιας</a:t>
            </a:r>
          </a:p>
          <a:p>
            <a:pPr marL="285750" indent="-285750">
              <a:buFontTx/>
              <a:buChar char="-"/>
            </a:pPr>
            <a:endParaRPr lang="en-US" dirty="0" smtClean="0"/>
          </a:p>
          <a:p>
            <a:pPr marL="285750" indent="-285750">
              <a:buFontTx/>
              <a:buChar char="-"/>
            </a:pPr>
            <a:endParaRPr lang="en-US" dirty="0"/>
          </a:p>
          <a:p>
            <a:r>
              <a:rPr lang="el-GR" dirty="0" smtClean="0"/>
              <a:t>Πέρα από το άτομο:</a:t>
            </a:r>
            <a:endParaRPr lang="el-GR" dirty="0"/>
          </a:p>
          <a:p>
            <a:pPr marL="285750" indent="-285750">
              <a:buFontTx/>
              <a:buChar char="-"/>
            </a:pPr>
            <a:r>
              <a:rPr lang="el-GR" i="1" dirty="0" smtClean="0"/>
              <a:t>Κοινωνική Ψυχολογία: </a:t>
            </a:r>
            <a:r>
              <a:rPr lang="el-GR" dirty="0" smtClean="0"/>
              <a:t>τα άτομα υπάρχουν μέσα σε κοινωνίες, αλληλεπιδρούν</a:t>
            </a:r>
          </a:p>
          <a:p>
            <a:pPr marL="285750" indent="-285750">
              <a:buFontTx/>
              <a:buChar char="-"/>
            </a:pPr>
            <a:r>
              <a:rPr lang="el-GR" i="1" dirty="0" smtClean="0"/>
              <a:t>Πολιτισμική Ψυχολογία: </a:t>
            </a:r>
            <a:r>
              <a:rPr lang="el-GR" dirty="0" smtClean="0"/>
              <a:t>απολυτοκρατία ή σχετικισμός;</a:t>
            </a:r>
            <a:endParaRPr lang="en-US" dirty="0" smtClean="0"/>
          </a:p>
          <a:p>
            <a:pPr marL="285750" indent="-285750">
              <a:buFontTx/>
              <a:buChar char="-"/>
            </a:pPr>
            <a:endParaRPr lang="en-GB" dirty="0"/>
          </a:p>
        </p:txBody>
      </p:sp>
    </p:spTree>
    <p:extLst>
      <p:ext uri="{BB962C8B-B14F-4D97-AF65-F5344CB8AC3E}">
        <p14:creationId xmlns:p14="http://schemas.microsoft.com/office/powerpoint/2010/main" val="924662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615</Words>
  <Application>Microsoft Office PowerPoint</Application>
  <PresentationFormat>On-screen Show (4:3)</PresentationFormat>
  <Paragraphs>46</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Γνωστική Ψυχολογία (50’s-60’s on...)</vt:lpstr>
      <vt:lpstr>PowerPoint Presentation</vt:lpstr>
      <vt:lpstr>PowerPoint Presentation</vt:lpstr>
      <vt:lpstr>Γνωστική Ψυχολογία [1950s-…]</vt:lpstr>
      <vt:lpstr>Γνωσιακή νευροεπιστήμη: νους ⇢ εγκέφαλος</vt:lpstr>
      <vt:lpstr>ένα παράδειγμα: αναγνώριση προσώπων</vt:lpstr>
      <vt:lpstr>Εξελικτική Ψυχολογία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Ψυχολογία</dc:title>
  <dc:creator>Kostantinos</dc:creator>
  <cp:lastModifiedBy>Konstantinos</cp:lastModifiedBy>
  <cp:revision>73</cp:revision>
  <dcterms:created xsi:type="dcterms:W3CDTF">2014-09-18T08:19:18Z</dcterms:created>
  <dcterms:modified xsi:type="dcterms:W3CDTF">2024-11-29T12:05:32Z</dcterms:modified>
</cp:coreProperties>
</file>