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Shape 94"/>
          <p:cNvSpPr/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hape 9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pic" idx="13"/>
          </p:nvPr>
        </p:nvSpPr>
        <p:spPr>
          <a:xfrm>
            <a:off x="1606550" y="635000"/>
            <a:ext cx="9779000" cy="591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Shape 22"/>
          <p:cNvSpPr/>
          <p:nvPr>
            <p:ph type="body" sz="quarter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hape 23"/>
          <p:cNvSpPr/>
          <p:nvPr>
            <p:ph type="sldNum" sz="quarter" idx="2"/>
          </p:nvPr>
        </p:nvSpPr>
        <p:spPr>
          <a:xfrm>
            <a:off x="6311798" y="9245600"/>
            <a:ext cx="368504" cy="3810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Shape 39"/>
          <p:cNvSpPr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hape 4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hape 4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Shape 57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hape 67"/>
          <p:cNvSpPr/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hape 6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hape 7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Shape 85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hape 8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6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/>
        </p:nvSpPr>
        <p:spPr>
          <a:xfrm flipV="1">
            <a:off x="7081802" y="4453010"/>
            <a:ext cx="1" cy="4259303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arrow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pic>
        <p:nvPicPr>
          <p:cNvPr id="120" name=""/>
          <p:cNvPicPr>
            <a:picLocks noChangeAspect="0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6534" y="4176307"/>
            <a:ext cx="11631731" cy="143686"/>
          </a:xfrm>
          <a:prstGeom prst="rect">
            <a:avLst/>
          </a:prstGeom>
        </p:spPr>
      </p:pic>
      <p:sp>
        <p:nvSpPr>
          <p:cNvPr id="122" name="Shape 122"/>
          <p:cNvSpPr/>
          <p:nvPr/>
        </p:nvSpPr>
        <p:spPr>
          <a:xfrm flipV="1">
            <a:off x="725241" y="4103971"/>
            <a:ext cx="1" cy="288358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23" name="Shape 123"/>
          <p:cNvSpPr/>
          <p:nvPr/>
        </p:nvSpPr>
        <p:spPr>
          <a:xfrm flipV="1">
            <a:off x="12279558" y="4103971"/>
            <a:ext cx="1" cy="288358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24" name="Shape 124"/>
          <p:cNvSpPr/>
          <p:nvPr/>
        </p:nvSpPr>
        <p:spPr>
          <a:xfrm flipV="1">
            <a:off x="6502399" y="4103971"/>
            <a:ext cx="1" cy="288358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25" name="Shape 125"/>
          <p:cNvSpPr/>
          <p:nvPr/>
        </p:nvSpPr>
        <p:spPr>
          <a:xfrm>
            <a:off x="159685" y="3442895"/>
            <a:ext cx="113111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1750</a:t>
            </a:r>
          </a:p>
        </p:txBody>
      </p:sp>
      <p:sp>
        <p:nvSpPr>
          <p:cNvPr id="126" name="Shape 126"/>
          <p:cNvSpPr/>
          <p:nvPr/>
        </p:nvSpPr>
        <p:spPr>
          <a:xfrm>
            <a:off x="5936843" y="3442895"/>
            <a:ext cx="113111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1850</a:t>
            </a:r>
          </a:p>
        </p:txBody>
      </p:sp>
      <p:sp>
        <p:nvSpPr>
          <p:cNvPr id="127" name="Shape 127"/>
          <p:cNvSpPr/>
          <p:nvPr/>
        </p:nvSpPr>
        <p:spPr>
          <a:xfrm>
            <a:off x="11714001" y="3442895"/>
            <a:ext cx="113111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1950</a:t>
            </a:r>
          </a:p>
        </p:txBody>
      </p:sp>
      <p:sp>
        <p:nvSpPr>
          <p:cNvPr id="128" name="Shape 128"/>
          <p:cNvSpPr/>
          <p:nvPr/>
        </p:nvSpPr>
        <p:spPr>
          <a:xfrm flipV="1">
            <a:off x="9390979" y="4103971"/>
            <a:ext cx="1" cy="288358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29" name="Shape 129"/>
          <p:cNvSpPr/>
          <p:nvPr/>
        </p:nvSpPr>
        <p:spPr>
          <a:xfrm flipV="1">
            <a:off x="3677320" y="4103971"/>
            <a:ext cx="1" cy="288358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30" name="Shape 130"/>
          <p:cNvSpPr/>
          <p:nvPr/>
        </p:nvSpPr>
        <p:spPr>
          <a:xfrm>
            <a:off x="3111764" y="3442895"/>
            <a:ext cx="113111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1800</a:t>
            </a:r>
          </a:p>
        </p:txBody>
      </p:sp>
      <p:sp>
        <p:nvSpPr>
          <p:cNvPr id="131" name="Shape 131"/>
          <p:cNvSpPr/>
          <p:nvPr/>
        </p:nvSpPr>
        <p:spPr>
          <a:xfrm>
            <a:off x="8825423" y="3442895"/>
            <a:ext cx="113111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1900</a:t>
            </a:r>
          </a:p>
        </p:txBody>
      </p:sp>
      <p:sp>
        <p:nvSpPr>
          <p:cNvPr id="132" name="Shape 132"/>
          <p:cNvSpPr/>
          <p:nvPr/>
        </p:nvSpPr>
        <p:spPr>
          <a:xfrm>
            <a:off x="5401380" y="8847236"/>
            <a:ext cx="3171889" cy="4572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300"/>
            </a:pPr>
            <a:r>
              <a:rPr b="1">
                <a:latin typeface="Helvetica"/>
                <a:ea typeface="Helvetica"/>
                <a:cs typeface="Helvetica"/>
                <a:sym typeface="Helvetica"/>
              </a:rPr>
              <a:t>1859</a:t>
            </a:r>
            <a:r>
              <a:t>, </a:t>
            </a:r>
            <a:r>
              <a:rPr i="1"/>
              <a:t>Οrigin of Species</a:t>
            </a:r>
          </a:p>
        </p:txBody>
      </p:sp>
      <p:sp>
        <p:nvSpPr>
          <p:cNvPr id="133" name="Shape 133"/>
          <p:cNvSpPr/>
          <p:nvPr/>
        </p:nvSpPr>
        <p:spPr>
          <a:xfrm flipV="1">
            <a:off x="9390979" y="4453010"/>
            <a:ext cx="1" cy="1828689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arrow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34" name="Shape 134"/>
          <p:cNvSpPr/>
          <p:nvPr/>
        </p:nvSpPr>
        <p:spPr>
          <a:xfrm>
            <a:off x="7515068" y="6344285"/>
            <a:ext cx="3751823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300"/>
            </a:lvl1pPr>
          </a:lstStyle>
          <a:p>
            <a:pPr/>
            <a:r>
              <a:t>επανανακάλυψη του Mendel</a:t>
            </a:r>
          </a:p>
        </p:txBody>
      </p:sp>
      <p:sp>
        <p:nvSpPr>
          <p:cNvPr id="135" name="Shape 135"/>
          <p:cNvSpPr/>
          <p:nvPr/>
        </p:nvSpPr>
        <p:spPr>
          <a:xfrm>
            <a:off x="10123347" y="4757696"/>
            <a:ext cx="2904732" cy="15240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2300">
                <a:latin typeface="Helvetica"/>
                <a:ea typeface="Helvetica"/>
                <a:cs typeface="Helvetica"/>
                <a:sym typeface="Helvetica"/>
              </a:defRPr>
            </a:pPr>
            <a:r>
              <a:t>~1930</a:t>
            </a:r>
            <a:r>
              <a:rPr b="0">
                <a:latin typeface="+mn-lt"/>
                <a:ea typeface="+mn-ea"/>
                <a:cs typeface="+mn-cs"/>
                <a:sym typeface="Helvetica Light"/>
              </a:rPr>
              <a:t>-</a:t>
            </a:r>
            <a:r>
              <a:t>1950 </a:t>
            </a:r>
          </a:p>
          <a:p>
            <a:pPr>
              <a:defRPr sz="2300"/>
            </a:pPr>
            <a:r>
              <a:t>Mοντέρνα Σύνθεση ή</a:t>
            </a:r>
          </a:p>
          <a:p>
            <a:pPr>
              <a:defRPr sz="2300"/>
            </a:pPr>
            <a:r>
              <a:t>νεο-Δαρβινισμός ή</a:t>
            </a:r>
          </a:p>
          <a:p>
            <a:pPr>
              <a:defRPr sz="2300"/>
            </a:pPr>
            <a:r>
              <a:t>συνθετική θεωρία</a:t>
            </a:r>
          </a:p>
        </p:txBody>
      </p:sp>
      <p:sp>
        <p:nvSpPr>
          <p:cNvPr id="136" name="Shape 136"/>
          <p:cNvSpPr/>
          <p:nvPr/>
        </p:nvSpPr>
        <p:spPr>
          <a:xfrm flipV="1">
            <a:off x="7452658" y="4403799"/>
            <a:ext cx="1" cy="3586240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arrow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sp>
        <p:nvSpPr>
          <p:cNvPr id="137" name="Shape 137"/>
          <p:cNvSpPr/>
          <p:nvPr/>
        </p:nvSpPr>
        <p:spPr>
          <a:xfrm>
            <a:off x="5903709" y="7901382"/>
            <a:ext cx="2819909" cy="457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 defTabSz="457200">
              <a:defRPr sz="2300">
                <a:solidFill>
                  <a:srgbClr val="252525"/>
                </a:solidFill>
              </a:defRPr>
            </a:pPr>
            <a:r>
              <a:rPr b="1">
                <a:latin typeface="Helvetica"/>
                <a:ea typeface="Helvetica"/>
                <a:cs typeface="Helvetica"/>
                <a:sym typeface="Helvetica"/>
              </a:rPr>
              <a:t>1866</a:t>
            </a:r>
            <a:r>
              <a:t>, άρθρο Mendel</a:t>
            </a:r>
          </a:p>
        </p:txBody>
      </p:sp>
      <p:sp>
        <p:nvSpPr>
          <p:cNvPr id="149" name="Shape 149"/>
          <p:cNvSpPr/>
          <p:nvPr/>
        </p:nvSpPr>
        <p:spPr>
          <a:xfrm>
            <a:off x="7165344" y="2263298"/>
            <a:ext cx="3921219" cy="5997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9" fill="norm" stroke="1" extrusionOk="0">
                <a:moveTo>
                  <a:pt x="0" y="16209"/>
                </a:moveTo>
                <a:cubicBezTo>
                  <a:pt x="7251" y="-4898"/>
                  <a:pt x="14451" y="-5391"/>
                  <a:pt x="21600" y="14729"/>
                </a:cubicBezTo>
              </a:path>
            </a:pathLst>
          </a:custGeom>
          <a:ln w="25400">
            <a:solidFill>
              <a:srgbClr val="85888D"/>
            </a:solidFill>
            <a:miter lim="400000"/>
          </a:ln>
        </p:spPr>
        <p:txBody>
          <a:bodyPr/>
          <a:lstStyle/>
          <a:p>
            <a:pPr/>
          </a:p>
        </p:txBody>
      </p:sp>
      <p:sp>
        <p:nvSpPr>
          <p:cNvPr id="139" name="Shape 139"/>
          <p:cNvSpPr/>
          <p:nvPr/>
        </p:nvSpPr>
        <p:spPr>
          <a:xfrm>
            <a:off x="6968955" y="1682114"/>
            <a:ext cx="4313835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/>
            <a:r>
              <a:t>μη δαρβινικές θεωρίες εξέλιξης</a:t>
            </a:r>
          </a:p>
        </p:txBody>
      </p:sp>
      <p:sp>
        <p:nvSpPr>
          <p:cNvPr id="150" name="Shape 150"/>
          <p:cNvSpPr/>
          <p:nvPr/>
        </p:nvSpPr>
        <p:spPr>
          <a:xfrm>
            <a:off x="11167097" y="4460622"/>
            <a:ext cx="1110779" cy="2924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1" fill="norm" stroke="1" extrusionOk="0">
                <a:moveTo>
                  <a:pt x="0" y="450"/>
                </a:moveTo>
                <a:cubicBezTo>
                  <a:pt x="7725" y="21600"/>
                  <a:pt x="14925" y="21450"/>
                  <a:pt x="21600" y="0"/>
                </a:cubicBezTo>
              </a:path>
            </a:pathLst>
          </a:custGeom>
          <a:ln w="25400">
            <a:solidFill>
              <a:srgbClr val="85888D"/>
            </a:solidFill>
            <a:miter lim="400000"/>
          </a:ln>
        </p:spPr>
        <p:txBody>
          <a:bodyPr/>
          <a:lstStyle/>
          <a:p>
            <a:pPr/>
          </a:p>
        </p:txBody>
      </p:sp>
      <p:sp>
        <p:nvSpPr>
          <p:cNvPr id="151" name="Shape 151"/>
          <p:cNvSpPr/>
          <p:nvPr/>
        </p:nvSpPr>
        <p:spPr>
          <a:xfrm>
            <a:off x="9511351" y="3184254"/>
            <a:ext cx="1024695" cy="2466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fill="norm" stroke="1" extrusionOk="0">
                <a:moveTo>
                  <a:pt x="0" y="16042"/>
                </a:moveTo>
                <a:cubicBezTo>
                  <a:pt x="7623" y="-5400"/>
                  <a:pt x="14823" y="-5347"/>
                  <a:pt x="21600" y="16200"/>
                </a:cubicBezTo>
              </a:path>
            </a:pathLst>
          </a:custGeom>
          <a:ln w="25400">
            <a:solidFill>
              <a:srgbClr val="85888D"/>
            </a:solidFill>
            <a:miter lim="400000"/>
          </a:ln>
        </p:spPr>
        <p:txBody>
          <a:bodyPr/>
          <a:lstStyle/>
          <a:p>
            <a:pPr/>
          </a:p>
        </p:txBody>
      </p:sp>
      <p:sp>
        <p:nvSpPr>
          <p:cNvPr id="142" name="Shape 142"/>
          <p:cNvSpPr/>
          <p:nvPr/>
        </p:nvSpPr>
        <p:spPr>
          <a:xfrm>
            <a:off x="8199623" y="2730529"/>
            <a:ext cx="3648711" cy="457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300"/>
            </a:lvl1pPr>
          </a:lstStyle>
          <a:p>
            <a:pPr/>
            <a:r>
              <a:t>μεντελιανοί vs βιομετριστές</a:t>
            </a:r>
          </a:p>
        </p:txBody>
      </p:sp>
      <p:sp>
        <p:nvSpPr>
          <p:cNvPr id="152" name="Shape 152"/>
          <p:cNvSpPr/>
          <p:nvPr/>
        </p:nvSpPr>
        <p:spPr>
          <a:xfrm>
            <a:off x="5412549" y="4512598"/>
            <a:ext cx="380792" cy="1555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3" fill="norm" stroke="1" extrusionOk="0">
                <a:moveTo>
                  <a:pt x="0" y="0"/>
                </a:moveTo>
                <a:cubicBezTo>
                  <a:pt x="6285" y="21322"/>
                  <a:pt x="13485" y="21600"/>
                  <a:pt x="21600" y="835"/>
                </a:cubicBezTo>
              </a:path>
            </a:pathLst>
          </a:custGeom>
          <a:ln w="25400">
            <a:solidFill>
              <a:srgbClr val="85888D"/>
            </a:solidFill>
            <a:miter lim="400000"/>
          </a:ln>
        </p:spPr>
        <p:txBody>
          <a:bodyPr/>
          <a:lstStyle/>
          <a:p>
            <a:pPr/>
          </a:p>
        </p:txBody>
      </p:sp>
      <p:sp>
        <p:nvSpPr>
          <p:cNvPr id="144" name="Shape 144"/>
          <p:cNvSpPr/>
          <p:nvPr/>
        </p:nvSpPr>
        <p:spPr>
          <a:xfrm>
            <a:off x="4689516" y="4706894"/>
            <a:ext cx="1826007" cy="812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300"/>
            </a:pPr>
            <a:r>
              <a:rPr b="1">
                <a:latin typeface="Helvetica"/>
                <a:ea typeface="Helvetica"/>
                <a:cs typeface="Helvetica"/>
                <a:sym typeface="Helvetica"/>
              </a:rPr>
              <a:t>1831</a:t>
            </a:r>
            <a:r>
              <a:t>-</a:t>
            </a:r>
            <a:r>
              <a:rPr b="1">
                <a:latin typeface="Helvetica"/>
                <a:ea typeface="Helvetica"/>
                <a:cs typeface="Helvetica"/>
                <a:sym typeface="Helvetica"/>
              </a:rPr>
              <a:t>1836</a:t>
            </a:r>
            <a:r>
              <a:t> </a:t>
            </a:r>
          </a:p>
          <a:p>
            <a:pPr>
              <a:defRPr sz="2300"/>
            </a:pPr>
            <a:r>
              <a:t>ταξίδι Beagle</a:t>
            </a:r>
          </a:p>
        </p:txBody>
      </p:sp>
      <p:sp>
        <p:nvSpPr>
          <p:cNvPr id="145" name="Shape 145"/>
          <p:cNvSpPr/>
          <p:nvPr/>
        </p:nvSpPr>
        <p:spPr>
          <a:xfrm>
            <a:off x="2459507" y="9234680"/>
            <a:ext cx="3994443" cy="4572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2300"/>
            </a:pPr>
            <a:r>
              <a:rPr b="1">
                <a:latin typeface="Helvetica"/>
                <a:ea typeface="Helvetica"/>
                <a:cs typeface="Helvetica"/>
                <a:sym typeface="Helvetica"/>
              </a:rPr>
              <a:t>1809</a:t>
            </a:r>
            <a:r>
              <a:t>, </a:t>
            </a:r>
            <a:r>
              <a:rPr i="1"/>
              <a:t>Philosophie Zoologique</a:t>
            </a:r>
          </a:p>
        </p:txBody>
      </p:sp>
      <p:sp>
        <p:nvSpPr>
          <p:cNvPr id="146" name="Shape 146"/>
          <p:cNvSpPr/>
          <p:nvPr/>
        </p:nvSpPr>
        <p:spPr>
          <a:xfrm flipV="1">
            <a:off x="4123236" y="4403799"/>
            <a:ext cx="1" cy="4847511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arrow"/>
          </a:ln>
        </p:spPr>
        <p:txBody>
          <a:bodyPr lIns="50800" tIns="50800" rIns="50800" bIns="50800" anchor="ctr"/>
          <a:lstStyle/>
          <a:p>
            <a:pPr>
              <a:defRPr sz="2400"/>
            </a:pPr>
          </a:p>
        </p:txBody>
      </p:sp>
      <p:pic>
        <p:nvPicPr>
          <p:cNvPr id="147" name="side_illus-right.png"/>
          <p:cNvPicPr>
            <a:picLocks noChangeAspect="1"/>
          </p:cNvPicPr>
          <p:nvPr/>
        </p:nvPicPr>
        <p:blipFill>
          <a:blip r:embed="rId3">
            <a:extLst/>
          </a:blip>
          <a:srcRect l="6710" t="23785" r="6710" b="0"/>
          <a:stretch>
            <a:fillRect/>
          </a:stretch>
        </p:blipFill>
        <p:spPr>
          <a:xfrm>
            <a:off x="8548189" y="8825779"/>
            <a:ext cx="629167" cy="97201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8" name="Gregor_Mendel_oval.jp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737255" y="7637899"/>
            <a:ext cx="777235" cy="98417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Class="entr" nodeType="after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Class="entr" nodeType="afterEffect" presetSubtype="8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9" presetID="15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Class="entr" nodeType="afterEffect" presetSubtype="9" presetID="15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Class="entr" nodeType="afterEffect" presetSubtype="9" presetID="15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8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Class="entr" nodeType="after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Class="entr" nodeType="clickEffect" presetSubtype="9" presetID="15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Class="entr" nodeType="afterEffect" presetSubtype="9" presetID="15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Class="entr" nodeType="afterEffect" presetSubtype="9" presetID="15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3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Class="entr" nodeType="afterEffect" presetSubtype="8" presetID="2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8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8" presetID="2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Class="entr" nodeType="afterEffect" presetSubtype="8" presetID="2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9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Class="entr" nodeType="clickEffect" presetSubtype="8" presetID="2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5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Class="entr" nodeType="afterEffect" presetSubtype="8" presetID="2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0" grpId="18"/>
      <p:bldP build="whole" bldLvl="1" animBg="1" rev="0" advAuto="0" spid="147" grpId="6"/>
      <p:bldP build="whole" bldLvl="1" animBg="1" rev="0" advAuto="0" spid="144" grpId="4"/>
      <p:bldP build="whole" bldLvl="1" animBg="1" rev="0" advAuto="0" spid="139" grpId="8"/>
      <p:bldP build="whole" bldLvl="1" animBg="1" rev="0" advAuto="0" spid="148" grpId="11"/>
      <p:bldP build="whole" bldLvl="1" animBg="1" rev="0" advAuto="0" spid="132" grpId="7"/>
      <p:bldP build="whole" bldLvl="1" animBg="1" rev="0" advAuto="0" spid="119" grpId="5"/>
      <p:bldP build="whole" bldLvl="1" animBg="1" rev="0" advAuto="0" spid="152" grpId="3"/>
      <p:bldP build="whole" bldLvl="1" animBg="1" rev="0" advAuto="0" spid="136" grpId="10"/>
      <p:bldP build="whole" bldLvl="1" animBg="1" rev="0" advAuto="0" spid="137" grpId="12"/>
      <p:bldP build="whole" bldLvl="1" animBg="1" rev="0" advAuto="0" spid="133" grpId="13"/>
      <p:bldP build="whole" bldLvl="1" animBg="1" rev="0" advAuto="0" spid="142" grpId="16"/>
      <p:bldP build="whole" bldLvl="1" animBg="1" rev="0" advAuto="0" spid="149" grpId="9"/>
      <p:bldP build="whole" bldLvl="1" animBg="1" rev="0" advAuto="0" spid="135" grpId="17"/>
      <p:bldP build="whole" bldLvl="1" animBg="1" rev="0" advAuto="0" spid="134" grpId="14"/>
      <p:bldP build="whole" bldLvl="1" animBg="1" rev="0" advAuto="0" spid="146" grpId="2"/>
      <p:bldP build="whole" bldLvl="1" animBg="1" rev="0" advAuto="0" spid="145" grpId="1"/>
      <p:bldP build="whole" bldLvl="1" animBg="1" rev="0" advAuto="0" spid="151" grpId="15"/>
    </p:bldLst>
  </p:timing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