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1" r:id="rId6"/>
    <p:sldId id="272" r:id="rId7"/>
    <p:sldId id="269" r:id="rId8"/>
    <p:sldId id="260" r:id="rId9"/>
    <p:sldId id="262" r:id="rId10"/>
    <p:sldId id="267" r:id="rId11"/>
    <p:sldId id="261" r:id="rId12"/>
    <p:sldId id="264" r:id="rId13"/>
    <p:sldId id="265" r:id="rId14"/>
    <p:sldId id="273" r:id="rId15"/>
    <p:sldId id="274" r:id="rId16"/>
    <p:sldId id="275" r:id="rId17"/>
    <p:sldId id="276" r:id="rId18"/>
    <p:sldId id="277" r:id="rId19"/>
    <p:sldId id="278" r:id="rId20"/>
    <p:sldId id="279" r:id="rId21"/>
    <p:sldId id="280" r:id="rId22"/>
    <p:sldId id="281" r:id="rId23"/>
    <p:sldId id="282" r:id="rId24"/>
    <p:sldId id="333" r:id="rId25"/>
    <p:sldId id="284" r:id="rId26"/>
    <p:sldId id="337" r:id="rId27"/>
    <p:sldId id="334" r:id="rId28"/>
    <p:sldId id="321" r:id="rId29"/>
    <p:sldId id="336" r:id="rId30"/>
    <p:sldId id="320" r:id="rId31"/>
    <p:sldId id="285" r:id="rId32"/>
    <p:sldId id="323" r:id="rId33"/>
    <p:sldId id="322" r:id="rId34"/>
    <p:sldId id="332" r:id="rId35"/>
    <p:sldId id="286" r:id="rId36"/>
    <p:sldId id="325" r:id="rId37"/>
    <p:sldId id="327" r:id="rId38"/>
    <p:sldId id="326" r:id="rId39"/>
    <p:sldId id="324" r:id="rId40"/>
    <p:sldId id="288" r:id="rId41"/>
    <p:sldId id="328" r:id="rId42"/>
    <p:sldId id="289" r:id="rId43"/>
    <p:sldId id="290" r:id="rId44"/>
    <p:sldId id="329" r:id="rId45"/>
    <p:sldId id="338" r:id="rId46"/>
    <p:sldId id="330" r:id="rId47"/>
    <p:sldId id="331" r:id="rId48"/>
    <p:sldId id="335" r:id="rId49"/>
    <p:sldId id="291" r:id="rId50"/>
    <p:sldId id="292" r:id="rId51"/>
    <p:sldId id="293" r:id="rId52"/>
    <p:sldId id="294" r:id="rId53"/>
    <p:sldId id="298" r:id="rId54"/>
    <p:sldId id="296" r:id="rId55"/>
    <p:sldId id="299" r:id="rId56"/>
    <p:sldId id="300" r:id="rId57"/>
    <p:sldId id="310" r:id="rId58"/>
    <p:sldId id="301" r:id="rId59"/>
    <p:sldId id="302" r:id="rId60"/>
    <p:sldId id="303" r:id="rId61"/>
    <p:sldId id="304" r:id="rId62"/>
    <p:sldId id="305" r:id="rId63"/>
    <p:sldId id="306" r:id="rId64"/>
    <p:sldId id="307" r:id="rId65"/>
    <p:sldId id="308" r:id="rId66"/>
    <p:sldId id="319" r:id="rId67"/>
    <p:sldId id="318" r:id="rId68"/>
    <p:sldId id="309" r:id="rId69"/>
    <p:sldId id="311" r:id="rId70"/>
    <p:sldId id="312" r:id="rId71"/>
    <p:sldId id="313" r:id="rId72"/>
    <p:sldId id="314" r:id="rId73"/>
    <p:sldId id="315" r:id="rId74"/>
    <p:sldId id="316" r:id="rId75"/>
    <p:sldId id="317" r:id="rId76"/>
    <p:sldId id="339" r:id="rId77"/>
    <p:sldId id="341" r:id="rId78"/>
    <p:sldId id="342" r:id="rId79"/>
    <p:sldId id="343" r:id="rId80"/>
    <p:sldId id="344" r:id="rId81"/>
    <p:sldId id="345" r:id="rId82"/>
    <p:sldId id="346" r:id="rId83"/>
    <p:sldId id="347" r:id="rId84"/>
    <p:sldId id="348" r:id="rId85"/>
    <p:sldId id="349" r:id="rId86"/>
    <p:sldId id="350" r:id="rId87"/>
    <p:sldId id="351" r:id="rId88"/>
    <p:sldId id="352" r:id="rId89"/>
    <p:sldId id="353" r:id="rId90"/>
    <p:sldId id="356" r:id="rId91"/>
    <p:sldId id="357" r:id="rId92"/>
    <p:sldId id="358" r:id="rId93"/>
    <p:sldId id="359" r:id="rId94"/>
    <p:sldId id="360" r:id="rId95"/>
    <p:sldId id="361" r:id="rId96"/>
    <p:sldId id="362" r:id="rId97"/>
    <p:sldId id="363" r:id="rId98"/>
    <p:sldId id="364" r:id="rId99"/>
    <p:sldId id="365" r:id="rId100"/>
    <p:sldId id="366" r:id="rId101"/>
    <p:sldId id="367" r:id="rId102"/>
    <p:sldId id="368" r:id="rId103"/>
    <p:sldId id="369" r:id="rId104"/>
    <p:sldId id="370" r:id="rId105"/>
    <p:sldId id="371" r:id="rId106"/>
    <p:sldId id="372" r:id="rId107"/>
    <p:sldId id="373" r:id="rId108"/>
    <p:sldId id="374" r:id="rId109"/>
    <p:sldId id="375" r:id="rId110"/>
    <p:sldId id="376" r:id="rId111"/>
    <p:sldId id="377" r:id="rId112"/>
    <p:sldId id="378" r:id="rId113"/>
    <p:sldId id="379" r:id="rId114"/>
    <p:sldId id="380" r:id="rId115"/>
    <p:sldId id="381" r:id="rId116"/>
    <p:sldId id="382" r:id="rId117"/>
    <p:sldId id="383" r:id="rId118"/>
    <p:sldId id="384" r:id="rId119"/>
    <p:sldId id="385" r:id="rId120"/>
    <p:sldId id="386" r:id="rId121"/>
    <p:sldId id="387" r:id="rId122"/>
    <p:sldId id="388" r:id="rId123"/>
    <p:sldId id="389" r:id="rId124"/>
    <p:sldId id="390" r:id="rId125"/>
    <p:sldId id="391" r:id="rId126"/>
    <p:sldId id="392" r:id="rId127"/>
    <p:sldId id="393" r:id="rId128"/>
    <p:sldId id="394" r:id="rId129"/>
    <p:sldId id="395" r:id="rId130"/>
    <p:sldId id="396" r:id="rId131"/>
    <p:sldId id="397" r:id="rId132"/>
    <p:sldId id="398" r:id="rId133"/>
    <p:sldId id="399" r:id="rId134"/>
    <p:sldId id="400" r:id="rId1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p:scale>
          <a:sx n="70" d="100"/>
          <a:sy n="70" d="100"/>
        </p:scale>
        <p:origin x="-1374" y="-78"/>
      </p:cViewPr>
      <p:guideLst>
        <p:guide orient="horz" pos="2160"/>
        <p:guide pos="2880"/>
      </p:guideLst>
    </p:cSldViewPr>
  </p:slideViewPr>
  <p:outlineViewPr>
    <p:cViewPr>
      <p:scale>
        <a:sx n="33" d="100"/>
        <a:sy n="33" d="100"/>
      </p:scale>
      <p:origin x="0" y="2733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1516673-1C3C-4D82-AA60-613AF0E4C964}"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516673-1C3C-4D82-AA60-613AF0E4C964}"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01516673-1C3C-4D82-AA60-613AF0E4C964}"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01516673-1C3C-4D82-AA60-613AF0E4C964}"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1516673-1C3C-4D82-AA60-613AF0E4C964}"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B3E6E22D-640A-4666-BE3D-B449090E261B}" type="datetimeFigureOut">
              <a:rPr lang="el-GR" smtClean="0"/>
              <a:pPr/>
              <a:t>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516673-1C3C-4D82-AA60-613AF0E4C964}"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01516673-1C3C-4D82-AA60-613AF0E4C964}"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01516673-1C3C-4D82-AA60-613AF0E4C96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01516673-1C3C-4D82-AA60-613AF0E4C96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1516673-1C3C-4D82-AA60-613AF0E4C964}"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B3E6E22D-640A-4666-BE3D-B449090E261B}" type="datetimeFigureOut">
              <a:rPr lang="el-GR" smtClean="0"/>
              <a:pPr/>
              <a:t>7/1/2019</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01516673-1C3C-4D82-AA60-613AF0E4C964}"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B3E6E22D-640A-4666-BE3D-B449090E261B}" type="datetimeFigureOut">
              <a:rPr lang="el-GR" smtClean="0"/>
              <a:pPr/>
              <a:t>7/1/2019</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3E6E22D-640A-4666-BE3D-B449090E261B}" type="datetimeFigureOut">
              <a:rPr lang="el-GR" smtClean="0"/>
              <a:pPr/>
              <a:t>7/1/2019</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1516673-1C3C-4D82-AA60-613AF0E4C964}"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ΔΙΟΝΥΣΗΣ ΧΡΗΣΤΙΑΣ</a:t>
            </a:r>
          </a:p>
          <a:p>
            <a:endParaRPr lang="el-GR" dirty="0" smtClean="0"/>
          </a:p>
          <a:p>
            <a:r>
              <a:rPr lang="el-GR" dirty="0" smtClean="0"/>
              <a:t>ΠΑΝΕΠΙΣΤΗΜΙΟ </a:t>
            </a:r>
            <a:r>
              <a:rPr lang="en-US" dirty="0" smtClean="0"/>
              <a:t>A</a:t>
            </a:r>
            <a:r>
              <a:rPr lang="el-GR" dirty="0" err="1" smtClean="0"/>
              <a:t>θηνων</a:t>
            </a:r>
            <a:endParaRPr lang="el-GR" dirty="0" smtClean="0"/>
          </a:p>
          <a:p>
            <a:endParaRPr lang="el-GR" dirty="0"/>
          </a:p>
        </p:txBody>
      </p:sp>
      <p:sp>
        <p:nvSpPr>
          <p:cNvPr id="2" name="1 - Τίτλος"/>
          <p:cNvSpPr>
            <a:spLocks noGrp="1"/>
          </p:cNvSpPr>
          <p:nvPr>
            <p:ph type="ctrTitle"/>
          </p:nvPr>
        </p:nvSpPr>
        <p:spPr>
          <a:xfrm>
            <a:off x="685800" y="500042"/>
            <a:ext cx="7958166" cy="2000264"/>
          </a:xfrm>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Νεότερη Γνωσιολογία</a:t>
            </a:r>
            <a:br>
              <a:rPr lang="el-GR" dirty="0" smtClean="0"/>
            </a:br>
            <a:r>
              <a:rPr lang="el-GR" dirty="0" smtClean="0"/>
              <a:t/>
            </a:r>
            <a:br>
              <a:rPr lang="el-GR" dirty="0" smtClean="0"/>
            </a:br>
            <a:r>
              <a:rPr lang="el-GR" sz="3600" dirty="0" smtClean="0"/>
              <a:t>Θέματα Νεότερης Φιλοσοφίας</a:t>
            </a:r>
            <a:br>
              <a:rPr lang="el-GR" sz="3600" dirty="0" smtClean="0"/>
            </a:br>
            <a:endParaRPr lang="el-GR"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Ο εμπειρισμός ως μια ‘προοδευτική’ κοινωνική δύναμη</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a:t>
            </a:r>
            <a:r>
              <a:rPr lang="el-GR" dirty="0" err="1" smtClean="0"/>
              <a:t>εμπειριστική</a:t>
            </a:r>
            <a:r>
              <a:rPr lang="el-GR" dirty="0" smtClean="0"/>
              <a:t> αντίληψη άρχισε να διαδίδεται κατά τη διάρκεια της επιστημονικής επανάστασης (</a:t>
            </a:r>
            <a:r>
              <a:rPr lang="en-US" dirty="0" smtClean="0"/>
              <a:t>16</a:t>
            </a:r>
            <a:r>
              <a:rPr lang="el-GR" baseline="30000" dirty="0" smtClean="0"/>
              <a:t>ος</a:t>
            </a:r>
            <a:r>
              <a:rPr lang="el-GR" dirty="0" smtClean="0"/>
              <a:t>-17</a:t>
            </a:r>
            <a:r>
              <a:rPr lang="el-GR" baseline="30000" dirty="0" smtClean="0"/>
              <a:t>ος</a:t>
            </a:r>
            <a:r>
              <a:rPr lang="el-GR" dirty="0" smtClean="0"/>
              <a:t> αιώνας) και ως συνέπειά της.</a:t>
            </a:r>
          </a:p>
          <a:p>
            <a:endParaRPr lang="el-GR" dirty="0" smtClean="0"/>
          </a:p>
          <a:p>
            <a:r>
              <a:rPr lang="en-US" dirty="0" smtClean="0"/>
              <a:t>Francis Bacon</a:t>
            </a:r>
            <a:r>
              <a:rPr lang="el-GR" dirty="0" smtClean="0"/>
              <a:t> (1551-1626)</a:t>
            </a:r>
            <a:r>
              <a:rPr lang="en-US" dirty="0" smtClean="0"/>
              <a:t>: </a:t>
            </a:r>
            <a:r>
              <a:rPr lang="el-GR" dirty="0" smtClean="0"/>
              <a:t>Αν θέλουμε να κατανοήσουμε τη φύση, οφείλουμε να απευθυνόμαστε στην ίδια τη φύση και όχι στα γραπτά του Αριστοτέλη (ή στη Βίβλο).</a:t>
            </a:r>
          </a:p>
          <a:p>
            <a:endParaRPr lang="el-GR" dirty="0" smtClean="0"/>
          </a:p>
          <a:p>
            <a:r>
              <a:rPr lang="el-GR" dirty="0" smtClean="0"/>
              <a:t>Αυτή η ‘</a:t>
            </a:r>
            <a:r>
              <a:rPr lang="el-GR" dirty="0" err="1" smtClean="0"/>
              <a:t>εμπειριστική</a:t>
            </a:r>
            <a:r>
              <a:rPr lang="el-GR" dirty="0" smtClean="0"/>
              <a:t>’ στάση τον 17</a:t>
            </a:r>
            <a:r>
              <a:rPr lang="el-GR" baseline="30000" dirty="0" smtClean="0"/>
              <a:t>ο</a:t>
            </a:r>
            <a:r>
              <a:rPr lang="el-GR" dirty="0" smtClean="0"/>
              <a:t> αιώνα αντιπροσώπευε μια </a:t>
            </a:r>
            <a:r>
              <a:rPr lang="el-GR" i="1" dirty="0" smtClean="0"/>
              <a:t>προοδευτική</a:t>
            </a:r>
            <a:r>
              <a:rPr lang="el-GR" dirty="0" smtClean="0"/>
              <a:t> στάση απέναντι στους δογματικούς ‘σχολαστικούς’ φυσικούς φιλοσόφους του μεσαίωνα (που ακολουθούσαν τυφλά τον Αριστοτέλη) και στο θρησκευτικό δόγμα.</a:t>
            </a:r>
          </a:p>
          <a:p>
            <a:endParaRPr lang="el-GR" dirty="0" smtClean="0"/>
          </a:p>
          <a:p>
            <a:r>
              <a:rPr lang="el-GR" dirty="0" smtClean="0"/>
              <a:t>Παρακινημένοι από τις επιτυχίες μεγάλων ‘πειραματιστών’ της εποχής, όπως ο Γαλιλαίος (αλλά και γενικότερα, από τη λεγόμενη ‘επιστημονική επανάσταση’), οι εν λόγω ‘εμπειριστές’ φυσικοί φιλόσοφοι έφτασαν να θεωρούν όλο και περισσότερο την </a:t>
            </a:r>
            <a:r>
              <a:rPr lang="el-GR" i="1" dirty="0" smtClean="0"/>
              <a:t>αντιληπτική</a:t>
            </a:r>
            <a:r>
              <a:rPr lang="el-GR" dirty="0" smtClean="0"/>
              <a:t> </a:t>
            </a:r>
            <a:r>
              <a:rPr lang="el-GR" i="1" dirty="0" smtClean="0"/>
              <a:t>εμπειρία</a:t>
            </a:r>
            <a:r>
              <a:rPr lang="el-GR" dirty="0" smtClean="0"/>
              <a:t> ως θεμελιώδη πηγή της γνώσης μας περί της πραγματικότητας.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dirty="0" smtClean="0"/>
              <a:t>Η αναγκαία αλληλεξάρτηση της ‘γνώσης μέσω εξοικείωσης’ και της ‘γνώσης μέσω περιγραφής’</a:t>
            </a:r>
            <a:endParaRPr lang="el-GR" sz="2800"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Από την άλλη μεριά, αν και η ‘γνώση μέσω περιγραφής’ είναι πάντα επισφαλής και ποτέ βέβαιη, </a:t>
            </a:r>
            <a:r>
              <a:rPr lang="el-GR" sz="7200" i="1" dirty="0" smtClean="0"/>
              <a:t>ξεπερνά</a:t>
            </a:r>
            <a:r>
              <a:rPr lang="el-GR" sz="7200" dirty="0" smtClean="0"/>
              <a:t> τους περιορισμούς της ιδιωτικής σφαίρας, αφορά τη </a:t>
            </a:r>
            <a:r>
              <a:rPr lang="el-GR" sz="7200" i="1" dirty="0" err="1" smtClean="0"/>
              <a:t>διυποκειμενική</a:t>
            </a:r>
            <a:r>
              <a:rPr lang="el-GR" sz="7200" dirty="0" smtClean="0"/>
              <a:t> σφαίρα, και άρα είναι η μόνη που μπορεί να έχει </a:t>
            </a:r>
            <a:r>
              <a:rPr lang="el-GR" sz="7200" dirty="0" err="1" smtClean="0"/>
              <a:t>διυποκειμενική</a:t>
            </a:r>
            <a:r>
              <a:rPr lang="el-GR" sz="7200" dirty="0" smtClean="0"/>
              <a:t> και άρα αντικειμενική (αλλά πάντα επισφαλή) ισχύ και εγκυρότητα.</a:t>
            </a:r>
          </a:p>
          <a:p>
            <a:endParaRPr lang="el-GR" sz="7200" dirty="0" smtClean="0"/>
          </a:p>
          <a:p>
            <a:r>
              <a:rPr lang="el-GR" sz="7200" dirty="0" smtClean="0"/>
              <a:t>Η </a:t>
            </a:r>
            <a:r>
              <a:rPr lang="el-GR" sz="7200" i="1" dirty="0" smtClean="0"/>
              <a:t>συνολική</a:t>
            </a:r>
            <a:r>
              <a:rPr lang="el-GR" sz="7200" dirty="0" smtClean="0"/>
              <a:t> γνώση της πραγματικότητας (περιεχόμενο + δομή) απαιτεί την ύπαρξη και λειτουργιά </a:t>
            </a:r>
            <a:r>
              <a:rPr lang="el-GR" sz="7200" i="1" dirty="0" smtClean="0"/>
              <a:t>και των δύο </a:t>
            </a:r>
            <a:r>
              <a:rPr lang="el-GR" sz="7200" dirty="0" smtClean="0"/>
              <a:t>αυτών τρόπων γνώσης (γνώση μέσω</a:t>
            </a:r>
            <a:r>
              <a:rPr lang="en-US" sz="7200" dirty="0" smtClean="0"/>
              <a:t> </a:t>
            </a:r>
            <a:r>
              <a:rPr lang="el-GR" sz="7200" dirty="0" smtClean="0"/>
              <a:t>άμεσης εξοικείωσης, γνώση μέσω περιγραφής). </a:t>
            </a:r>
            <a:r>
              <a:rPr lang="el-GR" sz="7200" i="1" dirty="0" smtClean="0"/>
              <a:t>Καμία</a:t>
            </a:r>
            <a:r>
              <a:rPr lang="el-GR" sz="7200" dirty="0" smtClean="0"/>
              <a:t> από τις δύο αυτές μορφές γνώσης δεν επαρκεί </a:t>
            </a:r>
            <a:r>
              <a:rPr lang="el-GR" sz="7200" i="1" dirty="0" smtClean="0"/>
              <a:t>από μόνη της </a:t>
            </a:r>
            <a:r>
              <a:rPr lang="el-GR" sz="7200" dirty="0" smtClean="0"/>
              <a:t>για κάτι τέτοιο. </a:t>
            </a:r>
          </a:p>
          <a:p>
            <a:endParaRPr lang="el-GR" sz="7200" dirty="0" smtClean="0"/>
          </a:p>
          <a:p>
            <a:r>
              <a:rPr lang="el-GR" sz="7200" dirty="0" smtClean="0"/>
              <a:t>Η ΓΕ είναι απαραίτητη για τη γνώση των εγγενών ιδιοτήτων-περιεχομένων της πραγματικότητας (όπως προσλαμβάνεται από εμάς) ενώ η ΓΠ είναι απαραίτητη για τη γνώση της γενικής μορφής/δομής της (ανεξάρτητα από το πώς προσλαμβάνεται αντιληπτικά από μας). Επίσης, η γνώση που προσφέρεται από τη ΓΠ (αξιώνει να) είναι η </a:t>
            </a:r>
            <a:r>
              <a:rPr lang="el-GR" sz="7200" i="1" dirty="0" smtClean="0"/>
              <a:t>καλύτερη εξήγηση </a:t>
            </a:r>
            <a:r>
              <a:rPr lang="el-GR" sz="7200" dirty="0" smtClean="0"/>
              <a:t>της κανονικότητας και συνεκτικότητας των δεδομένων των αισθήσεων, δηλαδή της ΓΕ, ενώ, αντίστροφα, η ΓΠ μπορεί να θεμελιωθεί (επικυρωθεί) μόνο βασιζόμενη στα τεκμήρια που προσφέρονται από τα δεδομένα των αισθήσεων, δηλαδή από τη ΓΕ.</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a:bodyPr>
          <a:lstStyle/>
          <a:p>
            <a:r>
              <a:rPr lang="en-US" sz="2400" dirty="0" smtClean="0"/>
              <a:t>Russell: </a:t>
            </a:r>
            <a:r>
              <a:rPr lang="el-GR" sz="2400" dirty="0" smtClean="0"/>
              <a:t>«Αν και η γνώση μας περί του τι </a:t>
            </a:r>
            <a:r>
              <a:rPr lang="el-GR" sz="2400" i="1" dirty="0" smtClean="0"/>
              <a:t>πράγματι</a:t>
            </a:r>
            <a:r>
              <a:rPr lang="el-GR" sz="2400" dirty="0" smtClean="0"/>
              <a:t> υπάρχει έχει μειωθεί σε σχέση με αυτό που θεωρούσαμε ότι είναι στο παρελθόν, η γνώση μας περί του τι </a:t>
            </a:r>
            <a:r>
              <a:rPr lang="el-GR" sz="2400" i="1" dirty="0" smtClean="0"/>
              <a:t>ενδέχεται</a:t>
            </a:r>
            <a:r>
              <a:rPr lang="el-GR" sz="2400" dirty="0" smtClean="0"/>
              <a:t> να υπάρχει έχει δραματικά αυξηθεί». </a:t>
            </a:r>
          </a:p>
          <a:p>
            <a:endParaRPr lang="el-GR" sz="2400" dirty="0" smtClean="0"/>
          </a:p>
          <a:p>
            <a:r>
              <a:rPr lang="el-GR" sz="2400" dirty="0" smtClean="0"/>
              <a:t>Δεν βρισκόμαστε σε ένα κλειστό σύμπαν, με δεδομένη </a:t>
            </a:r>
            <a:r>
              <a:rPr lang="el-GR" sz="2400" dirty="0" err="1" smtClean="0"/>
              <a:t>κατηγοριακή</a:t>
            </a:r>
            <a:r>
              <a:rPr lang="el-GR" sz="2400" dirty="0" smtClean="0"/>
              <a:t> δομή, όπου το μόνο που απομένει είναι η διερεύνηση του σε όλο και μεγαλύτερη λεπτομέρεια -δίχως ωστόσο η βασική του δομή να αλλάζει (όπως π.χ. πίστευε ο Καντ).</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12. Βασικές αρχές αναλυτικής φιλοσοφίας (</a:t>
            </a:r>
            <a:r>
              <a:rPr lang="en-US" dirty="0" smtClean="0"/>
              <a:t>Russell-Wittgenstein-</a:t>
            </a:r>
            <a:r>
              <a:rPr lang="el-GR" dirty="0" smtClean="0"/>
              <a:t>Λογικός Θετικισμός)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Στροφή του φιλοσοφικού ενδιαφέροντος προς τη </a:t>
            </a:r>
            <a:r>
              <a:rPr lang="el-GR" i="1" dirty="0" smtClean="0"/>
              <a:t>γλώσσα</a:t>
            </a:r>
            <a:r>
              <a:rPr lang="el-GR" dirty="0" smtClean="0"/>
              <a:t>. Ανάλυση του </a:t>
            </a:r>
            <a:r>
              <a:rPr lang="el-GR" i="1" dirty="0" smtClean="0"/>
              <a:t>νοήματος</a:t>
            </a:r>
            <a:r>
              <a:rPr lang="el-GR" dirty="0" smtClean="0"/>
              <a:t> των γλωσσικών εννοιών και προτάσεων επί τη βάσει της νέας Λογικής των </a:t>
            </a:r>
            <a:r>
              <a:rPr lang="en-US" dirty="0" err="1" smtClean="0"/>
              <a:t>Frege</a:t>
            </a:r>
            <a:r>
              <a:rPr lang="en-US" dirty="0" smtClean="0"/>
              <a:t>-Russell (</a:t>
            </a:r>
            <a:r>
              <a:rPr lang="el-GR" dirty="0" smtClean="0"/>
              <a:t>διακρίνουμε εδώ μια επιρροή από </a:t>
            </a:r>
            <a:r>
              <a:rPr lang="en-US" dirty="0" smtClean="0"/>
              <a:t>Leibniz).</a:t>
            </a:r>
          </a:p>
          <a:p>
            <a:endParaRPr lang="en-US" dirty="0" smtClean="0"/>
          </a:p>
          <a:p>
            <a:r>
              <a:rPr lang="el-GR" dirty="0" smtClean="0"/>
              <a:t>Διάκριση μεταξύ ‘επιφανειακής’ και ‘πραγματικής’ (‘βαθιάς’) λογικής δομής/γραμματικής των προτάσεων</a:t>
            </a:r>
            <a:r>
              <a:rPr lang="en-US" dirty="0" smtClean="0"/>
              <a:t> (</a:t>
            </a:r>
            <a:r>
              <a:rPr lang="el-GR" dirty="0" smtClean="0"/>
              <a:t>επιρροή </a:t>
            </a:r>
            <a:r>
              <a:rPr lang="en-US" dirty="0" smtClean="0"/>
              <a:t>Leibniz)</a:t>
            </a:r>
            <a:r>
              <a:rPr lang="el-GR" dirty="0" smtClean="0"/>
              <a:t>.</a:t>
            </a:r>
          </a:p>
          <a:p>
            <a:pPr>
              <a:buNone/>
            </a:pPr>
            <a:endParaRPr lang="el-GR" dirty="0" smtClean="0"/>
          </a:p>
          <a:p>
            <a:r>
              <a:rPr lang="el-GR" dirty="0" smtClean="0"/>
              <a:t>Βάσει της λογικής ανάλυσης της (καθημερινής, επιστημονικής και φιλοσοφικής) γλώσσας επιδιώκεται η οριστική λύση ή ‘διάλυση’ των </a:t>
            </a:r>
            <a:r>
              <a:rPr lang="el-GR" i="1" dirty="0" smtClean="0"/>
              <a:t>φιλοσοφικών</a:t>
            </a:r>
            <a:r>
              <a:rPr lang="el-GR" dirty="0" smtClean="0"/>
              <a:t> προβλημάτων.</a:t>
            </a:r>
          </a:p>
          <a:p>
            <a:pPr>
              <a:buNone/>
            </a:pPr>
            <a:endParaRPr lang="el-GR" dirty="0" smtClean="0"/>
          </a:p>
          <a:p>
            <a:r>
              <a:rPr lang="el-GR" dirty="0" smtClean="0"/>
              <a:t>Ανάδειξη της σχέσης μεταξύ Λογικής και γλώσσας σε ‘πρώτη φιλοσοφία’.</a:t>
            </a:r>
          </a:p>
          <a:p>
            <a:endParaRPr lang="el-GR" dirty="0" smtClean="0"/>
          </a:p>
          <a:p>
            <a:r>
              <a:rPr lang="el-GR" dirty="0" smtClean="0"/>
              <a:t>Στροφή προς τον εμπειρισμό και τον θετικισμό </a:t>
            </a:r>
            <a:r>
              <a:rPr lang="en-US" dirty="0" smtClean="0"/>
              <a:t>-</a:t>
            </a:r>
            <a:r>
              <a:rPr lang="el-GR" dirty="0" smtClean="0"/>
              <a:t>δηλ. προς μια έννοια </a:t>
            </a:r>
            <a:r>
              <a:rPr lang="el-GR" i="1" dirty="0" smtClean="0"/>
              <a:t>άμεσης εμπειρίας </a:t>
            </a:r>
            <a:r>
              <a:rPr lang="el-GR" dirty="0" smtClean="0"/>
              <a:t>ως κριτηρίου </a:t>
            </a:r>
            <a:r>
              <a:rPr lang="el-GR" i="1" dirty="0" smtClean="0"/>
              <a:t>νοήματος </a:t>
            </a:r>
            <a:r>
              <a:rPr lang="el-GR" dirty="0" smtClean="0"/>
              <a:t>για τις κρίσεις μας περί πραγματικότητας</a:t>
            </a:r>
            <a:r>
              <a:rPr lang="en-US" dirty="0" smtClean="0"/>
              <a:t> (</a:t>
            </a:r>
            <a:r>
              <a:rPr lang="el-GR" dirty="0" smtClean="0"/>
              <a:t>επιρροή από </a:t>
            </a:r>
            <a:r>
              <a:rPr lang="en-US" dirty="0" smtClean="0"/>
              <a:t>Hume).</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Λογικός εμπειρισμός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Σημαντικοί εκπρόσωποι του Λογικού εμπειρισμού: </a:t>
            </a:r>
            <a:r>
              <a:rPr lang="en-US" dirty="0" err="1" smtClean="0"/>
              <a:t>Schlick</a:t>
            </a:r>
            <a:r>
              <a:rPr lang="en-US" dirty="0" smtClean="0"/>
              <a:t> (1882-1936), </a:t>
            </a:r>
            <a:r>
              <a:rPr lang="en-US" dirty="0" err="1" smtClean="0"/>
              <a:t>Carnap</a:t>
            </a:r>
            <a:r>
              <a:rPr lang="en-US" dirty="0" smtClean="0"/>
              <a:t> (1891-1970), </a:t>
            </a:r>
            <a:r>
              <a:rPr lang="en-US" dirty="0" err="1" smtClean="0"/>
              <a:t>Reichenbach</a:t>
            </a:r>
            <a:r>
              <a:rPr lang="en-US" dirty="0" smtClean="0"/>
              <a:t> (1891-1953).</a:t>
            </a:r>
          </a:p>
          <a:p>
            <a:endParaRPr lang="en-US" dirty="0" smtClean="0"/>
          </a:p>
          <a:p>
            <a:r>
              <a:rPr lang="el-GR" dirty="0" smtClean="0"/>
              <a:t>Κύκλος της Βιέννης: Εκτός από τους </a:t>
            </a:r>
            <a:r>
              <a:rPr lang="en-US" dirty="0" err="1" smtClean="0"/>
              <a:t>Schlick</a:t>
            </a:r>
            <a:r>
              <a:rPr lang="el-GR" dirty="0" smtClean="0"/>
              <a:t> (ηγετική φυσιογνωμία της ομάδας)</a:t>
            </a:r>
            <a:r>
              <a:rPr lang="en-US" dirty="0" smtClean="0"/>
              <a:t> </a:t>
            </a:r>
            <a:r>
              <a:rPr lang="el-GR" dirty="0" smtClean="0"/>
              <a:t>και </a:t>
            </a:r>
            <a:r>
              <a:rPr lang="en-US" dirty="0" err="1" smtClean="0"/>
              <a:t>Carnap</a:t>
            </a:r>
            <a:r>
              <a:rPr lang="en-US" dirty="0" smtClean="0"/>
              <a:t>, </a:t>
            </a:r>
            <a:r>
              <a:rPr lang="el-GR" dirty="0" smtClean="0"/>
              <a:t>στην ομάδα των φιλοσόφων του κύκλου της Βιέννης  ανήκαν οι </a:t>
            </a:r>
            <a:r>
              <a:rPr lang="en-US" dirty="0" smtClean="0"/>
              <a:t>Otto </a:t>
            </a:r>
            <a:r>
              <a:rPr lang="en-US" dirty="0" err="1" smtClean="0"/>
              <a:t>Neurath</a:t>
            </a:r>
            <a:r>
              <a:rPr lang="en-US" dirty="0" smtClean="0"/>
              <a:t>, Herbert </a:t>
            </a:r>
            <a:r>
              <a:rPr lang="en-US" dirty="0" err="1" smtClean="0"/>
              <a:t>Feigl</a:t>
            </a:r>
            <a:r>
              <a:rPr lang="en-US" dirty="0" smtClean="0"/>
              <a:t>, Friedrich </a:t>
            </a:r>
            <a:r>
              <a:rPr lang="en-US" dirty="0" err="1" smtClean="0"/>
              <a:t>Waismann</a:t>
            </a:r>
            <a:r>
              <a:rPr lang="en-US" dirty="0" smtClean="0"/>
              <a:t>, Victor Kraft.</a:t>
            </a:r>
          </a:p>
          <a:p>
            <a:endParaRPr lang="en-US" dirty="0" smtClean="0"/>
          </a:p>
          <a:p>
            <a:r>
              <a:rPr lang="el-GR" dirty="0" smtClean="0"/>
              <a:t>Εξέχουσα επιρροή στα μέλη του Κύκλου είχαν οι απόψεις των </a:t>
            </a:r>
            <a:r>
              <a:rPr lang="en-US" dirty="0" smtClean="0"/>
              <a:t>Russell </a:t>
            </a:r>
            <a:r>
              <a:rPr lang="el-GR" dirty="0" smtClean="0"/>
              <a:t>και</a:t>
            </a:r>
            <a:r>
              <a:rPr lang="en-US" dirty="0" smtClean="0"/>
              <a:t> Wittgenstein</a:t>
            </a:r>
            <a:r>
              <a:rPr lang="el-GR" dirty="0" smtClean="0"/>
              <a:t>.</a:t>
            </a:r>
          </a:p>
          <a:p>
            <a:endParaRPr lang="el-GR" dirty="0" smtClean="0"/>
          </a:p>
          <a:p>
            <a:r>
              <a:rPr lang="el-GR" dirty="0" smtClean="0"/>
              <a:t>Σημαντικό ρόλο στη διάδοση των απόψεων του Λογικού εμπειρισμού στον αγγλόφωνο χώρο είχε ο </a:t>
            </a:r>
            <a:r>
              <a:rPr lang="en-US" dirty="0" smtClean="0"/>
              <a:t>A.J. Ayer</a:t>
            </a:r>
            <a:r>
              <a:rPr lang="el-GR" dirty="0" smtClean="0"/>
              <a:t> (</a:t>
            </a:r>
            <a:r>
              <a:rPr lang="en-US" i="1" dirty="0" smtClean="0"/>
              <a:t>Language, Truth and Logic</a:t>
            </a:r>
            <a:r>
              <a:rPr lang="en-US" dirty="0" smtClean="0"/>
              <a:t>, 1936).</a:t>
            </a: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«Μια πρόταση έχει </a:t>
            </a:r>
            <a:r>
              <a:rPr lang="el-GR" i="1" dirty="0" smtClean="0"/>
              <a:t>νόημα</a:t>
            </a:r>
            <a:r>
              <a:rPr lang="el-GR" dirty="0" smtClean="0"/>
              <a:t> μόνο αν υπάρχει μέθοδος </a:t>
            </a:r>
            <a:r>
              <a:rPr lang="el-GR" i="1" dirty="0" smtClean="0"/>
              <a:t>επαλήθευσής</a:t>
            </a:r>
            <a:r>
              <a:rPr lang="el-GR" dirty="0" smtClean="0"/>
              <a:t> της (δια της </a:t>
            </a:r>
            <a:r>
              <a:rPr lang="el-GR" i="1" dirty="0" smtClean="0"/>
              <a:t>εμπειρίας</a:t>
            </a:r>
            <a:r>
              <a:rPr lang="el-GR" dirty="0" smtClean="0"/>
              <a:t>)»</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Οι λογικοί εμπειριστές/θετικιστές αμφισβητούν την Καντιανή φιλοσοφία (και τον γερμανικό ιδεαλισμό) και γενικότερα, κάθε είδους μεταφυσική που δεν θεμελιώνεται στην εμπειρία. Προσπαθούν να θέσουν τη φιλοσοφία </a:t>
            </a:r>
            <a:r>
              <a:rPr lang="en-US" sz="1700" dirty="0" smtClean="0"/>
              <a:t>‘</a:t>
            </a:r>
            <a:r>
              <a:rPr lang="el-GR" sz="1700" dirty="0" smtClean="0"/>
              <a:t>στον ασφαλή δρόμο της επιστήμης</a:t>
            </a:r>
            <a:r>
              <a:rPr lang="en-US" sz="1700" dirty="0" smtClean="0"/>
              <a:t>’</a:t>
            </a:r>
            <a:r>
              <a:rPr lang="el-GR" sz="1700" dirty="0" smtClean="0"/>
              <a:t>. Στόχος: η επιστημονική αναμόρφωση της φιλοσοφίας.</a:t>
            </a:r>
          </a:p>
          <a:p>
            <a:endParaRPr lang="el-GR" sz="1700" dirty="0" smtClean="0"/>
          </a:p>
          <a:p>
            <a:r>
              <a:rPr lang="el-GR" sz="1700" dirty="0" smtClean="0"/>
              <a:t>Βασική (καινοτόμα για την εποχή) θέση του ρεύματος προς αυτή την κατεύθυνση είναι ότι μια πρόταση έχει </a:t>
            </a:r>
            <a:r>
              <a:rPr lang="el-GR" sz="1700" i="1" dirty="0" smtClean="0"/>
              <a:t>νόημα</a:t>
            </a:r>
            <a:r>
              <a:rPr lang="el-GR" sz="1700" dirty="0" smtClean="0"/>
              <a:t> μόνο αν οι συνθήκες υπό τις οποίες είναι αληθής ή ψευδής είναι (τουλάχιστον δυνητικά) </a:t>
            </a:r>
            <a:r>
              <a:rPr lang="el-GR" sz="1700" i="1" dirty="0" smtClean="0"/>
              <a:t>εμπειρικά </a:t>
            </a:r>
            <a:r>
              <a:rPr lang="el-GR" sz="1700" i="1" dirty="0" err="1" smtClean="0"/>
              <a:t>διακριβώσιμες</a:t>
            </a:r>
            <a:r>
              <a:rPr lang="el-GR" sz="1700" dirty="0" smtClean="0"/>
              <a:t>.</a:t>
            </a:r>
          </a:p>
          <a:p>
            <a:endParaRPr lang="el-GR" sz="1700" dirty="0" smtClean="0"/>
          </a:p>
          <a:p>
            <a:r>
              <a:rPr lang="el-GR" sz="1700" dirty="0" smtClean="0"/>
              <a:t>Σλόγκαν: Το νόημα μιας (συνθετικής) πρότασης είναι η μέθοδος επαλήθευσής της. </a:t>
            </a:r>
          </a:p>
          <a:p>
            <a:endParaRPr lang="el-GR" sz="1700" dirty="0" smtClean="0"/>
          </a:p>
          <a:p>
            <a:r>
              <a:rPr lang="el-GR" sz="1700" dirty="0" smtClean="0"/>
              <a:t>Αυτό σημαίνει ότι αν για μια πρόταση δεν υπάρχει μια μέθοδος επαλήθευσης (ή διάψευσής της) με αναγωγή σε -ή σε συσχετισμό με- </a:t>
            </a:r>
            <a:r>
              <a:rPr lang="el-GR" sz="1700" dirty="0" err="1" smtClean="0"/>
              <a:t>παρατηρησιακά</a:t>
            </a:r>
            <a:r>
              <a:rPr lang="el-GR" sz="1700" dirty="0" smtClean="0"/>
              <a:t> δεδομένα τότε αυτή η πρόταση δεν είναι απλώς ψευδής, ελλιπώς τεκμηριωμένη,  ή πρακτικά άχρηστη, αλλά κυριολεκτικά </a:t>
            </a:r>
            <a:r>
              <a:rPr lang="el-GR" sz="1700" i="1" dirty="0" smtClean="0"/>
              <a:t>στερείται</a:t>
            </a:r>
            <a:r>
              <a:rPr lang="el-GR" sz="1700" dirty="0" smtClean="0"/>
              <a:t> </a:t>
            </a:r>
            <a:r>
              <a:rPr lang="el-GR" sz="1700" i="1" dirty="0" smtClean="0"/>
              <a:t>νοήματος.</a:t>
            </a:r>
            <a:endParaRPr lang="en-US" sz="1700" i="1" dirty="0" smtClean="0"/>
          </a:p>
          <a:p>
            <a:endParaRPr lang="en-US" sz="1700" i="1" dirty="0" smtClean="0"/>
          </a:p>
          <a:p>
            <a:r>
              <a:rPr lang="el-GR" sz="1700" dirty="0" smtClean="0"/>
              <a:t>Αυτή η αρχή της </a:t>
            </a:r>
            <a:r>
              <a:rPr lang="el-GR" sz="1700" dirty="0" err="1" smtClean="0"/>
              <a:t>επαληθευσιμότητας</a:t>
            </a:r>
            <a:r>
              <a:rPr lang="el-GR" sz="1700" dirty="0" smtClean="0"/>
              <a:t> συνδέεται με τον εμπειρισμό του </a:t>
            </a:r>
            <a:r>
              <a:rPr lang="en-US" sz="1700" dirty="0" smtClean="0"/>
              <a:t>Hume</a:t>
            </a:r>
            <a:r>
              <a:rPr lang="el-GR" sz="1700" dirty="0" smtClean="0"/>
              <a:t>.</a:t>
            </a:r>
          </a:p>
          <a:p>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sz="3600" dirty="0" smtClean="0"/>
              <a:t>Το </a:t>
            </a:r>
            <a:r>
              <a:rPr lang="en-US" sz="3600" dirty="0" smtClean="0"/>
              <a:t>status </a:t>
            </a:r>
            <a:r>
              <a:rPr lang="el-GR" sz="3600" dirty="0" smtClean="0"/>
              <a:t>των προτάσεων της λογικής και των μαθηματικών στον λογικό θετικισμό</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Από την άλλη μεριά, οι αναλυτικές προτάσεις</a:t>
            </a:r>
            <a:r>
              <a:rPr lang="en-US" sz="1600" dirty="0" smtClean="0"/>
              <a:t> (</a:t>
            </a:r>
            <a:r>
              <a:rPr lang="el-GR" sz="1600" dirty="0" smtClean="0"/>
              <a:t>π.χ. οι προτάσεις της λογικής και των μαθηματικών)</a:t>
            </a:r>
            <a:r>
              <a:rPr lang="en-US" sz="1600" dirty="0" smtClean="0"/>
              <a:t>, </a:t>
            </a:r>
            <a:r>
              <a:rPr lang="el-GR" sz="1600" dirty="0" smtClean="0"/>
              <a:t>μολονότι δεν βασίζονται στην εμπειρία,  </a:t>
            </a:r>
            <a:r>
              <a:rPr lang="el-GR" sz="1600" i="1" dirty="0" smtClean="0"/>
              <a:t>δεν</a:t>
            </a:r>
            <a:r>
              <a:rPr lang="el-GR" sz="1600" dirty="0" smtClean="0"/>
              <a:t> στερούνται νοήματος. Οι λογικοί θετικιστές δέχονται δηλαδή</a:t>
            </a:r>
            <a:r>
              <a:rPr lang="en-US" sz="1600" dirty="0" smtClean="0"/>
              <a:t> (</a:t>
            </a:r>
            <a:r>
              <a:rPr lang="el-GR" sz="1600" dirty="0" smtClean="0"/>
              <a:t>όπως και οι ρασιοναλιστές) ότι, υπό μια έννοια, οι αναλυτικές προτάσεις είναι αναγκαία αληθείς. </a:t>
            </a:r>
          </a:p>
          <a:p>
            <a:endParaRPr lang="el-GR" sz="1600" dirty="0" smtClean="0"/>
          </a:p>
          <a:p>
            <a:r>
              <a:rPr lang="el-GR" sz="1600" dirty="0" smtClean="0"/>
              <a:t>Ωστόσο, οι εν λόγω αναλυτικές προτάσεις δεν προσφέρουν γνώση περί γεγονότων, δεν αναφέρονται σε κάποιο είδος πραγματικότητας (π.χ. σε κάποια ‘</a:t>
            </a:r>
            <a:r>
              <a:rPr lang="el-GR" sz="1600" dirty="0" err="1" smtClean="0"/>
              <a:t>υπερπραγματικότητα</a:t>
            </a:r>
            <a:r>
              <a:rPr lang="el-GR" sz="1600" dirty="0" smtClean="0"/>
              <a:t>’ ανώτερης τάξεως από την συνηθισμένη εμπειρική πραγματικότητα). Εδώ οι λογικοί εμπειριστές διαφωνούν με τον κλασικό ορθολογισμό</a:t>
            </a:r>
            <a:r>
              <a:rPr lang="en-US" sz="1600" dirty="0" smtClean="0"/>
              <a:t>.</a:t>
            </a:r>
            <a:endParaRPr lang="el-GR" sz="1600" dirty="0" smtClean="0"/>
          </a:p>
          <a:p>
            <a:endParaRPr lang="el-GR" sz="1600" dirty="0" smtClean="0"/>
          </a:p>
          <a:p>
            <a:r>
              <a:rPr lang="el-GR" sz="1600" dirty="0" smtClean="0"/>
              <a:t>Οι αναλυτικές προτάσεις είναι </a:t>
            </a:r>
            <a:r>
              <a:rPr lang="el-GR" sz="1600" i="1" dirty="0" smtClean="0"/>
              <a:t>ταυτολογίες</a:t>
            </a:r>
            <a:r>
              <a:rPr lang="el-GR" sz="1600" dirty="0" smtClean="0"/>
              <a:t>, κενές εμπειρικού περιεχομένου. Μας παρέχουν τον δομικό σκελετό της </a:t>
            </a:r>
            <a:r>
              <a:rPr lang="el-GR" sz="1600" i="1" dirty="0" smtClean="0"/>
              <a:t>σκέψης</a:t>
            </a:r>
            <a:r>
              <a:rPr lang="el-GR" sz="1600" dirty="0" smtClean="0"/>
              <a:t>, δεν αναφέρονται σε βασικούς νόμους του ‘είναι’. Αυτό σημαίνει ότι η σκέψη δεν μπορεί να μας παράσχει γνώση της πραγματικότητας χρησιμοποιώντας ως πηγή τον εαυτό της. Δεν είναι δυνατό να αναπτυχθεί μια μεταφυσική από την ‘καθαρή σκέψη’.</a:t>
            </a:r>
            <a:endParaRPr lang="en-US" sz="1600" dirty="0" smtClean="0"/>
          </a:p>
          <a:p>
            <a:endParaRPr lang="en-US" sz="1600" dirty="0" smtClean="0"/>
          </a:p>
          <a:p>
            <a:r>
              <a:rPr lang="el-GR" sz="1600" dirty="0" smtClean="0"/>
              <a:t>Αυτή η θέση των λογικών εμπειριστών είναι παρμένη από το </a:t>
            </a:r>
            <a:r>
              <a:rPr lang="en-US" sz="1600" i="1" dirty="0" err="1" smtClean="0"/>
              <a:t>Tractatus</a:t>
            </a:r>
            <a:r>
              <a:rPr lang="en-US" sz="1600" dirty="0" smtClean="0"/>
              <a:t> </a:t>
            </a:r>
            <a:r>
              <a:rPr lang="el-GR" sz="1600" dirty="0" smtClean="0"/>
              <a:t>του </a:t>
            </a:r>
            <a:r>
              <a:rPr lang="en-US" sz="1600" dirty="0" smtClean="0"/>
              <a:t>Wittgenstein</a:t>
            </a:r>
            <a:r>
              <a:rPr lang="el-GR" sz="1600" dirty="0" smtClean="0"/>
              <a:t> (1921)</a:t>
            </a:r>
            <a:r>
              <a:rPr lang="en-US" sz="1600" dirty="0" smtClean="0"/>
              <a:t>.</a:t>
            </a:r>
            <a:endParaRPr lang="el-GR" sz="1600" dirty="0" smtClean="0"/>
          </a:p>
          <a:p>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sz="2800" dirty="0" smtClean="0"/>
              <a:t>Η έννοια του νοήματος στο πλαίσιο του ‘σλόγκαν’ των λογικών θετικιστών (‘μια πρόταση έχει νόημα  μόνο αν υπάρχει μέθοδος επαλήθευσής της’) λειτουργεί, μεταξύ άλλων, και ως </a:t>
            </a:r>
            <a:r>
              <a:rPr lang="el-GR" sz="2800" i="1" dirty="0" smtClean="0"/>
              <a:t>κριτήριο </a:t>
            </a:r>
            <a:r>
              <a:rPr lang="el-GR" sz="2800" dirty="0" smtClean="0"/>
              <a:t>που προσδιορίζει τη γνωσιακή βαρύτητα (</a:t>
            </a:r>
            <a:r>
              <a:rPr lang="en-US" sz="2800" dirty="0" smtClean="0"/>
              <a:t>cognitive significance) </a:t>
            </a:r>
            <a:r>
              <a:rPr lang="el-GR" sz="2800" dirty="0" smtClean="0"/>
              <a:t>των προτάσεων της επιστήμης (εμπειρικές προτάσεις) και τις </a:t>
            </a:r>
            <a:r>
              <a:rPr lang="el-GR" sz="2800" i="1" dirty="0" smtClean="0"/>
              <a:t>διαχωρίζει</a:t>
            </a:r>
            <a:r>
              <a:rPr lang="el-GR" sz="2800" dirty="0" smtClean="0"/>
              <a:t> από τις προτάσεις της μεταφυσικής (μη εμπειρικές προτάσεις με μη </a:t>
            </a:r>
            <a:r>
              <a:rPr lang="el-GR" sz="2800" dirty="0" err="1" smtClean="0"/>
              <a:t>γνωσιακό</a:t>
            </a:r>
            <a:r>
              <a:rPr lang="el-GR" sz="2800" dirty="0" smtClean="0"/>
              <a:t> -αλλά, ενδεχομένως, συναισθηματικό, ποιητικό- νόημα). </a:t>
            </a:r>
          </a:p>
          <a:p>
            <a:endParaRPr lang="el-GR" sz="2800" dirty="0" smtClean="0"/>
          </a:p>
          <a:p>
            <a:r>
              <a:rPr lang="el-GR" sz="2800" dirty="0" smtClean="0"/>
              <a:t>Μεγάλη επιρροή σε αυτό το σημείο έχει ασκήσει στους λογικούς εμπειριστές/θετικιστές το </a:t>
            </a:r>
            <a:r>
              <a:rPr lang="en-US" sz="2800" i="1" dirty="0" err="1" smtClean="0"/>
              <a:t>Tractatus</a:t>
            </a:r>
            <a:r>
              <a:rPr lang="en-US" sz="2800" dirty="0" smtClean="0"/>
              <a:t> </a:t>
            </a:r>
            <a:r>
              <a:rPr lang="el-GR" sz="2800" dirty="0" smtClean="0"/>
              <a:t>του </a:t>
            </a:r>
            <a:r>
              <a:rPr lang="en-US" sz="2800" dirty="0" smtClean="0"/>
              <a:t>Wittgenstein.</a:t>
            </a:r>
            <a:r>
              <a:rPr lang="el-GR" sz="2800" dirty="0" smtClean="0"/>
              <a:t> Οι τελευταίοι του αποδίδουν μάλιστα την πατρότητα της </a:t>
            </a:r>
            <a:r>
              <a:rPr lang="el-GR" sz="2800" i="1" dirty="0" smtClean="0"/>
              <a:t>αρχής της </a:t>
            </a:r>
            <a:r>
              <a:rPr lang="el-GR" sz="2800" i="1" dirty="0" err="1" smtClean="0"/>
              <a:t>επαλήθευσιμότας</a:t>
            </a:r>
            <a:r>
              <a:rPr lang="el-GR" sz="2800" i="1" dirty="0" smtClean="0"/>
              <a:t>.</a:t>
            </a:r>
            <a:endParaRPr lang="el-GR"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sz="2400" dirty="0" smtClean="0"/>
              <a:t>Ειδικότερα, όπως προαναφέρθηκε, η θέση των λογικών εμπειριστών είναι ότι προκειμένου οι προτάσεις που εκφέρουν ισχυρισμούς για τον κόσμο να έχουν νόημα (γνωσιακή βαρύτητα) θα πρέπει να είναι δυνατόν (θα πρέπει να υπάρχει μια </a:t>
            </a:r>
            <a:r>
              <a:rPr lang="el-GR" sz="2400" i="1" dirty="0" smtClean="0"/>
              <a:t>μέθοδος</a:t>
            </a:r>
            <a:r>
              <a:rPr lang="el-GR" sz="2400" dirty="0" smtClean="0"/>
              <a:t>) να ανάγονται σε -ή να σχετίζονται με- </a:t>
            </a:r>
            <a:r>
              <a:rPr lang="el-GR" sz="2400" i="1" dirty="0" smtClean="0"/>
              <a:t>άμεσα αισθητηριακά δεδομένα </a:t>
            </a:r>
            <a:r>
              <a:rPr lang="el-GR" sz="2400" dirty="0" smtClean="0"/>
              <a:t>(και να επαληθεύονται ή να διαψεύδονται βάσει αυτών). </a:t>
            </a:r>
          </a:p>
          <a:p>
            <a:endParaRPr lang="el-GR" sz="2400" dirty="0" smtClean="0"/>
          </a:p>
          <a:p>
            <a:r>
              <a:rPr lang="el-GR" sz="2400" dirty="0" smtClean="0"/>
              <a:t>Προτάσεις που εκφέρουν ισχυρισμούς για τον κόσμο οι οποίες δεν δύνανται να επαληθευτούν/διαψευστούν μέσω της σύνδεσής τους με τα εν λόγω αισθητηριακά δεδομένα δεν έχουν γνωσιακή βαρύτητα και συνεπώς είναι μεταφυσικές και δεν ανήκουν στην επιστήμη (και άρα ούτε στη ‘ορθώς εννοούμενη’  φιλοσοφία).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Παραδείγματα μεταφυσικών προτάσεων</a:t>
            </a:r>
            <a:endParaRPr lang="el-GR" dirty="0"/>
          </a:p>
        </p:txBody>
      </p:sp>
      <p:sp>
        <p:nvSpPr>
          <p:cNvPr id="3" name="2 - Θέση περιεχομένου"/>
          <p:cNvSpPr>
            <a:spLocks noGrp="1"/>
          </p:cNvSpPr>
          <p:nvPr>
            <p:ph sz="quarter" idx="1"/>
          </p:nvPr>
        </p:nvSpPr>
        <p:spPr/>
        <p:txBody>
          <a:bodyPr>
            <a:normAutofit fontScale="62500" lnSpcReduction="20000"/>
          </a:bodyPr>
          <a:lstStyle/>
          <a:p>
            <a:pPr>
              <a:buNone/>
            </a:pPr>
            <a:r>
              <a:rPr lang="el-GR" sz="2800" dirty="0" smtClean="0"/>
              <a:t>     Κατ’ αυτόν τον τρόπο μάλιστα, ο λογικός εμπειρισμός απορρίπτει πλείστες όσος μεταφυσικές προτάσεις: π.χ. τις προτάσεις ‘το απόλυτο είναι πέραν του χρόνου’, ‘υπάρχει [υπερβατικός] Θεός’, ‘ο Θεός είναι παντοδύναμος’, ‘υπάρχει το πράγμα καθεαυτό αλλά δεν μπορούμε να το γνωρίσουμε’, ‘πρώτη αρχή του κόσμου είναι το ασυνείδητο (ή η βούληση)’, ‘υπάρχει η εντελέχεια, που είναι η αρχή που διέπει και ορίζει τους ζώντες οργανισμούς’. </a:t>
            </a:r>
          </a:p>
          <a:p>
            <a:pPr>
              <a:buNone/>
            </a:pPr>
            <a:endParaRPr lang="el-GR" sz="2800" dirty="0" smtClean="0"/>
          </a:p>
          <a:p>
            <a:pPr>
              <a:buNone/>
            </a:pPr>
            <a:r>
              <a:rPr lang="el-GR" sz="2800" dirty="0" smtClean="0"/>
              <a:t>	Απορρίπτει επίσης και προτάσεις της ηθικής που αναφέρονται π.χ. σε απόλυτες (άχρονες) αξίες, δηλαδή σε έναν ‘κόσμο αξιών’ υπεράνω του κόσμου της εμπειρίας. </a:t>
            </a:r>
          </a:p>
          <a:p>
            <a:pPr>
              <a:buNone/>
            </a:pPr>
            <a:endParaRPr lang="el-GR" sz="2800" dirty="0" smtClean="0"/>
          </a:p>
          <a:p>
            <a:pPr>
              <a:buNone/>
            </a:pPr>
            <a:r>
              <a:rPr lang="el-GR" sz="2800" dirty="0" smtClean="0"/>
              <a:t>	Τέλος απορρίπτει τις μεταφυσικά </a:t>
            </a:r>
            <a:r>
              <a:rPr lang="el-GR" sz="2800" i="1" dirty="0" smtClean="0"/>
              <a:t>ρεαλιστικές</a:t>
            </a:r>
            <a:r>
              <a:rPr lang="el-GR" sz="2800" dirty="0" smtClean="0"/>
              <a:t> θέσεις περί της ύπαρξης μιας εξωτερικής πραγματικότητας </a:t>
            </a:r>
            <a:r>
              <a:rPr lang="el-GR" sz="2800" dirty="0" err="1" smtClean="0"/>
              <a:t>καθ’εαυτήν</a:t>
            </a:r>
            <a:r>
              <a:rPr lang="el-GR" sz="2800" dirty="0" smtClean="0"/>
              <a:t>, εντελώς ανεξάρτητα από τον τρόπο που αυτή προσλαμβάνεται μέσω της εμπειρίας, αλλά </a:t>
            </a:r>
            <a:r>
              <a:rPr lang="el-GR" sz="2800" i="1" dirty="0" smtClean="0"/>
              <a:t>και</a:t>
            </a:r>
            <a:r>
              <a:rPr lang="el-GR" sz="2800" dirty="0" smtClean="0"/>
              <a:t> τις </a:t>
            </a:r>
            <a:r>
              <a:rPr lang="el-GR" sz="2800" i="1" dirty="0" smtClean="0"/>
              <a:t>ιδεαλιστικές</a:t>
            </a:r>
            <a:r>
              <a:rPr lang="el-GR" sz="2800" dirty="0" smtClean="0"/>
              <a:t> θέσεις περί  αναγκαίας οντολογικής εξάρτησης της ‘εξωτερικής πραγματικότητας’ από τον νου. Και οι δύο αυτές -φαινομενικά διαμετρικά αντίθετες- φιλοσοφικές θέσεις, έχουν ως κοινό τους χαρακτηριστικό ότι οι ισχυρισμοί τους είναι αδύνατο να ελεγχθούν από την εμπειρία. (Μια ανάλογη θέση διατυπώνει ο </a:t>
            </a:r>
            <a:r>
              <a:rPr lang="en-US" sz="2800" dirty="0" smtClean="0"/>
              <a:t>Hume  </a:t>
            </a:r>
            <a:r>
              <a:rPr lang="el-GR" sz="2800" dirty="0" smtClean="0"/>
              <a:t>στην </a:t>
            </a:r>
            <a:r>
              <a:rPr lang="el-GR" sz="2800" i="1" dirty="0" smtClean="0"/>
              <a:t>Πραγματεία για την Ανθρώπινη Φύση</a:t>
            </a:r>
            <a:r>
              <a:rPr lang="el-GR" sz="2800" dirty="0" smtClean="0"/>
              <a:t>.)</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10000"/>
          </a:bodyPr>
          <a:lstStyle/>
          <a:p>
            <a:pPr>
              <a:buNone/>
            </a:pPr>
            <a:r>
              <a:rPr lang="el-GR" sz="2400" dirty="0" smtClean="0"/>
              <a:t>    Ο </a:t>
            </a:r>
            <a:r>
              <a:rPr lang="el-GR" sz="2400" i="1" dirty="0" smtClean="0"/>
              <a:t>τρόπος</a:t>
            </a:r>
            <a:r>
              <a:rPr lang="el-GR" sz="2400" dirty="0" smtClean="0"/>
              <a:t>, ωστόσο, με τον οποίο ο λογικός εμπειρισμός απορρίπτει τις μεταφυσικές προτάσεις είναι καινοφανής: Δεν κατατάσσει τις εν λόγω μεταφυσικές προτάσεις απλά στην κατηγορία των ψευδών προτάσεων, των ελλιπώς δικαιολογημένων προτάσεων, των ‘πρακτικά άχρηστών’ προτάσεων, ή των προτάσεων που μπορεί να είναι αληθείς ή ψευδείς χωρίς εμείς να μπορούμε να το γνωρίζουμε (αγνωστικισμός). Τις κατατάσσει στην (νέα) κατηγορία των </a:t>
            </a:r>
            <a:r>
              <a:rPr lang="el-GR" sz="2400" i="1" dirty="0" smtClean="0"/>
              <a:t>‘</a:t>
            </a:r>
            <a:r>
              <a:rPr lang="el-GR" sz="2400" i="1" dirty="0" err="1" smtClean="0"/>
              <a:t>ψευδοπροτάσεων</a:t>
            </a:r>
            <a:r>
              <a:rPr lang="el-GR" sz="2400" i="1" dirty="0" smtClean="0"/>
              <a:t>’, </a:t>
            </a:r>
            <a:r>
              <a:rPr lang="el-GR" sz="2400" dirty="0" smtClean="0"/>
              <a:t>δηλαδή αυτών που ενώ φαίνεται ότι έχουν νόημα, στην πραγματικότητα στερούνται κυριολεκτικού (ήτοι, </a:t>
            </a:r>
            <a:r>
              <a:rPr lang="el-GR" sz="2400" dirty="0" err="1" smtClean="0"/>
              <a:t>γνωσιακού</a:t>
            </a:r>
            <a:r>
              <a:rPr lang="el-GR" sz="2400" dirty="0" smtClean="0"/>
              <a:t>) </a:t>
            </a:r>
            <a:r>
              <a:rPr lang="el-GR" sz="2400" i="1" dirty="0" smtClean="0"/>
              <a:t>νοήματος</a:t>
            </a:r>
            <a:r>
              <a:rPr lang="el-GR" sz="2400" dirty="0" smtClean="0"/>
              <a:t>.  </a:t>
            </a:r>
          </a:p>
          <a:p>
            <a:pPr>
              <a:buNone/>
            </a:pPr>
            <a:endParaRPr lang="el-GR" sz="2400" dirty="0" smtClean="0"/>
          </a:p>
          <a:p>
            <a:pPr>
              <a:buNone/>
            </a:pPr>
            <a:r>
              <a:rPr lang="el-GR" sz="2400" dirty="0" smtClean="0"/>
              <a:t>	Οι εν λόγω μεταφυσικές ‘προτάσεις’ δεν είναι δηλαδή ούτε αληθείς ούτε ψευδείς. Δεν φτάνουν ούτε καν στο επίπεδο να είναι </a:t>
            </a:r>
            <a:r>
              <a:rPr lang="el-GR" sz="2400" i="1" dirty="0" smtClean="0"/>
              <a:t>υποψήφιες</a:t>
            </a:r>
            <a:r>
              <a:rPr lang="el-GR" sz="2400" dirty="0" smtClean="0"/>
              <a:t> για να είναι αληθείς ή ψευδείς (δεν μπορούμε να τις καταφάσκουμε ούτε να τις αρνούμαστε) μιας και κάτι τέτοιο </a:t>
            </a:r>
            <a:r>
              <a:rPr lang="el-GR" sz="2400" i="1" dirty="0" smtClean="0"/>
              <a:t>προϋποθέτει</a:t>
            </a:r>
            <a:r>
              <a:rPr lang="el-GR" sz="2400" dirty="0" smtClean="0"/>
              <a:t> ότι έχουν ήδη (</a:t>
            </a:r>
            <a:r>
              <a:rPr lang="el-GR" sz="2400" dirty="0" err="1" smtClean="0"/>
              <a:t>γνωσιακό</a:t>
            </a:r>
            <a:r>
              <a:rPr lang="el-GR" sz="2400" dirty="0" smtClean="0"/>
              <a:t>) νόημα.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Αντίθεση εμπειρισμού-ρασιοναλισμού</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400" dirty="0" smtClean="0"/>
              <a:t>Στον εμπειρισμό αντιτίθεται ο </a:t>
            </a:r>
            <a:r>
              <a:rPr lang="el-GR" sz="2400" i="1" dirty="0" smtClean="0"/>
              <a:t>ρασιοναλισμός</a:t>
            </a:r>
            <a:r>
              <a:rPr lang="el-GR" sz="2400" dirty="0" smtClean="0"/>
              <a:t> </a:t>
            </a:r>
          </a:p>
          <a:p>
            <a:endParaRPr lang="el-GR" sz="2400" dirty="0" smtClean="0"/>
          </a:p>
          <a:p>
            <a:r>
              <a:rPr lang="el-GR" sz="2400" dirty="0" smtClean="0"/>
              <a:t>Βασικοί εκπρόσωποί του ρασιοναλισμού είναι οι </a:t>
            </a:r>
            <a:r>
              <a:rPr lang="en-US" sz="2400" dirty="0" smtClean="0"/>
              <a:t>Descartes (1596-1650), Spinoza (1632-1677), Leibniz (1646-1716).</a:t>
            </a:r>
            <a:endParaRPr lang="el-GR" sz="2400" dirty="0" smtClean="0"/>
          </a:p>
          <a:p>
            <a:endParaRPr lang="el-GR" sz="2400" dirty="0" smtClean="0"/>
          </a:p>
          <a:p>
            <a:r>
              <a:rPr lang="el-GR" sz="2400" dirty="0" smtClean="0"/>
              <a:t>Σύμφωνα με τον ρασιοναλισμό:</a:t>
            </a:r>
          </a:p>
          <a:p>
            <a:endParaRPr lang="el-GR" sz="2400" dirty="0" smtClean="0"/>
          </a:p>
          <a:p>
            <a:r>
              <a:rPr lang="el-GR" sz="2400" dirty="0" smtClean="0"/>
              <a:t> 1) όλη η γνώση (συμπεριλαμβανομένης της εμπειρικής) πηγάζει από ‘πρώτες</a:t>
            </a:r>
            <a:r>
              <a:rPr lang="en-US" sz="2400" dirty="0" smtClean="0"/>
              <a:t> (</a:t>
            </a:r>
            <a:r>
              <a:rPr lang="el-GR" sz="2400" dirty="0" smtClean="0"/>
              <a:t>και καθολικές) αρχές του Λόγου’, δηλαδή από </a:t>
            </a:r>
            <a:r>
              <a:rPr lang="el-GR" sz="2400" dirty="0" err="1" smtClean="0"/>
              <a:t>γνωσιακές</a:t>
            </a:r>
            <a:r>
              <a:rPr lang="el-GR" sz="2400" dirty="0" smtClean="0"/>
              <a:t> πηγές ανεξάρτητες από την εμπειρία</a:t>
            </a:r>
            <a:r>
              <a:rPr lang="en-US" sz="2400" dirty="0" smtClean="0"/>
              <a:t>. </a:t>
            </a:r>
            <a:r>
              <a:rPr lang="el-GR" sz="2400" dirty="0" smtClean="0"/>
              <a:t>Παραδείγματα: </a:t>
            </a:r>
            <a:r>
              <a:rPr lang="en-US" sz="2400" dirty="0" smtClean="0"/>
              <a:t>‘cogito, ergo sum’, </a:t>
            </a:r>
            <a:r>
              <a:rPr lang="el-GR" sz="2400" dirty="0" smtClean="0"/>
              <a:t>‘σαφείς και ευκρινείς ιδέες’</a:t>
            </a:r>
            <a:r>
              <a:rPr lang="en-US" sz="2400" dirty="0" smtClean="0"/>
              <a:t> (Descartes)</a:t>
            </a:r>
            <a:r>
              <a:rPr lang="el-GR" sz="2400" dirty="0" smtClean="0"/>
              <a:t>,</a:t>
            </a:r>
            <a:r>
              <a:rPr lang="en-US" sz="2400" dirty="0" smtClean="0"/>
              <a:t> </a:t>
            </a:r>
            <a:r>
              <a:rPr lang="el-GR" sz="2400" dirty="0" smtClean="0"/>
              <a:t>η ‘γεωμετρική-</a:t>
            </a:r>
            <a:r>
              <a:rPr lang="el-GR" sz="2400" dirty="0" err="1" smtClean="0"/>
              <a:t>αξιωματικ</a:t>
            </a:r>
            <a:r>
              <a:rPr lang="el-GR" sz="2400" dirty="0" smtClean="0"/>
              <a:t>ή’ μέθοδος του </a:t>
            </a:r>
            <a:r>
              <a:rPr lang="en-US" sz="2400" dirty="0" smtClean="0"/>
              <a:t>Spinoza,</a:t>
            </a:r>
            <a:r>
              <a:rPr lang="el-GR" sz="2400" dirty="0" smtClean="0"/>
              <a:t> οι ‘αναγκαίες αλήθειες του Λόγου’ σε αντίθεση με τις ‘</a:t>
            </a:r>
            <a:r>
              <a:rPr lang="el-GR" sz="2400" dirty="0" err="1" smtClean="0"/>
              <a:t>ενδεχομενικές</a:t>
            </a:r>
            <a:r>
              <a:rPr lang="el-GR" sz="2400" dirty="0" smtClean="0"/>
              <a:t>’ αλήθειες της εμπειρίας  (</a:t>
            </a:r>
            <a:r>
              <a:rPr lang="en-US" sz="2400" dirty="0" err="1" smtClean="0"/>
              <a:t>Leibiniz</a:t>
            </a:r>
            <a:r>
              <a:rPr lang="en-US" sz="2400" dirty="0" smtClean="0"/>
              <a:t>).</a:t>
            </a:r>
            <a:r>
              <a:rPr lang="el-GR" sz="2400" dirty="0" smtClean="0"/>
              <a:t> </a:t>
            </a:r>
          </a:p>
          <a:p>
            <a:pPr>
              <a:buNone/>
            </a:pPr>
            <a:endParaRPr lang="el-GR" sz="2400" dirty="0" smtClean="0"/>
          </a:p>
          <a:p>
            <a:r>
              <a:rPr lang="el-GR" sz="2400" dirty="0" smtClean="0"/>
              <a:t>2) η αντιληπτική εμπειρία είναι ένα είδος ‘συγκεχυμένης’ σκέψης. Δεν μας αποκαλύπτει ξεκάθαρα τον κόσμο παρά μόνο αν ‘</a:t>
            </a:r>
            <a:r>
              <a:rPr lang="el-GR" sz="2400" dirty="0" err="1" smtClean="0"/>
              <a:t>διαυγαστεί</a:t>
            </a:r>
            <a:r>
              <a:rPr lang="el-GR" sz="2400" dirty="0" smtClean="0"/>
              <a:t>’ από τη διάνοια/‘Λόγο’.</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Το ίδιο επίσης συμβαίνει και με φιλοσοφικές προτάσεις που θεμελιώνονται σε μια ‘διαίσθηση’ που δεν μπορεί να ελεγχθεί </a:t>
            </a:r>
            <a:r>
              <a:rPr lang="el-GR" sz="8000" dirty="0" err="1" smtClean="0"/>
              <a:t>διυποκειμενικά</a:t>
            </a:r>
            <a:r>
              <a:rPr lang="el-GR" sz="8000" dirty="0" smtClean="0"/>
              <a:t>/επιστημονικά, δεν ανάγεται δηλαδή σε δημόσια </a:t>
            </a:r>
            <a:r>
              <a:rPr lang="el-GR" sz="8000" dirty="0" err="1" smtClean="0"/>
              <a:t>κοινοποιήσιμες</a:t>
            </a:r>
            <a:r>
              <a:rPr lang="el-GR" sz="8000" dirty="0" smtClean="0"/>
              <a:t> </a:t>
            </a:r>
            <a:r>
              <a:rPr lang="el-GR" sz="8000" dirty="0" err="1" smtClean="0"/>
              <a:t>παρατηρησιακές</a:t>
            </a:r>
            <a:r>
              <a:rPr lang="el-GR" sz="8000" dirty="0" smtClean="0"/>
              <a:t> προτάσεις (π.χ. η ‘εσωτερική εποπτεία της διάρκειας’ του </a:t>
            </a:r>
            <a:r>
              <a:rPr lang="en-US" sz="8000" dirty="0" smtClean="0"/>
              <a:t>Bergson</a:t>
            </a:r>
            <a:r>
              <a:rPr lang="el-GR" sz="8000" dirty="0" smtClean="0"/>
              <a:t>). Τέτοιου τύπου μεταφυσικές θέσεις προσομοιάζουν με ‘μυστικιστικές εμπειρίες’, που ως εκ της ίδιας τους της -καταστατικά αινιγματικής- φύσης, θεωρούνται, και αυτές, ως κενές </a:t>
            </a:r>
            <a:r>
              <a:rPr lang="el-GR" sz="8000" dirty="0" err="1" smtClean="0"/>
              <a:t>γνωσιακού</a:t>
            </a:r>
            <a:r>
              <a:rPr lang="el-GR" sz="8000" dirty="0" smtClean="0"/>
              <a:t> νοήματος.</a:t>
            </a:r>
          </a:p>
          <a:p>
            <a:pPr>
              <a:buNone/>
            </a:pPr>
            <a:endParaRPr lang="el-GR" sz="8000" dirty="0" smtClean="0"/>
          </a:p>
          <a:p>
            <a:r>
              <a:rPr lang="en-US" sz="8000" dirty="0" smtClean="0"/>
              <a:t>Heidegger: </a:t>
            </a:r>
            <a:r>
              <a:rPr lang="el-GR" sz="8000" dirty="0" smtClean="0"/>
              <a:t>Υπάρχει κάτι, το ‘Είναι’, που δεν μπορεί να αναχθεί στα ‘όντα’ (σε κάποιο συγκεκριμένο ον που υπάρχει εντός της πραγματικότητας), δεν μπορεί να οριστεί, να </a:t>
            </a:r>
            <a:r>
              <a:rPr lang="el-GR" sz="8000" dirty="0" err="1" smtClean="0"/>
              <a:t>ταυτοποιηθεί</a:t>
            </a:r>
            <a:r>
              <a:rPr lang="el-GR" sz="8000" dirty="0" smtClean="0"/>
              <a:t> </a:t>
            </a:r>
            <a:r>
              <a:rPr lang="el-GR" sz="8000" dirty="0" err="1" smtClean="0"/>
              <a:t>διυποκειμενικά</a:t>
            </a:r>
            <a:r>
              <a:rPr lang="el-GR" sz="8000" dirty="0" smtClean="0"/>
              <a:t>/επιστημονικά</a:t>
            </a:r>
            <a:r>
              <a:rPr lang="en-US" sz="8000" dirty="0" smtClean="0"/>
              <a:t>, </a:t>
            </a:r>
            <a:r>
              <a:rPr lang="el-GR" sz="8000" dirty="0" smtClean="0"/>
              <a:t>ούτε ανάγεται σε δημόσια </a:t>
            </a:r>
            <a:r>
              <a:rPr lang="el-GR" sz="8000" dirty="0" err="1" smtClean="0"/>
              <a:t>κοινοποιήσιμες</a:t>
            </a:r>
            <a:r>
              <a:rPr lang="el-GR" sz="8000" dirty="0" smtClean="0"/>
              <a:t> </a:t>
            </a:r>
            <a:r>
              <a:rPr lang="el-GR" sz="8000" dirty="0" err="1" smtClean="0"/>
              <a:t>παρατηρησιακές</a:t>
            </a:r>
            <a:r>
              <a:rPr lang="el-GR" sz="8000" dirty="0" smtClean="0"/>
              <a:t> προτάσεις.</a:t>
            </a:r>
          </a:p>
          <a:p>
            <a:pPr>
              <a:buNone/>
            </a:pPr>
            <a:endParaRPr lang="el-GR" sz="8000" dirty="0" smtClean="0"/>
          </a:p>
          <a:p>
            <a:r>
              <a:rPr lang="el-GR" sz="8000" dirty="0" smtClean="0"/>
              <a:t>Σύμφωνα με τον λογικό εμπειρισμό, το πραγματικό περιεχόμενο τέτοιων μεταφυσικών προτάσεων είναι, σε τελευταία ανάλυση, </a:t>
            </a:r>
            <a:r>
              <a:rPr lang="el-GR" sz="8000" i="1" dirty="0" smtClean="0"/>
              <a:t>συγκινησιακό</a:t>
            </a:r>
            <a:r>
              <a:rPr lang="el-GR" sz="8000" dirty="0" smtClean="0"/>
              <a:t>: αποτελούν </a:t>
            </a:r>
            <a:r>
              <a:rPr lang="el-GR" sz="8000" i="1" dirty="0" smtClean="0"/>
              <a:t>έκφραση</a:t>
            </a:r>
            <a:r>
              <a:rPr lang="el-GR" sz="8000" dirty="0" smtClean="0"/>
              <a:t> μιας ορισμένης (αισθητικής ή πνευματικής) </a:t>
            </a:r>
            <a:r>
              <a:rPr lang="el-GR" sz="8000" i="1" dirty="0" smtClean="0"/>
              <a:t>διάθεσης.</a:t>
            </a:r>
            <a:r>
              <a:rPr lang="el-GR" sz="8000" dirty="0" smtClean="0"/>
              <a:t> Δεν </a:t>
            </a:r>
            <a:r>
              <a:rPr lang="el-GR" sz="8000" i="1" dirty="0" smtClean="0"/>
              <a:t>δηλώνουν/περιγράφουν</a:t>
            </a:r>
            <a:r>
              <a:rPr lang="el-GR" sz="8000" dirty="0" smtClean="0"/>
              <a:t> την ύπαρξη (αναγκαίων) καταστάσεων πραγμάτων στον κόσμο. </a:t>
            </a:r>
          </a:p>
          <a:p>
            <a:pPr>
              <a:buNone/>
            </a:pP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0"/>
            <a:ext cx="8534400" cy="1057260"/>
          </a:xfrm>
        </p:spPr>
        <p:txBody>
          <a:bodyPr>
            <a:normAutofit/>
          </a:bodyPr>
          <a:lstStyle/>
          <a:p>
            <a:r>
              <a:rPr lang="el-GR" sz="2800" dirty="0" smtClean="0"/>
              <a:t>Μανιφέστο του λογικού θετικισμού: Η ‘επιστημονική κοσμοαντίληψη’ (</a:t>
            </a:r>
            <a:r>
              <a:rPr lang="en-US" sz="2800" dirty="0" err="1" smtClean="0"/>
              <a:t>Neurath</a:t>
            </a:r>
            <a:r>
              <a:rPr lang="en-US" sz="2800" dirty="0" smtClean="0"/>
              <a:t>-</a:t>
            </a:r>
            <a:r>
              <a:rPr lang="en-US" sz="2800" dirty="0" err="1" smtClean="0"/>
              <a:t>Carnap</a:t>
            </a:r>
            <a:r>
              <a:rPr lang="en-US" sz="2800" dirty="0" smtClean="0"/>
              <a:t>-Hahn)</a:t>
            </a:r>
            <a:endParaRPr lang="el-GR" sz="2800"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Όπως αναφέρουν οι ίδιοι οι εκπρόσωποι του κύκλου της Βιέννης στο έργο-μανιφέστο τους ‘Η επιστημονική κοσμοαντίληψη’ (1929):</a:t>
            </a:r>
          </a:p>
          <a:p>
            <a:endParaRPr lang="el-GR" dirty="0" smtClean="0"/>
          </a:p>
          <a:p>
            <a:r>
              <a:rPr lang="el-GR" dirty="0" smtClean="0"/>
              <a:t>‘Ό, τι μπορεί να ειπωθεί, μπορεί να ειπωθεί με σαφήνεια’ (</a:t>
            </a:r>
            <a:r>
              <a:rPr lang="en-US" dirty="0" smtClean="0"/>
              <a:t>Wittgenstein-</a:t>
            </a:r>
            <a:r>
              <a:rPr lang="en-US" dirty="0" err="1" smtClean="0"/>
              <a:t>Tractatus</a:t>
            </a:r>
            <a:r>
              <a:rPr lang="en-US" dirty="0" smtClean="0"/>
              <a:t>). </a:t>
            </a:r>
            <a:r>
              <a:rPr lang="el-GR" dirty="0" smtClean="0"/>
              <a:t>‘Η επιστημονική κοσμοαντίληψη δεν αναγνωρίζει </a:t>
            </a:r>
            <a:r>
              <a:rPr lang="el-GR" i="1" dirty="0" smtClean="0"/>
              <a:t>άλυτα αινίγματα</a:t>
            </a:r>
            <a:r>
              <a:rPr lang="el-GR" dirty="0" smtClean="0"/>
              <a:t>. Η διασαφήνιση των παραδοσιακών</a:t>
            </a:r>
            <a:r>
              <a:rPr lang="en-US" dirty="0" smtClean="0"/>
              <a:t> (</a:t>
            </a:r>
            <a:r>
              <a:rPr lang="el-GR" dirty="0" smtClean="0"/>
              <a:t>μεταφυσικών) προβλημάτων μας οδηγεί αφενός στο να τα αποκαλύψουμε ως </a:t>
            </a:r>
            <a:r>
              <a:rPr lang="el-GR" i="1" dirty="0" smtClean="0"/>
              <a:t>ψευδοπροβλήματα</a:t>
            </a:r>
            <a:r>
              <a:rPr lang="el-GR" dirty="0" smtClean="0"/>
              <a:t> και αφετέρου να τα </a:t>
            </a:r>
            <a:r>
              <a:rPr lang="el-GR" i="1" dirty="0" smtClean="0"/>
              <a:t>μετασχηματίσουμε</a:t>
            </a:r>
            <a:r>
              <a:rPr lang="el-GR" dirty="0" smtClean="0"/>
              <a:t> σε </a:t>
            </a:r>
            <a:r>
              <a:rPr lang="el-GR" i="1" dirty="0" smtClean="0"/>
              <a:t>εμπειρικά</a:t>
            </a:r>
            <a:r>
              <a:rPr lang="el-GR" dirty="0" smtClean="0"/>
              <a:t> προβλήματα, που υπόκεινται στην κρίση της πειραματικής επιστήμης’ (παράδειγμα: το μεταφυσικό πρόβλημα της ύπαρξης του Θεού).</a:t>
            </a:r>
          </a:p>
          <a:p>
            <a:endParaRPr lang="el-GR" dirty="0" smtClean="0"/>
          </a:p>
          <a:p>
            <a:r>
              <a:rPr lang="el-GR" dirty="0" smtClean="0"/>
              <a:t>Ο κύκλος της Βιέννης εμπνέεται από το </a:t>
            </a:r>
            <a:r>
              <a:rPr lang="el-GR" i="1" dirty="0" smtClean="0"/>
              <a:t>‘επιστημονικό πνεύμα’ </a:t>
            </a:r>
            <a:r>
              <a:rPr lang="el-GR" dirty="0" smtClean="0"/>
              <a:t>από το οποίο διέπεται η επιστημονική κατανόηση του κόσμου: Κεντρικά χαρακτηριστικά της επιστημονικής πρακτικής που εκπροσωπούν το εν λόγω ‘επιστημονικό πνεύμα’ είναι η </a:t>
            </a:r>
            <a:r>
              <a:rPr lang="el-GR" i="1" dirty="0" smtClean="0"/>
              <a:t>έρευνα</a:t>
            </a:r>
            <a:r>
              <a:rPr lang="el-GR" dirty="0" smtClean="0"/>
              <a:t> (διαρκής αναζήτηση), ο </a:t>
            </a:r>
            <a:r>
              <a:rPr lang="el-GR" i="1" dirty="0" smtClean="0"/>
              <a:t>έλεγχος</a:t>
            </a:r>
            <a:r>
              <a:rPr lang="el-GR" dirty="0" smtClean="0"/>
              <a:t> των υποθετικών πορισμάτων, η </a:t>
            </a:r>
            <a:r>
              <a:rPr lang="el-GR" i="1" dirty="0" err="1" smtClean="0"/>
              <a:t>ανακλητότητα</a:t>
            </a:r>
            <a:r>
              <a:rPr lang="el-GR" dirty="0" smtClean="0"/>
              <a:t> και η </a:t>
            </a:r>
            <a:r>
              <a:rPr lang="el-GR" i="1" dirty="0" smtClean="0"/>
              <a:t>μη δεσμευτικότητά </a:t>
            </a:r>
            <a:r>
              <a:rPr lang="el-GR" dirty="0" smtClean="0"/>
              <a:t>τους (λόγω των συνεχών εξελίξεων και ανακατατάξεων στις επιστήμες).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Συνέπειες στη σχέση φιλοσοφίας και επιστήμης</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Η επιστημονική κοσμοαντίληψη χαρακτηρίζεται από δύο γνωρίσματα: </a:t>
            </a:r>
          </a:p>
          <a:p>
            <a:endParaRPr lang="el-GR" sz="1600" dirty="0" smtClean="0"/>
          </a:p>
          <a:p>
            <a:r>
              <a:rPr lang="el-GR" sz="1600" dirty="0" smtClean="0"/>
              <a:t>1) είναι</a:t>
            </a:r>
            <a:r>
              <a:rPr lang="en-US" sz="1600" dirty="0" smtClean="0"/>
              <a:t> </a:t>
            </a:r>
            <a:r>
              <a:rPr lang="el-GR" sz="1600" dirty="0" smtClean="0"/>
              <a:t>‘άτεγκτα’ </a:t>
            </a:r>
            <a:r>
              <a:rPr lang="el-GR" sz="1600" i="1" dirty="0" err="1" smtClean="0"/>
              <a:t>εμπειριστική</a:t>
            </a:r>
            <a:r>
              <a:rPr lang="el-GR" sz="1600" dirty="0" smtClean="0"/>
              <a:t>: υπάρχει γνώση, που πηγάζει μόνο από την εμπειρία, γνώση που στηρίζεται στο ‘άμεσα δεδομένο’. Έτσι προσδιορίζονται τα </a:t>
            </a:r>
            <a:r>
              <a:rPr lang="el-GR" sz="1600" i="1" dirty="0" smtClean="0"/>
              <a:t>όρια</a:t>
            </a:r>
            <a:r>
              <a:rPr lang="el-GR" sz="1600" dirty="0" smtClean="0"/>
              <a:t> για το περιεχόμενο της νόμιμης επιστήμης. </a:t>
            </a:r>
          </a:p>
          <a:p>
            <a:endParaRPr lang="el-GR" sz="1600" dirty="0" smtClean="0"/>
          </a:p>
          <a:p>
            <a:r>
              <a:rPr lang="el-GR" sz="1600" dirty="0" smtClean="0"/>
              <a:t>2) Η επιστημονική κοσμοαντίληψη χαρακτηρίζεται από την εφαρμογή μιας συγκεκριμένης μεθόδου (στη φιλοσοφία), της </a:t>
            </a:r>
            <a:r>
              <a:rPr lang="el-GR" sz="1600" i="1" dirty="0" smtClean="0"/>
              <a:t>λογικής ανάλυσης </a:t>
            </a:r>
            <a:r>
              <a:rPr lang="el-GR" sz="1600" dirty="0" smtClean="0"/>
              <a:t>της γλώσσας της επιστήμης. </a:t>
            </a:r>
          </a:p>
          <a:p>
            <a:endParaRPr lang="el-GR" sz="1600" dirty="0" smtClean="0"/>
          </a:p>
          <a:p>
            <a:r>
              <a:rPr lang="el-GR" sz="1600" dirty="0" smtClean="0"/>
              <a:t>Ο στόχος της φιλοσοφίας δεν είναι η απόδειξη/δικαιολόγηση της αλήθειας συγκεκριμένων ‘φιλοσοφικών προτάσεων’, αλλά η </a:t>
            </a:r>
            <a:r>
              <a:rPr lang="el-GR" sz="1600" i="1" dirty="0" smtClean="0"/>
              <a:t>διασαφήνιση</a:t>
            </a:r>
            <a:r>
              <a:rPr lang="el-GR" sz="1600" dirty="0" smtClean="0"/>
              <a:t> του </a:t>
            </a:r>
            <a:r>
              <a:rPr lang="el-GR" sz="1600" i="1" dirty="0" smtClean="0"/>
              <a:t>νοήματος</a:t>
            </a:r>
            <a:r>
              <a:rPr lang="el-GR" sz="1600" dirty="0" smtClean="0"/>
              <a:t> των εν λόγω προτάσεων. Αυτή η διασαφήνιση επιτυγχάνεται μέσω της λογική ανάλυσης της γλώσσας της </a:t>
            </a:r>
            <a:r>
              <a:rPr lang="el-GR" sz="1600" i="1" dirty="0" smtClean="0"/>
              <a:t>επιστήμης</a:t>
            </a:r>
            <a:r>
              <a:rPr lang="el-GR" sz="1600" dirty="0" smtClean="0"/>
              <a:t>. Δεν υπάρχει φιλοσοφία ως θεμελιακή ή καθολική επιστήμη δίπλα ή πάνω από τους διάφορους κλάδους της μιας (ενοποιημένης) εμπειρικής επιστήμης.</a:t>
            </a:r>
          </a:p>
          <a:p>
            <a:endParaRPr lang="el-GR" sz="1600" dirty="0" smtClean="0"/>
          </a:p>
          <a:p>
            <a:r>
              <a:rPr lang="el-GR" sz="1600" dirty="0" smtClean="0"/>
              <a:t>Η φιλοσοφία μας δείχνει ποιες προτάσεις έχουν </a:t>
            </a:r>
            <a:r>
              <a:rPr lang="el-GR" sz="1600" i="1" dirty="0" smtClean="0"/>
              <a:t>νόημα</a:t>
            </a:r>
            <a:r>
              <a:rPr lang="el-GR" sz="1600" dirty="0" smtClean="0"/>
              <a:t> (και ποιες δεν έχουν). Η επιστήμη μας δείχνει ποιες προτάσεις (από αυτές που έχουν νόημα) είναι </a:t>
            </a:r>
            <a:r>
              <a:rPr lang="el-GR" sz="1600" i="1" dirty="0" smtClean="0"/>
              <a:t>αληθείς-ψευδείς</a:t>
            </a:r>
            <a:r>
              <a:rPr lang="el-GR" sz="1600" dirty="0" smtClean="0"/>
              <a:t>.</a:t>
            </a:r>
          </a:p>
          <a:p>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Λογικός θετικισμός </a:t>
            </a:r>
            <a:r>
              <a:rPr lang="en-US" i="1" dirty="0" smtClean="0"/>
              <a:t>contra</a:t>
            </a:r>
            <a:r>
              <a:rPr lang="en-US" dirty="0" smtClean="0"/>
              <a:t> Kant</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800" dirty="0" smtClean="0"/>
              <a:t>Το πρώτο γνώρισμα (1</a:t>
            </a:r>
            <a:r>
              <a:rPr lang="en-US" sz="2800" dirty="0" smtClean="0"/>
              <a:t>)</a:t>
            </a:r>
            <a:r>
              <a:rPr lang="el-GR" sz="2800" dirty="0" smtClean="0"/>
              <a:t>,</a:t>
            </a:r>
            <a:r>
              <a:rPr lang="en-US" sz="2800" dirty="0" smtClean="0"/>
              <a:t> </a:t>
            </a:r>
            <a:r>
              <a:rPr lang="el-GR" sz="2800" dirty="0" smtClean="0"/>
              <a:t>το ότι δηλαδή η εμπειρική γνώση θεμελιώνεται στη σύνδεσή της με το ‘άμεσο δεδομένο’, αναδεικνύει, μεταξύ άλλων, την αντίθεση των λογικών θετικιστών στη δυνατότητα ‘συνθετικών </a:t>
            </a:r>
            <a:r>
              <a:rPr lang="en-US" sz="2800" i="1" dirty="0" smtClean="0"/>
              <a:t>a priori</a:t>
            </a:r>
            <a:r>
              <a:rPr lang="en-US" sz="2800" dirty="0" smtClean="0"/>
              <a:t>’</a:t>
            </a:r>
            <a:r>
              <a:rPr lang="el-GR" sz="2800" dirty="0" smtClean="0"/>
              <a:t> κρίσεων ή ‘γνώσης’ (</a:t>
            </a:r>
            <a:r>
              <a:rPr lang="en-US" sz="2800" dirty="0" smtClean="0"/>
              <a:t>Kant). </a:t>
            </a:r>
            <a:endParaRPr lang="el-GR" sz="2800" dirty="0" smtClean="0"/>
          </a:p>
          <a:p>
            <a:endParaRPr lang="el-GR" sz="2800" dirty="0" smtClean="0"/>
          </a:p>
          <a:p>
            <a:r>
              <a:rPr lang="el-GR" sz="2800" dirty="0" smtClean="0"/>
              <a:t>Μια πρόταση μπορεί είτε να είναι αναλυτική (αληθής εκ του νοήματος των όρων της και μόνον</a:t>
            </a:r>
            <a:r>
              <a:rPr lang="en-US" sz="2800" dirty="0" smtClean="0"/>
              <a:t> </a:t>
            </a:r>
            <a:r>
              <a:rPr lang="el-GR" sz="2800" dirty="0" smtClean="0"/>
              <a:t>-ταυτολογία), και άρα </a:t>
            </a:r>
            <a:r>
              <a:rPr lang="en-US" sz="2800" i="1" dirty="0" smtClean="0"/>
              <a:t>a priori </a:t>
            </a:r>
            <a:r>
              <a:rPr lang="el-GR" sz="2800" dirty="0" smtClean="0"/>
              <a:t>δικαιολογημένη, είτε συνθετική, και άρα </a:t>
            </a:r>
            <a:r>
              <a:rPr lang="en-US" sz="2800" i="1" dirty="0" smtClean="0"/>
              <a:t>a posteriori</a:t>
            </a:r>
            <a:r>
              <a:rPr lang="en-US" sz="2800" dirty="0" smtClean="0"/>
              <a:t> </a:t>
            </a:r>
            <a:r>
              <a:rPr lang="el-GR" sz="2800" dirty="0" smtClean="0"/>
              <a:t>δικαιολογήσιμη μέσω της εμπειρίας. Τρίτη δυνατότητα (συνθετικές </a:t>
            </a:r>
            <a:r>
              <a:rPr lang="en-US" sz="2800" i="1" dirty="0" smtClean="0"/>
              <a:t>a priori </a:t>
            </a:r>
            <a:r>
              <a:rPr lang="el-GR" sz="2800" dirty="0" smtClean="0"/>
              <a:t>προτάσεις και γνώση) δεν υπάρχει.</a:t>
            </a:r>
            <a:r>
              <a:rPr lang="en-US" sz="2800" dirty="0" smtClean="0"/>
              <a:t> </a:t>
            </a:r>
            <a:r>
              <a:rPr lang="el-GR" sz="2800" dirty="0" smtClean="0"/>
              <a:t> </a:t>
            </a:r>
          </a:p>
          <a:p>
            <a:endParaRPr lang="el-GR" sz="2800" dirty="0" smtClean="0"/>
          </a:p>
          <a:p>
            <a:r>
              <a:rPr lang="el-GR" sz="2800" dirty="0" smtClean="0"/>
              <a:t>Δεν υπάρχουν π.χ. ‘</a:t>
            </a:r>
            <a:r>
              <a:rPr lang="en-US" sz="2800" dirty="0" smtClean="0"/>
              <a:t>a priori (</a:t>
            </a:r>
            <a:r>
              <a:rPr lang="el-GR" sz="2800" dirty="0" smtClean="0"/>
              <a:t>αναγκαίες) μορφές της εποπτείας ή/και της διάνοιας’.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Διάκριση θεωρητικών-</a:t>
            </a:r>
            <a:r>
              <a:rPr lang="el-GR" dirty="0" err="1" smtClean="0"/>
              <a:t>παρατηρησιακών</a:t>
            </a:r>
            <a:r>
              <a:rPr lang="el-GR" dirty="0" smtClean="0"/>
              <a:t> όρων</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sz="2400" dirty="0" smtClean="0"/>
              <a:t>Το δεύτερο γνώρισμα (2), δηλαδή η αναγωγή της φιλοσοφίας στη λογική ανάλυση της γλώσσας της επιστήμης, επιτάσσει κατά τους λογικούς θετικιστές/εμπειριστές μια αυστηρή διάκριση μεταξύ ‘</a:t>
            </a:r>
            <a:r>
              <a:rPr lang="el-GR" sz="2400" i="1" dirty="0" smtClean="0"/>
              <a:t>θεωρητικών</a:t>
            </a:r>
            <a:r>
              <a:rPr lang="el-GR" sz="2400" dirty="0" smtClean="0"/>
              <a:t>’ και ‘</a:t>
            </a:r>
            <a:r>
              <a:rPr lang="el-GR" sz="2400" i="1" dirty="0" err="1" smtClean="0"/>
              <a:t>παρατηρησιακών</a:t>
            </a:r>
            <a:r>
              <a:rPr lang="el-GR" sz="2400" dirty="0" smtClean="0"/>
              <a:t>’ όρων -όπου οι πρώτοι οφείλουν πάντα να δικαιολογούνται επί τη βάσει των δεύτερων (να ‘</a:t>
            </a:r>
            <a:r>
              <a:rPr lang="el-GR" sz="2400" i="1" dirty="0" smtClean="0"/>
              <a:t>μεταφράζονται</a:t>
            </a:r>
            <a:r>
              <a:rPr lang="el-GR" sz="2400" dirty="0" smtClean="0"/>
              <a:t>’ στους τελευταίους, να </a:t>
            </a:r>
            <a:r>
              <a:rPr lang="el-GR" sz="2400" i="1" dirty="0" smtClean="0"/>
              <a:t>παράγονται λογικά </a:t>
            </a:r>
            <a:r>
              <a:rPr lang="el-GR" sz="2400" dirty="0" smtClean="0"/>
              <a:t>από τους τελευταίους).</a:t>
            </a:r>
          </a:p>
          <a:p>
            <a:endParaRPr lang="el-GR" sz="2400" dirty="0" smtClean="0"/>
          </a:p>
          <a:p>
            <a:r>
              <a:rPr lang="el-GR" sz="2400" dirty="0" smtClean="0"/>
              <a:t>Οι ‘</a:t>
            </a:r>
            <a:r>
              <a:rPr lang="el-GR" sz="2400" dirty="0" err="1" smtClean="0"/>
              <a:t>παρατηρησιακοί</a:t>
            </a:r>
            <a:r>
              <a:rPr lang="el-GR" sz="2400" dirty="0" smtClean="0"/>
              <a:t>’ όροι αντιστοιχούν σε ‘αισθητηριακά δεδομένα’ </a:t>
            </a:r>
            <a:r>
              <a:rPr lang="en-US" sz="2400" dirty="0" smtClean="0"/>
              <a:t>(sense data), </a:t>
            </a:r>
            <a:r>
              <a:rPr lang="el-GR" sz="2400" dirty="0" smtClean="0"/>
              <a:t>τα οποία, ως </a:t>
            </a:r>
            <a:r>
              <a:rPr lang="el-GR" sz="2400" dirty="0" err="1" smtClean="0"/>
              <a:t>αδιαμεσολάβητα</a:t>
            </a:r>
            <a:r>
              <a:rPr lang="el-GR" sz="2400" dirty="0" smtClean="0"/>
              <a:t> (άμεσα) δεδομένα της εμπειρίας, συγκροτούν την (ανεξάρτητη από θεωρία) ασφαλή/ουδέτερη βάση της επιστήμης. Δεν επηρεάζονται από προκαταλήψεις, προτιμήσεις, ελπίδες ή προσδοκίες του παρατηρητή. (Αναλογία με κλασικό εμπειρισμό.)</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Ατομικές (‘βασικές’) προτάσεις</a:t>
            </a:r>
            <a:endParaRPr lang="el-GR" dirty="0"/>
          </a:p>
        </p:txBody>
      </p:sp>
      <p:sp>
        <p:nvSpPr>
          <p:cNvPr id="3" name="2 - Θέση περιεχομένου"/>
          <p:cNvSpPr>
            <a:spLocks noGrp="1"/>
          </p:cNvSpPr>
          <p:nvPr>
            <p:ph sz="quarter" idx="1"/>
          </p:nvPr>
        </p:nvSpPr>
        <p:spPr/>
        <p:txBody>
          <a:bodyPr>
            <a:noAutofit/>
          </a:bodyPr>
          <a:lstStyle/>
          <a:p>
            <a:r>
              <a:rPr lang="el-GR" sz="2000" dirty="0" smtClean="0"/>
              <a:t>Οι προτάσεις που εν </a:t>
            </a:r>
            <a:r>
              <a:rPr lang="el-GR" sz="2000" dirty="0" err="1" smtClean="0"/>
              <a:t>είδει</a:t>
            </a:r>
            <a:r>
              <a:rPr lang="el-GR" sz="2000" dirty="0" smtClean="0"/>
              <a:t> θεωρητικά ουδέτερων (μη θεωρητικά φορτισμένων, αμερόληπτων) αναφορών εκθέτουν τα αισθητηριακά δεδομένα ονομάστηκαν </a:t>
            </a:r>
            <a:r>
              <a:rPr lang="el-GR" sz="2000" i="1" dirty="0" smtClean="0"/>
              <a:t>‘βασικές’ </a:t>
            </a:r>
            <a:r>
              <a:rPr lang="el-GR" sz="2000" dirty="0" smtClean="0"/>
              <a:t>προτάσεις (</a:t>
            </a:r>
            <a:r>
              <a:rPr lang="el-GR" sz="2000" dirty="0" err="1" smtClean="0"/>
              <a:t>παρατηρησιακές</a:t>
            </a:r>
            <a:r>
              <a:rPr lang="el-GR" sz="2000" dirty="0" smtClean="0"/>
              <a:t> προτάσεις </a:t>
            </a:r>
            <a:r>
              <a:rPr lang="el-GR" sz="2000" i="1" dirty="0" smtClean="0"/>
              <a:t>ιδιωτικού</a:t>
            </a:r>
            <a:r>
              <a:rPr lang="el-GR" sz="2000" dirty="0" smtClean="0"/>
              <a:t> χαρακτήρα</a:t>
            </a:r>
            <a:r>
              <a:rPr lang="en-US" sz="2000" dirty="0" smtClean="0"/>
              <a:t>-</a:t>
            </a:r>
            <a:r>
              <a:rPr lang="en-US" sz="2000" dirty="0" err="1" smtClean="0"/>
              <a:t>Schlick</a:t>
            </a:r>
            <a:r>
              <a:rPr lang="el-GR" sz="2000" dirty="0" smtClean="0"/>
              <a:t>) ή ‘προτάσεις </a:t>
            </a:r>
            <a:r>
              <a:rPr lang="el-GR" sz="2000" i="1" dirty="0" smtClean="0"/>
              <a:t>πρωτοκόλλου</a:t>
            </a:r>
            <a:r>
              <a:rPr lang="el-GR" sz="2000" dirty="0" smtClean="0"/>
              <a:t>’ (</a:t>
            </a:r>
            <a:r>
              <a:rPr lang="el-GR" sz="2000" dirty="0" err="1" smtClean="0"/>
              <a:t>παρατηρησιακές</a:t>
            </a:r>
            <a:r>
              <a:rPr lang="el-GR" sz="2000" dirty="0" smtClean="0"/>
              <a:t> προτάσεις </a:t>
            </a:r>
            <a:r>
              <a:rPr lang="el-GR" sz="2000" i="1" dirty="0" smtClean="0"/>
              <a:t>δημόσιου</a:t>
            </a:r>
            <a:r>
              <a:rPr lang="el-GR" sz="2000" dirty="0" smtClean="0"/>
              <a:t> χαρακτήρα</a:t>
            </a:r>
            <a:r>
              <a:rPr lang="en-US" sz="2000" dirty="0" smtClean="0"/>
              <a:t>-</a:t>
            </a:r>
            <a:r>
              <a:rPr lang="en-US" sz="2000" dirty="0" err="1" smtClean="0"/>
              <a:t>Neurath</a:t>
            </a:r>
            <a:r>
              <a:rPr lang="el-GR" sz="2000" dirty="0" smtClean="0"/>
              <a:t>). (Η καταγωγή των παραπάνω όρων είναι από τις ‘</a:t>
            </a:r>
            <a:r>
              <a:rPr lang="el-GR" sz="2000" i="1" dirty="0" smtClean="0"/>
              <a:t>ατομικές</a:t>
            </a:r>
            <a:r>
              <a:rPr lang="el-GR" sz="2000" dirty="0" smtClean="0"/>
              <a:t>’ προτάσεις του </a:t>
            </a:r>
            <a:r>
              <a:rPr lang="en-US" sz="2000" i="1" dirty="0" err="1" smtClean="0"/>
              <a:t>Tractatus</a:t>
            </a:r>
            <a:r>
              <a:rPr lang="en-US" sz="2000" dirty="0" smtClean="0"/>
              <a:t>.</a:t>
            </a:r>
            <a:r>
              <a:rPr lang="el-GR" sz="2000" dirty="0" smtClean="0"/>
              <a:t>)</a:t>
            </a:r>
          </a:p>
          <a:p>
            <a:pPr>
              <a:buNone/>
            </a:pPr>
            <a:endParaRPr lang="el-GR" sz="2000" dirty="0" smtClean="0"/>
          </a:p>
          <a:p>
            <a:r>
              <a:rPr lang="el-GR" sz="2000" dirty="0" smtClean="0"/>
              <a:t>Μόνο κατ’ αυτόν τον τρόπο (τη μετάφρασή τους, τη λογική τους παραγωγή από </a:t>
            </a:r>
            <a:r>
              <a:rPr lang="el-GR" sz="2000" dirty="0" err="1" smtClean="0"/>
              <a:t>παρατηρησιακές</a:t>
            </a:r>
            <a:r>
              <a:rPr lang="el-GR" sz="2000" dirty="0" smtClean="0"/>
              <a:t> ‘ατομικές’ προτάσεις) κρίθηκε ότι είναι δυνατόν οι θεωρητικοί όροι της επιστήμης -και, γενικά, οποιεσδήποτε προτάσεις</a:t>
            </a:r>
            <a:r>
              <a:rPr lang="en-US" sz="2000" dirty="0" smtClean="0"/>
              <a:t> </a:t>
            </a:r>
            <a:r>
              <a:rPr lang="el-GR" sz="2000" dirty="0" smtClean="0"/>
              <a:t>που αξιώνουν να περιγράφουν την πραγματικότητα- να επαληθευτούν (ή να διαψευστούν) τελεσίδικα από την εμπειρία, και άρα να αποκτήσουν γνήσιο </a:t>
            </a:r>
            <a:r>
              <a:rPr lang="el-GR" sz="2000" i="1" dirty="0" smtClean="0"/>
              <a:t>εμπειρικό</a:t>
            </a:r>
            <a:r>
              <a:rPr lang="el-GR" sz="2000" dirty="0" smtClean="0"/>
              <a:t> (μη μεταφυσικό) νόημα.</a:t>
            </a:r>
            <a:endParaRPr lang="en-US" sz="2000" dirty="0" smtClean="0"/>
          </a:p>
          <a:p>
            <a:endParaRPr lang="en-US" sz="1700" dirty="0" smtClean="0"/>
          </a:p>
          <a:p>
            <a:endParaRPr lang="el-GR" sz="1700" dirty="0" smtClean="0"/>
          </a:p>
          <a:p>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εγχείρημα της ενοποιημένης επιστήμης</a:t>
            </a:r>
            <a:endParaRPr lang="el-GR" dirty="0"/>
          </a:p>
        </p:txBody>
      </p:sp>
      <p:sp>
        <p:nvSpPr>
          <p:cNvPr id="3" name="2 - Θέση περιεχομένου"/>
          <p:cNvSpPr>
            <a:spLocks noGrp="1"/>
          </p:cNvSpPr>
          <p:nvPr>
            <p:ph sz="quarter" idx="1"/>
          </p:nvPr>
        </p:nvSpPr>
        <p:spPr/>
        <p:txBody>
          <a:bodyPr>
            <a:noAutofit/>
          </a:bodyPr>
          <a:lstStyle/>
          <a:p>
            <a:r>
              <a:rPr lang="el-GR" sz="1500" dirty="0" smtClean="0"/>
              <a:t>Κεντρικός στόχος του φιλοσοφικού προγράμματος του κύκλου της Βιέννης είναι το αίτημα της </a:t>
            </a:r>
            <a:r>
              <a:rPr lang="el-GR" sz="1500" i="1" dirty="0" smtClean="0"/>
              <a:t>ενοποίησης</a:t>
            </a:r>
            <a:r>
              <a:rPr lang="el-GR" sz="1500" dirty="0" smtClean="0"/>
              <a:t> των επιμέρους επιστημονικών κλάδων (στη βάση της ‘</a:t>
            </a:r>
            <a:r>
              <a:rPr lang="el-GR" sz="1500" dirty="0" err="1" smtClean="0"/>
              <a:t>διυποκειμενικής</a:t>
            </a:r>
            <a:r>
              <a:rPr lang="el-GR" sz="1500" dirty="0" smtClean="0"/>
              <a:t> και καθολικής γλώσσας’ της φυσικής). </a:t>
            </a:r>
          </a:p>
          <a:p>
            <a:pPr>
              <a:buNone/>
            </a:pPr>
            <a:endParaRPr lang="el-GR" sz="1500" dirty="0" smtClean="0"/>
          </a:p>
          <a:p>
            <a:r>
              <a:rPr lang="el-GR" sz="1500" dirty="0" smtClean="0"/>
              <a:t>Αυτό που χαρακτηρίζει την ‘επιστημονική κοσμοαντίληψη’ κατά τους </a:t>
            </a:r>
            <a:r>
              <a:rPr lang="el-GR" sz="1500" dirty="0" err="1" smtClean="0"/>
              <a:t>νεο</a:t>
            </a:r>
            <a:r>
              <a:rPr lang="el-GR" sz="1500" dirty="0" smtClean="0"/>
              <a:t>-θετικιστές του κύκλου της Βιέννης δεν είναι τόσο κάποιες συγκεκριμένες </a:t>
            </a:r>
            <a:r>
              <a:rPr lang="el-GR" sz="1500" i="1" dirty="0" smtClean="0"/>
              <a:t>θέσεις  </a:t>
            </a:r>
            <a:r>
              <a:rPr lang="el-GR" sz="1500" dirty="0" smtClean="0"/>
              <a:t>(π.χ. αυτές της παρούσας επιστήμης), όσο η βασική </a:t>
            </a:r>
            <a:r>
              <a:rPr lang="el-GR" sz="1500" i="1" dirty="0" smtClean="0"/>
              <a:t>στάση</a:t>
            </a:r>
            <a:r>
              <a:rPr lang="el-GR" sz="1500" dirty="0" smtClean="0"/>
              <a:t> και ο </a:t>
            </a:r>
            <a:r>
              <a:rPr lang="el-GR" sz="1500" i="1" dirty="0" smtClean="0"/>
              <a:t>προσανατολισμός</a:t>
            </a:r>
            <a:r>
              <a:rPr lang="el-GR" sz="1500" dirty="0" smtClean="0"/>
              <a:t> απέναντι στην έρευνα. Στόχος η </a:t>
            </a:r>
            <a:r>
              <a:rPr lang="el-GR" sz="1500" i="1" dirty="0" smtClean="0"/>
              <a:t>ενοποιημένη επιστήμη.</a:t>
            </a:r>
          </a:p>
          <a:p>
            <a:pPr>
              <a:buNone/>
            </a:pPr>
            <a:endParaRPr lang="el-GR" sz="1500" i="1" dirty="0" smtClean="0"/>
          </a:p>
          <a:p>
            <a:r>
              <a:rPr lang="el-GR" sz="1500" dirty="0" smtClean="0"/>
              <a:t>Η ενοποιημένη επιστήμη, ιδεωδώς, θα αποτελούσε ένα </a:t>
            </a:r>
            <a:r>
              <a:rPr lang="el-GR" sz="1500" i="1" dirty="0" smtClean="0"/>
              <a:t>σύστημα</a:t>
            </a:r>
            <a:r>
              <a:rPr lang="el-GR" sz="1500" dirty="0" smtClean="0"/>
              <a:t> της </a:t>
            </a:r>
            <a:r>
              <a:rPr lang="el-GR" sz="1500" i="1" dirty="0" smtClean="0"/>
              <a:t>γνώσης</a:t>
            </a:r>
            <a:r>
              <a:rPr lang="el-GR" sz="1500" dirty="0" smtClean="0"/>
              <a:t> -με την Καντιανή έννοια του όρου -όπου απαραίτητη για την ολοκληρωμένη </a:t>
            </a:r>
            <a:r>
              <a:rPr lang="el-GR" sz="1500" i="1" dirty="0" smtClean="0"/>
              <a:t>κατανόηση</a:t>
            </a:r>
            <a:r>
              <a:rPr lang="el-GR" sz="1500" dirty="0" smtClean="0"/>
              <a:t> της πραγματικότητας είναι η ύπαρξη </a:t>
            </a:r>
            <a:r>
              <a:rPr lang="el-GR" sz="1500" i="1" dirty="0" smtClean="0"/>
              <a:t>συστηματικότητας</a:t>
            </a:r>
            <a:r>
              <a:rPr lang="el-GR" sz="1500" dirty="0" smtClean="0"/>
              <a:t> και </a:t>
            </a:r>
            <a:r>
              <a:rPr lang="el-GR" sz="1500" i="1" dirty="0" smtClean="0"/>
              <a:t>συνεκτικότητας</a:t>
            </a:r>
            <a:r>
              <a:rPr lang="el-GR" sz="1500" dirty="0" smtClean="0"/>
              <a:t> στο οικοδόμημα της εμπειρικής γνώσης μας. Ολόκληρο δε το εν λόγω συστηματικό οικοδόμημα της επιστημονικής γνώσης θα αποκτούσε νόημα (=θα επικυρωνόταν ή θα διαψευδόταν) μόνο με τη σύνδεσή του με την άμεση αισθητηριακή εμπειρία.</a:t>
            </a:r>
          </a:p>
          <a:p>
            <a:endParaRPr lang="el-GR" sz="1500" dirty="0" smtClean="0"/>
          </a:p>
          <a:p>
            <a:r>
              <a:rPr lang="el-GR" sz="1500" dirty="0" smtClean="0"/>
              <a:t>Πρόβλημα: Η αναγωγή της ψυχολογίας (ψυχικά συμβάντα) ή της ηθικής συμπεριφοράς σε φυσικά, σωματικά συμβάντα. Μια τέτοια αναγωγή δεν είναι ποτέ μονοσήμαντη. Δεν υπάρχει 1-1 αντιστοιχία μεταξύ ψυχικών και σωματικών συμβάντων. Τα ψυχικά συμβάντα φαίνεται π.χ. ότι </a:t>
            </a:r>
            <a:r>
              <a:rPr lang="el-GR" sz="1500" dirty="0" err="1" smtClean="0"/>
              <a:t>ταυτοποιούνται</a:t>
            </a:r>
            <a:r>
              <a:rPr lang="el-GR" sz="1500" dirty="0" smtClean="0"/>
              <a:t> από το ρόλο που παίζουν εντός μιας πρακτικής, όχι από τον υλικό τους φορέα (αναλογία με πιόνια σκακιού και το υλικό από το οποίο είναι κατασκευασμένα).</a:t>
            </a:r>
            <a:endParaRPr lang="el-GR"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Προβλήματα λογικού εμπειρισμού</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Η ίδια η αρχή της </a:t>
            </a:r>
            <a:r>
              <a:rPr lang="el-GR" sz="1800" dirty="0" err="1" smtClean="0"/>
              <a:t>επαληθευσιμότητας</a:t>
            </a:r>
            <a:r>
              <a:rPr lang="el-GR" sz="1800" dirty="0" smtClean="0"/>
              <a:t> (που χαρακτηρίζει το </a:t>
            </a:r>
            <a:r>
              <a:rPr lang="el-GR" sz="1800" dirty="0" err="1" smtClean="0"/>
              <a:t>επαληθευσιοκρατικό</a:t>
            </a:r>
            <a:r>
              <a:rPr lang="el-GR" sz="1800" dirty="0" smtClean="0"/>
              <a:t> κριτήριο νοήματος) </a:t>
            </a:r>
            <a:r>
              <a:rPr lang="el-GR" sz="1800" i="1" dirty="0" smtClean="0"/>
              <a:t>δεν</a:t>
            </a:r>
            <a:r>
              <a:rPr lang="el-GR" sz="1800" dirty="0" smtClean="0"/>
              <a:t> είναι επαληθεύσιμη. </a:t>
            </a:r>
          </a:p>
          <a:p>
            <a:endParaRPr lang="el-GR" sz="1800" dirty="0" smtClean="0"/>
          </a:p>
          <a:p>
            <a:r>
              <a:rPr lang="el-GR" sz="1800" dirty="0" smtClean="0"/>
              <a:t>Πώς μπορεί π.χ. η πρόταση</a:t>
            </a:r>
            <a:r>
              <a:rPr lang="en-US" sz="1800" dirty="0" smtClean="0"/>
              <a:t>:</a:t>
            </a:r>
            <a:r>
              <a:rPr lang="el-GR" sz="1800" dirty="0" smtClean="0"/>
              <a:t> </a:t>
            </a:r>
            <a:r>
              <a:rPr lang="en-US" sz="1800" dirty="0" smtClean="0"/>
              <a:t>‘</a:t>
            </a:r>
            <a:r>
              <a:rPr lang="el-GR" sz="1800" dirty="0" smtClean="0"/>
              <a:t>το νόημα μιας πρότασης είναι η μέθοδος επαλήθευσής της</a:t>
            </a:r>
            <a:r>
              <a:rPr lang="en-US" sz="1800" dirty="0" smtClean="0"/>
              <a:t>’, </a:t>
            </a:r>
            <a:r>
              <a:rPr lang="el-GR" sz="1800" dirty="0" smtClean="0"/>
              <a:t>να επαληθευτεί </a:t>
            </a:r>
            <a:r>
              <a:rPr lang="el-GR" sz="1800" i="1" dirty="0" smtClean="0"/>
              <a:t>η ίδια </a:t>
            </a:r>
            <a:r>
              <a:rPr lang="el-GR" sz="1800" dirty="0" smtClean="0"/>
              <a:t>με αναγωγή σε </a:t>
            </a:r>
            <a:r>
              <a:rPr lang="el-GR" sz="1800" dirty="0" err="1" smtClean="0"/>
              <a:t>παρατηρησιακά</a:t>
            </a:r>
            <a:r>
              <a:rPr lang="el-GR" sz="1800" dirty="0" smtClean="0"/>
              <a:t> δεδομένα; Δεν φαίνεται εμπειρικού</a:t>
            </a:r>
            <a:r>
              <a:rPr lang="en-US" sz="1800" dirty="0" smtClean="0"/>
              <a:t> </a:t>
            </a:r>
            <a:r>
              <a:rPr lang="el-GR" sz="1800" dirty="0" smtClean="0"/>
              <a:t>(ούτε καθαρά λογικού) τύπου πρόταση.  Περιέχει δε όρους που δεν αναφέρονται σε τίποτα συγκεκριμένο (π.χ. μιλά για την ‘πρόταση’ ή το ‘νόημα’ </a:t>
            </a:r>
            <a:r>
              <a:rPr lang="el-GR" sz="1800" i="1" dirty="0" smtClean="0"/>
              <a:t>εν γένει</a:t>
            </a:r>
            <a:r>
              <a:rPr lang="el-GR" sz="1800" dirty="0" smtClean="0"/>
              <a:t>). Πώς  λοιπόν θα μπορούσαν οι εν λόγω όροι να αναχθούν σε </a:t>
            </a:r>
            <a:r>
              <a:rPr lang="el-GR" sz="1800" i="1" dirty="0" smtClean="0"/>
              <a:t>συγκεκριμένα</a:t>
            </a:r>
            <a:r>
              <a:rPr lang="el-GR" sz="1800" dirty="0" smtClean="0"/>
              <a:t> </a:t>
            </a:r>
            <a:r>
              <a:rPr lang="el-GR" sz="1800" dirty="0" err="1" smtClean="0"/>
              <a:t>παρατηρησιακά</a:t>
            </a:r>
            <a:r>
              <a:rPr lang="el-GR" sz="1800" dirty="0" smtClean="0"/>
              <a:t> δεδομένα; </a:t>
            </a:r>
          </a:p>
          <a:p>
            <a:pPr>
              <a:buNone/>
            </a:pPr>
            <a:endParaRPr lang="el-GR" sz="1800" dirty="0" smtClean="0"/>
          </a:p>
          <a:p>
            <a:r>
              <a:rPr lang="el-GR" sz="1800" dirty="0" smtClean="0"/>
              <a:t>Κατά ειρωνικό τρόπο, η κεντρική θέση όλου του προγράμματος του λογικού θετικισμού προσομοιάζει περισσότερο στις </a:t>
            </a:r>
            <a:r>
              <a:rPr lang="el-GR" sz="1800" i="1" dirty="0" smtClean="0"/>
              <a:t>συνθετικές</a:t>
            </a:r>
            <a:r>
              <a:rPr lang="el-GR" sz="1800" dirty="0" smtClean="0"/>
              <a:t> </a:t>
            </a:r>
            <a:r>
              <a:rPr lang="en-US" sz="1800" i="1" dirty="0" smtClean="0"/>
              <a:t>a priori </a:t>
            </a:r>
            <a:r>
              <a:rPr lang="el-GR" sz="1800" dirty="0" smtClean="0"/>
              <a:t>προτάσεις </a:t>
            </a:r>
            <a:r>
              <a:rPr lang="en-US" sz="1800" i="1" dirty="0" smtClean="0"/>
              <a:t>a la </a:t>
            </a:r>
            <a:r>
              <a:rPr lang="en-US" sz="1800" dirty="0" smtClean="0"/>
              <a:t>Kant, </a:t>
            </a:r>
            <a:r>
              <a:rPr lang="el-GR" sz="1800" dirty="0" smtClean="0"/>
              <a:t>που αποτελούν ανάθεμα για τους λογικούς εμπειριστές.  </a:t>
            </a:r>
          </a:p>
          <a:p>
            <a:endParaRPr lang="el-GR" sz="1800" dirty="0" smtClean="0"/>
          </a:p>
          <a:p>
            <a:r>
              <a:rPr lang="el-GR" sz="1800" dirty="0" smtClean="0"/>
              <a:t>Συνεπώς, σύμφωνα με τα ίδια τα κριτήρια του λογικού εμπειρισμού, η αρχή της </a:t>
            </a:r>
            <a:r>
              <a:rPr lang="el-GR" sz="1800" dirty="0" err="1" smtClean="0"/>
              <a:t>επαληθευσιμότητας</a:t>
            </a:r>
            <a:r>
              <a:rPr lang="en-US" sz="1800" dirty="0" smtClean="0"/>
              <a:t> </a:t>
            </a:r>
            <a:r>
              <a:rPr lang="el-GR" sz="1800" dirty="0" smtClean="0"/>
              <a:t>φαίνεται να στερείται νοήματος!</a:t>
            </a:r>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err="1" smtClean="0"/>
              <a:t>Έτερη</a:t>
            </a:r>
            <a:r>
              <a:rPr lang="el-GR" sz="2800" dirty="0" smtClean="0"/>
              <a:t> κριτική: Η αρχή της </a:t>
            </a:r>
            <a:r>
              <a:rPr lang="el-GR" sz="2800" dirty="0" err="1" smtClean="0"/>
              <a:t>επαληθευσιμότητας</a:t>
            </a:r>
            <a:r>
              <a:rPr lang="el-GR" sz="2800" dirty="0" smtClean="0"/>
              <a:t> είναι πολύ </a:t>
            </a:r>
            <a:r>
              <a:rPr lang="el-GR" sz="2800" i="1" dirty="0" smtClean="0"/>
              <a:t>περιοριστική</a:t>
            </a:r>
            <a:r>
              <a:rPr lang="el-GR" sz="2800" dirty="0" smtClean="0"/>
              <a:t>: Αν ισχύει, τότε ακόμα και καθόλα νόμιμες επιστημονικές προτάσεις, όπως οι </a:t>
            </a:r>
            <a:r>
              <a:rPr lang="el-GR" sz="2800" i="1" dirty="0" smtClean="0"/>
              <a:t>νόμοι της φύσης</a:t>
            </a:r>
            <a:r>
              <a:rPr lang="el-GR" sz="2800" dirty="0" smtClean="0"/>
              <a:t>, στερούνται νοήματος -μιας και δεν είναι δυνατόν να επαληθευτούν με την αυστηρή έννοια του όρου:</a:t>
            </a:r>
          </a:p>
          <a:p>
            <a:endParaRPr lang="el-GR" sz="2800" dirty="0" smtClean="0"/>
          </a:p>
          <a:p>
            <a:r>
              <a:rPr lang="el-GR" sz="2800" dirty="0" smtClean="0"/>
              <a:t>Δεν υπάρχει -και δεν μπορεί να υπάρξει- </a:t>
            </a:r>
            <a:r>
              <a:rPr lang="el-GR" sz="2800" i="1" dirty="0" smtClean="0"/>
              <a:t>μέθοδος</a:t>
            </a:r>
            <a:r>
              <a:rPr lang="el-GR" sz="2800" dirty="0" smtClean="0"/>
              <a:t> που να μας δείχνει πώς από </a:t>
            </a:r>
            <a:r>
              <a:rPr lang="el-GR" sz="2800" i="1" dirty="0" smtClean="0"/>
              <a:t>πεπερασμένα</a:t>
            </a:r>
            <a:r>
              <a:rPr lang="el-GR" sz="2800" dirty="0" smtClean="0"/>
              <a:t> σύνολα </a:t>
            </a:r>
            <a:r>
              <a:rPr lang="el-GR" sz="2800" dirty="0" err="1" smtClean="0"/>
              <a:t>παρατηρησιακών</a:t>
            </a:r>
            <a:r>
              <a:rPr lang="el-GR" sz="2800" dirty="0" smtClean="0"/>
              <a:t> προτάσεων και </a:t>
            </a:r>
            <a:r>
              <a:rPr lang="el-GR" sz="2800" i="1" dirty="0" smtClean="0"/>
              <a:t>περιορισμένου αριθμού </a:t>
            </a:r>
            <a:r>
              <a:rPr lang="el-GR" sz="2800" dirty="0" smtClean="0"/>
              <a:t> σχετικών τεκμηρίων μπορούν να επαληθευτούν </a:t>
            </a:r>
            <a:r>
              <a:rPr lang="el-GR" sz="2800" i="1" dirty="0" smtClean="0"/>
              <a:t>γενικοί</a:t>
            </a:r>
            <a:r>
              <a:rPr lang="el-GR" sz="2800" dirty="0" smtClean="0"/>
              <a:t> ισχυρισμοί με </a:t>
            </a:r>
            <a:r>
              <a:rPr lang="el-GR" sz="2800" i="1" dirty="0" smtClean="0"/>
              <a:t>απεριόριστο εύρος, </a:t>
            </a:r>
            <a:r>
              <a:rPr lang="el-GR" sz="2800" dirty="0" smtClean="0"/>
              <a:t>όπως είναι οι νόμοι της φύσης (π.χ. νόμος της παγκόσμιας έλξης).</a:t>
            </a:r>
          </a:p>
          <a:p>
            <a:pPr>
              <a:buNone/>
            </a:pPr>
            <a:endParaRPr lang="el-GR" sz="2800" dirty="0" smtClean="0"/>
          </a:p>
          <a:p>
            <a:r>
              <a:rPr lang="el-GR" sz="2800" dirty="0" smtClean="0"/>
              <a:t>Δεν μπορεί δηλαδή να υπάρξει μέθοδος (λογική ή επαγωγική) που να μας οδηγεί δικαιολογητικά από σύνολα </a:t>
            </a:r>
            <a:r>
              <a:rPr lang="el-GR" sz="2800" i="1" dirty="0" smtClean="0"/>
              <a:t>ενικών</a:t>
            </a:r>
            <a:r>
              <a:rPr lang="el-GR" sz="2800" dirty="0" smtClean="0"/>
              <a:t> </a:t>
            </a:r>
            <a:r>
              <a:rPr lang="el-GR" sz="2800" dirty="0" err="1" smtClean="0"/>
              <a:t>παρατηρησιακών</a:t>
            </a:r>
            <a:r>
              <a:rPr lang="el-GR" sz="2800" dirty="0" smtClean="0"/>
              <a:t> προτάσεων, που </a:t>
            </a:r>
            <a:r>
              <a:rPr lang="el-GR" sz="2800" dirty="0" err="1" smtClean="0"/>
              <a:t>εξ’ορισμού</a:t>
            </a:r>
            <a:r>
              <a:rPr lang="el-GR" sz="2800" dirty="0" smtClean="0"/>
              <a:t> αναφέρονται σε </a:t>
            </a:r>
            <a:r>
              <a:rPr lang="el-GR" sz="2800" i="1" dirty="0" smtClean="0"/>
              <a:t>συγκεκριμένα</a:t>
            </a:r>
            <a:r>
              <a:rPr lang="el-GR" sz="2800" dirty="0" smtClean="0"/>
              <a:t> συμβάντα που προσδιορίζεται </a:t>
            </a:r>
            <a:r>
              <a:rPr lang="el-GR" sz="2800" i="1" dirty="0" smtClean="0"/>
              <a:t>τοπικά</a:t>
            </a:r>
            <a:r>
              <a:rPr lang="el-GR" sz="2800" dirty="0" smtClean="0"/>
              <a:t> και </a:t>
            </a:r>
            <a:r>
              <a:rPr lang="el-GR" sz="2800" i="1" dirty="0" smtClean="0"/>
              <a:t>χρονικά, </a:t>
            </a:r>
            <a:r>
              <a:rPr lang="el-GR" sz="2800" dirty="0" smtClean="0"/>
              <a:t>σε </a:t>
            </a:r>
            <a:r>
              <a:rPr lang="el-GR" sz="2800" i="1" dirty="0" smtClean="0"/>
              <a:t>καθολικές</a:t>
            </a:r>
            <a:r>
              <a:rPr lang="el-GR" sz="2800" dirty="0" smtClean="0"/>
              <a:t>, γενικές, θεωρητικές προτάσεις περί φυσικών νόμων που αναφέρονται σε </a:t>
            </a:r>
            <a:r>
              <a:rPr lang="el-GR" sz="2800" i="1" dirty="0" smtClean="0"/>
              <a:t>όλα</a:t>
            </a:r>
            <a:r>
              <a:rPr lang="el-GR" sz="2800" dirty="0" smtClean="0"/>
              <a:t> τα συμβάντα ενός συγκεκριμένου </a:t>
            </a:r>
            <a:r>
              <a:rPr lang="el-GR" sz="2800" i="1" dirty="0" smtClean="0"/>
              <a:t>είδους</a:t>
            </a:r>
            <a:r>
              <a:rPr lang="el-GR" sz="2800" dirty="0" smtClean="0"/>
              <a:t>, για </a:t>
            </a:r>
            <a:r>
              <a:rPr lang="el-GR" sz="2800" i="1" dirty="0" smtClean="0"/>
              <a:t>κάθε</a:t>
            </a:r>
            <a:r>
              <a:rPr lang="el-GR" sz="2800" dirty="0" smtClean="0"/>
              <a:t> τόπο και για </a:t>
            </a:r>
            <a:r>
              <a:rPr lang="el-GR" sz="2800" i="1" dirty="0" smtClean="0"/>
              <a:t>κάθε</a:t>
            </a:r>
            <a:r>
              <a:rPr lang="el-GR" sz="2800" dirty="0" smtClean="0"/>
              <a:t> χρονική στιγμή (π.χ. ‘</a:t>
            </a:r>
            <a:r>
              <a:rPr lang="el-GR" sz="2800" i="1" dirty="0" smtClean="0"/>
              <a:t>όλοι</a:t>
            </a:r>
            <a:r>
              <a:rPr lang="el-GR" sz="2800" dirty="0" smtClean="0"/>
              <a:t> οι πλανήτες, </a:t>
            </a:r>
            <a:r>
              <a:rPr lang="el-GR" sz="2800" i="1" dirty="0" smtClean="0"/>
              <a:t>όπου</a:t>
            </a:r>
            <a:r>
              <a:rPr lang="el-GR" sz="2800" dirty="0" smtClean="0"/>
              <a:t> και αν βρίσκονται, κινούνται </a:t>
            </a:r>
            <a:r>
              <a:rPr lang="el-GR" sz="2800" i="1" dirty="0" smtClean="0"/>
              <a:t>πάντα</a:t>
            </a:r>
            <a:r>
              <a:rPr lang="el-GR" sz="2800" dirty="0" smtClean="0"/>
              <a:t> σε ελλειπτικές τροχιές γύρω από τους ήλιους τους’, ‘όλα τα μέταλλα διαστέλλονται όταν θερμαίνονται’).</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sz="3600" dirty="0" smtClean="0"/>
              <a:t>Μετάβαση από τις ενικές στις καθολικές αποφάνσεις - επαγωγική γενίκευση</a:t>
            </a:r>
            <a:endParaRPr lang="el-GR" dirty="0"/>
          </a:p>
        </p:txBody>
      </p:sp>
      <p:sp>
        <p:nvSpPr>
          <p:cNvPr id="3" name="2 - Θέση περιεχομένου"/>
          <p:cNvSpPr>
            <a:spLocks noGrp="1"/>
          </p:cNvSpPr>
          <p:nvPr>
            <p:ph sz="quarter" idx="1"/>
          </p:nvPr>
        </p:nvSpPr>
        <p:spPr/>
        <p:txBody>
          <a:bodyPr>
            <a:normAutofit fontScale="70000" lnSpcReduction="20000"/>
          </a:bodyPr>
          <a:lstStyle/>
          <a:p>
            <a:pPr>
              <a:buNone/>
            </a:pPr>
            <a:r>
              <a:rPr lang="el-GR" dirty="0" smtClean="0"/>
              <a:t>     Σύμφωνα με τους λογικούς εμπειριστές, αυτό που οδηγεί από ένα πεπερασμένο σύνολο ενικών </a:t>
            </a:r>
            <a:r>
              <a:rPr lang="el-GR" dirty="0" err="1" smtClean="0"/>
              <a:t>παρατηρησιακών</a:t>
            </a:r>
            <a:r>
              <a:rPr lang="el-GR" dirty="0" smtClean="0"/>
              <a:t> αποφάνσεων στη διατύπωση ενός καθολικού νόμου είναι η επαγωγική </a:t>
            </a:r>
            <a:r>
              <a:rPr lang="el-GR" i="1" dirty="0" smtClean="0"/>
              <a:t>γενίκευση</a:t>
            </a:r>
            <a:r>
              <a:rPr lang="en-US" i="1" dirty="0" smtClean="0"/>
              <a:t> </a:t>
            </a:r>
            <a:r>
              <a:rPr lang="en-US" dirty="0" smtClean="0"/>
              <a:t>(generalization)</a:t>
            </a:r>
            <a:r>
              <a:rPr lang="el-GR" dirty="0" smtClean="0"/>
              <a:t>.</a:t>
            </a:r>
          </a:p>
          <a:p>
            <a:endParaRPr lang="el-GR" dirty="0" smtClean="0"/>
          </a:p>
          <a:p>
            <a:r>
              <a:rPr lang="el-GR" dirty="0" smtClean="0"/>
              <a:t>Η εν λόγω γενίκευση, ωστόσο, είναι νόμιμη (=αξιόπιστη) </a:t>
            </a:r>
            <a:r>
              <a:rPr lang="el-GR" i="1" dirty="0" smtClean="0"/>
              <a:t>μόνο</a:t>
            </a:r>
            <a:r>
              <a:rPr lang="el-GR" dirty="0" smtClean="0"/>
              <a:t> όταν πληρούνται οι εξής προϋποθέσεις: 1) Να είναι </a:t>
            </a:r>
            <a:r>
              <a:rPr lang="el-GR" i="1" dirty="0" smtClean="0"/>
              <a:t>μεγάλος</a:t>
            </a:r>
            <a:r>
              <a:rPr lang="el-GR" dirty="0" smtClean="0"/>
              <a:t> ο αριθμός των </a:t>
            </a:r>
            <a:r>
              <a:rPr lang="el-GR" dirty="0" err="1" smtClean="0"/>
              <a:t>παρατηρησιακών</a:t>
            </a:r>
            <a:r>
              <a:rPr lang="el-GR" dirty="0" smtClean="0"/>
              <a:t> αποφάνσεων που σχηματίζουν τη βάση μιας γενίκευσης. 2) Οι παρατηρήσεις πρέπει να επαναλαμβάνονται υπό συνθήκες πολύ </a:t>
            </a:r>
            <a:r>
              <a:rPr lang="el-GR" i="1" dirty="0" smtClean="0"/>
              <a:t>διαφορετικές </a:t>
            </a:r>
            <a:r>
              <a:rPr lang="el-GR" dirty="0" smtClean="0"/>
              <a:t>(ευρύ φάσμα συνθηκών). 3) </a:t>
            </a:r>
            <a:r>
              <a:rPr lang="el-GR" i="1" dirty="0" smtClean="0"/>
              <a:t>Καμία</a:t>
            </a:r>
            <a:r>
              <a:rPr lang="el-GR" dirty="0" smtClean="0"/>
              <a:t> </a:t>
            </a:r>
            <a:r>
              <a:rPr lang="el-GR" dirty="0" err="1" smtClean="0"/>
              <a:t>παρατηρησιακή</a:t>
            </a:r>
            <a:r>
              <a:rPr lang="el-GR" dirty="0" smtClean="0"/>
              <a:t> απόφανση δεν πρέπει να έρχεται σε αντίθεση με τον προκύπτοντα καθολικό νόμο.</a:t>
            </a:r>
          </a:p>
          <a:p>
            <a:endParaRPr lang="el-GR" dirty="0" smtClean="0"/>
          </a:p>
          <a:p>
            <a:r>
              <a:rPr lang="el-GR" dirty="0" smtClean="0"/>
              <a:t>Αυτό ονομάζεται ‘αρχή της επαγωγής’: Εάν έχουν γίνει παρατηρήσεις, κάτω από ένα ευρύ φάσμα συνθηκών, σε ένα μεγάλο αριθμό από Α, και εάν όλα τα </a:t>
            </a:r>
            <a:r>
              <a:rPr lang="el-GR" dirty="0" err="1" smtClean="0"/>
              <a:t>παρατηρηθέντα</a:t>
            </a:r>
            <a:r>
              <a:rPr lang="el-GR" dirty="0" smtClean="0"/>
              <a:t> Α, χωρίς εξαίρεση, διαθέτουν την ιδιότητα Β, τότε όλα τα Α διαθέτουν την ιδιότητα Β.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Ηπειρωτικός ‘ρασιοναλισμός’ και επιστήμη</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2600" dirty="0" smtClean="0"/>
              <a:t>Ο ηπειρωτικός ορθολογισμός, μέσω της έμφασης που έδωσε στις αρχές του Λόγου (που μας αποκαλύπτουν ένα κόσμο μεγαλύτερης βεβαιότητας από αυτόν των αισθήσεων) προσπάθησε, και αυτός, όπως ακριβώς και ο εμπειρισμός, να μεταγράψει στο φιλοσοφικό πεδίο τις προοδευτικές κατακτήσεις της τότε αναδυόμενης επιστήμης. </a:t>
            </a:r>
          </a:p>
          <a:p>
            <a:endParaRPr lang="el-GR" sz="2600" dirty="0" smtClean="0"/>
          </a:p>
          <a:p>
            <a:r>
              <a:rPr lang="el-GR" sz="2600" dirty="0" smtClean="0"/>
              <a:t>Αντί όμως να θεωρήσει την εισαγωγή της παρατήρησης και του πειράματος στην εμπειρική έρευνα ως το κρίσιμο φιλοσοφικά στοιχείο της επιστημονικής έρευνας (όπως έκανε ο εμπειρισμός), ο ρασιοναλισμός έκρινε ότι το κρίσιμο και προοδευτικό φιλοσοφικά στοιχείο της επιστημονικής έρευνας είναι:</a:t>
            </a:r>
          </a:p>
          <a:p>
            <a:r>
              <a:rPr lang="el-GR" sz="2600" dirty="0" smtClean="0"/>
              <a:t>1) η χρήση των </a:t>
            </a:r>
            <a:r>
              <a:rPr lang="el-GR" sz="2600" i="1" dirty="0" smtClean="0"/>
              <a:t>μαθηματικών </a:t>
            </a:r>
            <a:r>
              <a:rPr lang="el-GR" sz="2600" dirty="0" smtClean="0"/>
              <a:t>(αξιωματική μέθοδος της γεωμετρίας) στη μελέτη της φύσης (της κατανόησης των ιδιοτήτων της ύλης), λόγω της αποδεικτικής ισχύος που διαθέτουν. </a:t>
            </a:r>
          </a:p>
          <a:p>
            <a:r>
              <a:rPr lang="el-GR" sz="2600" dirty="0" smtClean="0"/>
              <a:t>2) η χρήση θεωρητικών εννοιών</a:t>
            </a:r>
            <a:r>
              <a:rPr lang="en-US" sz="2600" dirty="0" smtClean="0"/>
              <a:t> </a:t>
            </a:r>
            <a:r>
              <a:rPr lang="el-GR" sz="2600" dirty="0" smtClean="0"/>
              <a:t>ενταγμένων σε ένα </a:t>
            </a:r>
            <a:r>
              <a:rPr lang="el-GR" sz="2600" i="1" dirty="0" smtClean="0"/>
              <a:t>σύστημα</a:t>
            </a:r>
            <a:r>
              <a:rPr lang="el-GR" sz="2600" dirty="0" smtClean="0"/>
              <a:t>, που μας αποκαλύπτουν </a:t>
            </a:r>
            <a:r>
              <a:rPr lang="el-GR" sz="2600" i="1" dirty="0" smtClean="0"/>
              <a:t>αναγκαίες συνδέσεις </a:t>
            </a:r>
            <a:r>
              <a:rPr lang="el-GR" sz="2600" dirty="0" smtClean="0"/>
              <a:t>στον ίδιο τον κόσμο (π.χ. φυσικούς νόμους), οδηγώντας μας κατ’ αυτόν τον τρόπο </a:t>
            </a:r>
            <a:r>
              <a:rPr lang="el-GR" sz="2600" i="1" dirty="0" smtClean="0"/>
              <a:t>πέραν</a:t>
            </a:r>
            <a:r>
              <a:rPr lang="el-GR" sz="2600" dirty="0" smtClean="0"/>
              <a:t> της αντιληπτικής εμπειρίας (και της </a:t>
            </a:r>
            <a:r>
              <a:rPr lang="el-GR" sz="2600" dirty="0" err="1" smtClean="0"/>
              <a:t>ενδεχομενικότητας</a:t>
            </a:r>
            <a:r>
              <a:rPr lang="el-GR" sz="2600" dirty="0" smtClean="0"/>
              <a:t> και ασάφειας που τη χαρακτηρίζει).</a:t>
            </a:r>
          </a:p>
          <a:p>
            <a:endParaRPr lang="el-GR" sz="2400" dirty="0" smtClean="0"/>
          </a:p>
          <a:p>
            <a:pPr>
              <a:buNone/>
            </a:pPr>
            <a:endParaRPr lang="el-GR" sz="2400"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Η αρχή της επαγωγής δεν μπορεί να δικαιολογηθεί ούτε λογικά ούτε εμπειρικά</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400" dirty="0" smtClean="0"/>
              <a:t>Ακόμα όμως και αν δεχθούμε (χάριν του επιχειρήματος) ότι η παρατήρηση πράγματι μας εξασφαλίζει ένα ασφαλές σύνολο </a:t>
            </a:r>
            <a:r>
              <a:rPr lang="el-GR" sz="6400" dirty="0" err="1" smtClean="0"/>
              <a:t>παρατηρησιακών</a:t>
            </a:r>
            <a:r>
              <a:rPr lang="el-GR" sz="6400" dirty="0" smtClean="0"/>
              <a:t> αποφάνσεων ως σημείων αφετηρίας της εμπειρικής-επιστημονικής γνώσης, πώς αποδεικνύεται ότι ο επαγωγικός συλλογισμός μας οδηγεί σε αξιόπιστη επιστημονική γνώση;</a:t>
            </a:r>
          </a:p>
          <a:p>
            <a:endParaRPr lang="el-GR" sz="6400" dirty="0" smtClean="0"/>
          </a:p>
          <a:p>
            <a:r>
              <a:rPr lang="el-GR" sz="6400" dirty="0" smtClean="0"/>
              <a:t>Μπορεί η αρχή της επαγωγής να δικαιολογηθεί μέσω </a:t>
            </a:r>
            <a:r>
              <a:rPr lang="el-GR" sz="6400" i="1" dirty="0" smtClean="0"/>
              <a:t>παραγωγικού</a:t>
            </a:r>
            <a:r>
              <a:rPr lang="el-GR" sz="6400" dirty="0" smtClean="0"/>
              <a:t> επιχειρήματος; Είναι η αρχή της επαγωγής λογικώς (=παραγωγικά) έγκυρο επιχείρημα; Όχι</a:t>
            </a:r>
            <a:r>
              <a:rPr lang="en-US" sz="6400" dirty="0" smtClean="0"/>
              <a:t> (</a:t>
            </a:r>
            <a:r>
              <a:rPr lang="el-GR" sz="6400" dirty="0" smtClean="0"/>
              <a:t>παράδειγμα ‘</a:t>
            </a:r>
            <a:r>
              <a:rPr lang="el-GR" sz="6400" dirty="0" err="1" smtClean="0"/>
              <a:t>επαγωγίστριας</a:t>
            </a:r>
            <a:r>
              <a:rPr lang="el-GR" sz="6400" dirty="0" smtClean="0"/>
              <a:t> γαλοπούλας’ - </a:t>
            </a:r>
            <a:r>
              <a:rPr lang="en-US" sz="6400" dirty="0" smtClean="0"/>
              <a:t>Russell)</a:t>
            </a:r>
            <a:endParaRPr lang="el-GR" sz="6400" dirty="0" smtClean="0"/>
          </a:p>
          <a:p>
            <a:endParaRPr lang="el-GR" sz="6400" dirty="0" smtClean="0"/>
          </a:p>
          <a:p>
            <a:r>
              <a:rPr lang="el-GR" sz="6400" dirty="0" smtClean="0"/>
              <a:t>Μπορεί η επαγωγή να δικαιολογηθεί μέσω της </a:t>
            </a:r>
            <a:r>
              <a:rPr lang="el-GR" sz="6400" i="1" dirty="0" smtClean="0"/>
              <a:t>εμπειρίας</a:t>
            </a:r>
            <a:r>
              <a:rPr lang="el-GR" sz="6400" dirty="0" smtClean="0"/>
              <a:t>; Όχι. Πρόβλημα κυκλικότητας. Από μια σειρά ενικών </a:t>
            </a:r>
            <a:r>
              <a:rPr lang="el-GR" sz="6400" dirty="0" err="1" smtClean="0"/>
              <a:t>παρατηρησιακών</a:t>
            </a:r>
            <a:r>
              <a:rPr lang="el-GR" sz="6400" dirty="0" smtClean="0"/>
              <a:t> προτάσεων που καταγράφουν προηγούμενες επιτυχείς εφαρμογές αυτής της αρχής (η αρχή της επαγωγής λειτούργησε στο παρελθόν επιτυχώς στις περιπτώσεις </a:t>
            </a:r>
            <a:r>
              <a:rPr lang="en-US" sz="6400" dirty="0" smtClean="0"/>
              <a:t> x1, x2, x3)</a:t>
            </a:r>
            <a:r>
              <a:rPr lang="el-GR" sz="6400" dirty="0" smtClean="0"/>
              <a:t>,  συνάγεται μια καθολική πρόταση (η αρχή της επαγωγής λειτουργεί </a:t>
            </a:r>
            <a:r>
              <a:rPr lang="el-GR" sz="6400" i="1" dirty="0" smtClean="0"/>
              <a:t>πάντοτε</a:t>
            </a:r>
            <a:r>
              <a:rPr lang="el-GR" sz="6400" dirty="0" smtClean="0"/>
              <a:t>)</a:t>
            </a:r>
            <a:r>
              <a:rPr lang="en-US" sz="6400" dirty="0" smtClean="0"/>
              <a:t>.</a:t>
            </a:r>
          </a:p>
          <a:p>
            <a:endParaRPr lang="en-US" sz="6400" dirty="0" smtClean="0"/>
          </a:p>
          <a:p>
            <a:r>
              <a:rPr lang="el-GR" sz="6400" dirty="0" smtClean="0"/>
              <a:t>Δεν μπορούμε να χρησιμοποιήσουμε επαγωγή για να δικαιολογήσουμε την επαγωγή (εκτός αν θεωρήσουμε ως δεδομένη την ‘</a:t>
            </a:r>
            <a:r>
              <a:rPr lang="el-GR" sz="6400" i="1" dirty="0" err="1" smtClean="0"/>
              <a:t>ομοιομορφιά</a:t>
            </a:r>
            <a:r>
              <a:rPr lang="el-GR" sz="6400" i="1" dirty="0" smtClean="0"/>
              <a:t> της φύσης</a:t>
            </a:r>
            <a:r>
              <a:rPr lang="el-GR" sz="6400" dirty="0" smtClean="0"/>
              <a:t>’, ότι δηλαδή το μέλλον θα είναι όμοιο με το παρελθόν – αλλά αυτή η πεποίθηση </a:t>
            </a:r>
            <a:r>
              <a:rPr lang="el-GR" sz="6400" i="1" dirty="0" smtClean="0"/>
              <a:t>δεν</a:t>
            </a:r>
            <a:r>
              <a:rPr lang="el-GR" sz="6400" dirty="0" smtClean="0"/>
              <a:t> δικαιολογείται η ίδια επαγωγικά). </a:t>
            </a:r>
          </a:p>
          <a:p>
            <a:endParaRPr lang="el-GR" sz="6400" dirty="0" smtClean="0"/>
          </a:p>
          <a:p>
            <a:r>
              <a:rPr lang="el-GR" sz="6400" dirty="0" smtClean="0"/>
              <a:t>Αυτού του τύπου το πρόβλημα (που στον 20</a:t>
            </a:r>
            <a:r>
              <a:rPr lang="el-GR" sz="6400" baseline="30000" dirty="0" smtClean="0"/>
              <a:t>ο</a:t>
            </a:r>
            <a:r>
              <a:rPr lang="el-GR" sz="6400" dirty="0" smtClean="0"/>
              <a:t> αιώνα ονομάστηκε ‘πρόβλημα της επαγωγής’’) είχε ήδη επισημανθεί από τον </a:t>
            </a:r>
            <a:r>
              <a:rPr lang="en-US" sz="6400" dirty="0" smtClean="0"/>
              <a:t>Hume </a:t>
            </a:r>
            <a:r>
              <a:rPr lang="el-GR" sz="6400" dirty="0" smtClean="0"/>
              <a:t>τον 18</a:t>
            </a:r>
            <a:r>
              <a:rPr lang="el-GR" sz="6400" baseline="30000" dirty="0" smtClean="0"/>
              <a:t>ο</a:t>
            </a:r>
            <a:r>
              <a:rPr lang="el-GR" sz="6400" dirty="0" smtClean="0"/>
              <a:t> αιώνα.</a:t>
            </a:r>
          </a:p>
          <a:p>
            <a:endParaRPr lang="el-GR" sz="105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842946"/>
          </a:xfrm>
        </p:spPr>
        <p:txBody>
          <a:bodyPr>
            <a:noAutofit/>
          </a:bodyPr>
          <a:lstStyle/>
          <a:p>
            <a:r>
              <a:rPr lang="el-GR" sz="2600" dirty="0" smtClean="0"/>
              <a:t>(Εσωτερική) Κριτική του λογικού εμπειρισμού (</a:t>
            </a:r>
            <a:r>
              <a:rPr lang="en-US" sz="2600" dirty="0" err="1" smtClean="0"/>
              <a:t>Neurath</a:t>
            </a:r>
            <a:r>
              <a:rPr lang="en-US" sz="2600" dirty="0" smtClean="0"/>
              <a:t>)</a:t>
            </a:r>
            <a:r>
              <a:rPr lang="el-GR" sz="2600" dirty="0" smtClean="0"/>
              <a:t> στην έννοια των ‘</a:t>
            </a:r>
            <a:r>
              <a:rPr lang="el-GR" sz="2600" dirty="0" err="1" smtClean="0"/>
              <a:t>παρατηρησιακών</a:t>
            </a:r>
            <a:r>
              <a:rPr lang="el-GR" sz="2600" dirty="0" smtClean="0"/>
              <a:t> προτάσεων’</a:t>
            </a:r>
            <a:endParaRPr lang="el-GR" sz="2600"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3</a:t>
            </a:r>
            <a:r>
              <a:rPr lang="el-GR" sz="7200" baseline="30000" dirty="0" smtClean="0"/>
              <a:t>ο</a:t>
            </a:r>
            <a:r>
              <a:rPr lang="el-GR" sz="7200" dirty="0" smtClean="0"/>
              <a:t> πρόβλημα Λογικού εμπειρισμού: </a:t>
            </a:r>
          </a:p>
          <a:p>
            <a:pPr>
              <a:buNone/>
            </a:pPr>
            <a:endParaRPr lang="el-GR" sz="7200" dirty="0" smtClean="0"/>
          </a:p>
          <a:p>
            <a:r>
              <a:rPr lang="el-GR" sz="7200" dirty="0" smtClean="0"/>
              <a:t>Δεν είναι σαφές πώς μπορεί να θεμελιωθεί η απόλυτη δικαιολογητική αξιοπιστία των ίδιων των </a:t>
            </a:r>
            <a:r>
              <a:rPr lang="el-GR" sz="7200" i="1" dirty="0" err="1" smtClean="0"/>
              <a:t>παρατηρησιακών</a:t>
            </a:r>
            <a:r>
              <a:rPr lang="el-GR" sz="7200" dirty="0" smtClean="0"/>
              <a:t> προτάσεων: Κριτική στις προτάσεις πρωτοκόλλου (</a:t>
            </a:r>
            <a:r>
              <a:rPr lang="en-US" sz="7200" dirty="0" err="1" smtClean="0"/>
              <a:t>Neurath</a:t>
            </a:r>
            <a:r>
              <a:rPr lang="en-US" sz="7200" dirty="0" smtClean="0"/>
              <a:t>)</a:t>
            </a:r>
            <a:r>
              <a:rPr lang="el-GR" sz="7200" dirty="0" smtClean="0"/>
              <a:t> (</a:t>
            </a:r>
            <a:r>
              <a:rPr lang="en-US" sz="7200" dirty="0" smtClean="0"/>
              <a:t>‘</a:t>
            </a:r>
            <a:r>
              <a:rPr lang="el-GR" sz="7200" dirty="0" smtClean="0"/>
              <a:t>στις 3.15 ένα κόκκινο τραπέζι έγινε αντιληπτό από τον </a:t>
            </a:r>
            <a:r>
              <a:rPr lang="en-US" sz="7200" dirty="0" smtClean="0"/>
              <a:t>Otto’</a:t>
            </a:r>
            <a:r>
              <a:rPr lang="el-GR" sz="7200" dirty="0" smtClean="0"/>
              <a:t>) και στις ‘διαπιστωτικές προτάσεις’ (</a:t>
            </a:r>
            <a:r>
              <a:rPr lang="en-US" sz="7200" dirty="0" err="1" smtClean="0"/>
              <a:t>Schlick</a:t>
            </a:r>
            <a:r>
              <a:rPr lang="el-GR" sz="7200" dirty="0" smtClean="0"/>
              <a:t>)</a:t>
            </a:r>
            <a:r>
              <a:rPr lang="en-US" sz="7200" dirty="0" smtClean="0"/>
              <a:t> (</a:t>
            </a:r>
            <a:r>
              <a:rPr lang="el-GR" sz="7200" dirty="0" smtClean="0"/>
              <a:t>‘εδώ, τώρα, κόκκινο’).</a:t>
            </a:r>
          </a:p>
          <a:p>
            <a:endParaRPr lang="el-GR" sz="7200" dirty="0" smtClean="0"/>
          </a:p>
          <a:p>
            <a:r>
              <a:rPr lang="el-GR" sz="7200" dirty="0" smtClean="0"/>
              <a:t>Ο κύκλος της Βιέννης υποστήριζε ότι οι ‘βασικές’ ή ‘ατομικές’ προτάσεις είναι 1) βέβαιες και μη αναθεωρήσιμες, 2) έσχατες ή γνωσιολογικά πρότερες (όταν συλλαμβάνω το </a:t>
            </a:r>
            <a:r>
              <a:rPr lang="el-GR" sz="7200" i="1" dirty="0" smtClean="0"/>
              <a:t>νόημά</a:t>
            </a:r>
            <a:r>
              <a:rPr lang="el-GR" sz="7200" dirty="0" smtClean="0"/>
              <a:t> τους, συλλαμβάνω αυτομάτως και την </a:t>
            </a:r>
            <a:r>
              <a:rPr lang="el-GR" sz="7200" i="1" dirty="0" smtClean="0"/>
              <a:t>αλήθεια</a:t>
            </a:r>
            <a:r>
              <a:rPr lang="el-GR" sz="7200" dirty="0" smtClean="0"/>
              <a:t> τους). </a:t>
            </a:r>
          </a:p>
          <a:p>
            <a:pPr>
              <a:buNone/>
            </a:pPr>
            <a:endParaRPr lang="el-GR" sz="7200" dirty="0" smtClean="0"/>
          </a:p>
          <a:p>
            <a:r>
              <a:rPr lang="el-GR" sz="7200" dirty="0" smtClean="0"/>
              <a:t>Κάτι τέτοιο θεωρείτο απαραίτητο διότι 1) διασφάλιζε ένα σημείο </a:t>
            </a:r>
            <a:r>
              <a:rPr lang="el-GR" sz="7200" i="1" dirty="0" smtClean="0"/>
              <a:t>επαφής</a:t>
            </a:r>
            <a:r>
              <a:rPr lang="el-GR" sz="7200" dirty="0" smtClean="0"/>
              <a:t> της γλωσσικής και της </a:t>
            </a:r>
            <a:r>
              <a:rPr lang="el-GR" sz="7200" i="1" dirty="0" err="1" smtClean="0"/>
              <a:t>εξω</a:t>
            </a:r>
            <a:r>
              <a:rPr lang="el-GR" sz="7200" dirty="0" smtClean="0"/>
              <a:t>-γλωσσικής πραγματικότητας, το οποίο είναι 2) </a:t>
            </a:r>
            <a:r>
              <a:rPr lang="el-GR" sz="7200" i="1" dirty="0" smtClean="0"/>
              <a:t>άμεσα δεδομένο </a:t>
            </a:r>
            <a:r>
              <a:rPr lang="el-GR" sz="7200" dirty="0" smtClean="0"/>
              <a:t>(γνωστό) στο υποκείμενο. Και μόνο αν πληρούνταν οι εν λόγω προϋποθέσεις θεωρείτο ότι μπορούν οι προτάσεις μας γενικώς (και οι επιστημονικές προτάσεις, ειδικότερα) να έχουν </a:t>
            </a:r>
            <a:r>
              <a:rPr lang="el-GR" sz="7200" i="1" dirty="0" smtClean="0"/>
              <a:t>εμπειρικό περιεχόμενο </a:t>
            </a:r>
            <a:r>
              <a:rPr lang="el-GR" sz="7200" dirty="0" smtClean="0"/>
              <a:t>και </a:t>
            </a:r>
            <a:r>
              <a:rPr lang="el-GR" sz="7200" dirty="0" err="1" smtClean="0"/>
              <a:t>αντίκρυσμα</a:t>
            </a:r>
            <a:r>
              <a:rPr lang="el-GR" sz="7200" dirty="0" smtClean="0"/>
              <a:t>, να αναφέρονται στην εμπειρική </a:t>
            </a:r>
            <a:r>
              <a:rPr lang="el-GR" sz="7200" i="1" dirty="0" smtClean="0"/>
              <a:t>πραγματικότητα</a:t>
            </a:r>
            <a:r>
              <a:rPr lang="el-GR" sz="7200" dirty="0" smtClean="0"/>
              <a:t> (σε κάτι έξω από τον εαυτό τους, ανεξάρτητο, </a:t>
            </a:r>
            <a:r>
              <a:rPr lang="el-GR" sz="7200" dirty="0" err="1" smtClean="0"/>
              <a:t>εξω</a:t>
            </a:r>
            <a:r>
              <a:rPr lang="el-GR" sz="7200" dirty="0" smtClean="0"/>
              <a:t>-εννοιολογικό).</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sz="2400" dirty="0" smtClean="0"/>
              <a:t>Ωστόσο, σύμφωνα με την κριτική του </a:t>
            </a:r>
            <a:r>
              <a:rPr lang="en-US" sz="2400" dirty="0" err="1" smtClean="0"/>
              <a:t>Neurath</a:t>
            </a:r>
            <a:r>
              <a:rPr lang="el-GR" sz="2400" dirty="0" smtClean="0"/>
              <a:t> (στις ‘διαπιστωτικές προτάσεις’ του </a:t>
            </a:r>
            <a:r>
              <a:rPr lang="en-US" sz="2400" dirty="0" err="1" smtClean="0"/>
              <a:t>Schlick</a:t>
            </a:r>
            <a:r>
              <a:rPr lang="el-GR" sz="2400" dirty="0" smtClean="0"/>
              <a:t>),</a:t>
            </a:r>
            <a:r>
              <a:rPr lang="en-US" sz="2400" dirty="0" smtClean="0"/>
              <a:t> </a:t>
            </a:r>
            <a:r>
              <a:rPr lang="el-GR" sz="2400" dirty="0" smtClean="0"/>
              <a:t>δεν μπορούν προτάσεις που αξιώνουν να περιγράφουν την </a:t>
            </a:r>
            <a:r>
              <a:rPr lang="el-GR" sz="2400" i="1" dirty="0" smtClean="0"/>
              <a:t>εμπειρία</a:t>
            </a:r>
            <a:r>
              <a:rPr lang="el-GR" sz="2400" dirty="0" smtClean="0"/>
              <a:t> να είναι </a:t>
            </a:r>
            <a:r>
              <a:rPr lang="el-GR" sz="2400" i="1" dirty="0" smtClean="0"/>
              <a:t>καταστατικά μη αναθεωρήσιμες </a:t>
            </a:r>
            <a:r>
              <a:rPr lang="el-GR" sz="2400" dirty="0" smtClean="0"/>
              <a:t>από την εμπειρία: αν ίσχυε κάτι τέτοιο, θα σήμαινε απλά ότι οι εν λόγω προτάσεις </a:t>
            </a:r>
            <a:r>
              <a:rPr lang="el-GR" sz="2400" i="1" dirty="0" smtClean="0"/>
              <a:t>δεν</a:t>
            </a:r>
            <a:r>
              <a:rPr lang="el-GR" sz="2400" dirty="0" smtClean="0"/>
              <a:t> περιγράφουν εν τέλει την εμπειρία, μιας και η εμπειρία είναι </a:t>
            </a:r>
            <a:r>
              <a:rPr lang="el-GR" sz="2400" i="1" dirty="0" smtClean="0"/>
              <a:t>ουσιωδώς </a:t>
            </a:r>
            <a:r>
              <a:rPr lang="el-GR" sz="2400" i="1" dirty="0" err="1" smtClean="0"/>
              <a:t>ενδεχομενική</a:t>
            </a:r>
            <a:r>
              <a:rPr lang="el-GR" sz="2400" i="1" dirty="0" smtClean="0"/>
              <a:t>.</a:t>
            </a:r>
            <a:endParaRPr lang="el-GR" sz="2400" dirty="0" smtClean="0"/>
          </a:p>
          <a:p>
            <a:endParaRPr lang="el-GR" sz="2400" dirty="0" smtClean="0"/>
          </a:p>
          <a:p>
            <a:r>
              <a:rPr lang="el-GR" sz="2400" dirty="0" smtClean="0"/>
              <a:t>Άλλωστε, οι προτάσεις πρωτοκόλλου είναι, αυστηρά μιλώντας, δυνητικά </a:t>
            </a:r>
            <a:r>
              <a:rPr lang="el-GR" sz="2400" i="1" dirty="0" smtClean="0"/>
              <a:t>επισφαλείς</a:t>
            </a:r>
            <a:r>
              <a:rPr lang="el-GR" sz="2400" dirty="0" smtClean="0"/>
              <a:t>: στηρίζονται π.χ. στην ισχύ της (γενικής) υπόθεσης ότι δεν μας εξαπατά η μνήμη μας για μικρά χρονικά διαστήματα. </a:t>
            </a:r>
          </a:p>
          <a:p>
            <a:endParaRPr lang="el-GR" sz="2400" dirty="0" smtClean="0"/>
          </a:p>
          <a:p>
            <a:r>
              <a:rPr lang="el-GR" sz="2400" dirty="0" smtClean="0"/>
              <a:t>Συνεπώς, οι εν λόγω (‘ατομικές’) προτάσεις πρωτοκόλλου δεν μπορούν να θεωρηθούν γνωσιολογικά προνομιακές (πρότερες) έναντι άλλων (π.χ. περισσότερο ‘θεωρητικά φορτισμένων’, ‘γενικών’) προτάσεων.</a:t>
            </a:r>
            <a:endParaRPr lang="en-US" sz="2400" dirty="0" smtClean="0"/>
          </a:p>
          <a:p>
            <a:endParaRPr lang="el-GR"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Πέραν του λογικού εμπειρισμού: Ο </a:t>
            </a:r>
            <a:r>
              <a:rPr lang="el-GR" dirty="0" err="1" smtClean="0"/>
              <a:t>συνεκτικισμός</a:t>
            </a:r>
            <a:r>
              <a:rPr lang="el-GR" dirty="0" smtClean="0"/>
              <a:t> του </a:t>
            </a:r>
            <a:r>
              <a:rPr lang="en-US" dirty="0" err="1" smtClean="0"/>
              <a:t>Neurath</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n-US" dirty="0" smtClean="0"/>
              <a:t>O </a:t>
            </a:r>
            <a:r>
              <a:rPr lang="en-US" dirty="0" err="1" smtClean="0"/>
              <a:t>Neurath</a:t>
            </a:r>
            <a:r>
              <a:rPr lang="el-GR" dirty="0" smtClean="0"/>
              <a:t>, βάσει των παραπάνω, καταλήγει σε μια </a:t>
            </a:r>
            <a:r>
              <a:rPr lang="el-GR" i="1" dirty="0" smtClean="0"/>
              <a:t>ολιστική</a:t>
            </a:r>
            <a:r>
              <a:rPr lang="el-GR" dirty="0" smtClean="0"/>
              <a:t> αντιμετώπιση της γλώσσας (εννοιολογικού συστήματος) της</a:t>
            </a:r>
            <a:r>
              <a:rPr lang="en-US" dirty="0" smtClean="0"/>
              <a:t> </a:t>
            </a:r>
            <a:r>
              <a:rPr lang="el-GR" dirty="0" smtClean="0"/>
              <a:t>καθημερινότητας και της επιστήμης χωρίς ακλόνητα (βέβαια) θεμέλια</a:t>
            </a:r>
            <a:r>
              <a:rPr lang="en-US" dirty="0" smtClean="0"/>
              <a:t>.</a:t>
            </a:r>
          </a:p>
          <a:p>
            <a:endParaRPr lang="en-US" dirty="0" smtClean="0"/>
          </a:p>
          <a:p>
            <a:r>
              <a:rPr lang="el-GR" dirty="0" smtClean="0"/>
              <a:t>Εντός αυτής της ολιστικής δομής δεν έχει νόημα να αναζητείται η αλήθεια μιας πρότασης μέσω μιας άμεσης σύγκρισης ή αντιστοίχησής της με μια εντελώς ανεξάρτητα υπάρχουσα (εξωτερική ή ‘εσωτερική’) πραγματικότητα (που υποτίθεται  ότι αποτυπώνεται σε </a:t>
            </a:r>
            <a:r>
              <a:rPr lang="el-GR" dirty="0" err="1" smtClean="0"/>
              <a:t>παρατηρησιακές</a:t>
            </a:r>
            <a:r>
              <a:rPr lang="el-GR" dirty="0" smtClean="0"/>
              <a:t> προτάσεις πρωτοκόλλου), αλλά μόνο η αύξηση ή μείωση της </a:t>
            </a:r>
            <a:r>
              <a:rPr lang="el-GR" i="1" dirty="0" smtClean="0"/>
              <a:t>συνοχής</a:t>
            </a:r>
            <a:r>
              <a:rPr lang="el-GR" dirty="0" smtClean="0"/>
              <a:t> που θα επιφέρει στο </a:t>
            </a:r>
            <a:r>
              <a:rPr lang="el-GR" i="1" dirty="0" smtClean="0"/>
              <a:t>όλο</a:t>
            </a:r>
            <a:r>
              <a:rPr lang="el-GR" dirty="0" smtClean="0"/>
              <a:t> </a:t>
            </a:r>
            <a:r>
              <a:rPr lang="el-GR" i="1" dirty="0" smtClean="0"/>
              <a:t>σύστημα</a:t>
            </a:r>
            <a:r>
              <a:rPr lang="el-GR" dirty="0" smtClean="0"/>
              <a:t> προτάσεων (ατομικών και γενικών εξίσου) η εισαγωγή αυτής της πρότασης (</a:t>
            </a:r>
            <a:r>
              <a:rPr lang="el-GR" dirty="0" err="1" smtClean="0"/>
              <a:t>συνεκτικισμός</a:t>
            </a:r>
            <a:r>
              <a:rPr lang="el-GR" dirty="0" smtClean="0"/>
              <a:t>).</a:t>
            </a:r>
          </a:p>
          <a:p>
            <a:endParaRPr lang="el-GR" dirty="0" smtClean="0"/>
          </a:p>
          <a:p>
            <a:r>
              <a:rPr lang="el-GR" dirty="0" smtClean="0"/>
              <a:t>(Ως παράδειγμα εδώ μπορούμε να σκεφτούμε μια </a:t>
            </a:r>
            <a:r>
              <a:rPr lang="el-GR" i="1" dirty="0" smtClean="0"/>
              <a:t>επιστημονική θεωρία</a:t>
            </a:r>
            <a:r>
              <a:rPr lang="el-GR" dirty="0" smtClean="0"/>
              <a:t>, τους θεωρητικούς της όρους και τον τρόπο που συνδέονται αυτοί με την παρατήρηση μέσω του πειράματος. Οι</a:t>
            </a:r>
            <a:r>
              <a:rPr lang="en-US" dirty="0" smtClean="0"/>
              <a:t> </a:t>
            </a:r>
            <a:r>
              <a:rPr lang="el-GR" dirty="0" smtClean="0"/>
              <a:t>επιμέρους πεποιθήσεις που ‘παράγονται’ από την εν λόγω θεωρία (ατομικές ή γενικές) δικαιολογούνται ανάλογα με τη συνεισφορά της καθεμιάς τους στη </a:t>
            </a:r>
            <a:r>
              <a:rPr lang="el-GR" i="1" dirty="0" smtClean="0"/>
              <a:t>συνεκτικότητα</a:t>
            </a:r>
            <a:r>
              <a:rPr lang="el-GR" dirty="0" smtClean="0"/>
              <a:t> της θεωρίας ως </a:t>
            </a:r>
            <a:r>
              <a:rPr lang="el-GR" i="1" dirty="0" smtClean="0"/>
              <a:t>συνόλου</a:t>
            </a:r>
            <a:r>
              <a:rPr lang="el-GR" dirty="0" smtClean="0"/>
              <a:t>.)</a:t>
            </a:r>
          </a:p>
          <a:p>
            <a:endParaRPr lang="el-GR" dirty="0" smtClean="0"/>
          </a:p>
          <a:p>
            <a:pPr>
              <a:buNone/>
            </a:pP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1800" dirty="0" smtClean="0"/>
              <a:t>Ο εν λόγω </a:t>
            </a:r>
            <a:r>
              <a:rPr lang="el-GR" sz="1800" dirty="0" err="1" smtClean="0"/>
              <a:t>συνεκτικισμός</a:t>
            </a:r>
            <a:r>
              <a:rPr lang="el-GR" sz="1800" dirty="0" smtClean="0"/>
              <a:t> στηρίζεται και ενισχύεται από το γεγονός ότι οι (ενικές) </a:t>
            </a:r>
            <a:r>
              <a:rPr lang="el-GR" sz="1800" dirty="0" err="1" smtClean="0"/>
              <a:t>παρατηρησιακές</a:t>
            </a:r>
            <a:r>
              <a:rPr lang="el-GR" sz="1800" dirty="0" smtClean="0"/>
              <a:t> αποφάνσεις ακόμα και για τα πιο αυτονόητα πράγματα (π.χ. το χρώμα των αντικειμένων, το σχήμα και το είδος τους -π.χ. μια κιμωλία) </a:t>
            </a:r>
            <a:r>
              <a:rPr lang="el-GR" sz="1800" i="1" dirty="0" smtClean="0"/>
              <a:t>προϋποθέτουν </a:t>
            </a:r>
            <a:r>
              <a:rPr lang="el-GR" sz="1800" dirty="0" smtClean="0"/>
              <a:t>για τη </a:t>
            </a:r>
            <a:r>
              <a:rPr lang="el-GR" sz="1800" dirty="0" err="1" smtClean="0"/>
              <a:t>δικαιολόγησή</a:t>
            </a:r>
            <a:r>
              <a:rPr lang="el-GR" sz="1800" dirty="0" smtClean="0"/>
              <a:t> τους την ισχύ </a:t>
            </a:r>
            <a:r>
              <a:rPr lang="el-GR" sz="1800" i="1" dirty="0" smtClean="0"/>
              <a:t>γενικών θεωρητικών αρχών-νόμων </a:t>
            </a:r>
            <a:r>
              <a:rPr lang="el-GR" sz="1800" dirty="0" smtClean="0"/>
              <a:t>(π.χ. περί κανονικών συνθηκών για την αξιόπιστη αναφορά χρωμάτων, θεωρία χημείας για την αξιόπιστή δικαιολόγηση του ότι αυτό μπροστά μου είναι μια κιμωλία κλπ)</a:t>
            </a:r>
            <a:r>
              <a:rPr lang="en-US" sz="1800" dirty="0" smtClean="0"/>
              <a:t> (</a:t>
            </a:r>
            <a:r>
              <a:rPr lang="el-GR" sz="1800" dirty="0" smtClean="0"/>
              <a:t>βλ. και </a:t>
            </a:r>
            <a:r>
              <a:rPr lang="en-US" sz="1800" dirty="0" err="1" smtClean="0"/>
              <a:t>Sellars</a:t>
            </a:r>
            <a:r>
              <a:rPr lang="en-US" sz="1800" dirty="0" smtClean="0"/>
              <a:t> 1956).</a:t>
            </a:r>
            <a:endParaRPr lang="el-GR" sz="1800" dirty="0" smtClean="0"/>
          </a:p>
          <a:p>
            <a:endParaRPr lang="el-GR" sz="1800" dirty="0" smtClean="0"/>
          </a:p>
          <a:p>
            <a:r>
              <a:rPr lang="el-GR" sz="1800" dirty="0" smtClean="0"/>
              <a:t>Δεν υπάρχει τρόπος να θέσουμε ως αφετηρία των επιστημών οριστικά αποδεδειγμένες καθαρές προτάσεις πρωτοκόλλου. Δεν υπάρχει </a:t>
            </a:r>
            <a:r>
              <a:rPr lang="en-US" sz="1800" i="1" dirty="0" smtClean="0"/>
              <a:t>tabula rasa</a:t>
            </a:r>
            <a:r>
              <a:rPr lang="en-US" sz="1800" dirty="0" smtClean="0"/>
              <a:t>.</a:t>
            </a:r>
            <a:r>
              <a:rPr lang="el-GR" sz="1800" dirty="0" smtClean="0"/>
              <a:t> Δεν υπάρχει κάποια αυστηρή γνωσιολογική ασυμμετρία μεταξύ ενικών/</a:t>
            </a:r>
            <a:r>
              <a:rPr lang="el-GR" sz="1800" dirty="0" err="1" smtClean="0"/>
              <a:t>παρατηρησιακών</a:t>
            </a:r>
            <a:r>
              <a:rPr lang="el-GR" sz="1800" dirty="0" smtClean="0"/>
              <a:t> - γενικών/καθολικών/θεωρητικών προτάσεων.</a:t>
            </a:r>
            <a:r>
              <a:rPr lang="en-US" sz="1800" dirty="0" smtClean="0"/>
              <a:t> </a:t>
            </a:r>
            <a:endParaRPr lang="el-GR" sz="1800" dirty="0" smtClean="0"/>
          </a:p>
          <a:p>
            <a:endParaRPr lang="el-GR" sz="1800" dirty="0" smtClean="0"/>
          </a:p>
          <a:p>
            <a:r>
              <a:rPr lang="el-GR" sz="1800" dirty="0" smtClean="0"/>
              <a:t>«Είμαστε οι ναύτες που πρέπει να επισκευάζουν το πλοίο τους [=σύστημα εμπειρικών πεποιθήσεων] στην ανοικτή θάλασσα [=επισφάλεια, συνεκτικότητα] χωρίς ποτέ να μπορούν να το διαλύσουν στην ξηρά [=θεμέλιο] και να το ανακατασκευάσουν εκεί με καλύτερα υλικά» (</a:t>
            </a:r>
            <a:r>
              <a:rPr lang="en-US" sz="1800" dirty="0" err="1" smtClean="0"/>
              <a:t>Neurath</a:t>
            </a:r>
            <a:r>
              <a:rPr lang="en-US" sz="1800" dirty="0" smtClean="0"/>
              <a:t> </a:t>
            </a:r>
            <a:r>
              <a:rPr lang="el-GR" sz="1800" dirty="0" smtClean="0"/>
              <a:t>1932</a:t>
            </a:r>
            <a:r>
              <a:rPr lang="en-US" sz="1800" dirty="0" smtClean="0"/>
              <a:t>).</a:t>
            </a:r>
            <a:endParaRPr lang="el-GR" sz="1800"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534400" cy="1071546"/>
          </a:xfrm>
        </p:spPr>
        <p:txBody>
          <a:bodyPr>
            <a:noAutofit/>
          </a:bodyPr>
          <a:lstStyle/>
          <a:p>
            <a:r>
              <a:rPr lang="el-GR" sz="2600" dirty="0" smtClean="0"/>
              <a:t>13. Κριτική στη γνωσιολογία του νεότερου εμπειρισμού-ορθολογισμού: Ο </a:t>
            </a:r>
            <a:r>
              <a:rPr lang="en-US" sz="2600" dirty="0" err="1" smtClean="0"/>
              <a:t>Sellars</a:t>
            </a:r>
            <a:r>
              <a:rPr lang="en-US" sz="2600" dirty="0" smtClean="0"/>
              <a:t> </a:t>
            </a:r>
            <a:r>
              <a:rPr lang="el-GR" sz="2600" dirty="0" smtClean="0"/>
              <a:t>και ο ‘μύθος του Δεδομένου’</a:t>
            </a:r>
            <a:endParaRPr lang="el-GR" sz="2600" dirty="0"/>
          </a:p>
        </p:txBody>
      </p:sp>
      <p:sp>
        <p:nvSpPr>
          <p:cNvPr id="3" name="2 - Θέση περιεχομένου"/>
          <p:cNvSpPr>
            <a:spLocks noGrp="1"/>
          </p:cNvSpPr>
          <p:nvPr>
            <p:ph sz="quarter" idx="1"/>
          </p:nvPr>
        </p:nvSpPr>
        <p:spPr>
          <a:xfrm>
            <a:off x="301752" y="1527048"/>
            <a:ext cx="8503920" cy="4572000"/>
          </a:xfrm>
        </p:spPr>
        <p:txBody>
          <a:bodyPr>
            <a:normAutofit fontScale="77500" lnSpcReduction="20000"/>
          </a:bodyPr>
          <a:lstStyle/>
          <a:p>
            <a:r>
              <a:rPr lang="el-GR" dirty="0" smtClean="0"/>
              <a:t>Είδαμε ότι οι εμπειριστές και οι ρασιοναλιστές, παρά τις πολύ μεγάλες διαφορές τους, αποδέχονται αμφότεροι μια </a:t>
            </a:r>
            <a:r>
              <a:rPr lang="el-GR" i="1" dirty="0" err="1" smtClean="0"/>
              <a:t>θεμελιοκρατική</a:t>
            </a:r>
            <a:r>
              <a:rPr lang="en-US" dirty="0" smtClean="0"/>
              <a:t> </a:t>
            </a:r>
            <a:r>
              <a:rPr lang="el-GR" dirty="0" smtClean="0"/>
              <a:t>αντίληψη για τη γνώση.</a:t>
            </a:r>
          </a:p>
          <a:p>
            <a:endParaRPr lang="el-GR" dirty="0" smtClean="0"/>
          </a:p>
          <a:p>
            <a:r>
              <a:rPr lang="el-GR" dirty="0" smtClean="0"/>
              <a:t>Οι εμπειριστές και ρασιοναλιστές συμφωνούν στο ότι γνώση μπορεί να υπάρχει μόνο αν υπάρχει κάποιο </a:t>
            </a:r>
            <a:r>
              <a:rPr lang="el-GR" i="1" dirty="0" smtClean="0"/>
              <a:t>βέβαιο</a:t>
            </a:r>
            <a:r>
              <a:rPr lang="el-GR" dirty="0" smtClean="0"/>
              <a:t> θεμέλιο από το οποίο αυτή να μπορεί να παράγεται με αξιόπιστο τρόπο (παραγωγικό συλλογισμό βασισμένο σε σαφείς και ευκρινείς ιδέες). Πραγματική γνώση υπάρχει μόνο όταν έχει αποκλειστεί η αμφιβολία. </a:t>
            </a:r>
          </a:p>
          <a:p>
            <a:endParaRPr lang="el-GR" dirty="0" smtClean="0"/>
          </a:p>
          <a:p>
            <a:r>
              <a:rPr lang="el-GR" dirty="0" smtClean="0"/>
              <a:t>Οι εμπειριστές και οι ρασιοναλιστές διαφωνούν ‘μόνο’ ως προς το </a:t>
            </a:r>
            <a:r>
              <a:rPr lang="el-GR" i="1" dirty="0" smtClean="0"/>
              <a:t>περιεχόμενο</a:t>
            </a:r>
            <a:r>
              <a:rPr lang="el-GR" dirty="0" smtClean="0"/>
              <a:t> αυτής της βέβαιης γνώσης: Οι εμπειριστές θεωρούν ότι η γνώση θεμελιώνεται στην άμεση αντιληπτική εμπειρία, ενώ οι ρασιοναλιστές σε βασικές αναγκαία αληθείς αρχές του Λόγου που δικαιολογούνται άμεσα από ένα είδος ‘διανοητικής εποπτείας’, από το ‘φυσικό φως του Λόγου’.</a:t>
            </a:r>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3100" dirty="0" smtClean="0"/>
              <a:t>Αλλά και οι φιλοσοφικοί επίγονοι των εμπειριστών στη σύγχρονη αναλυτική φιλοσοφία είναι κατ’ </a:t>
            </a:r>
            <a:r>
              <a:rPr lang="el-GR" sz="3100" dirty="0" err="1" smtClean="0"/>
              <a:t>ουσίαν</a:t>
            </a:r>
            <a:r>
              <a:rPr lang="el-GR" sz="3100" dirty="0" smtClean="0"/>
              <a:t> </a:t>
            </a:r>
            <a:r>
              <a:rPr lang="el-GR" sz="3100" dirty="0" err="1" smtClean="0"/>
              <a:t>θεμελιοκράτες</a:t>
            </a:r>
            <a:r>
              <a:rPr lang="el-GR" sz="3100" dirty="0" smtClean="0"/>
              <a:t>: </a:t>
            </a:r>
          </a:p>
          <a:p>
            <a:endParaRPr lang="el-GR" sz="3100" dirty="0" smtClean="0"/>
          </a:p>
          <a:p>
            <a:r>
              <a:rPr lang="el-GR" sz="3100" dirty="0" smtClean="0"/>
              <a:t>Ο </a:t>
            </a:r>
            <a:r>
              <a:rPr lang="en-US" sz="3100" dirty="0" smtClean="0"/>
              <a:t>Russell </a:t>
            </a:r>
            <a:r>
              <a:rPr lang="el-GR" sz="3100" dirty="0" smtClean="0"/>
              <a:t>θεμελιώνει την εμπειρική γνώση στα άμεσα δεδομένα της συνείδησης (</a:t>
            </a:r>
            <a:r>
              <a:rPr lang="en-US" sz="3100" dirty="0" smtClean="0"/>
              <a:t>sense-data)</a:t>
            </a:r>
            <a:r>
              <a:rPr lang="el-GR" sz="3100" dirty="0" smtClean="0"/>
              <a:t>, τα οποία γνωρίζουμε με βεβαιότητα από την απλή άμεση εξοικείωση μαζί τους (</a:t>
            </a:r>
            <a:r>
              <a:rPr lang="en-US" sz="3100" dirty="0" smtClean="0"/>
              <a:t>knowledge by acquaintance)</a:t>
            </a:r>
            <a:r>
              <a:rPr lang="el-GR" sz="3100" dirty="0" smtClean="0"/>
              <a:t>. </a:t>
            </a:r>
          </a:p>
          <a:p>
            <a:endParaRPr lang="el-GR" sz="3100" dirty="0" smtClean="0"/>
          </a:p>
          <a:p>
            <a:r>
              <a:rPr lang="el-GR" sz="3100" dirty="0" smtClean="0"/>
              <a:t>Οι λογικοί θετικιστές θεμελιώνουν την εμπειρική γνώση</a:t>
            </a:r>
            <a:r>
              <a:rPr lang="en-US" sz="3100" dirty="0" smtClean="0"/>
              <a:t> (</a:t>
            </a:r>
            <a:r>
              <a:rPr lang="el-GR" sz="3100" dirty="0" smtClean="0"/>
              <a:t>και το ίδιο το νόημα των προτάσεων εν γένει) σε ‘βασικές’/ ‘ατομικές’ / </a:t>
            </a:r>
            <a:r>
              <a:rPr lang="el-GR" sz="3100" dirty="0" err="1" smtClean="0"/>
              <a:t>παρατηρησιακές</a:t>
            </a:r>
            <a:r>
              <a:rPr lang="el-GR" sz="3100" dirty="0" smtClean="0"/>
              <a:t> προτάσεις που αφορούν την αντιληπτική εμπειρία (και γι’ αυτό το περιεχόμενό τους είναι άμεσα και με βεβαιότητα γνωστό ανεξάρτητα από τη σχέση τους με άλλες -μη </a:t>
            </a:r>
            <a:r>
              <a:rPr lang="el-GR" sz="3100" dirty="0" err="1" smtClean="0"/>
              <a:t>παρατηρησιακές</a:t>
            </a:r>
            <a:r>
              <a:rPr lang="el-GR" sz="3100" dirty="0" smtClean="0"/>
              <a:t>, θεωρητικές, αφηρημένες, γενικές- έννοιες/προτάσεις).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έννοια (και ο μύθος) του ‘Δεδομένου’</a:t>
            </a:r>
            <a:endParaRPr lang="el-GR" dirty="0"/>
          </a:p>
        </p:txBody>
      </p:sp>
      <p:sp>
        <p:nvSpPr>
          <p:cNvPr id="3" name="2 - Θέση περιεχομένου"/>
          <p:cNvSpPr>
            <a:spLocks noGrp="1"/>
          </p:cNvSpPr>
          <p:nvPr>
            <p:ph sz="quarter" idx="1"/>
          </p:nvPr>
        </p:nvSpPr>
        <p:spPr/>
        <p:txBody>
          <a:bodyPr>
            <a:noAutofit/>
          </a:bodyPr>
          <a:lstStyle/>
          <a:p>
            <a:r>
              <a:rPr lang="en-US" sz="2000" dirty="0" smtClean="0"/>
              <a:t>O </a:t>
            </a:r>
            <a:r>
              <a:rPr lang="en-US" sz="2000" dirty="0" err="1" smtClean="0"/>
              <a:t>Sellars</a:t>
            </a:r>
            <a:r>
              <a:rPr lang="el-GR" sz="2000" dirty="0" smtClean="0"/>
              <a:t>, συνεχίζοντας και </a:t>
            </a:r>
            <a:r>
              <a:rPr lang="el-GR" sz="2000" dirty="0" err="1" smtClean="0"/>
              <a:t>ριζοσπαστικοποιώντας</a:t>
            </a:r>
            <a:r>
              <a:rPr lang="el-GR" sz="2000" dirty="0" smtClean="0"/>
              <a:t> σε αυτό το σημείο την κριτική των </a:t>
            </a:r>
            <a:r>
              <a:rPr lang="en-US" sz="2000" dirty="0" err="1" smtClean="0"/>
              <a:t>Neurath</a:t>
            </a:r>
            <a:r>
              <a:rPr lang="en-US" sz="2000" dirty="0" smtClean="0"/>
              <a:t> </a:t>
            </a:r>
            <a:r>
              <a:rPr lang="el-GR" sz="2000" dirty="0" smtClean="0"/>
              <a:t>και </a:t>
            </a:r>
            <a:r>
              <a:rPr lang="en-US" sz="2000" dirty="0" err="1" smtClean="0"/>
              <a:t>Quine</a:t>
            </a:r>
            <a:r>
              <a:rPr lang="en-US" sz="2000" dirty="0" smtClean="0"/>
              <a:t> </a:t>
            </a:r>
            <a:r>
              <a:rPr lang="el-GR" sz="2000" dirty="0" smtClean="0"/>
              <a:t>στον λογικό εμπειρισμό, επιτίθεται στη </a:t>
            </a:r>
            <a:r>
              <a:rPr lang="el-GR" sz="2000" dirty="0" err="1" smtClean="0"/>
              <a:t>θεμελιοκρατική</a:t>
            </a:r>
            <a:r>
              <a:rPr lang="el-GR" sz="2000" dirty="0" smtClean="0"/>
              <a:t> αυτή αντίληψη περί εμπειρικής γνώσης των λογικών εμπειριστών και των φιλοσοφικών ‘προγόνων’ τους (</a:t>
            </a:r>
            <a:r>
              <a:rPr lang="en-US" sz="2000" dirty="0" smtClean="0"/>
              <a:t>Russell).</a:t>
            </a:r>
          </a:p>
          <a:p>
            <a:endParaRPr lang="en-US" sz="2000" dirty="0" smtClean="0"/>
          </a:p>
          <a:p>
            <a:r>
              <a:rPr lang="el-GR" sz="2000" dirty="0" smtClean="0"/>
              <a:t>Η ριζοσπαστική φύση της κριτικής του </a:t>
            </a:r>
            <a:r>
              <a:rPr lang="en-US" sz="2000" dirty="0" err="1" smtClean="0"/>
              <a:t>Sellars</a:t>
            </a:r>
            <a:r>
              <a:rPr lang="en-US" sz="2000" dirty="0" smtClean="0"/>
              <a:t> </a:t>
            </a:r>
            <a:r>
              <a:rPr lang="el-GR" sz="2000" dirty="0" smtClean="0"/>
              <a:t>φαίνεται επιπλέον από το ότι, εκτός από τις παραπάνω εκσυγχρονισμένες εκδοχές </a:t>
            </a:r>
            <a:r>
              <a:rPr lang="el-GR" sz="2000" dirty="0" err="1" smtClean="0"/>
              <a:t>εμπειριστικής</a:t>
            </a:r>
            <a:r>
              <a:rPr lang="el-GR" sz="2000" dirty="0" smtClean="0"/>
              <a:t> </a:t>
            </a:r>
            <a:r>
              <a:rPr lang="el-GR" sz="2000" dirty="0" err="1" smtClean="0"/>
              <a:t>θεμελιοκρατίας</a:t>
            </a:r>
            <a:r>
              <a:rPr lang="el-GR" sz="2000" dirty="0" smtClean="0"/>
              <a:t> που συναντώνται στον </a:t>
            </a:r>
            <a:r>
              <a:rPr lang="en-US" sz="2000" dirty="0" smtClean="0"/>
              <a:t>Russell </a:t>
            </a:r>
            <a:r>
              <a:rPr lang="el-GR" sz="2000" dirty="0" smtClean="0"/>
              <a:t>και στον λογικό εμπειρισμό, ο </a:t>
            </a:r>
            <a:r>
              <a:rPr lang="en-US" sz="2000" dirty="0" err="1" smtClean="0"/>
              <a:t>Sellars</a:t>
            </a:r>
            <a:r>
              <a:rPr lang="en-US" sz="2000" dirty="0" smtClean="0"/>
              <a:t> </a:t>
            </a:r>
            <a:r>
              <a:rPr lang="el-GR" sz="2000" dirty="0" smtClean="0"/>
              <a:t>επιτίθεται, ταυτόχρονα και με την ίδια κίνηση, στις </a:t>
            </a:r>
            <a:r>
              <a:rPr lang="el-GR" sz="2000" i="1" dirty="0" smtClean="0"/>
              <a:t>κλασικές</a:t>
            </a:r>
            <a:r>
              <a:rPr lang="el-GR" sz="2000" dirty="0" smtClean="0"/>
              <a:t> εκδοχές εμπειρισμού αλλά και εξίσου στις κλασικές εκδοχές </a:t>
            </a:r>
            <a:r>
              <a:rPr lang="el-GR" sz="2000" i="1" dirty="0" smtClean="0"/>
              <a:t>ρασιοναλισμού</a:t>
            </a:r>
            <a:r>
              <a:rPr lang="el-GR" sz="2000" dirty="0" smtClean="0"/>
              <a:t>.</a:t>
            </a:r>
            <a:endParaRPr lang="en-US" sz="2000" dirty="0" smtClean="0"/>
          </a:p>
          <a:p>
            <a:endParaRPr lang="en-US" sz="2000" dirty="0" smtClean="0"/>
          </a:p>
          <a:p>
            <a:r>
              <a:rPr lang="el-GR" sz="2000" dirty="0" smtClean="0"/>
              <a:t>Η έννοια ‘κλειδί’ που χρησιμοποιεί ο </a:t>
            </a:r>
            <a:r>
              <a:rPr lang="en-US" sz="2000" dirty="0" err="1" smtClean="0"/>
              <a:t>Sellars</a:t>
            </a:r>
            <a:r>
              <a:rPr lang="en-US" sz="2000" dirty="0" smtClean="0"/>
              <a:t> </a:t>
            </a:r>
            <a:r>
              <a:rPr lang="el-GR" sz="2000" dirty="0" smtClean="0"/>
              <a:t>για να κριτικάρει όλες αυτές τις ετερόκλητες φαινομενικά απόψεις, είναι αυτή του ‘Δεδομένου’ (</a:t>
            </a:r>
            <a:r>
              <a:rPr lang="en-US" sz="2000" dirty="0" smtClean="0"/>
              <a:t>Given)</a:t>
            </a:r>
            <a:r>
              <a:rPr lang="el-GR" sz="2000" dirty="0" smtClean="0"/>
              <a:t>, της ‘Δεδομένης γνώσης’. </a:t>
            </a:r>
          </a:p>
          <a:p>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n-US" sz="2800" dirty="0" smtClean="0"/>
              <a:t>O </a:t>
            </a:r>
            <a:r>
              <a:rPr lang="en-US" sz="2800" dirty="0" err="1" smtClean="0"/>
              <a:t>Sellars</a:t>
            </a:r>
            <a:r>
              <a:rPr lang="el-GR" sz="2800" dirty="0" smtClean="0"/>
              <a:t>, στο άρθρο του </a:t>
            </a:r>
            <a:r>
              <a:rPr lang="en-US" sz="2800" dirty="0" smtClean="0"/>
              <a:t>‘Empiricism and the Philosophy of Mind’ (1956) </a:t>
            </a:r>
            <a:r>
              <a:rPr lang="el-GR" sz="2800" dirty="0" smtClean="0"/>
              <a:t>θα ισχυριστεί: </a:t>
            </a:r>
          </a:p>
          <a:p>
            <a:endParaRPr lang="el-GR" sz="2800" dirty="0" smtClean="0"/>
          </a:p>
          <a:p>
            <a:r>
              <a:rPr lang="el-GR" sz="2800" dirty="0" smtClean="0"/>
              <a:t>1) ότι υπάρχει μια κομβική έννοια στη γνωσιολογία που χρησιμοποιείται πολύ συχνά και πολλές φορές ανεπίγνωστα από ένα μεγάλο μέρος της φιλοσοφικής παράδοσης αλλά και σύγχρονων φιλοσοφικών θεωριών, η έννοια του ‘</a:t>
            </a:r>
            <a:r>
              <a:rPr lang="el-GR" sz="2800" i="1" dirty="0" smtClean="0"/>
              <a:t>Δεδομένου</a:t>
            </a:r>
            <a:r>
              <a:rPr lang="el-GR" sz="2800" dirty="0" smtClean="0"/>
              <a:t>’ (</a:t>
            </a:r>
            <a:r>
              <a:rPr lang="en-US" sz="2800" dirty="0" smtClean="0"/>
              <a:t>Given),</a:t>
            </a:r>
            <a:r>
              <a:rPr lang="el-GR" sz="2800" dirty="0" smtClean="0"/>
              <a:t> </a:t>
            </a:r>
          </a:p>
          <a:p>
            <a:endParaRPr lang="el-GR" sz="2800" dirty="0" smtClean="0"/>
          </a:p>
          <a:p>
            <a:r>
              <a:rPr lang="el-GR" sz="2800" dirty="0" smtClean="0"/>
              <a:t>2) ότι αυτή κεντρική γνωσιολογική έννοια στην πραγματικότητα δεν μπορεί να κάνει αυτό για το οποίο φτιάχνεται, δεν μπορεί δηλαδή να παράσχει ένα θεμέλιο στην γνώση (εμπειρική ή μη). Το ‘Δεδομένο’, η ‘Δεδομένη γνώση’ είναι ένας μύθος, ο ‘μύθος του Δεδομένου’ (</a:t>
            </a:r>
            <a:r>
              <a:rPr lang="en-US" sz="2800" dirty="0" smtClean="0"/>
              <a:t>myth of the Given).</a:t>
            </a:r>
            <a:endParaRPr lang="el-GR"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Η έννοια του Δεδομένου αποσκοπεί στο να προσδώσει περιεχόμενο στην, εκ πρώτης όψεως εύλογη, διαίσθησή μας ότι για να είναι η γνώση μας περί της πραγματικότητας </a:t>
            </a:r>
            <a:r>
              <a:rPr lang="el-GR" i="1" dirty="0" smtClean="0"/>
              <a:t>αντικειμενική </a:t>
            </a:r>
            <a:r>
              <a:rPr lang="el-GR" dirty="0" smtClean="0"/>
              <a:t>(=μη αυθαίρετη), και προκειμένου να μην οδηγεί σε άπειρη αναδρομή ή φαύλη κυκλικότητα, θα πρέπει να υφίσταται ένα σημείο </a:t>
            </a:r>
            <a:r>
              <a:rPr lang="el-GR" i="1" dirty="0" smtClean="0"/>
              <a:t>άμεσης επαφής</a:t>
            </a:r>
            <a:r>
              <a:rPr lang="el-GR" dirty="0" smtClean="0"/>
              <a:t> μεταξύ γνωστικού υποκειμένου και πραγματικότητας που επιτρέπει στο υποκείμενο να κατέχει κάποια πρωτογενή/πρωταρχική γνώση χωρίς να την έχει συνάγει από καμία άλλη πηγή γνώσης. </a:t>
            </a:r>
          </a:p>
          <a:p>
            <a:endParaRPr lang="el-GR" dirty="0" smtClean="0"/>
          </a:p>
          <a:p>
            <a:r>
              <a:rPr lang="el-GR" dirty="0" smtClean="0"/>
              <a:t>Αυτός ο ‘άμεσος </a:t>
            </a:r>
            <a:r>
              <a:rPr lang="el-GR" dirty="0" err="1" smtClean="0"/>
              <a:t>γνωσιακός</a:t>
            </a:r>
            <a:r>
              <a:rPr lang="el-GR" dirty="0" smtClean="0"/>
              <a:t> δίαυλος’ μεταξύ γνωστικού υποκειμένου και πραγματικότητας καθιστά τη </a:t>
            </a:r>
            <a:r>
              <a:rPr lang="el-GR" dirty="0" err="1" smtClean="0"/>
              <a:t>γνωσιακή</a:t>
            </a:r>
            <a:r>
              <a:rPr lang="el-GR" dirty="0" smtClean="0"/>
              <a:t> επαφή μεταξύ τους απολύτως άμεση, ‘διάφανη’, μη εξαρτώμενη από άλλου τύπου γνώση, και συνιστά ακριβώς τη </a:t>
            </a:r>
            <a:r>
              <a:rPr lang="el-GR" i="1" dirty="0" smtClean="0"/>
              <a:t>Δεδομένη</a:t>
            </a:r>
            <a:r>
              <a:rPr lang="el-GR" dirty="0" smtClean="0"/>
              <a:t> γνώση, η οποία μπορεί ακολούθως να χρησιμεύσει ως </a:t>
            </a:r>
            <a:r>
              <a:rPr lang="el-GR" i="1" dirty="0" smtClean="0"/>
              <a:t>θεμέλιο</a:t>
            </a:r>
            <a:r>
              <a:rPr lang="el-GR" dirty="0" smtClean="0"/>
              <a:t> πάνω στο οποίο μπορεί να στηριχθεί όλη η υπόλοιπη, εμπειρική και μη, γνώση.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Ο ρασιοναλισμός ως μια (εξίσου) προοδευτική κοινωνική δύναμη</a:t>
            </a:r>
            <a:endParaRPr lang="el-GR" dirty="0"/>
          </a:p>
        </p:txBody>
      </p:sp>
      <p:sp>
        <p:nvSpPr>
          <p:cNvPr id="3" name="2 - Θέση περιεχομένου"/>
          <p:cNvSpPr>
            <a:spLocks noGrp="1"/>
          </p:cNvSpPr>
          <p:nvPr>
            <p:ph sz="quarter" idx="1"/>
          </p:nvPr>
        </p:nvSpPr>
        <p:spPr/>
        <p:txBody>
          <a:bodyPr>
            <a:normAutofit fontScale="25000" lnSpcReduction="20000"/>
          </a:bodyPr>
          <a:lstStyle/>
          <a:p>
            <a:pPr>
              <a:buNone/>
            </a:pPr>
            <a:endParaRPr lang="el-GR" dirty="0" smtClean="0"/>
          </a:p>
          <a:p>
            <a:r>
              <a:rPr lang="el-GR" sz="6400" dirty="0" smtClean="0"/>
              <a:t>Οι ρασιοναλιστές, όπως και οι εμπειριστές, ασκούν συστηματική κριτική στου δογματικούς ‘σχολαστικούς’ φυσικούς φιλοσόφους του μεσαίωνα που ακολουθούσαν τυφλά τον Αριστοτέλη.</a:t>
            </a:r>
          </a:p>
          <a:p>
            <a:endParaRPr lang="el-GR" sz="6400" dirty="0" smtClean="0"/>
          </a:p>
          <a:p>
            <a:r>
              <a:rPr lang="el-GR" sz="6400" dirty="0" smtClean="0"/>
              <a:t>Η κριτική που ασκούν ωστόσο, δεν έχει ως στόχο της τόσο την κατάδειξη της πλημμελούς εμπειρικής θεμελίωσης του Αριστοτελικού συστήματος στο πείραμα και στην παρατήρηση (όπως συμβαίνει στους εμπειριστές), αλλά μάλλον στην ανάδειξη της </a:t>
            </a:r>
            <a:r>
              <a:rPr lang="el-GR" sz="6400" i="1" dirty="0" smtClean="0"/>
              <a:t>έλλειψης βεβαιότητας</a:t>
            </a:r>
            <a:r>
              <a:rPr lang="el-GR" sz="6400" dirty="0" smtClean="0"/>
              <a:t>, της </a:t>
            </a:r>
            <a:r>
              <a:rPr lang="el-GR" sz="6400" i="1" dirty="0" smtClean="0"/>
              <a:t>αδυναμίας θεμελίωσης </a:t>
            </a:r>
            <a:r>
              <a:rPr lang="el-GR" sz="6400" dirty="0" smtClean="0"/>
              <a:t>των πορισμάτων του (π.χ. του ορισμού του ανθρώπου ως έλλογου ζώου, της βαρύτητας ως μιας ιδιότητας που κάνει τα σώματα να κινούνται ‘από τη φύση τους’ προς τα κάτω (επειδή καταλαμβάνουν από τη φύση τους το χώρο κάτω από εκείνον που καταλαμβάνει ο αέρας)). Κατηγορούν με άλλα λόγια τους Αριστοτελικούς για υπερβολική προσκόλληση στα δεδομένα της καθημερινής εμπειρίας (αντιληπτικής πραγματικότητας).</a:t>
            </a:r>
          </a:p>
          <a:p>
            <a:endParaRPr lang="el-GR" sz="6400" dirty="0" smtClean="0"/>
          </a:p>
          <a:p>
            <a:r>
              <a:rPr lang="el-GR" sz="6400" dirty="0" smtClean="0"/>
              <a:t>Η εν λόγω βεβαιότητα και θεμελίωση της γνώσης μας σχετίζεται με την κατανόηση των </a:t>
            </a:r>
            <a:r>
              <a:rPr lang="el-GR" sz="6400" i="1" dirty="0" smtClean="0"/>
              <a:t>πρώτων αιτίων ή αρχών </a:t>
            </a:r>
            <a:r>
              <a:rPr lang="el-GR" sz="6400" dirty="0" smtClean="0"/>
              <a:t>των πραγμάτων και παρέχεται μόνο από τη </a:t>
            </a:r>
            <a:r>
              <a:rPr lang="el-GR" sz="6400" i="1" dirty="0" smtClean="0"/>
              <a:t>νόηση</a:t>
            </a:r>
            <a:r>
              <a:rPr lang="el-GR" sz="6400" dirty="0" smtClean="0"/>
              <a:t>, και όχι από τις αισθήσεις. Οι ρασιοναλιστές εμπνέονται από την επιστημονική επανάσταση της εποχής τους, όχι τόσο όμως από την έμφασή της στο πείραμα, όσο από την τάση της να εξηγεί τα φυσικά φαινόμενα επί τη βάσει μαθηματικών αρχών και συστηματικά αρθρωμένων θεωρητικών εννοιών που αναφέρονται σε μια φυσική πραγματικότητα </a:t>
            </a:r>
            <a:r>
              <a:rPr lang="el-GR" sz="6400" i="1" dirty="0" smtClean="0"/>
              <a:t>πέραν</a:t>
            </a:r>
            <a:r>
              <a:rPr lang="el-GR" sz="6400" dirty="0" smtClean="0"/>
              <a:t> της εμπειρίας, και μας εξηγούν όχι απλώς πώς </a:t>
            </a:r>
            <a:r>
              <a:rPr lang="el-GR" sz="6400" i="1" dirty="0" smtClean="0"/>
              <a:t>συμβαίνει</a:t>
            </a:r>
            <a:r>
              <a:rPr lang="el-GR" sz="6400" dirty="0" smtClean="0"/>
              <a:t> να έχουν τα πράγματα, αλλά </a:t>
            </a:r>
            <a:r>
              <a:rPr lang="el-GR" sz="6400" i="1" dirty="0" smtClean="0"/>
              <a:t>γιατί</a:t>
            </a:r>
            <a:r>
              <a:rPr lang="el-GR" sz="6400" dirty="0" smtClean="0"/>
              <a:t> είναι αυτά που είναι και όχι κάτι άλλο (αρχή του </a:t>
            </a:r>
            <a:r>
              <a:rPr lang="el-GR" sz="6400" dirty="0" err="1" smtClean="0"/>
              <a:t>αποχρώντος</a:t>
            </a:r>
            <a:r>
              <a:rPr lang="el-GR" sz="6400" dirty="0" smtClean="0"/>
              <a:t> λόγου, φυσική αναγκαιότητα).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Τα βασικά λοιπόν </a:t>
            </a:r>
            <a:r>
              <a:rPr lang="el-GR" dirty="0" err="1" smtClean="0"/>
              <a:t>γνωσιακά</a:t>
            </a:r>
            <a:r>
              <a:rPr lang="el-GR" dirty="0" smtClean="0"/>
              <a:t> χαρακτηριστικά μιας νοητικής κατάστασης που λειτουργεί ως ‘Δεδομένο’ είναι </a:t>
            </a:r>
          </a:p>
          <a:p>
            <a:endParaRPr lang="el-GR" dirty="0" smtClean="0"/>
          </a:p>
          <a:p>
            <a:r>
              <a:rPr lang="el-GR" dirty="0" smtClean="0"/>
              <a:t>1) η πλήρης γνωσιακή της αυτονομία/</a:t>
            </a:r>
            <a:r>
              <a:rPr lang="el-GR" i="1" dirty="0" smtClean="0"/>
              <a:t>ανεξαρτησία</a:t>
            </a:r>
            <a:r>
              <a:rPr lang="el-GR" dirty="0" smtClean="0"/>
              <a:t> (</a:t>
            </a:r>
            <a:r>
              <a:rPr lang="en-GB" dirty="0" smtClean="0"/>
              <a:t>epistemic independence</a:t>
            </a:r>
            <a:r>
              <a:rPr lang="el-GR" dirty="0" smtClean="0"/>
              <a:t>), η κατοχή δηλαδή από μεριάς της ενός </a:t>
            </a:r>
            <a:r>
              <a:rPr lang="el-GR" dirty="0" smtClean="0"/>
              <a:t>είδους </a:t>
            </a:r>
            <a:r>
              <a:rPr lang="el-GR" dirty="0" smtClean="0"/>
              <a:t>δικαιολόγησης ανεξάρτητα από </a:t>
            </a:r>
            <a:r>
              <a:rPr lang="el-GR" dirty="0" err="1" smtClean="0"/>
              <a:t>γνωσιακού</a:t>
            </a:r>
            <a:r>
              <a:rPr lang="el-GR" dirty="0" smtClean="0"/>
              <a:t> τύπου σχέσεις στις οποίες εμπλέκεται ως περιεχόμενο με άλλα εννοιολογικά περιεχόμενα, </a:t>
            </a:r>
          </a:p>
          <a:p>
            <a:endParaRPr lang="el-GR" dirty="0" smtClean="0"/>
          </a:p>
          <a:p>
            <a:r>
              <a:rPr lang="el-GR" dirty="0" smtClean="0"/>
              <a:t>2) η γνωσιακή της </a:t>
            </a:r>
            <a:r>
              <a:rPr lang="el-GR" i="1" dirty="0" smtClean="0"/>
              <a:t>δραστικότητα/αποτελεσματικότητα</a:t>
            </a:r>
            <a:r>
              <a:rPr lang="el-GR" dirty="0" smtClean="0"/>
              <a:t> (</a:t>
            </a:r>
            <a:r>
              <a:rPr lang="en-GB" dirty="0" smtClean="0"/>
              <a:t>epistemic </a:t>
            </a:r>
            <a:r>
              <a:rPr lang="en-GB" dirty="0" err="1" smtClean="0"/>
              <a:t>efficac</a:t>
            </a:r>
            <a:r>
              <a:rPr lang="en-US" dirty="0" smtClean="0"/>
              <a:t>y</a:t>
            </a:r>
            <a:r>
              <a:rPr lang="el-GR" dirty="0" smtClean="0"/>
              <a:t>), δηλαδή η ικανότητά της να ‘μεταδώσει’ τη δικαιολόγηση</a:t>
            </a:r>
            <a:r>
              <a:rPr lang="en-GB" dirty="0" smtClean="0"/>
              <a:t> </a:t>
            </a:r>
            <a:r>
              <a:rPr lang="el-GR" dirty="0" smtClean="0"/>
              <a:t>που διαθέτει στις υπόλοιπες (προς δικαιολόγηση) ‘μη Δεδομένες’ πεποιθήσεις μας.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Μάλιστα, επειδή ακριβώς ο ορισμός της έννοιας του Δεδομένου είναι </a:t>
            </a:r>
            <a:r>
              <a:rPr lang="el-GR" sz="6800" i="1" dirty="0" smtClean="0"/>
              <a:t>γνωσιολογικός</a:t>
            </a:r>
            <a:r>
              <a:rPr lang="el-GR" sz="6800" dirty="0" smtClean="0"/>
              <a:t>, το εκάστοτε οντολογικό περιεχόμενο που αναλαμβάνει να παίξει το ρόλο ‘Δεδομένου’ μπορεί να </a:t>
            </a:r>
            <a:r>
              <a:rPr lang="el-GR" sz="6800" i="1" dirty="0" smtClean="0"/>
              <a:t>διαφέρει</a:t>
            </a:r>
            <a:r>
              <a:rPr lang="el-GR" sz="6800" dirty="0" smtClean="0"/>
              <a:t> σε κάθε περίπτωση, αρκεί να επιτελεί τις δύο παραπάνω γνωσιολογικές λειτουργίες. </a:t>
            </a:r>
          </a:p>
          <a:p>
            <a:endParaRPr lang="el-GR" sz="6800" dirty="0" smtClean="0"/>
          </a:p>
          <a:p>
            <a:r>
              <a:rPr lang="el-GR" sz="6800" dirty="0" smtClean="0"/>
              <a:t>Επί παραδείγματι, λειτουργία Δεδομένου έχουν επιτελέσει στην ιστορία της φιλοσοφίας τόσο διαφορετικά πράγματα όσο το Καρτεσιανό </a:t>
            </a:r>
            <a:r>
              <a:rPr lang="en-US" sz="6800" dirty="0" smtClean="0"/>
              <a:t>C</a:t>
            </a:r>
            <a:r>
              <a:rPr lang="en-GB" sz="6800" dirty="0" err="1" smtClean="0"/>
              <a:t>ogito</a:t>
            </a:r>
            <a:r>
              <a:rPr lang="el-GR" sz="6800" dirty="0" smtClean="0"/>
              <a:t>, η ‘άμεση επίγνωση’ των απλών εντυπώσεων ή ιδεών στους εμπειριστές </a:t>
            </a:r>
            <a:r>
              <a:rPr lang="en-GB" sz="6800" dirty="0" smtClean="0"/>
              <a:t>Locke</a:t>
            </a:r>
            <a:r>
              <a:rPr lang="el-GR" sz="6800" dirty="0" smtClean="0"/>
              <a:t>, </a:t>
            </a:r>
            <a:r>
              <a:rPr lang="en-US" sz="6800" dirty="0" smtClean="0"/>
              <a:t>Berkeley,</a:t>
            </a:r>
            <a:r>
              <a:rPr lang="el-GR" sz="6800" dirty="0" smtClean="0"/>
              <a:t> και </a:t>
            </a:r>
            <a:r>
              <a:rPr lang="en-GB" sz="6800" dirty="0" smtClean="0"/>
              <a:t>Hume</a:t>
            </a:r>
            <a:r>
              <a:rPr lang="el-GR" sz="6800" dirty="0" smtClean="0"/>
              <a:t>,</a:t>
            </a:r>
            <a:r>
              <a:rPr lang="en-US" sz="6800" dirty="0" smtClean="0"/>
              <a:t> </a:t>
            </a:r>
            <a:r>
              <a:rPr lang="el-GR" sz="6800" dirty="0" smtClean="0"/>
              <a:t>η ‘διανοητική εποπτεία’</a:t>
            </a:r>
            <a:r>
              <a:rPr lang="en-US" sz="6800" dirty="0" smtClean="0"/>
              <a:t> </a:t>
            </a:r>
            <a:r>
              <a:rPr lang="el-GR" sz="6800" dirty="0" smtClean="0"/>
              <a:t>των ‘ουσιών’ που δικαιολογεί τους ‘πραγματικούς ορισμούς’ στον </a:t>
            </a:r>
            <a:r>
              <a:rPr lang="en-US" sz="6800" dirty="0" smtClean="0"/>
              <a:t>Spinoza</a:t>
            </a:r>
            <a:r>
              <a:rPr lang="el-GR" sz="6800" dirty="0" smtClean="0"/>
              <a:t>, το ‘φυσικό φως του Λόγου’ που καθιστά αναγκαία αληθή της αρχή του </a:t>
            </a:r>
            <a:r>
              <a:rPr lang="el-GR" sz="6800" dirty="0" err="1" smtClean="0"/>
              <a:t>αποχρώντος</a:t>
            </a:r>
            <a:r>
              <a:rPr lang="el-GR" sz="6800" dirty="0" smtClean="0"/>
              <a:t> Λόγου στον </a:t>
            </a:r>
            <a:r>
              <a:rPr lang="en-US" sz="6800" dirty="0" err="1" smtClean="0"/>
              <a:t>Leibiniz</a:t>
            </a:r>
            <a:r>
              <a:rPr lang="en-US" sz="6800" dirty="0" smtClean="0"/>
              <a:t>,</a:t>
            </a:r>
            <a:r>
              <a:rPr lang="el-GR" sz="6800" dirty="0" smtClean="0"/>
              <a:t> τα μη εννοιολογικά </a:t>
            </a:r>
            <a:r>
              <a:rPr lang="en-US" sz="6800" dirty="0" smtClean="0"/>
              <a:t>‘</a:t>
            </a:r>
            <a:r>
              <a:rPr lang="el-GR" sz="6800" dirty="0" smtClean="0"/>
              <a:t>δεδομένα των αισθήσεων</a:t>
            </a:r>
            <a:r>
              <a:rPr lang="en-US" sz="6800" dirty="0" smtClean="0"/>
              <a:t>’ </a:t>
            </a:r>
            <a:r>
              <a:rPr lang="el-GR" sz="6800" dirty="0" smtClean="0"/>
              <a:t>(</a:t>
            </a:r>
            <a:r>
              <a:rPr lang="en-GB" sz="6800" dirty="0" smtClean="0"/>
              <a:t>sense</a:t>
            </a:r>
            <a:r>
              <a:rPr lang="el-GR" sz="6800" dirty="0" smtClean="0"/>
              <a:t>-</a:t>
            </a:r>
            <a:r>
              <a:rPr lang="en-GB" sz="6800" dirty="0" smtClean="0"/>
              <a:t>data</a:t>
            </a:r>
            <a:r>
              <a:rPr lang="el-GR" sz="6800" dirty="0" smtClean="0"/>
              <a:t>) στον </a:t>
            </a:r>
            <a:r>
              <a:rPr lang="en-GB" sz="6800" dirty="0" smtClean="0"/>
              <a:t>Russell</a:t>
            </a:r>
            <a:r>
              <a:rPr lang="el-GR" sz="6800" dirty="0" smtClean="0"/>
              <a:t>, η </a:t>
            </a:r>
            <a:r>
              <a:rPr lang="en-US" sz="6800" dirty="0" smtClean="0"/>
              <a:t>‘</a:t>
            </a:r>
            <a:r>
              <a:rPr lang="el-GR" sz="6800" dirty="0" err="1" smtClean="0"/>
              <a:t>κατηγοριακή</a:t>
            </a:r>
            <a:r>
              <a:rPr lang="el-GR" sz="6800" dirty="0" smtClean="0"/>
              <a:t> εποπτεία</a:t>
            </a:r>
            <a:r>
              <a:rPr lang="en-US" sz="6800" dirty="0" smtClean="0"/>
              <a:t>’</a:t>
            </a:r>
            <a:r>
              <a:rPr lang="el-GR" sz="6800" dirty="0" smtClean="0"/>
              <a:t> των </a:t>
            </a:r>
            <a:r>
              <a:rPr lang="en-US" sz="6800" dirty="0" smtClean="0"/>
              <a:t>‘</a:t>
            </a:r>
            <a:r>
              <a:rPr lang="el-GR" sz="6800" dirty="0" smtClean="0"/>
              <a:t>ουσιών</a:t>
            </a:r>
            <a:r>
              <a:rPr lang="en-US" sz="6800" dirty="0" smtClean="0"/>
              <a:t>’</a:t>
            </a:r>
            <a:r>
              <a:rPr lang="el-GR" sz="6800" dirty="0" smtClean="0"/>
              <a:t> (</a:t>
            </a:r>
            <a:r>
              <a:rPr lang="en-GB" sz="6800" dirty="0" smtClean="0"/>
              <a:t>categorical intuition of essences</a:t>
            </a:r>
            <a:r>
              <a:rPr lang="el-GR" sz="6800" dirty="0" smtClean="0"/>
              <a:t>) των ενεργημάτων της αντίληψης και της σκέψης μας στη φαινομενολογία του </a:t>
            </a:r>
            <a:r>
              <a:rPr lang="en-GB" sz="6800" dirty="0" smtClean="0"/>
              <a:t>Husserl</a:t>
            </a:r>
            <a:r>
              <a:rPr lang="el-GR" sz="6800" dirty="0" smtClean="0"/>
              <a:t> κ.α.</a:t>
            </a:r>
            <a:endParaRPr lang="en-GB" sz="6800" dirty="0" smtClean="0"/>
          </a:p>
          <a:p>
            <a:endParaRPr lang="en-US" sz="6800" dirty="0" smtClean="0"/>
          </a:p>
          <a:p>
            <a:r>
              <a:rPr lang="el-GR" sz="6800" dirty="0" smtClean="0"/>
              <a:t>Παρατηρούμε εδώ ότι το κοινό στοιχείο μεταξύ των παραπάνω ετερόκλητων αντιλήψεων αναφορικά με το περιεχόμενο των θεμελίων της γνώσης μας περί της πραγματικότητας είναι ότι όλα αποτελούν </a:t>
            </a:r>
            <a:r>
              <a:rPr lang="en-US" sz="6800" dirty="0" smtClean="0"/>
              <a:t>‘</a:t>
            </a:r>
            <a:r>
              <a:rPr lang="el-GR" sz="6800" dirty="0" smtClean="0"/>
              <a:t>καταστάσεις</a:t>
            </a:r>
            <a:r>
              <a:rPr lang="en-US" sz="6800" dirty="0" smtClean="0"/>
              <a:t>’</a:t>
            </a:r>
            <a:r>
              <a:rPr lang="el-GR" sz="6800" i="1" dirty="0" smtClean="0"/>
              <a:t> ευρισκόμενες στο εσωτερικό της συνείδησης</a:t>
            </a:r>
            <a:r>
              <a:rPr lang="el-GR" sz="6800" dirty="0" smtClean="0"/>
              <a:t>, η </a:t>
            </a:r>
            <a:r>
              <a:rPr lang="el-GR" sz="6800" dirty="0" err="1" smtClean="0"/>
              <a:t>κατηγοριακή</a:t>
            </a:r>
            <a:r>
              <a:rPr lang="el-GR" sz="6800" dirty="0" smtClean="0"/>
              <a:t> και γνωσιακή δομή των οποίων είναι </a:t>
            </a:r>
            <a:r>
              <a:rPr lang="el-GR" sz="6800" dirty="0" err="1" smtClean="0"/>
              <a:t>προσβάσιμη</a:t>
            </a:r>
            <a:r>
              <a:rPr lang="el-GR" sz="6800" dirty="0" smtClean="0"/>
              <a:t> σε εμάς με πλήρη </a:t>
            </a:r>
            <a:r>
              <a:rPr lang="el-GR" sz="6800" i="1" dirty="0" smtClean="0"/>
              <a:t>διαφάνεια</a:t>
            </a:r>
            <a:r>
              <a:rPr lang="el-GR" sz="6800" dirty="0" smtClean="0"/>
              <a:t> (</a:t>
            </a:r>
            <a:r>
              <a:rPr lang="en-GB" sz="6800" dirty="0" smtClean="0"/>
              <a:t>transparency</a:t>
            </a:r>
            <a:r>
              <a:rPr lang="el-GR" sz="6800" dirty="0" smtClean="0"/>
              <a:t>) και </a:t>
            </a:r>
            <a:r>
              <a:rPr lang="el-GR" sz="6800" i="1" dirty="0" smtClean="0"/>
              <a:t>ανεξάρτητη νοηματικά και δικαιολογητικά</a:t>
            </a:r>
            <a:r>
              <a:rPr lang="el-GR" sz="6800" dirty="0" smtClean="0"/>
              <a:t> από τις ιστορικά εξελισσόμενες </a:t>
            </a:r>
            <a:r>
              <a:rPr lang="el-GR" sz="6800" dirty="0" err="1" smtClean="0"/>
              <a:t>γνωσιακές</a:t>
            </a:r>
            <a:r>
              <a:rPr lang="el-GR" sz="6800" dirty="0" smtClean="0"/>
              <a:t> πρακτικές μας.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1600" dirty="0" smtClean="0"/>
              <a:t>Ο </a:t>
            </a:r>
            <a:r>
              <a:rPr lang="en-GB" sz="1600" dirty="0" err="1" smtClean="0"/>
              <a:t>Sellars</a:t>
            </a:r>
            <a:r>
              <a:rPr lang="en-GB" sz="1600" dirty="0" smtClean="0"/>
              <a:t> </a:t>
            </a:r>
            <a:r>
              <a:rPr lang="el-GR" sz="1600" dirty="0" smtClean="0"/>
              <a:t>εν τέλει απορρίπτει την ιδέα ότι μπορεί μια οποιαδήποτε νοητική κατάσταση ή εννοιολογικό περιεχόμενο (π.χ. μια αισθητηριακή εντύπωση) να λειτουργεί ως Δεδομένο, δηλαδή να είναι </a:t>
            </a:r>
            <a:r>
              <a:rPr lang="el-GR" sz="1600" i="1" dirty="0" smtClean="0"/>
              <a:t>ταυτόχρονα</a:t>
            </a:r>
            <a:r>
              <a:rPr lang="el-GR" sz="1600" dirty="0" smtClean="0"/>
              <a:t> </a:t>
            </a:r>
            <a:r>
              <a:rPr lang="el-GR" sz="1600" dirty="0" err="1" smtClean="0"/>
              <a:t>γνωσιακά</a:t>
            </a:r>
            <a:r>
              <a:rPr lang="el-GR" sz="1600" dirty="0" smtClean="0"/>
              <a:t> ανεξάρτητο και δραστικό.</a:t>
            </a:r>
          </a:p>
          <a:p>
            <a:endParaRPr lang="el-GR" sz="1600" dirty="0" smtClean="0"/>
          </a:p>
          <a:p>
            <a:r>
              <a:rPr lang="el-GR" sz="1600" dirty="0" smtClean="0"/>
              <a:t>Οι δύο αυτές ιδιότητες δεν μπορούν να ικανοποιηθούν ταυτόχρονα. Ένα </a:t>
            </a:r>
            <a:r>
              <a:rPr lang="el-GR" sz="1600" dirty="0" err="1" smtClean="0"/>
              <a:t>γνωσιακό</a:t>
            </a:r>
            <a:r>
              <a:rPr lang="el-GR" sz="1600" dirty="0" smtClean="0"/>
              <a:t> περιεχόμενο μπορεί να είναι </a:t>
            </a:r>
            <a:r>
              <a:rPr lang="el-GR" sz="1600" dirty="0" err="1" smtClean="0"/>
              <a:t>επιστημικά</a:t>
            </a:r>
            <a:r>
              <a:rPr lang="el-GR" sz="1600" dirty="0" smtClean="0"/>
              <a:t> δραστικό μόνο αν είναι </a:t>
            </a:r>
            <a:r>
              <a:rPr lang="el-GR" sz="1600" i="1" dirty="0" smtClean="0"/>
              <a:t>κανονιστικά</a:t>
            </a:r>
            <a:r>
              <a:rPr lang="el-GR" sz="1600" dirty="0" smtClean="0"/>
              <a:t> αρθρωμένο (μόνο αν μπορούν να εφαρμοστούν σε αυτό οι </a:t>
            </a:r>
            <a:r>
              <a:rPr lang="el-GR" sz="1600" dirty="0" err="1" smtClean="0"/>
              <a:t>γνωσιακές</a:t>
            </a:r>
            <a:r>
              <a:rPr lang="el-GR" sz="1600" dirty="0" smtClean="0"/>
              <a:t> διακρίσεις μεταξύ αληθούς/ψευδούς, ορθού/λανθασμένου, είναι/</a:t>
            </a:r>
            <a:r>
              <a:rPr lang="el-GR" sz="1600" dirty="0" err="1" smtClean="0"/>
              <a:t>φαίνεσθαι</a:t>
            </a:r>
            <a:r>
              <a:rPr lang="el-GR" sz="1600" dirty="0" smtClean="0"/>
              <a:t>). Μόνο κατ’ αυτόν τον τρόπο μπορεί το εν λόγω περιεχόμενο να λειτουργεί ως </a:t>
            </a:r>
            <a:r>
              <a:rPr lang="el-GR" sz="1600" i="1" dirty="0" smtClean="0"/>
              <a:t>τεκμήριο</a:t>
            </a:r>
            <a:r>
              <a:rPr lang="el-GR" sz="1600" dirty="0" smtClean="0"/>
              <a:t> (</a:t>
            </a:r>
            <a:r>
              <a:rPr lang="en-US" sz="1600" dirty="0" smtClean="0"/>
              <a:t>evidence) </a:t>
            </a:r>
            <a:r>
              <a:rPr lang="el-GR" sz="1600" dirty="0" smtClean="0"/>
              <a:t>που </a:t>
            </a:r>
            <a:r>
              <a:rPr lang="el-GR" sz="1600" i="1" dirty="0" smtClean="0"/>
              <a:t>επιβεβαιώνει</a:t>
            </a:r>
            <a:r>
              <a:rPr lang="el-GR" sz="1600" dirty="0" smtClean="0"/>
              <a:t> ή </a:t>
            </a:r>
            <a:r>
              <a:rPr lang="el-GR" sz="1600" i="1" dirty="0" smtClean="0"/>
              <a:t>διαψεύδει</a:t>
            </a:r>
            <a:r>
              <a:rPr lang="el-GR" sz="1600" dirty="0" smtClean="0"/>
              <a:t> άλλα περιεχόμενα</a:t>
            </a:r>
            <a:r>
              <a:rPr lang="en-US" sz="1600" dirty="0" smtClean="0"/>
              <a:t>.</a:t>
            </a:r>
            <a:r>
              <a:rPr lang="el-GR" sz="1600" dirty="0" smtClean="0"/>
              <a:t> Για να έχει όμως ένα </a:t>
            </a:r>
            <a:r>
              <a:rPr lang="el-GR" sz="1600" dirty="0" err="1" smtClean="0"/>
              <a:t>γνωσιακό</a:t>
            </a:r>
            <a:r>
              <a:rPr lang="el-GR" sz="1600" dirty="0" smtClean="0"/>
              <a:t> περιεχόμενο κανονιστική φόρτιση θα πρέπει να εντάσσεται σε έναν </a:t>
            </a:r>
            <a:r>
              <a:rPr lang="el-GR" sz="1600" i="1" dirty="0" smtClean="0"/>
              <a:t>ολιστικό</a:t>
            </a:r>
            <a:r>
              <a:rPr lang="el-GR" sz="1600" dirty="0" smtClean="0"/>
              <a:t> λογικό/</a:t>
            </a:r>
            <a:r>
              <a:rPr lang="el-GR" sz="1600" dirty="0" err="1" smtClean="0"/>
              <a:t>κατηγοριακό</a:t>
            </a:r>
            <a:r>
              <a:rPr lang="el-GR" sz="1600" dirty="0" smtClean="0"/>
              <a:t> χώρο </a:t>
            </a:r>
            <a:r>
              <a:rPr lang="el-GR" sz="1600" i="1" dirty="0" smtClean="0"/>
              <a:t>άλλων</a:t>
            </a:r>
            <a:r>
              <a:rPr lang="el-GR" sz="1600" dirty="0" smtClean="0"/>
              <a:t> τέτοιων περιεχομένων (εντός μιας </a:t>
            </a:r>
            <a:r>
              <a:rPr lang="el-GR" sz="1600" dirty="0" err="1" smtClean="0"/>
              <a:t>γνωσιακής</a:t>
            </a:r>
            <a:r>
              <a:rPr lang="el-GR" sz="1600" dirty="0" smtClean="0"/>
              <a:t> πρακτικής) που λειτουργούν ως προϋποθέσεις της </a:t>
            </a:r>
            <a:r>
              <a:rPr lang="el-GR" sz="1600" dirty="0" err="1" smtClean="0"/>
              <a:t>νοηματοδότησής</a:t>
            </a:r>
            <a:r>
              <a:rPr lang="el-GR" sz="1600" dirty="0" smtClean="0"/>
              <a:t> και </a:t>
            </a:r>
            <a:r>
              <a:rPr lang="el-GR" sz="1600" dirty="0" err="1" smtClean="0"/>
              <a:t>δικαιολόγησής</a:t>
            </a:r>
            <a:r>
              <a:rPr lang="el-GR" sz="1600" dirty="0" smtClean="0"/>
              <a:t> του. </a:t>
            </a:r>
          </a:p>
          <a:p>
            <a:endParaRPr lang="el-GR" sz="1600" dirty="0" smtClean="0"/>
          </a:p>
          <a:p>
            <a:r>
              <a:rPr lang="el-GR" sz="1600" dirty="0" smtClean="0"/>
              <a:t>Π.χ. οι αντιληπτικές εμπειρίες και οι </a:t>
            </a:r>
            <a:r>
              <a:rPr lang="el-GR" sz="1600" dirty="0" smtClean="0"/>
              <a:t>αντίστοιχες</a:t>
            </a:r>
            <a:r>
              <a:rPr lang="el-GR" sz="1600" dirty="0" smtClean="0"/>
              <a:t> </a:t>
            </a:r>
            <a:r>
              <a:rPr lang="el-GR" sz="1600" dirty="0" err="1" smtClean="0"/>
              <a:t>παρατηρησιακές</a:t>
            </a:r>
            <a:r>
              <a:rPr lang="el-GR" sz="1600" dirty="0" smtClean="0"/>
              <a:t> αποφάνσεις ακόμα και για τα πιο αυτονόητα πράγματα (π.χ. το χρώμα των αντικειμένων, το σχήμα και το είδος τους -π.χ. μια κιμωλία) </a:t>
            </a:r>
            <a:r>
              <a:rPr lang="el-GR" sz="1600" i="1" dirty="0" smtClean="0"/>
              <a:t>προϋποθέτουν </a:t>
            </a:r>
            <a:r>
              <a:rPr lang="el-GR" sz="1600" dirty="0" smtClean="0"/>
              <a:t>για τη </a:t>
            </a:r>
            <a:r>
              <a:rPr lang="el-GR" sz="1600" dirty="0" err="1" smtClean="0"/>
              <a:t>νοηματοδότηση</a:t>
            </a:r>
            <a:r>
              <a:rPr lang="el-GR" sz="1600" dirty="0" smtClean="0"/>
              <a:t> και </a:t>
            </a:r>
            <a:r>
              <a:rPr lang="el-GR" sz="1600" dirty="0" err="1" smtClean="0"/>
              <a:t>δικαιολόγησή</a:t>
            </a:r>
            <a:r>
              <a:rPr lang="el-GR" sz="1600" dirty="0" smtClean="0"/>
              <a:t> τους την ισχύ και την πρακτική κατανόηση εκ μέρους του υποκειμένου </a:t>
            </a:r>
            <a:r>
              <a:rPr lang="el-GR" sz="1600" i="1" dirty="0" smtClean="0"/>
              <a:t>γενικών θεωρητικών αρχών-νόμων </a:t>
            </a:r>
            <a:r>
              <a:rPr lang="el-GR" sz="1600" dirty="0" smtClean="0"/>
              <a:t>(π.χ. περί κανονικών συνθηκών για την αξιόπιστη αναφορά χρωμάτων, θεωρία χημείας για την αξιόπιστή δικαιολόγηση του ότι αυτό μπροστά μου είναι μια κιμωλία, και όχι ένα απλό αντίγραφο κιμωλίας, κλπ)</a:t>
            </a:r>
            <a:r>
              <a:rPr lang="en-US" sz="1600" dirty="0" smtClean="0"/>
              <a:t> (</a:t>
            </a:r>
            <a:r>
              <a:rPr lang="en-US" sz="1600" dirty="0" err="1" smtClean="0"/>
              <a:t>Sellars</a:t>
            </a:r>
            <a:r>
              <a:rPr lang="en-US" sz="1600" dirty="0" smtClean="0"/>
              <a:t> 1956).</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Συνέπειες της απόρριψης του ‘Δεδομένου’</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Το να απορρίπτει κανείς το μύθο του Δεδομένου έγκειται στο να υποστηρίζει ότι δεν υπάρχει τίποτα στην αισθητηριακή μας λειτουργία ή στη διανοητική μας ικανότητα που να μην έχει τη δυνατότητα να εμφανίζεται σε εμάς ως έχον κάποια συγκεκριμένη φύση και ιδιότητες, ως εμπίπτον σε συγκεκριμένες κατηγορίες</a:t>
            </a:r>
            <a:r>
              <a:rPr lang="en-US" sz="1600" dirty="0" smtClean="0"/>
              <a:t>, </a:t>
            </a:r>
            <a:r>
              <a:rPr lang="el-GR" sz="1600" dirty="0" smtClean="0"/>
              <a:t>ενώ στην πραγματικότητα έχει </a:t>
            </a:r>
            <a:r>
              <a:rPr lang="el-GR" sz="1600" i="1" dirty="0" smtClean="0"/>
              <a:t>διαφορετική</a:t>
            </a:r>
            <a:r>
              <a:rPr lang="el-GR" sz="1600" dirty="0" smtClean="0"/>
              <a:t> φύση και ιδιότητες. </a:t>
            </a:r>
          </a:p>
          <a:p>
            <a:endParaRPr lang="el-GR" sz="1600" dirty="0" smtClean="0"/>
          </a:p>
          <a:p>
            <a:r>
              <a:rPr lang="el-GR" sz="1600" dirty="0" smtClean="0"/>
              <a:t>Ο </a:t>
            </a:r>
            <a:r>
              <a:rPr lang="en-GB" sz="1600" dirty="0" err="1" smtClean="0"/>
              <a:t>Sellars</a:t>
            </a:r>
            <a:r>
              <a:rPr lang="en-GB" sz="1600" dirty="0" smtClean="0"/>
              <a:t> </a:t>
            </a:r>
            <a:r>
              <a:rPr lang="el-GR" sz="1600" dirty="0" smtClean="0"/>
              <a:t>δεν αντιτίθεται στην ιδέα ότι υπάρχει κάτι το οποίο ‘εισέρχεται’ από την πραγματικότητα στην αισθητηριακή μας εμπειρία, και γενικότερα, στο ‘εσωτερικό’ της συνείδησης ή του νου του υποκειμένου. Αυτό που αρνείται είναι ότι η πραγματική φύση και ιδιότητες αυτών των αντικειμένων της συνείδησής μας</a:t>
            </a:r>
            <a:r>
              <a:rPr lang="en-US" sz="1600" dirty="0" smtClean="0"/>
              <a:t> </a:t>
            </a:r>
            <a:r>
              <a:rPr lang="el-GR" sz="1600" dirty="0" smtClean="0"/>
              <a:t>μπορούν να ανιχνευθούν από το υποκείμενο με τρόπο απολύτως </a:t>
            </a:r>
            <a:r>
              <a:rPr lang="el-GR" sz="1600" dirty="0" err="1" smtClean="0"/>
              <a:t>αδιαμεσολάβητο</a:t>
            </a:r>
            <a:r>
              <a:rPr lang="el-GR" sz="1600" dirty="0" smtClean="0"/>
              <a:t> από το σύστημα κατηγοριών που βρίσκει έκφραση στις δημόσιες γλωσσικές πρακτικές μας και εκλεπτύνεται από την εμπειρική έρευνα.</a:t>
            </a:r>
          </a:p>
          <a:p>
            <a:endParaRPr lang="el-GR" sz="1600" dirty="0" smtClean="0"/>
          </a:p>
          <a:p>
            <a:r>
              <a:rPr lang="el-GR" sz="1600" dirty="0" smtClean="0"/>
              <a:t>Αρνείται δηλαδή ότι υπάρχει κάποια </a:t>
            </a:r>
            <a:r>
              <a:rPr lang="el-GR" sz="1600" dirty="0" err="1" smtClean="0"/>
              <a:t>κατηγοριακή</a:t>
            </a:r>
            <a:r>
              <a:rPr lang="el-GR" sz="1600" dirty="0" smtClean="0"/>
              <a:t> δομή, ένας λογικός χώρος οντοτήτων, σχέσεων και, γενικότερα, περιεχομένων του οποίου έχουμε επίγνωση απολύτως ανεξάρτητα από το πλαίσιο κατηγοριών (σύστημα γνώσης) που ενσωματώνουμε πρακτικά όταν μαθαίνουμε και γινόμαστε ικανοί χρήστες μιας γλωσσικής πρακτικής.</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1700" dirty="0" smtClean="0"/>
              <a:t>Το τι είδη αντικειμένων ή διαδικασιών υπάρχουν στην -‘εσωτερική’ ή εξωτερική- πραγματικότητα και το τι ιδιότητες πράγματι διαθέτουν είναι συνάρτηση αρχικά των κατηγοριοποιήσεων των πραγμάτων που εσωτερικεύουμε όταν μαθαίνουμε τη γλώσσα, και, εν τέλει, των </a:t>
            </a:r>
            <a:r>
              <a:rPr lang="el-GR" sz="1700" dirty="0" err="1" smtClean="0"/>
              <a:t>γνωσιακών</a:t>
            </a:r>
            <a:r>
              <a:rPr lang="el-GR" sz="1700" dirty="0" smtClean="0"/>
              <a:t> μεθόδων και τεχνικών που χρησιμοποιούμε στη διαδικασία της εμπειρικής -και ειδικότερα της επιστημονικής- έρευνας. </a:t>
            </a:r>
          </a:p>
          <a:p>
            <a:endParaRPr lang="el-GR" sz="1700" dirty="0" smtClean="0"/>
          </a:p>
          <a:p>
            <a:r>
              <a:rPr lang="el-GR" sz="1700" dirty="0" smtClean="0"/>
              <a:t>Αυτές οι -θεωρητικές και πειραματικές- </a:t>
            </a:r>
            <a:r>
              <a:rPr lang="el-GR" sz="1700" dirty="0" err="1" smtClean="0"/>
              <a:t>γνωσιακές</a:t>
            </a:r>
            <a:r>
              <a:rPr lang="el-GR" sz="1700" dirty="0" smtClean="0"/>
              <a:t> μέθοδοι και τεχνικές, βασικό χαρακτηριστικό των οποίων είναι η συνεχής διαδικασία </a:t>
            </a:r>
            <a:r>
              <a:rPr lang="el-GR" sz="1700" i="1" dirty="0" err="1" smtClean="0"/>
              <a:t>αυτοδιόρθωσής</a:t>
            </a:r>
            <a:r>
              <a:rPr lang="el-GR" sz="1700" i="1" dirty="0" smtClean="0"/>
              <a:t> </a:t>
            </a:r>
            <a:r>
              <a:rPr lang="el-GR" sz="1700" dirty="0" smtClean="0"/>
              <a:t>τους, (</a:t>
            </a:r>
            <a:r>
              <a:rPr lang="en-US" sz="1700" dirty="0" smtClean="0"/>
              <a:t>self-correction)</a:t>
            </a:r>
            <a:r>
              <a:rPr lang="el-GR" sz="1700" dirty="0" smtClean="0"/>
              <a:t> είναι, εν τέλει, αποφασιστικές για την ορθή ταυτοποίηση του οντολογικού καθεστώτος</a:t>
            </a:r>
            <a:r>
              <a:rPr lang="en-GB" sz="1700" dirty="0" smtClean="0"/>
              <a:t> </a:t>
            </a:r>
            <a:r>
              <a:rPr lang="el-GR" sz="1700" dirty="0" smtClean="0"/>
              <a:t>των οντοτήτων και σχέσεων που απαρτίζουν την ‘εξωτερική’ και ‘εσωτερική’ πραγματικότητα (</a:t>
            </a:r>
            <a:r>
              <a:rPr lang="en-GB" sz="1700" dirty="0" err="1" smtClean="0"/>
              <a:t>Sellars</a:t>
            </a:r>
            <a:r>
              <a:rPr lang="el-GR" sz="1700" dirty="0" smtClean="0"/>
              <a:t> 1954, 1956). </a:t>
            </a:r>
          </a:p>
          <a:p>
            <a:pPr>
              <a:buNone/>
            </a:pPr>
            <a:endParaRPr lang="el-GR" sz="1700" dirty="0" smtClean="0"/>
          </a:p>
          <a:p>
            <a:r>
              <a:rPr lang="en-GB" sz="1700" dirty="0" smtClean="0"/>
              <a:t>O</a:t>
            </a:r>
            <a:r>
              <a:rPr lang="el-GR" sz="1700" dirty="0" smtClean="0"/>
              <a:t>ι εν λόγω οντότητες ή σχέσεις δεν ‘εγχαράσσονται’ στα </a:t>
            </a:r>
            <a:r>
              <a:rPr lang="el-GR" sz="1700" dirty="0" err="1" smtClean="0"/>
              <a:t>γνωσιακά</a:t>
            </a:r>
            <a:r>
              <a:rPr lang="el-GR" sz="1700" dirty="0" smtClean="0"/>
              <a:t> μας ‘όργανα’, δεν εμφανίζονται με πλήρη αμεσότητα και διαφάνεια σε αυτά, χάρη σε διάφορα ενεργήματα ‘άμεσης σύλληψης’ τους που υποτίθεται ότι </a:t>
            </a:r>
            <a:r>
              <a:rPr lang="el-GR" sz="1700" dirty="0" err="1" smtClean="0"/>
              <a:t>ταυτοποιούνται</a:t>
            </a:r>
            <a:r>
              <a:rPr lang="el-GR" sz="1700" dirty="0" smtClean="0"/>
              <a:t> εντελώς ανεξάρτητα από τις</a:t>
            </a:r>
            <a:r>
              <a:rPr lang="en-US" sz="1700" dirty="0" smtClean="0"/>
              <a:t> </a:t>
            </a:r>
            <a:r>
              <a:rPr lang="el-GR" sz="1700" dirty="0" err="1" smtClean="0"/>
              <a:t>γνωσιακές</a:t>
            </a:r>
            <a:r>
              <a:rPr lang="el-GR" sz="1700" dirty="0" smtClean="0"/>
              <a:t> μεθόδους, τεχνικές και διαδικασίες που εφαρμόζουμε στις </a:t>
            </a:r>
            <a:r>
              <a:rPr lang="el-GR" sz="1700" dirty="0" err="1" smtClean="0"/>
              <a:t>γνωσιακές</a:t>
            </a:r>
            <a:r>
              <a:rPr lang="el-GR" sz="1700" dirty="0" smtClean="0"/>
              <a:t> πρακτικές μας.</a:t>
            </a:r>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Η αλλαγή της φιλοσοφικής </a:t>
            </a:r>
            <a:r>
              <a:rPr lang="el-GR" dirty="0" err="1" smtClean="0"/>
              <a:t>κοσμοεικόνας</a:t>
            </a:r>
            <a:r>
              <a:rPr lang="el-GR" dirty="0" smtClean="0"/>
              <a:t> στη </a:t>
            </a:r>
            <a:r>
              <a:rPr lang="el-GR" dirty="0" err="1" smtClean="0"/>
              <a:t>νεωτερικότητα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Αρχαιότητα (Πλατωνική-</a:t>
            </a:r>
            <a:r>
              <a:rPr lang="el-GR" dirty="0" err="1" smtClean="0"/>
              <a:t>Αριστοτελικ</a:t>
            </a:r>
            <a:r>
              <a:rPr lang="el-GR" dirty="0" smtClean="0"/>
              <a:t>ή αντίληψη): Τα εξωτερικά αντικείμενα θεωρείτο ότι σχετίζονται εγγενώς με ανθρώπινες ανάγκες και σκοπούς, ότι φέρουν μια  εγγενή ‘αξία’, μέσα σε έναν τελεολογικά διαμορφωμένο ‘κλειστό’ κόσμο όπου καθετί είχε τη θέση που του άρμοζε και το σκοπό του (</a:t>
            </a:r>
            <a:r>
              <a:rPr lang="en-US" dirty="0" err="1" smtClean="0"/>
              <a:t>Koyr</a:t>
            </a:r>
            <a:r>
              <a:rPr lang="el-GR" dirty="0" smtClean="0"/>
              <a:t>é 1957). Εντός αυτού του </a:t>
            </a:r>
            <a:r>
              <a:rPr lang="el-GR" dirty="0" err="1" smtClean="0"/>
              <a:t>προνεωτερικού</a:t>
            </a:r>
            <a:r>
              <a:rPr lang="el-GR" dirty="0" smtClean="0"/>
              <a:t> κοσμοθεωρητικού υποδείγματος, καθετί που συνέβαινε νοούνταν ως κάτι που αποσκοπεί στη συμμόρφωση προς ένα εσωτερικό σχέδιο ή ‘λόγο’ που του επιφύλασσε η εν λόγω τελεολογικά συλλαμβανόμενη πραγματικότητα. </a:t>
            </a:r>
          </a:p>
          <a:p>
            <a:endParaRPr lang="el-GR" dirty="0" smtClean="0"/>
          </a:p>
          <a:p>
            <a:r>
              <a:rPr lang="el-GR" dirty="0" smtClean="0"/>
              <a:t>Αντίθετα, μετά την εντυπωσιακή επιτυχία των φυσικών επιστημών από τον 16</a:t>
            </a:r>
            <a:r>
              <a:rPr lang="el-GR" baseline="30000" dirty="0" smtClean="0"/>
              <a:t>ο</a:t>
            </a:r>
            <a:r>
              <a:rPr lang="el-GR" dirty="0" smtClean="0"/>
              <a:t> αιώνα και εντεύθεν στην εξήγηση και πρόβλεψη των συμβάντων του φυσικού κόσμου, τα τελευταία συλλαμβάνονται (από εμπειριστές και ρασιοναλιστές εξίσου) ως </a:t>
            </a:r>
            <a:r>
              <a:rPr lang="el-GR" dirty="0" err="1" smtClean="0"/>
              <a:t>αξιακά</a:t>
            </a:r>
            <a:r>
              <a:rPr lang="el-GR" dirty="0" smtClean="0"/>
              <a:t> ουδέτερα ‘υλικά αντικείμενα’ ή ‘σώματα’ που διέπονται από φυσικούς νόμους τέτοιους (</a:t>
            </a:r>
            <a:r>
              <a:rPr lang="el-GR" dirty="0" err="1" smtClean="0"/>
              <a:t>μαθηματικο</a:t>
            </a:r>
            <a:r>
              <a:rPr lang="el-GR" dirty="0" smtClean="0"/>
              <a:t>-μηχανιστικούς) που αφαιρούν την ανάγκη επίκλησης οποιουδήποτε είδους τελεολογίας ή </a:t>
            </a:r>
            <a:r>
              <a:rPr lang="el-GR" dirty="0" err="1" smtClean="0"/>
              <a:t>κανονιστικότητας</a:t>
            </a:r>
            <a:r>
              <a:rPr lang="el-GR" dirty="0" smtClean="0"/>
              <a:t> για την εξήγηση της συμπεριφοράς τους.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Το ‘τίμημα’ της ριζικής αλλαγής φιλοσοφικής </a:t>
            </a:r>
            <a:r>
              <a:rPr lang="el-GR" dirty="0" err="1" smtClean="0"/>
              <a:t>κοσμοεικόνας</a:t>
            </a:r>
            <a:r>
              <a:rPr lang="el-GR" dirty="0" smtClean="0"/>
              <a:t> στη </a:t>
            </a:r>
            <a:r>
              <a:rPr lang="el-GR" dirty="0" err="1" smtClean="0"/>
              <a:t>νεωτερικότητα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Ωστόσο, το τίμημα για μια τέτοια διαδικασία </a:t>
            </a:r>
            <a:r>
              <a:rPr lang="el-GR" dirty="0" err="1" smtClean="0"/>
              <a:t>απομάγευσης</a:t>
            </a:r>
            <a:r>
              <a:rPr lang="el-GR" dirty="0" smtClean="0"/>
              <a:t> ήταν η δημιουργία ενός </a:t>
            </a:r>
            <a:r>
              <a:rPr lang="el-GR" i="1" dirty="0" smtClean="0"/>
              <a:t>αγεφύρωτου χάσματος </a:t>
            </a:r>
            <a:r>
              <a:rPr lang="el-GR" dirty="0" smtClean="0"/>
              <a:t>μεταξύ των ιδιοτήτων που χαρακτηρίζουν τα πρόσωπα (σκέψη-αντίληψη-</a:t>
            </a:r>
            <a:r>
              <a:rPr lang="el-GR" dirty="0" err="1" smtClean="0"/>
              <a:t>πράξ</a:t>
            </a:r>
            <a:r>
              <a:rPr lang="el-GR" dirty="0" smtClean="0"/>
              <a:t>η, </a:t>
            </a:r>
            <a:r>
              <a:rPr lang="el-GR" dirty="0" err="1" smtClean="0"/>
              <a:t>στοχοθεσία</a:t>
            </a:r>
            <a:r>
              <a:rPr lang="el-GR" dirty="0" smtClean="0"/>
              <a:t>, τελεολογία) και αυτών που διέπουν το φυσικό κόσμο που μας περιβάλλει. Οι πρώτες, μη μπορώντας πλέον να αποδοθούν ούτε κυριολεκτικά ούτε κατ’ αναλογία στα εξωτερικά φυσικά φαινόμενα και αντικείμενα, διασώθηκαν περιοριζόμενες σε μια υποτιθέμενη οντολογικά και </a:t>
            </a:r>
            <a:r>
              <a:rPr lang="el-GR" dirty="0" err="1" smtClean="0"/>
              <a:t>γνωσιακά</a:t>
            </a:r>
            <a:r>
              <a:rPr lang="el-GR" dirty="0" smtClean="0"/>
              <a:t> αυτόνομη σφαίρα, αυτή του ανθρώπινου ‘νου’ (στροφή της νεότερης φιλοσοφίας προς το υποκείμενο). </a:t>
            </a:r>
          </a:p>
          <a:p>
            <a:endParaRPr lang="el-GR" dirty="0" smtClean="0"/>
          </a:p>
          <a:p>
            <a:r>
              <a:rPr lang="el-GR" dirty="0" smtClean="0"/>
              <a:t>Κατ’ αυτόν τον τρόπο, όμως, στο βαθμό που ακόμα και το ίδιο μας το σώμα θεωρήθηκε ως κάτι που ουσιαστικά ανήκει στο φυσικό κόσμο, διανοίχθηκε σταδιακά ένα ολοένα και πιο αγεφύρωτο χάσμα εντός ενός και του αυτού ανθρώπινου όντος μεταξύ του τρόπου ύπαρξης του νου του (της ιδιωτικής νοητικής του σφαίρας όπου το υποκείμενο είναι βέβαιο, κυρίαρχο και πλήρως ‘ελεύθερο’), και του τρόπου ύπαρξης του ίδιου του σώματός του και της εξωτερικής πραγματικότητας.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εμπειρισμός ως θεωρία και ως μεθοδολογία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συστηματική χρήση των χαρακτηρισμών ‘εμπειριστής’ και ‘ορθολογιστής’ είναι προϊόν της ιστορίας της φιλοσοφίας του 19</a:t>
            </a:r>
            <a:r>
              <a:rPr lang="el-GR" baseline="30000" dirty="0" smtClean="0"/>
              <a:t>ου</a:t>
            </a:r>
            <a:r>
              <a:rPr lang="el-GR" dirty="0" smtClean="0"/>
              <a:t> αιώνα (βλ. π.χ. τον </a:t>
            </a:r>
            <a:r>
              <a:rPr lang="el-GR" dirty="0" err="1" smtClean="0"/>
              <a:t>νεοκαντιανό</a:t>
            </a:r>
            <a:r>
              <a:rPr lang="el-GR" dirty="0" smtClean="0"/>
              <a:t> </a:t>
            </a:r>
            <a:r>
              <a:rPr lang="en-US" dirty="0" err="1" smtClean="0"/>
              <a:t>Windelband</a:t>
            </a:r>
            <a:r>
              <a:rPr lang="en-US" dirty="0" smtClean="0"/>
              <a:t>)</a:t>
            </a:r>
            <a:r>
              <a:rPr lang="el-GR" dirty="0" smtClean="0"/>
              <a:t> που αντιμετώπιζε τη φιλοσοφία του 17</a:t>
            </a:r>
            <a:r>
              <a:rPr lang="el-GR" baseline="30000" dirty="0" smtClean="0"/>
              <a:t>ου</a:t>
            </a:r>
            <a:r>
              <a:rPr lang="el-GR" dirty="0" smtClean="0"/>
              <a:t> και 18</a:t>
            </a:r>
            <a:r>
              <a:rPr lang="el-GR" baseline="30000" dirty="0" smtClean="0"/>
              <a:t>ου</a:t>
            </a:r>
            <a:r>
              <a:rPr lang="el-GR" dirty="0" smtClean="0"/>
              <a:t> αιώνα εξιδανικευμένα, ως διαμάχη μεταξύ αντιτιθέμενων σχολών, διαμάχη που δε βρίσκει κάποιο είδος επίλυσης μέχρι τη φιλοσοφία του Καντ.</a:t>
            </a:r>
          </a:p>
          <a:p>
            <a:endParaRPr lang="el-GR" dirty="0" smtClean="0"/>
          </a:p>
          <a:p>
            <a:r>
              <a:rPr lang="el-GR" dirty="0" smtClean="0"/>
              <a:t>Υπ’ αυτή την εξιδανικευτική έννοια, οι εμπειριστές προσπαθούν να θεμελιώσουν τη γνώση, την αλήθεια, το νόημα των πεποιθήσεων και των περιεχομένων τους (περί της πραγματικότητας) στην αντιληπτική εμπειρία.</a:t>
            </a:r>
            <a:r>
              <a:rPr lang="en-US" dirty="0" smtClean="0"/>
              <a:t> </a:t>
            </a:r>
            <a:r>
              <a:rPr lang="el-GR" dirty="0" smtClean="0"/>
              <a:t>Η γνώση, η αλήθεια και το νόημα των πεποιθήσεων μας περί της πραγματικότητας δεν μπορεί να υπερβαίνει τα εμπειρικά δεδομένα της παρατήρησης.</a:t>
            </a:r>
          </a:p>
          <a:p>
            <a:endParaRPr lang="el-GR" dirty="0" smtClean="0"/>
          </a:p>
          <a:p>
            <a:r>
              <a:rPr lang="el-GR" dirty="0" smtClean="0"/>
              <a:t>Οι δε αλήθειες της λογικής και των μαθηματικών δεν απαιτούν μεν την εμπειρία, είναι αναγκαίες και ανεξάρτητες από αυτή, αλλά δε μας προσφέρουν νέα γνώση (καινούρια πληροφορία): είναι απλά αναγκαίες συνέπειες (συνεπαγωγές) των αρχικών μας ορισμών.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Εκτός από </a:t>
            </a:r>
            <a:r>
              <a:rPr lang="el-GR" i="1" dirty="0" smtClean="0"/>
              <a:t>θεωρία</a:t>
            </a:r>
            <a:r>
              <a:rPr lang="el-GR" dirty="0" smtClean="0"/>
              <a:t> περί της βάσης και της προέλευσης της γνώσης και, γενικότερα, των περιεχομένων του νου, ο εμπειρισμός είναι συχνά και ένα είδος </a:t>
            </a:r>
            <a:r>
              <a:rPr lang="el-GR" i="1" dirty="0" smtClean="0"/>
              <a:t>μεθοδολογίας</a:t>
            </a:r>
            <a:r>
              <a:rPr lang="el-GR" dirty="0" smtClean="0"/>
              <a:t>. </a:t>
            </a:r>
          </a:p>
          <a:p>
            <a:endParaRPr lang="el-GR" dirty="0" smtClean="0"/>
          </a:p>
          <a:p>
            <a:r>
              <a:rPr lang="el-GR" dirty="0" smtClean="0"/>
              <a:t>Μεθοδολογικός εμπειριστής είναι εκείνος που θεωρεί ότι αξιόπιστες μέθοδοι για την αναζήτηση της γνώσης είναι διαδικασίες που συνδέονται με την παρατήρηση και το πείραμα (και όχι π.χ. διαδικασίες αναζήτησης ορισμών ‘από την πολυθρόνα’ που αποκαλύπτουν δήθεν μη εμπειρικές, αναγκαίες (ουσιώδεις) αλήθειες για την πραγματικότητα).</a:t>
            </a:r>
          </a:p>
          <a:p>
            <a:endParaRPr lang="el-GR" dirty="0" smtClean="0"/>
          </a:p>
          <a:p>
            <a:r>
              <a:rPr lang="el-GR" dirty="0" smtClean="0"/>
              <a:t>Μπορεί κανείς να είναι μεθοδολογικός εμπειριστής χωρίς να διαθέτει μια αναλυτική </a:t>
            </a:r>
            <a:r>
              <a:rPr lang="el-GR" dirty="0" err="1" smtClean="0"/>
              <a:t>εμπειριστική</a:t>
            </a:r>
            <a:r>
              <a:rPr lang="el-GR" dirty="0" smtClean="0"/>
              <a:t> θεωρία για τη γνώση, την αλήθεια και το νόημα, και αντίστροφα. Π.χ. ο </a:t>
            </a:r>
            <a:r>
              <a:rPr lang="en-US" dirty="0" smtClean="0"/>
              <a:t>Bacon </a:t>
            </a:r>
            <a:r>
              <a:rPr lang="el-GR" dirty="0" smtClean="0"/>
              <a:t>είναι περισσότερο μεθοδολογικός εμπειριστής, ενώ ο </a:t>
            </a:r>
            <a:r>
              <a:rPr lang="en-US" dirty="0" smtClean="0"/>
              <a:t>Locke </a:t>
            </a:r>
            <a:r>
              <a:rPr lang="el-GR" dirty="0" smtClean="0"/>
              <a:t>περισσότερο θεωρητικός εμπειριστής.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842946"/>
          </a:xfrm>
        </p:spPr>
        <p:txBody>
          <a:bodyPr>
            <a:normAutofit/>
          </a:bodyPr>
          <a:lstStyle/>
          <a:p>
            <a:r>
              <a:rPr lang="el-GR" sz="2400" dirty="0" smtClean="0"/>
              <a:t>Στροφή της νεότερης φιλοσοφίας (και του εμπειρισμού ειδικότερα) στο υποκείμενο και στη γνώση του</a:t>
            </a:r>
            <a:endParaRPr lang="el-GR" sz="2400" dirty="0"/>
          </a:p>
        </p:txBody>
      </p:sp>
      <p:sp>
        <p:nvSpPr>
          <p:cNvPr id="3" name="2 - Θέση περιεχομένου"/>
          <p:cNvSpPr>
            <a:spLocks noGrp="1"/>
          </p:cNvSpPr>
          <p:nvPr>
            <p:ph sz="quarter" idx="1"/>
          </p:nvPr>
        </p:nvSpPr>
        <p:spPr/>
        <p:txBody>
          <a:bodyPr>
            <a:normAutofit/>
          </a:bodyPr>
          <a:lstStyle/>
          <a:p>
            <a:r>
              <a:rPr lang="el-GR" sz="2400" dirty="0" smtClean="0"/>
              <a:t>Αυτό που ενώνει όλους τους εμπειριστές είναι ένα κοινό ενδιαφέρον για τη </a:t>
            </a:r>
            <a:r>
              <a:rPr lang="el-GR" sz="2400" i="1" dirty="0" smtClean="0"/>
              <a:t>γνώση</a:t>
            </a:r>
            <a:r>
              <a:rPr lang="el-GR" sz="2400" dirty="0" smtClean="0"/>
              <a:t>, σχετικά με τις πηγές/λειτουργίες εκείνες μέσα στο υποκείμενο που μπορούν να λειτουργήσουν ως </a:t>
            </a:r>
            <a:r>
              <a:rPr lang="el-GR" sz="2400" i="1" dirty="0" smtClean="0"/>
              <a:t>αξιόπιστα κριτήρια </a:t>
            </a:r>
            <a:r>
              <a:rPr lang="el-GR" sz="2400" dirty="0" smtClean="0"/>
              <a:t>για την </a:t>
            </a:r>
            <a:r>
              <a:rPr lang="el-GR" sz="2400" i="1" dirty="0" smtClean="0"/>
              <a:t>αλήθεια</a:t>
            </a:r>
            <a:r>
              <a:rPr lang="el-GR" sz="2400" dirty="0" smtClean="0"/>
              <a:t> των πεποιθήσεών του περί της πραγματικότητας.</a:t>
            </a:r>
          </a:p>
          <a:p>
            <a:pPr>
              <a:buNone/>
            </a:pPr>
            <a:endParaRPr lang="el-GR" sz="2400" dirty="0" smtClean="0"/>
          </a:p>
          <a:p>
            <a:r>
              <a:rPr lang="el-GR" sz="2400" dirty="0" smtClean="0"/>
              <a:t>Το ενδιαφέρον αυτό δεν είναι αυτονόητο. Δεν υπήρχε πριν το 16</a:t>
            </a:r>
            <a:r>
              <a:rPr lang="el-GR" sz="2400" baseline="30000" dirty="0" smtClean="0"/>
              <a:t>ο</a:t>
            </a:r>
            <a:r>
              <a:rPr lang="el-GR" sz="2400" dirty="0" smtClean="0"/>
              <a:t> αιώνα, και χαρακτηρίζει ειδικά τη νεότερη φιλοσοφία (στροφή στο υποκείμενο και στην πηγές της γνώσης του). </a:t>
            </a:r>
          </a:p>
          <a:p>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Στην κατεύθυνση αυτή (στροφή στο υποκείμενο και στις πηγές της γνώσης του) συνέβαλαν αποφασιστικά οι εξής παράγοντες: </a:t>
            </a:r>
          </a:p>
          <a:p>
            <a:endParaRPr lang="el-GR" sz="8000" dirty="0" smtClean="0"/>
          </a:p>
          <a:p>
            <a:r>
              <a:rPr lang="el-GR" sz="8000" dirty="0" smtClean="0"/>
              <a:t>1) επιστημονική επανάσταση, και συνακόλουθη δυσαρέσκεια έναντι της αριστοτελικής διδασκαλίας περί φύσης (βλ. προηγούμενα).</a:t>
            </a:r>
          </a:p>
          <a:p>
            <a:endParaRPr lang="el-GR" sz="8000" dirty="0" smtClean="0"/>
          </a:p>
          <a:p>
            <a:r>
              <a:rPr lang="el-GR" sz="8000" dirty="0" smtClean="0"/>
              <a:t>2) τον 16</a:t>
            </a:r>
            <a:r>
              <a:rPr lang="el-GR" sz="8000" baseline="30000" dirty="0" smtClean="0"/>
              <a:t>ο</a:t>
            </a:r>
            <a:r>
              <a:rPr lang="el-GR" sz="8000" dirty="0" smtClean="0"/>
              <a:t> αιώνα, την εποχή της μεταρρύθμισης, ο Λούθηρος αμφισβήτησε για πρώτη φορά την αυθεντία της παπικής εξουσίας (παπικά ψηφίσματα, εκκλησιαστικά συμβούλια) σχετικά με την αλήθεια σε θρησκευτικά ζητήματα. Το κριτήριο θρησκευτικής γνώσης είναι πλέον απλά η Βίβλος, όπως αυτή γίνεται κατανοητή από έναν πιστό και ειλικρινή αναγνώστη. </a:t>
            </a:r>
          </a:p>
          <a:p>
            <a:endParaRPr lang="el-GR" sz="8000" dirty="0" smtClean="0"/>
          </a:p>
          <a:p>
            <a:r>
              <a:rPr lang="el-GR" sz="8000" dirty="0" smtClean="0"/>
              <a:t>Αυτή η κίνηση του Λούθηρου δημιούργησε μια διαμάχη σχετικά με τα ίδια τα </a:t>
            </a:r>
            <a:r>
              <a:rPr lang="el-GR" sz="8000" i="1" dirty="0" smtClean="0"/>
              <a:t>κριτήρια</a:t>
            </a:r>
            <a:r>
              <a:rPr lang="el-GR" sz="8000" dirty="0" smtClean="0"/>
              <a:t> της αξιόπιστής θρησκευτικής γνώσης (μετακίνησε δηλαδή τη διαμάχη και τη συζήτηση προς μια συζήτηση για τη φύση των κριτηρίων αλήθειας).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Σκοπός-περίληψη μαθήματος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Σκοπός του μαθήματος είναι:</a:t>
            </a:r>
          </a:p>
          <a:p>
            <a:pPr>
              <a:buNone/>
            </a:pPr>
            <a:endParaRPr lang="el-GR" dirty="0" smtClean="0"/>
          </a:p>
          <a:p>
            <a:r>
              <a:rPr lang="el-GR" dirty="0" smtClean="0"/>
              <a:t>1) η διερεύνηση και εμβάθυνση στα γνωσιολογικά ζητήματα που προκύπτουν στη νεότερη φιλοσοφία, στο πλαίσιο της διαμάχης μεταξύ εμπειρισμού και ορθολογισμού,</a:t>
            </a:r>
          </a:p>
          <a:p>
            <a:pPr>
              <a:buNone/>
            </a:pPr>
            <a:endParaRPr lang="el-GR" dirty="0" smtClean="0"/>
          </a:p>
          <a:p>
            <a:r>
              <a:rPr lang="el-GR" dirty="0" smtClean="0"/>
              <a:t>2) η αναζήτηση διασυνδέσεων των παραπάνω ζητημάτων με τις εξελίξεις στη σύγχρονη γνωσιολογία, όπως αυτή διαμορφώθηκε στην αναλυτική φιλοσοφία του 20</a:t>
            </a:r>
            <a:r>
              <a:rPr lang="el-GR" baseline="30000" dirty="0" smtClean="0"/>
              <a:t>ου</a:t>
            </a:r>
            <a:r>
              <a:rPr lang="el-GR" dirty="0" smtClean="0"/>
              <a:t> αιώνα.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3) Έκδοση (στη Γαλλία) των πρώτων εντύπων του έργου του </a:t>
            </a:r>
            <a:r>
              <a:rPr lang="el-GR" sz="7200" dirty="0" err="1" smtClean="0"/>
              <a:t>Σέξτου</a:t>
            </a:r>
            <a:r>
              <a:rPr lang="el-GR" sz="7200" dirty="0" smtClean="0"/>
              <a:t> Εμπειρικού (</a:t>
            </a:r>
            <a:r>
              <a:rPr lang="el-GR" sz="7200" i="1" dirty="0" err="1" smtClean="0"/>
              <a:t>Πυρρώνειες</a:t>
            </a:r>
            <a:r>
              <a:rPr lang="el-GR" sz="7200" i="1" dirty="0" smtClean="0"/>
              <a:t> Υποτυπώσεις</a:t>
            </a:r>
            <a:r>
              <a:rPr lang="el-GR" sz="7200" dirty="0" smtClean="0"/>
              <a:t>). Ο </a:t>
            </a:r>
            <a:r>
              <a:rPr lang="el-GR" sz="7200" dirty="0" err="1" smtClean="0"/>
              <a:t>Σέξτος</a:t>
            </a:r>
            <a:r>
              <a:rPr lang="el-GR" sz="7200" dirty="0" smtClean="0"/>
              <a:t> υπερασπίζεται το συμπέρασμα του </a:t>
            </a:r>
            <a:r>
              <a:rPr lang="el-GR" sz="7200" dirty="0" err="1" smtClean="0"/>
              <a:t>Πυρρώνειου</a:t>
            </a:r>
            <a:r>
              <a:rPr lang="el-GR" sz="7200" dirty="0" smtClean="0"/>
              <a:t> σκεπτικισμού ότι οι</a:t>
            </a:r>
            <a:r>
              <a:rPr lang="en-US" sz="7200" dirty="0" smtClean="0"/>
              <a:t> </a:t>
            </a:r>
            <a:r>
              <a:rPr lang="el-GR" sz="7200" dirty="0" err="1" smtClean="0"/>
              <a:t>γνωσιακές</a:t>
            </a:r>
            <a:r>
              <a:rPr lang="el-GR" sz="7200" dirty="0" smtClean="0"/>
              <a:t> μας ικανότητές μας είναι τέτοιες που θα οφείλαμε να αναβάλλουμε την κρίση σχετικά με το πώς </a:t>
            </a:r>
            <a:r>
              <a:rPr lang="el-GR" sz="7200" i="1" dirty="0" smtClean="0"/>
              <a:t>πραγματικά είναι </a:t>
            </a:r>
            <a:r>
              <a:rPr lang="el-GR" sz="7200" dirty="0" smtClean="0"/>
              <a:t>τα πράγματα και να μένουμε ικανοποιημένοι απλά με το πώς μας ‘φαίνονται’ τα πράγματα. </a:t>
            </a:r>
          </a:p>
          <a:p>
            <a:endParaRPr lang="el-GR" sz="7200" dirty="0" smtClean="0"/>
          </a:p>
          <a:p>
            <a:r>
              <a:rPr lang="el-GR" sz="7200" dirty="0" smtClean="0"/>
              <a:t>Τίθεται το ερώτημα του ‘κριτηρίου της αλήθειας’ στο γενικότερο δυνατό επίπεδο: ποια είναι η βάση πάνω στην οποία μπορούμε να διακρίνουμε το αληθινό από το μη αληθινό; Ο Λόγος (αρχαίοι ορθολογιστές;) ή η εμπειρία (αρχαίοι εμπειριστές); </a:t>
            </a:r>
          </a:p>
          <a:p>
            <a:endParaRPr lang="el-GR" sz="7200" dirty="0" smtClean="0"/>
          </a:p>
          <a:p>
            <a:r>
              <a:rPr lang="el-GR" sz="7200" dirty="0" smtClean="0"/>
              <a:t>Κανένα από τα δύο κριτήρια δεν είναι ικανοποιητικό, σύμφωνα με τον </a:t>
            </a:r>
            <a:r>
              <a:rPr lang="el-GR" sz="7200" dirty="0" err="1" smtClean="0"/>
              <a:t>Σέξτο</a:t>
            </a:r>
            <a:r>
              <a:rPr lang="el-GR" sz="7200" dirty="0" smtClean="0"/>
              <a:t> (είναι και τα δύο ‘δογματικά’, δεν μπορούν να δικαιολογήσουν τον εαυτό τους, οδηγούν σε άπειρη αναδρομή, κυκλικότητα, ή δογματική παραδοχή).</a:t>
            </a:r>
          </a:p>
          <a:p>
            <a:endParaRPr lang="el-GR" sz="7200" dirty="0" smtClean="0"/>
          </a:p>
          <a:p>
            <a:r>
              <a:rPr lang="el-GR" sz="7200" dirty="0" smtClean="0"/>
              <a:t>Τα σκεπτικιστικά επιχειρήματα ενάντια στην ίδια τη </a:t>
            </a:r>
            <a:r>
              <a:rPr lang="el-GR" sz="7200" i="1" dirty="0" smtClean="0"/>
              <a:t>δυνατότητα</a:t>
            </a:r>
            <a:r>
              <a:rPr lang="el-GR" sz="7200" dirty="0" smtClean="0"/>
              <a:t> της γνώσης δημιούργησαν, για όποιον διαφωνούσε με αυτά, την ανάγκη διατύπωσης και περιγραφής μιας </a:t>
            </a:r>
            <a:r>
              <a:rPr lang="el-GR" sz="7200" i="1" dirty="0" smtClean="0"/>
              <a:t>μεθόδου</a:t>
            </a:r>
            <a:r>
              <a:rPr lang="el-GR" sz="7200" dirty="0" smtClean="0"/>
              <a:t> δια της οποίας η γνώση θα καθίστατο δυνατή.</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 </a:t>
            </a:r>
            <a:r>
              <a:rPr lang="en-US" dirty="0" smtClean="0"/>
              <a:t>Francis Bacon</a:t>
            </a:r>
            <a:r>
              <a:rPr lang="el-GR" dirty="0" smtClean="0"/>
              <a:t> (1561-1626)</a:t>
            </a:r>
            <a:endParaRPr lang="el-GR" dirty="0"/>
          </a:p>
        </p:txBody>
      </p:sp>
      <p:sp>
        <p:nvSpPr>
          <p:cNvPr id="3" name="2 - Θέση περιεχομένου"/>
          <p:cNvSpPr>
            <a:spLocks noGrp="1"/>
          </p:cNvSpPr>
          <p:nvPr>
            <p:ph sz="quarter" idx="1"/>
          </p:nvPr>
        </p:nvSpPr>
        <p:spPr/>
        <p:txBody>
          <a:bodyPr>
            <a:normAutofit fontScale="62500" lnSpcReduction="20000"/>
          </a:bodyPr>
          <a:lstStyle/>
          <a:p>
            <a:pPr>
              <a:buNone/>
            </a:pPr>
            <a:endParaRPr lang="en-US" dirty="0" smtClean="0"/>
          </a:p>
          <a:p>
            <a:endParaRPr lang="en-US" dirty="0" smtClean="0"/>
          </a:p>
          <a:p>
            <a:r>
              <a:rPr lang="el-GR" sz="2900" dirty="0" smtClean="0"/>
              <a:t>Βασικά έργα: </a:t>
            </a:r>
            <a:r>
              <a:rPr lang="el-GR" sz="2900" i="1" dirty="0" smtClean="0"/>
              <a:t>Νέα Ατλαντίδα </a:t>
            </a:r>
            <a:r>
              <a:rPr lang="el-GR" sz="2900" dirty="0" smtClean="0"/>
              <a:t>(1610), </a:t>
            </a:r>
            <a:r>
              <a:rPr lang="el-GR" sz="2900" i="1" dirty="0" smtClean="0"/>
              <a:t>Νέο Όργανο </a:t>
            </a:r>
            <a:r>
              <a:rPr lang="el-GR" sz="2900" dirty="0" smtClean="0"/>
              <a:t>(1620).</a:t>
            </a:r>
          </a:p>
          <a:p>
            <a:endParaRPr lang="el-GR" sz="2900" dirty="0" smtClean="0"/>
          </a:p>
          <a:p>
            <a:r>
              <a:rPr lang="el-GR" sz="2900" dirty="0" smtClean="0"/>
              <a:t>‘Μεθοδολογικός’ εμπειριστής (και όχι τόσο ‘θεωρητικός’ εμπειριστής)</a:t>
            </a:r>
          </a:p>
          <a:p>
            <a:endParaRPr lang="el-GR" sz="2900" dirty="0" smtClean="0"/>
          </a:p>
          <a:p>
            <a:r>
              <a:rPr lang="el-GR" sz="2900" dirty="0" smtClean="0"/>
              <a:t>Ο </a:t>
            </a:r>
            <a:r>
              <a:rPr lang="en-US" sz="2900" dirty="0" smtClean="0"/>
              <a:t>Bacon </a:t>
            </a:r>
            <a:r>
              <a:rPr lang="el-GR" sz="2900" dirty="0" smtClean="0"/>
              <a:t>δε συμμερίζεται το σεβασμό και το δέος των συγχρόνων του στο παρελθόν, στους ‘αρχαίους’ (Έλληνες).</a:t>
            </a:r>
          </a:p>
          <a:p>
            <a:endParaRPr lang="el-GR" sz="2900" dirty="0" smtClean="0"/>
          </a:p>
          <a:p>
            <a:r>
              <a:rPr lang="el-GR" sz="2900" dirty="0" smtClean="0"/>
              <a:t>Η αποτυχία προόδου ως προς τη γνώση οφείλεται στη μη χρησιμοποίηση των κατάλληλων μεθόδων/τεχνικών έρευνας, και όχι στον απρόσιτο χαρακτήρα της αλήθειας (σκεπτικισμός) ή στο ότι αυτή η αλήθεια υπάρχει ήδη (από ιερατείο, αρχαίους φιλοσόφους κλπ.). </a:t>
            </a:r>
          </a:p>
          <a:p>
            <a:endParaRPr lang="el-GR" sz="2900" dirty="0" smtClean="0"/>
          </a:p>
          <a:p>
            <a:r>
              <a:rPr lang="el-GR" sz="2900" dirty="0" smtClean="0"/>
              <a:t>Ελλείψει τέτοιων μεθόδων, οι άνθρωποι κυριαρχούνται από ‘Είδωλα’ (‘φυλής’, ‘σπηλαίου’, ‘αγοράς’, ‘θεάτρου’),</a:t>
            </a:r>
            <a:r>
              <a:rPr lang="en-US" sz="2900" dirty="0" smtClean="0"/>
              <a:t> </a:t>
            </a:r>
            <a:r>
              <a:rPr lang="el-GR" sz="2900" dirty="0" smtClean="0"/>
              <a:t>δηλαδή εσφαλμένες ιδέες που τους εμποδίζουν κατά συστηματικό τρόπο να κατακτήσουν τη γνώση.</a:t>
            </a:r>
          </a:p>
          <a:p>
            <a:pPr>
              <a:buNone/>
            </a:pP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20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20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1800" dirty="0" smtClean="0"/>
              <a:t>Δεν πρέπει να είμαστε καθαροί ‘στοχαστές’, αυτοί είναι σαν τις αράχνες (που φτιάχνουν τους ιστούς από τη δική τους ουσία). Δεν πρέπει να είμαστε ούτε σαν τα μυρμήγκια (συσσωρεύοντας απλώς ένα σύμφυρμα ανεπεξέργαστου υλικού). Πρέπει να είμαστε σαν τις μέλισσες (που όχι μόνο συγκεντρώνουν το υλικό τους από τον κόσμο της εμπειρίας αλλά το επεξεργάζονται, το αφομοιώνουν και το μετατρέπουν με τις δικές τους δυνάμεις).</a:t>
            </a:r>
          </a:p>
          <a:p>
            <a:endParaRPr lang="el-GR" sz="1800" dirty="0" smtClean="0"/>
          </a:p>
          <a:p>
            <a:r>
              <a:rPr lang="el-GR" sz="1800" dirty="0" smtClean="0"/>
              <a:t>Μέθοδος </a:t>
            </a:r>
            <a:r>
              <a:rPr lang="en-US" sz="1800" dirty="0" smtClean="0"/>
              <a:t>Bacon: 2 </a:t>
            </a:r>
            <a:r>
              <a:rPr lang="el-GR" sz="1800" dirty="0" smtClean="0"/>
              <a:t>στάδια: </a:t>
            </a:r>
          </a:p>
          <a:p>
            <a:r>
              <a:rPr lang="el-GR" sz="1800" dirty="0" smtClean="0"/>
              <a:t>1) ‘Φυσική ιστορία’: πίνακες, κατάλογοι καταγραφής ενδελεχών, επιμελών και εκτεταμένων παρατηρήσεων. </a:t>
            </a:r>
          </a:p>
          <a:p>
            <a:r>
              <a:rPr lang="el-GR" sz="1800" dirty="0" smtClean="0"/>
              <a:t>2) ‘Επαγωγή’: οι προηγηθείσες παρατηρήσεις που συγκροτούν τη ‘φυσική ιστορία’ ενός φαινομένου επισκοπούνται συστηματικά προκειμένου να διακριθεί το ‘ουσιώδες’ αίτιο τους.</a:t>
            </a:r>
          </a:p>
          <a:p>
            <a:pPr>
              <a:buNone/>
            </a:pPr>
            <a:endParaRPr lang="el-GR" sz="1800" dirty="0" smtClean="0"/>
          </a:p>
          <a:p>
            <a:r>
              <a:rPr lang="el-GR" sz="1800" dirty="0" smtClean="0"/>
              <a:t>Η γνώση έχει πρακτική σημασία, βελτιώνει την ανθρώπινη ζωή, ικανοποιεί υλικές ανάγκες</a:t>
            </a:r>
            <a:r>
              <a:rPr lang="en-US" sz="1800" dirty="0" smtClean="0"/>
              <a:t>, </a:t>
            </a:r>
            <a:r>
              <a:rPr lang="el-GR" sz="1800" dirty="0" smtClean="0"/>
              <a:t>είναι ένα συλλογικό εγχείρημα (‘η γνώση είναι δύναμη’), δεν είναι κάτι που έχει αμιγώς θεωρητικό ενδιαφέρον (Αριστοτελισμός).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 </a:t>
            </a:r>
            <a:r>
              <a:rPr lang="en-US" dirty="0" smtClean="0"/>
              <a:t>John Locke</a:t>
            </a:r>
            <a:r>
              <a:rPr lang="el-GR" dirty="0" smtClean="0"/>
              <a:t> (1632-1704)</a:t>
            </a:r>
            <a:endParaRPr lang="el-GR" dirty="0"/>
          </a:p>
        </p:txBody>
      </p:sp>
      <p:sp>
        <p:nvSpPr>
          <p:cNvPr id="3" name="2 - Θέση περιεχομένου"/>
          <p:cNvSpPr>
            <a:spLocks noGrp="1"/>
          </p:cNvSpPr>
          <p:nvPr>
            <p:ph sz="quarter" idx="1"/>
          </p:nvPr>
        </p:nvSpPr>
        <p:spPr/>
        <p:txBody>
          <a:bodyPr>
            <a:noAutofit/>
          </a:bodyPr>
          <a:lstStyle/>
          <a:p>
            <a:r>
              <a:rPr lang="el-GR" sz="2000" dirty="0" smtClean="0"/>
              <a:t>Βασικό έργο: </a:t>
            </a:r>
            <a:r>
              <a:rPr lang="el-GR" sz="2000" i="1" dirty="0" smtClean="0"/>
              <a:t>Δοκίμιο για την Ανθρώπινη Νόηση </a:t>
            </a:r>
            <a:r>
              <a:rPr lang="el-GR" sz="2000" dirty="0" smtClean="0"/>
              <a:t>(1690).</a:t>
            </a:r>
          </a:p>
          <a:p>
            <a:endParaRPr lang="el-GR" sz="2000" dirty="0" smtClean="0"/>
          </a:p>
          <a:p>
            <a:r>
              <a:rPr lang="el-GR" sz="2000" dirty="0" smtClean="0"/>
              <a:t>Ερευνά την καταγωγή και την έκταση της γνώσης. Τα υλικά των αφηρημένων ιδεών του νου (στο βαθμό που οι τελευταίες θέλουν να λογίζονται ως γνώση) αποκτώνται</a:t>
            </a:r>
            <a:r>
              <a:rPr lang="en-US" sz="2000" dirty="0" smtClean="0"/>
              <a:t> </a:t>
            </a:r>
            <a:r>
              <a:rPr lang="el-GR" sz="2000" dirty="0" smtClean="0"/>
              <a:t>πάντα από την εμπειρία.</a:t>
            </a:r>
          </a:p>
          <a:p>
            <a:endParaRPr lang="el-GR" sz="2000" dirty="0" smtClean="0"/>
          </a:p>
          <a:p>
            <a:r>
              <a:rPr lang="el-GR" sz="2000" dirty="0" smtClean="0"/>
              <a:t>Απορρίπτει τη θεωρία περί ‘έμφυτων’ ιδεών (</a:t>
            </a:r>
            <a:r>
              <a:rPr lang="en-US" sz="2000" dirty="0" smtClean="0"/>
              <a:t>Descartes) </a:t>
            </a:r>
            <a:r>
              <a:rPr lang="el-GR" sz="2000" dirty="0" smtClean="0"/>
              <a:t>που υποτίθεται μπορούν να εξηγήσουν διάφορες αναγκαίες  (ανεξάρτητες της εμπειρίας) αλήθειες της λογικής, των μαθηματικών, της μεταφυσικής και της ηθικής. </a:t>
            </a:r>
          </a:p>
          <a:p>
            <a:endParaRPr lang="el-GR" sz="2000" dirty="0" smtClean="0"/>
          </a:p>
          <a:p>
            <a:r>
              <a:rPr lang="el-GR" sz="2000" dirty="0" smtClean="0"/>
              <a:t>Χωρίς την εμπειρία, ο νους είναι ένα ‘άγραφο χαρτί’ (</a:t>
            </a:r>
            <a:r>
              <a:rPr lang="en-US" sz="2000" dirty="0" smtClean="0"/>
              <a:t>tabula rasa).</a:t>
            </a:r>
            <a:endParaRPr lang="el-G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sz="2800" dirty="0" smtClean="0"/>
              <a:t>Ο </a:t>
            </a:r>
            <a:r>
              <a:rPr lang="en-US" sz="2800" dirty="0" smtClean="0"/>
              <a:t>Locke </a:t>
            </a:r>
            <a:r>
              <a:rPr lang="el-GR" sz="2800" dirty="0" smtClean="0"/>
              <a:t>δέχεται τη θέση ότι η αναγκαιότητα των αληθειών της λογικής, των μαθηματικών (π.χ. κάθε αριθμός είναι μονός ή ζυγός, το σύνολο ισούται με το άθροισμα των μερών του) δεν ανάγεται απευθείας στην εμπειρία. Αυτό που υποστηρίζει είναι ότι οι έ</a:t>
            </a:r>
            <a:r>
              <a:rPr lang="el-GR" sz="2800" i="1" dirty="0" smtClean="0"/>
              <a:t>ννοιες/ιδέες</a:t>
            </a:r>
            <a:r>
              <a:rPr lang="el-GR" sz="2800" dirty="0" smtClean="0"/>
              <a:t> που περιέχονται σε αυτές τις αλήθειες (π.χ. ‘μονός’, ‘ζυγός’) προέρχονται από την εμπειρία.</a:t>
            </a:r>
          </a:p>
          <a:p>
            <a:endParaRPr lang="el-GR" sz="2800" dirty="0" smtClean="0"/>
          </a:p>
          <a:p>
            <a:r>
              <a:rPr lang="el-GR" sz="2800" dirty="0" smtClean="0"/>
              <a:t>Επιχειρήματα κατά των έμφυτων ιδεών: 1) Κάθε γνώση εξηγείται στη βάση ικανοτήτων που έχουμε να την εντοπίσουμε από μόνοι μας (δεν απαιτείται η υπόθεση κάποιας </a:t>
            </a:r>
            <a:r>
              <a:rPr lang="el-GR" sz="2800" dirty="0" err="1" smtClean="0"/>
              <a:t>υπόρρητης</a:t>
            </a:r>
            <a:r>
              <a:rPr lang="el-GR" sz="2800" dirty="0" smtClean="0"/>
              <a:t> έμφυτης γνώσης γι’ αυτό το σκοπό). 2) Στην πράξη δεν υπάρχουν προτάσεις καθολικής αποδοχής.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θεωρία των ιδεών</a:t>
            </a:r>
            <a:endParaRPr lang="el-GR" dirty="0"/>
          </a:p>
        </p:txBody>
      </p:sp>
      <p:sp>
        <p:nvSpPr>
          <p:cNvPr id="3" name="2 - Θέση περιεχομένου"/>
          <p:cNvSpPr>
            <a:spLocks noGrp="1"/>
          </p:cNvSpPr>
          <p:nvPr>
            <p:ph sz="quarter" idx="1"/>
          </p:nvPr>
        </p:nvSpPr>
        <p:spPr/>
        <p:txBody>
          <a:bodyPr>
            <a:noAutofit/>
          </a:bodyPr>
          <a:lstStyle/>
          <a:p>
            <a:r>
              <a:rPr lang="el-GR" sz="2000" dirty="0" smtClean="0"/>
              <a:t>Η εμπειρία μας της πραγματικότητας είναι εξωτερική</a:t>
            </a:r>
            <a:r>
              <a:rPr lang="en-US" sz="2000" dirty="0" smtClean="0"/>
              <a:t> (</a:t>
            </a:r>
            <a:r>
              <a:rPr lang="el-GR" sz="2000" dirty="0" smtClean="0"/>
              <a:t>εμπειρία εξωτερικών αντικειμένων</a:t>
            </a:r>
            <a:r>
              <a:rPr lang="en-US" sz="2000" dirty="0" smtClean="0"/>
              <a:t> – sensation</a:t>
            </a:r>
            <a:r>
              <a:rPr lang="el-GR" sz="2000" dirty="0" smtClean="0"/>
              <a:t>) και εσωτερική (εμπειρία εσωτερικών αντικειμένων</a:t>
            </a:r>
            <a:r>
              <a:rPr lang="en-US" sz="2000" dirty="0" smtClean="0"/>
              <a:t> - reflection</a:t>
            </a:r>
            <a:r>
              <a:rPr lang="el-GR" sz="2000" dirty="0" smtClean="0"/>
              <a:t>). Τα αντικείμενά της εμπειρίας είναι αντίστοιχες </a:t>
            </a:r>
            <a:r>
              <a:rPr lang="el-GR" sz="2000" i="1" dirty="0" smtClean="0"/>
              <a:t>ιδέες</a:t>
            </a:r>
            <a:r>
              <a:rPr lang="el-GR" sz="2000" dirty="0" smtClean="0"/>
              <a:t>:</a:t>
            </a:r>
            <a:r>
              <a:rPr lang="en-US" sz="2000" dirty="0" smtClean="0"/>
              <a:t> </a:t>
            </a:r>
            <a:r>
              <a:rPr lang="el-GR" sz="2000" dirty="0" smtClean="0"/>
              <a:t>ιδέες των </a:t>
            </a:r>
            <a:r>
              <a:rPr lang="el-GR" sz="2000" i="1" dirty="0" smtClean="0"/>
              <a:t>αισθήσεων</a:t>
            </a:r>
            <a:r>
              <a:rPr lang="en-US" sz="2000" dirty="0" smtClean="0"/>
              <a:t> (</a:t>
            </a:r>
            <a:r>
              <a:rPr lang="el-GR" sz="2000" dirty="0" smtClean="0"/>
              <a:t>π.χ. κίτρινο, λευκό, σκληρό, πικρό)</a:t>
            </a:r>
            <a:r>
              <a:rPr lang="en-US" sz="2000" dirty="0" smtClean="0"/>
              <a:t>, </a:t>
            </a:r>
            <a:r>
              <a:rPr lang="el-GR" sz="2000" dirty="0" smtClean="0"/>
              <a:t>ιδέες του </a:t>
            </a:r>
            <a:r>
              <a:rPr lang="el-GR" sz="2000" i="1" dirty="0" smtClean="0"/>
              <a:t>στοχασμού</a:t>
            </a:r>
            <a:r>
              <a:rPr lang="el-GR" sz="2000" dirty="0" smtClean="0"/>
              <a:t> (π.χ. αντίληψη, βούληση, αμφιβολία).</a:t>
            </a:r>
          </a:p>
          <a:p>
            <a:pPr>
              <a:buNone/>
            </a:pPr>
            <a:endParaRPr lang="el-GR" sz="2000" dirty="0" smtClean="0"/>
          </a:p>
          <a:p>
            <a:r>
              <a:rPr lang="el-GR" sz="2000" dirty="0" smtClean="0"/>
              <a:t>Ο </a:t>
            </a:r>
            <a:r>
              <a:rPr lang="en-US" sz="2000" dirty="0" smtClean="0"/>
              <a:t>Locke </a:t>
            </a:r>
            <a:r>
              <a:rPr lang="el-GR" sz="2000" dirty="0" smtClean="0"/>
              <a:t>διακρίνει όλες τις ιδέες σε </a:t>
            </a:r>
            <a:r>
              <a:rPr lang="el-GR" sz="2000" i="1" dirty="0" smtClean="0"/>
              <a:t>απλές</a:t>
            </a:r>
            <a:r>
              <a:rPr lang="el-GR" sz="2000" dirty="0" smtClean="0"/>
              <a:t> ([χρώματα, ήχοι, οσμές, αφή]  [έκταση, σχήμα, κίνηση], [αντίληψη, μνήμη, βούληση], [χαρά, λύπη, πόνος]) και </a:t>
            </a:r>
            <a:r>
              <a:rPr lang="el-GR" sz="2000" i="1" dirty="0" smtClean="0"/>
              <a:t>σύνθετες</a:t>
            </a:r>
            <a:r>
              <a:rPr lang="el-GR" sz="2000" dirty="0" smtClean="0"/>
              <a:t> (ιδέες εξωτερικών αντικειμένων και σχέσεων μεταξύ τους, Θεού, απείρου, φανταστικών όντων, πραγμάτων που σκοπεύουμε να κάνουμε στο μέλλον, ομορφιάς, αγάπης, σύμπαντος, ειδών (π.χ. ανθρωπότητα) κλπ). </a:t>
            </a:r>
            <a:endParaRPr lang="en-US" sz="2000" dirty="0" smtClean="0"/>
          </a:p>
          <a:p>
            <a:endParaRPr lang="en-US" sz="1700" dirty="0" smtClean="0"/>
          </a:p>
          <a:p>
            <a:endParaRPr lang="el-GR" sz="1700" dirty="0" smtClean="0"/>
          </a:p>
          <a:p>
            <a:endParaRPr lang="el-GR" sz="1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sz="2800" dirty="0" smtClean="0"/>
              <a:t>Δεν υπάρχει ριζικός διαχωρισμός μεταξύ απλών και σύνθετων ιδεών, αλλά μάλλον διαφορά βαθμού (π.χ. οι ιδέες χώρου, χρόνου κυμαίνονται μεταξύ απλών και σύνθετων ιδεών.</a:t>
            </a:r>
          </a:p>
          <a:p>
            <a:endParaRPr lang="el-GR" sz="2800" dirty="0" smtClean="0"/>
          </a:p>
          <a:p>
            <a:r>
              <a:rPr lang="el-GR" sz="2800" dirty="0" smtClean="0"/>
              <a:t>Παρατηρούμε εδώ ότι ο </a:t>
            </a:r>
            <a:r>
              <a:rPr lang="en-US" sz="2800" dirty="0" smtClean="0"/>
              <a:t>Locke </a:t>
            </a:r>
            <a:r>
              <a:rPr lang="el-GR" sz="2800" dirty="0" smtClean="0"/>
              <a:t>εντάσσει στις απλές ιδέες πράγματα που φαίνονται εκ πρώτης όψεως ετερογενή όπως π.χ. αισθητηριακές παραστάσεις, έννοιες/σκέψεις. Αυτό συμβαίνει επειδή δεν διακρίνει ουσιαστικά τις ιδέες από τις εμπειρίες (και οι δύο βρίσκονται στο εσωτερικό της συνείδησης).</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2800" dirty="0" smtClean="0"/>
              <a:t>Τα </a:t>
            </a:r>
            <a:r>
              <a:rPr lang="el-GR" sz="2800" i="1" dirty="0" smtClean="0"/>
              <a:t>μέρη</a:t>
            </a:r>
            <a:r>
              <a:rPr lang="el-GR" sz="2800" dirty="0" smtClean="0"/>
              <a:t> των σύνθετων ιδεών προέρχονται πάντα με κάποιο τρόπο από την εμπειρία (π.χ. τα σωματικά μέρη ενός φανταστικού όντος όπως ο κένταυρος). Εντούτοις, η ίδια η σύνθετη ιδέα δεν προέρχεται απαραίτητα από την εμπειρία. Την κατασκευάζουμε </a:t>
            </a:r>
            <a:r>
              <a:rPr lang="el-GR" sz="2800" i="1" dirty="0" smtClean="0"/>
              <a:t>εμείς</a:t>
            </a:r>
            <a:r>
              <a:rPr lang="el-GR" sz="2800" dirty="0" smtClean="0"/>
              <a:t> από τα μέρη της (που προέρχονται από την εμπειρία). </a:t>
            </a:r>
          </a:p>
          <a:p>
            <a:pPr>
              <a:buNone/>
            </a:pPr>
            <a:endParaRPr lang="el-GR" sz="2800" dirty="0" smtClean="0"/>
          </a:p>
          <a:p>
            <a:r>
              <a:rPr lang="el-GR" sz="2800" dirty="0" smtClean="0"/>
              <a:t>Οι σύνθετες ιδέες έχουν </a:t>
            </a:r>
            <a:r>
              <a:rPr lang="el-GR" sz="2800" i="1" dirty="0" smtClean="0"/>
              <a:t>γενικότητα</a:t>
            </a:r>
            <a:r>
              <a:rPr lang="el-GR" sz="2800" dirty="0" smtClean="0"/>
              <a:t> και </a:t>
            </a:r>
            <a:r>
              <a:rPr lang="el-GR" sz="2800" i="1" dirty="0" smtClean="0"/>
              <a:t>καθολικότητα</a:t>
            </a:r>
            <a:r>
              <a:rPr lang="el-GR" sz="2800" dirty="0" smtClean="0"/>
              <a:t>. Μπορούν να προκύψουν και απευθείας από την εμπειρία μέσω </a:t>
            </a:r>
            <a:r>
              <a:rPr lang="el-GR" sz="2800" i="1" dirty="0" smtClean="0"/>
              <a:t>σύγκρισης</a:t>
            </a:r>
            <a:r>
              <a:rPr lang="el-GR" sz="2800" dirty="0" smtClean="0"/>
              <a:t> των απλών ιδεών μεταξύ τους, και </a:t>
            </a:r>
            <a:r>
              <a:rPr lang="el-GR" sz="2800" i="1" dirty="0" smtClean="0"/>
              <a:t>αφαίρεσης</a:t>
            </a:r>
            <a:r>
              <a:rPr lang="el-GR" sz="2800" dirty="0" smtClean="0"/>
              <a:t> από το συγκεκριμένο περιεχόμενό τους (π.χ. έννοιες χώρου, χρόνου, απείρου, εξωτερικών αντικειμένων).</a:t>
            </a:r>
          </a:p>
          <a:p>
            <a:endParaRPr lang="el-GR" sz="2800" dirty="0" smtClean="0"/>
          </a:p>
          <a:p>
            <a:r>
              <a:rPr lang="el-GR" sz="2800" dirty="0" smtClean="0"/>
              <a:t>Οι σύνθετες ιδέες δεν διαθέτουν ανεξάρτητη </a:t>
            </a:r>
            <a:r>
              <a:rPr lang="el-GR" sz="2800" dirty="0" err="1" smtClean="0"/>
              <a:t>εξω</a:t>
            </a:r>
            <a:r>
              <a:rPr lang="el-GR" sz="2800" dirty="0" smtClean="0"/>
              <a:t>-νοητική ύπαρξη (νομιναλισμός </a:t>
            </a:r>
            <a:r>
              <a:rPr lang="en-US" sz="2800" dirty="0" smtClean="0"/>
              <a:t>Locke). </a:t>
            </a:r>
            <a:r>
              <a:rPr lang="el-GR" sz="2800" dirty="0" smtClean="0"/>
              <a:t>Αντιπροσωπεύουν ένα μεγάλο αριθμό συγκεκριμένων ατομικών πραγμάτων. Δεν υπάρχουν καθόλου όντα (</a:t>
            </a:r>
            <a:r>
              <a:rPr lang="en-US" sz="2800" dirty="0" smtClean="0"/>
              <a:t>universals) </a:t>
            </a:r>
            <a:r>
              <a:rPr lang="el-GR" sz="2800" dirty="0" smtClean="0"/>
              <a:t>στην ίδια την πραγματικότητα.</a:t>
            </a:r>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γνώση στον </a:t>
            </a:r>
            <a:r>
              <a:rPr lang="en-US" dirty="0" smtClean="0"/>
              <a:t>Locke</a:t>
            </a:r>
            <a:endParaRPr lang="el-GR" dirty="0"/>
          </a:p>
        </p:txBody>
      </p:sp>
      <p:sp>
        <p:nvSpPr>
          <p:cNvPr id="3" name="2 - Θέση περιεχομένου"/>
          <p:cNvSpPr>
            <a:spLocks noGrp="1"/>
          </p:cNvSpPr>
          <p:nvPr>
            <p:ph sz="quarter" idx="1"/>
          </p:nvPr>
        </p:nvSpPr>
        <p:spPr/>
        <p:txBody>
          <a:bodyPr>
            <a:noAutofit/>
          </a:bodyPr>
          <a:lstStyle/>
          <a:p>
            <a:pPr>
              <a:buNone/>
            </a:pPr>
            <a:r>
              <a:rPr lang="el-GR" sz="1700" dirty="0" smtClean="0"/>
              <a:t>	</a:t>
            </a:r>
            <a:r>
              <a:rPr lang="en-US" sz="1800" dirty="0" smtClean="0"/>
              <a:t>H </a:t>
            </a:r>
            <a:r>
              <a:rPr lang="el-GR" sz="1800" dirty="0" smtClean="0"/>
              <a:t>γνώση συνίσταται στην</a:t>
            </a:r>
            <a:r>
              <a:rPr lang="en-US" sz="1800" dirty="0" smtClean="0"/>
              <a:t> (‘</a:t>
            </a:r>
            <a:r>
              <a:rPr lang="el-GR" sz="1800" dirty="0" smtClean="0"/>
              <a:t>εποπτική’) αντίληψη της συμφωνίας ή ασυμφωνίας μεταξύ των ιδεών μας. </a:t>
            </a:r>
          </a:p>
          <a:p>
            <a:pPr>
              <a:buNone/>
            </a:pPr>
            <a:endParaRPr lang="el-GR" sz="1800" dirty="0" smtClean="0"/>
          </a:p>
          <a:p>
            <a:pPr>
              <a:buNone/>
            </a:pPr>
            <a:r>
              <a:rPr lang="el-GR" sz="1800" dirty="0" smtClean="0"/>
              <a:t>	Η γνώση είναι χαρακτηριστικό των </a:t>
            </a:r>
            <a:r>
              <a:rPr lang="el-GR" sz="1800" i="1" dirty="0" smtClean="0"/>
              <a:t>προτάσεων/κρίσεων </a:t>
            </a:r>
            <a:r>
              <a:rPr lang="el-GR" sz="1800" dirty="0" smtClean="0"/>
              <a:t>(που μπορούν να είναι αληθείς ή ψευδείς), όχι των ίδιων των ιδεών. Οι ιδέες είναι τα </a:t>
            </a:r>
            <a:r>
              <a:rPr lang="el-GR" sz="1800" i="1" dirty="0" smtClean="0"/>
              <a:t>υλικά</a:t>
            </a:r>
            <a:r>
              <a:rPr lang="el-GR" sz="1800" dirty="0" smtClean="0"/>
              <a:t> της γνώσης. Υπάρχουν εντός της συνείδησης αλλά δεν μας πληροφορούν από μόνες τους για το τι συμβαίνει στον κόσμο.</a:t>
            </a:r>
            <a:endParaRPr lang="en-US" sz="1800" dirty="0" smtClean="0"/>
          </a:p>
          <a:p>
            <a:pPr>
              <a:buNone/>
            </a:pPr>
            <a:endParaRPr lang="en-US" sz="1800" dirty="0" smtClean="0"/>
          </a:p>
          <a:p>
            <a:r>
              <a:rPr lang="el-GR" sz="1800" dirty="0" smtClean="0"/>
              <a:t>Ο </a:t>
            </a:r>
            <a:r>
              <a:rPr lang="en-US" sz="1800" dirty="0" smtClean="0"/>
              <a:t>Locke </a:t>
            </a:r>
            <a:r>
              <a:rPr lang="el-GR" sz="1800" dirty="0" smtClean="0"/>
              <a:t>δέχεται την ύπαρξη </a:t>
            </a:r>
            <a:r>
              <a:rPr lang="en-US" sz="1800" dirty="0" smtClean="0"/>
              <a:t>a priori </a:t>
            </a:r>
            <a:r>
              <a:rPr lang="el-GR" sz="1800" dirty="0" smtClean="0"/>
              <a:t>γνώσης στις περιπτώσεις των αληθειών της λογικής και των μαθηματικών. Αυτό είναι συμβατό με τον εμπειρισμό-νομιναλισμό του ως προς την προέλευση των ιδεών διότι η εν λόγω </a:t>
            </a:r>
            <a:r>
              <a:rPr lang="en-US" sz="1800" dirty="0" smtClean="0"/>
              <a:t>a priori </a:t>
            </a:r>
            <a:r>
              <a:rPr lang="el-GR" sz="1800" dirty="0" smtClean="0"/>
              <a:t>γνώση (π.χ. ‘ο κύκλος δεν είναι τρίγωνο’) δεν συνιστά η </a:t>
            </a:r>
            <a:r>
              <a:rPr lang="el-GR" sz="1800" i="1" dirty="0" smtClean="0"/>
              <a:t>ίδια</a:t>
            </a:r>
            <a:r>
              <a:rPr lang="el-GR" sz="1800" dirty="0" smtClean="0"/>
              <a:t> μια ιδέα, αλλά προκύπτει από </a:t>
            </a:r>
            <a:r>
              <a:rPr lang="el-GR" sz="1800" i="1" dirty="0" smtClean="0"/>
              <a:t>συσχετισμό</a:t>
            </a:r>
            <a:r>
              <a:rPr lang="el-GR" sz="1800" dirty="0" smtClean="0"/>
              <a:t> ιδεών</a:t>
            </a:r>
            <a:r>
              <a:rPr lang="en-US" sz="1800" dirty="0" smtClean="0"/>
              <a:t>, </a:t>
            </a:r>
            <a:r>
              <a:rPr lang="el-GR" sz="1800" dirty="0" smtClean="0"/>
              <a:t>η καθεμιά από τις οποίες πηγάζει από την </a:t>
            </a:r>
            <a:r>
              <a:rPr lang="el-GR" sz="1800" i="1" dirty="0" smtClean="0"/>
              <a:t>εμπειρία</a:t>
            </a:r>
            <a:r>
              <a:rPr lang="en-US" sz="1800" i="1" dirty="0" smtClean="0"/>
              <a:t>.</a:t>
            </a:r>
            <a:r>
              <a:rPr lang="el-GR" sz="1800" dirty="0" smtClean="0"/>
              <a:t> </a:t>
            </a:r>
          </a:p>
          <a:p>
            <a:endParaRPr lang="el-GR" sz="1800" dirty="0" smtClean="0"/>
          </a:p>
          <a:p>
            <a:r>
              <a:rPr lang="el-GR" sz="1800" dirty="0" smtClean="0"/>
              <a:t>Τα </a:t>
            </a:r>
            <a:r>
              <a:rPr lang="el-GR" sz="1800" i="1" dirty="0" smtClean="0"/>
              <a:t>υλικά</a:t>
            </a:r>
            <a:r>
              <a:rPr lang="el-GR" sz="1800" dirty="0" smtClean="0"/>
              <a:t> λοιπόν της γνώσης αντλούνται πάντα από την εμπειρία, ακόμα και αν η εν λόγω γνώση είναι </a:t>
            </a:r>
            <a:r>
              <a:rPr lang="en-US" sz="1800" dirty="0" smtClean="0"/>
              <a:t>a priori.</a:t>
            </a:r>
            <a:endParaRPr lang="el-GR" sz="1800" dirty="0" smtClean="0"/>
          </a:p>
          <a:p>
            <a:endParaRPr lang="el-GR" sz="1800"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sz="2800" dirty="0" smtClean="0"/>
              <a:t>Στην περίπτωση της </a:t>
            </a:r>
            <a:r>
              <a:rPr lang="el-GR" sz="2800" i="1" dirty="0" smtClean="0"/>
              <a:t>εμπειρικής</a:t>
            </a:r>
            <a:r>
              <a:rPr lang="el-GR" sz="2800" dirty="0" smtClean="0"/>
              <a:t> γνώσης (περί ύπαρξης εξωτερικών αντικειμένων), για την κατοχύρωσή της χρειάζεται επιπλέον η παρατήρηση και το πείραμα (</a:t>
            </a:r>
            <a:r>
              <a:rPr lang="en-US" sz="2800" i="1" dirty="0" smtClean="0"/>
              <a:t>a posteriori </a:t>
            </a:r>
            <a:r>
              <a:rPr lang="el-GR" sz="2800" dirty="0" smtClean="0"/>
              <a:t>γνώση). </a:t>
            </a:r>
          </a:p>
          <a:p>
            <a:endParaRPr lang="el-GR" sz="2800" dirty="0" smtClean="0"/>
          </a:p>
          <a:p>
            <a:r>
              <a:rPr lang="el-GR" sz="2800" dirty="0" smtClean="0"/>
              <a:t>Ο </a:t>
            </a:r>
            <a:r>
              <a:rPr lang="en-US" sz="2800" dirty="0" smtClean="0"/>
              <a:t>Locke</a:t>
            </a:r>
            <a:r>
              <a:rPr lang="el-GR" sz="2800" dirty="0" smtClean="0"/>
              <a:t> αποκαλεί αυτή την υποθετική γνώση ‘γνώμη’ αλλά δεν θεωρεί ασήμαντο να αποκτήσουμε ένα συστηματικό σώμα τέτοιου τύπου (όχι αποδεικτικής) γνώσης (την αποκαλεί ‘πειραματική γνώση’). </a:t>
            </a:r>
          </a:p>
          <a:p>
            <a:endParaRPr lang="el-GR" sz="2800" dirty="0" smtClean="0"/>
          </a:p>
          <a:p>
            <a:r>
              <a:rPr lang="el-GR" sz="2800" dirty="0" smtClean="0"/>
              <a:t>Δεν γνωρίζουμε (‘εποπτικά’, αποδεικτικά) η εν λόγω πειραματική </a:t>
            </a:r>
            <a:r>
              <a:rPr lang="en-US" sz="2800" dirty="0" smtClean="0"/>
              <a:t>a posteriori </a:t>
            </a:r>
            <a:r>
              <a:rPr lang="el-GR" sz="2800" dirty="0" smtClean="0"/>
              <a:t>γνώση μας ανταποκρίνεται όντως στο πώς είναι τα πράγματα ‘εκεί έξω’, αλλά δεν αποκλείεται τα πράγματα να είναι όντως όπως πιστεύουμε ότι είναι.</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Ειδικότερα, θα εξεταστούν θεμελιώδη γνωσιολογικά θέματα, όπως </a:t>
            </a:r>
          </a:p>
          <a:p>
            <a:r>
              <a:rPr lang="el-GR" dirty="0" smtClean="0"/>
              <a:t>α) το ζήτημα της </a:t>
            </a:r>
            <a:r>
              <a:rPr lang="el-GR" i="1" dirty="0" smtClean="0"/>
              <a:t>μεθόδου</a:t>
            </a:r>
            <a:r>
              <a:rPr lang="el-GR" dirty="0" smtClean="0"/>
              <a:t> στην προσέγγιση της γνώσης,</a:t>
            </a:r>
          </a:p>
          <a:p>
            <a:r>
              <a:rPr lang="el-GR" dirty="0" smtClean="0"/>
              <a:t>β) το ζήτημα της </a:t>
            </a:r>
            <a:r>
              <a:rPr lang="el-GR" i="1" dirty="0" smtClean="0"/>
              <a:t>δικαιολόγησης</a:t>
            </a:r>
            <a:r>
              <a:rPr lang="el-GR" dirty="0" smtClean="0"/>
              <a:t> και της αναζήτησης </a:t>
            </a:r>
            <a:r>
              <a:rPr lang="el-GR" i="1" dirty="0" smtClean="0"/>
              <a:t>θεμελίου</a:t>
            </a:r>
            <a:r>
              <a:rPr lang="el-GR" dirty="0" smtClean="0"/>
              <a:t> για τη γνώση, </a:t>
            </a:r>
          </a:p>
          <a:p>
            <a:r>
              <a:rPr lang="el-GR" dirty="0" smtClean="0"/>
              <a:t>γ) το πρόβλημα του </a:t>
            </a:r>
            <a:r>
              <a:rPr lang="el-GR" i="1" dirty="0" smtClean="0"/>
              <a:t>σκεπτικισμού</a:t>
            </a:r>
            <a:r>
              <a:rPr lang="el-GR" dirty="0" smtClean="0"/>
              <a:t>, </a:t>
            </a:r>
          </a:p>
          <a:p>
            <a:pPr>
              <a:buNone/>
            </a:pPr>
            <a:r>
              <a:rPr lang="el-GR" dirty="0" smtClean="0"/>
              <a:t>	όπως αυτά αναδείχθηκαν στα φιλοσοφικά ρεύματα του </a:t>
            </a:r>
            <a:r>
              <a:rPr lang="el-GR" i="1" dirty="0" smtClean="0"/>
              <a:t>εμπειρισμού</a:t>
            </a:r>
            <a:r>
              <a:rPr lang="el-GR" dirty="0" smtClean="0"/>
              <a:t> (με αναφορά κυρίως στο έργο των </a:t>
            </a:r>
            <a:r>
              <a:rPr lang="en-US" dirty="0" smtClean="0"/>
              <a:t>Locke </a:t>
            </a:r>
            <a:r>
              <a:rPr lang="el-GR" dirty="0" smtClean="0"/>
              <a:t>και </a:t>
            </a:r>
            <a:r>
              <a:rPr lang="en-US" dirty="0" smtClean="0"/>
              <a:t>Hume</a:t>
            </a:r>
            <a:r>
              <a:rPr lang="el-GR" dirty="0" smtClean="0"/>
              <a:t>) και του </a:t>
            </a:r>
            <a:r>
              <a:rPr lang="el-GR" i="1" dirty="0" smtClean="0"/>
              <a:t>ορθολογισμού</a:t>
            </a:r>
            <a:r>
              <a:rPr lang="el-GR" dirty="0" smtClean="0"/>
              <a:t> (με αναφορά στο έργο των </a:t>
            </a:r>
            <a:r>
              <a:rPr lang="en-US" dirty="0" smtClean="0"/>
              <a:t>Descartes </a:t>
            </a:r>
            <a:r>
              <a:rPr lang="el-GR" dirty="0" smtClean="0"/>
              <a:t>και </a:t>
            </a:r>
            <a:r>
              <a:rPr lang="en-US" dirty="0" smtClean="0"/>
              <a:t>Spinoza</a:t>
            </a:r>
            <a:r>
              <a:rPr lang="el-GR" dirty="0" smtClean="0"/>
              <a:t>). </a:t>
            </a:r>
          </a:p>
          <a:p>
            <a:pPr>
              <a:buNone/>
            </a:pPr>
            <a:endParaRPr lang="el-GR" dirty="0" smtClean="0"/>
          </a:p>
          <a:p>
            <a:r>
              <a:rPr lang="el-GR" dirty="0" smtClean="0"/>
              <a:t>Επίσης, θα διερευνηθεί ο τρόπος με τον οποίο τα παραπάνω γνωσιολογικά ζητήματα της νεότερης φιλοσοφίας μετασχηματίστηκαν στο πλαίσιο της </a:t>
            </a:r>
            <a:r>
              <a:rPr lang="el-GR" i="1" dirty="0" smtClean="0"/>
              <a:t>σύγχρονης</a:t>
            </a:r>
            <a:r>
              <a:rPr lang="el-GR" dirty="0" smtClean="0"/>
              <a:t> γνωσιολογίας, όπως αυτή αναπτύχθηκε στην αναλυτική φιλοσοφία του 20</a:t>
            </a:r>
            <a:r>
              <a:rPr lang="el-GR" baseline="30000" dirty="0" smtClean="0"/>
              <a:t>ου</a:t>
            </a:r>
            <a:r>
              <a:rPr lang="el-GR" dirty="0" smtClean="0"/>
              <a:t> αιώνα, με αναφορά κυρίως στις γνωσιολογικές απόψεις των </a:t>
            </a:r>
            <a:r>
              <a:rPr lang="en-US" dirty="0" smtClean="0"/>
              <a:t>Russell</a:t>
            </a:r>
            <a:r>
              <a:rPr lang="el-GR" dirty="0" smtClean="0"/>
              <a:t>, </a:t>
            </a:r>
            <a:r>
              <a:rPr lang="en-US" dirty="0" err="1" smtClean="0"/>
              <a:t>Quine</a:t>
            </a:r>
            <a:r>
              <a:rPr lang="el-GR" dirty="0" smtClean="0"/>
              <a:t>, </a:t>
            </a:r>
            <a:r>
              <a:rPr lang="en-US" dirty="0" err="1" smtClean="0"/>
              <a:t>Sellars</a:t>
            </a:r>
            <a:r>
              <a:rPr lang="en-US" dirty="0" smtClean="0"/>
              <a:t> </a:t>
            </a:r>
            <a:r>
              <a:rPr lang="el-GR" dirty="0" smtClean="0"/>
              <a:t>και </a:t>
            </a:r>
            <a:r>
              <a:rPr lang="en-US" dirty="0" smtClean="0"/>
              <a:t>McDowell</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Πρόβλημα της </a:t>
            </a:r>
            <a:r>
              <a:rPr lang="el-GR" dirty="0" err="1" smtClean="0"/>
              <a:t>Λοκιανής</a:t>
            </a:r>
            <a:r>
              <a:rPr lang="el-GR" dirty="0" smtClean="0"/>
              <a:t> έννοιας της ‘ιδέας’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Ο </a:t>
            </a:r>
            <a:r>
              <a:rPr lang="en-US" sz="2800" dirty="0" smtClean="0"/>
              <a:t>Locke </a:t>
            </a:r>
            <a:r>
              <a:rPr lang="el-GR" sz="2800" dirty="0" smtClean="0"/>
              <a:t>ορίζει ως ‘ιδέα’ ‘οτιδήποτε μπορεί να είναι αντικείμενο του νου, όταν ένας άνθρωπος σκέπτεται’. Φαίνεται εδώ ότι ακόμα και αντιληπτική εμπειρία π.χ. των εξωτερικών αντικειμένων είναι κάτι εξαρτημένο από το (εσωτερικό του) νου. Αυτή η αντίληψη προέρχεται από τον </a:t>
            </a:r>
            <a:r>
              <a:rPr lang="en-US" sz="2800" dirty="0" smtClean="0"/>
              <a:t>Descartes, </a:t>
            </a:r>
            <a:r>
              <a:rPr lang="el-GR" sz="2800" dirty="0" smtClean="0"/>
              <a:t>και κληρονομείται από όλη την </a:t>
            </a:r>
            <a:r>
              <a:rPr lang="el-GR" sz="2800" dirty="0" err="1" smtClean="0"/>
              <a:t>εμπειριστική</a:t>
            </a:r>
            <a:r>
              <a:rPr lang="el-GR" sz="2800" dirty="0" smtClean="0"/>
              <a:t> παράδοση. </a:t>
            </a:r>
          </a:p>
          <a:p>
            <a:endParaRPr lang="el-GR" sz="2800" dirty="0" smtClean="0"/>
          </a:p>
          <a:p>
            <a:r>
              <a:rPr lang="el-GR" sz="2800" dirty="0" smtClean="0"/>
              <a:t>Ωστόσο, κατ’ αυτόν τον τρόπο συγχέεται το </a:t>
            </a:r>
            <a:r>
              <a:rPr lang="el-GR" sz="2800" i="1" dirty="0" smtClean="0"/>
              <a:t>αντικείμενο</a:t>
            </a:r>
            <a:r>
              <a:rPr lang="el-GR" sz="2800" dirty="0" smtClean="0"/>
              <a:t> της αντίληψης (π.χ. ένα εξωτερικό αντικείμενο που βλέπω μπροστά μου) με το </a:t>
            </a:r>
            <a:r>
              <a:rPr lang="el-GR" sz="2800" i="1" dirty="0" smtClean="0"/>
              <a:t>ενέργημα</a:t>
            </a:r>
            <a:r>
              <a:rPr lang="el-GR" sz="2800" dirty="0" smtClean="0"/>
              <a:t> της αντίληψης (την εσωτερική διαδικασία αντίληψης του εν λόγω αντικειμένου). Η εν λόγω σύγχυση είναι εξαιρετικά προβληματική φιλοσοφικά: οδηγεί είτε σε ιδεαλισμό (</a:t>
            </a:r>
            <a:r>
              <a:rPr lang="en-US" sz="2800" dirty="0" smtClean="0"/>
              <a:t>Berkeley)</a:t>
            </a:r>
            <a:r>
              <a:rPr lang="el-GR" sz="2800" dirty="0" smtClean="0"/>
              <a:t>, είτε σε σκεπτικισμό</a:t>
            </a:r>
            <a:r>
              <a:rPr lang="en-US" sz="2800" dirty="0" smtClean="0"/>
              <a:t> (Locke) </a:t>
            </a:r>
            <a:r>
              <a:rPr lang="el-GR" sz="2800" dirty="0" smtClean="0"/>
              <a:t>περί της εξωτερικής πραγματικότητας.</a:t>
            </a:r>
          </a:p>
          <a:p>
            <a:endParaRPr lang="el-GR" sz="2800" dirty="0" smtClean="0"/>
          </a:p>
          <a:p>
            <a:r>
              <a:rPr lang="el-GR" sz="2800" dirty="0" smtClean="0"/>
              <a:t>Στην περίπτωση του </a:t>
            </a:r>
            <a:r>
              <a:rPr lang="en-US" sz="2800" dirty="0" smtClean="0"/>
              <a:t>Locke, </a:t>
            </a:r>
            <a:r>
              <a:rPr lang="el-GR" sz="2800" dirty="0" smtClean="0"/>
              <a:t>το πρόβλημα προκύπτει από δύο αντίθετες τάσεις της σκέψης του που δεν κατόρθωσε να συμβιβάσει. Ενώ μεν δέχεται ότι η </a:t>
            </a:r>
            <a:r>
              <a:rPr lang="el-GR" sz="2800" i="1" dirty="0" smtClean="0"/>
              <a:t>αιτία</a:t>
            </a:r>
            <a:r>
              <a:rPr lang="el-GR" sz="2800" dirty="0" smtClean="0"/>
              <a:t> των αισθητηριακών ερεθισμάτων πρέπει να είναι κάτι </a:t>
            </a:r>
            <a:r>
              <a:rPr lang="el-GR" sz="2800" i="1" dirty="0" smtClean="0"/>
              <a:t>εξωτερικό</a:t>
            </a:r>
            <a:r>
              <a:rPr lang="el-GR" sz="2800" dirty="0" smtClean="0"/>
              <a:t> του νου, ταυτόχρονα θεωρεί ότι οτιδήποτε </a:t>
            </a:r>
            <a:r>
              <a:rPr lang="el-GR" sz="2800" i="1" dirty="0" smtClean="0"/>
              <a:t>συλλαμβάνουμε</a:t>
            </a:r>
            <a:r>
              <a:rPr lang="el-GR" sz="2800" dirty="0" smtClean="0"/>
              <a:t> περί αυτού του εξωτερικού κόσμου (όντας και αυτό μια ακόμα ‘ιδέα’) δεν μπορεί παρά να βρίσκεται στο </a:t>
            </a:r>
            <a:r>
              <a:rPr lang="el-GR" sz="2800" i="1" dirty="0" smtClean="0"/>
              <a:t>εσωτερικό</a:t>
            </a:r>
            <a:r>
              <a:rPr lang="el-GR" sz="2800" dirty="0" smtClean="0"/>
              <a:t> του νου.</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a:bodyPr>
          <a:lstStyle/>
          <a:p>
            <a:r>
              <a:rPr lang="el-GR" sz="2800" dirty="0" smtClean="0"/>
              <a:t>Κριτική του </a:t>
            </a:r>
            <a:r>
              <a:rPr lang="en-US" sz="2800" dirty="0" smtClean="0"/>
              <a:t>Locke </a:t>
            </a:r>
            <a:r>
              <a:rPr lang="el-GR" sz="2800" dirty="0" smtClean="0"/>
              <a:t>στην έννοια της αριστοτελικής υπόστασης – Η </a:t>
            </a:r>
            <a:r>
              <a:rPr lang="el-GR" sz="2800" dirty="0" err="1" smtClean="0"/>
              <a:t>Λοκιανή</a:t>
            </a:r>
            <a:r>
              <a:rPr lang="el-GR" sz="2800" dirty="0" smtClean="0"/>
              <a:t> έννοια του ‘υποστρώματος’</a:t>
            </a:r>
            <a:endParaRPr lang="el-GR" sz="2800"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Ο </a:t>
            </a:r>
            <a:r>
              <a:rPr lang="en-US" sz="6800" dirty="0" smtClean="0"/>
              <a:t>Locke </a:t>
            </a:r>
            <a:r>
              <a:rPr lang="el-GR" sz="6800" dirty="0" smtClean="0"/>
              <a:t>ασκεί κριτική στην αριστοτελική έννοια της υπόστασης (</a:t>
            </a:r>
            <a:r>
              <a:rPr lang="en-US" sz="6800" dirty="0" smtClean="0"/>
              <a:t>substance)</a:t>
            </a:r>
            <a:r>
              <a:rPr lang="el-GR" sz="6800" dirty="0" smtClean="0"/>
              <a:t>: Μια τέτοια έννοια (αυτό που μένει σταθερό ως υπόστρωμα κατά την αλλαγή των ιδιοτήτων ενός πράγματος) είναι κενή περιεχομένου διότι δεν αποκαλύπτεται ούτε στην ‘εξωτερική’ ούτε στην ‘εσωτερική’ εμπειρία.</a:t>
            </a:r>
          </a:p>
          <a:p>
            <a:endParaRPr lang="el-GR" sz="6800" dirty="0" smtClean="0"/>
          </a:p>
          <a:p>
            <a:r>
              <a:rPr lang="el-GR" sz="6800" dirty="0" smtClean="0"/>
              <a:t>Η ιδέα της υπόστασης/ουσίας εμφανίζεται διότι παρασυρόμαστε από την ταυτόχρονη (</a:t>
            </a:r>
            <a:r>
              <a:rPr lang="el-GR" sz="6800" dirty="0" err="1" smtClean="0"/>
              <a:t>χωροχρονική</a:t>
            </a:r>
            <a:r>
              <a:rPr lang="el-GR" sz="6800" dirty="0" smtClean="0"/>
              <a:t>) ύπαρξη πολλών ιδεών (π.χ. πολλών αισθητών ιδιοτήτων) να υποθέτουμε ότι υπάρχει ένας σταθερός και αμετάβλητος φορέας (υποκείμενο) στον οποίο ανήκουν. </a:t>
            </a:r>
          </a:p>
          <a:p>
            <a:endParaRPr lang="el-GR" sz="6800" dirty="0" smtClean="0"/>
          </a:p>
          <a:p>
            <a:r>
              <a:rPr lang="el-GR" sz="6800" dirty="0" smtClean="0"/>
              <a:t>Η έννοια της ουσίας, ωστόσο, παίζει ένα ρόλο στο σύστημα του </a:t>
            </a:r>
            <a:r>
              <a:rPr lang="en-US" sz="6800" dirty="0" smtClean="0"/>
              <a:t>Locke:</a:t>
            </a:r>
            <a:r>
              <a:rPr lang="el-GR" sz="6800" dirty="0" smtClean="0"/>
              <a:t> Σχετίζεται με την αντικειμενική ύπαρξη του κόσμου έξω από το νου.</a:t>
            </a:r>
            <a:r>
              <a:rPr lang="en-US" sz="6800" dirty="0" smtClean="0"/>
              <a:t> </a:t>
            </a:r>
            <a:r>
              <a:rPr lang="el-GR" sz="6800" dirty="0" smtClean="0"/>
              <a:t>Ενώ δεν μπορούμε να έχουμε εποπτική/αποδεικτική </a:t>
            </a:r>
            <a:r>
              <a:rPr lang="el-GR" sz="6800" i="1" dirty="0" smtClean="0"/>
              <a:t>γνώση</a:t>
            </a:r>
            <a:r>
              <a:rPr lang="el-GR" sz="6800" dirty="0" smtClean="0"/>
              <a:t> ενός τέτοιου κόσμου, που ‘υπόκειται’ των αισθητών ποιοτήτων που εμφανίζονται σε μας, </a:t>
            </a:r>
            <a:r>
              <a:rPr lang="el-GR" sz="6800" i="1" dirty="0" smtClean="0"/>
              <a:t>πρέπει</a:t>
            </a:r>
            <a:r>
              <a:rPr lang="el-GR" sz="6800" dirty="0" smtClean="0"/>
              <a:t> να υποθέσουμε ότι </a:t>
            </a:r>
            <a:r>
              <a:rPr lang="el-GR" sz="6800" i="1" dirty="0" smtClean="0"/>
              <a:t>υπάρχει</a:t>
            </a:r>
            <a:r>
              <a:rPr lang="el-GR" sz="6800" dirty="0" smtClean="0"/>
              <a:t>, ειδάλλως θα έπρεπε να θεωρήσουμε τον κόσμο της εμπειρίας φαντασιοκόπημα. </a:t>
            </a:r>
          </a:p>
          <a:p>
            <a:endParaRPr lang="el-GR" sz="6800" dirty="0" smtClean="0"/>
          </a:p>
          <a:p>
            <a:r>
              <a:rPr lang="el-GR" sz="6800" dirty="0" smtClean="0"/>
              <a:t>Αυτή είναι η αμφιλεγόμενη ιδέα του </a:t>
            </a:r>
            <a:r>
              <a:rPr lang="en-US" sz="6800" dirty="0" smtClean="0"/>
              <a:t>Locke </a:t>
            </a:r>
            <a:r>
              <a:rPr lang="el-GR" sz="6800" dirty="0" smtClean="0"/>
              <a:t>περί της ‘καθαρής υπόστασης’ (</a:t>
            </a:r>
            <a:r>
              <a:rPr lang="en-US" sz="6800" dirty="0" smtClean="0"/>
              <a:t>pure substance) </a:t>
            </a:r>
            <a:r>
              <a:rPr lang="el-GR" sz="6800" dirty="0" smtClean="0"/>
              <a:t>ή ‘</a:t>
            </a:r>
            <a:r>
              <a:rPr lang="el-GR" sz="6800" i="1" dirty="0" smtClean="0"/>
              <a:t>υποστρώματος</a:t>
            </a:r>
            <a:r>
              <a:rPr lang="el-GR" sz="6800" dirty="0" smtClean="0"/>
              <a:t> (</a:t>
            </a:r>
            <a:r>
              <a:rPr lang="en-US" sz="6800" dirty="0" smtClean="0"/>
              <a:t>substratum) </a:t>
            </a:r>
            <a:r>
              <a:rPr lang="el-GR" sz="6800" dirty="0" smtClean="0"/>
              <a:t>που θα πρέπει να </a:t>
            </a:r>
            <a:r>
              <a:rPr lang="el-GR" sz="6800" i="1" dirty="0" smtClean="0"/>
              <a:t>υπόκειται</a:t>
            </a:r>
            <a:r>
              <a:rPr lang="el-GR" sz="6800" dirty="0" smtClean="0"/>
              <a:t> των βασικών ιδιοτήτων της πραγματικότητας (έκταση, σχήμα, κίνηση, στερεότητα) και να εξηγεί/ενοποιεί τις ιδιότητές τους. Το </a:t>
            </a:r>
            <a:r>
              <a:rPr lang="en-US" sz="6800" dirty="0" smtClean="0"/>
              <a:t>status </a:t>
            </a:r>
            <a:r>
              <a:rPr lang="el-GR" sz="6800" dirty="0" smtClean="0"/>
              <a:t>όμως αυτής της έννοιας είναι προβληματικό</a:t>
            </a:r>
            <a:r>
              <a:rPr lang="en-US" sz="6800" dirty="0" smtClean="0"/>
              <a:t>: </a:t>
            </a:r>
            <a:r>
              <a:rPr lang="el-GR" sz="6800" dirty="0" smtClean="0"/>
              <a:t>Από τη μια απαιτείται για να υπάρχει μια πραγματικότητα έξω από το νου, αλλά από την άλλη δεν μπορεί να λάβει κανένα ‘θετικό’ προσδιορισμό, μιας και δεν μπορούμε να έχουμε πρόσβαση σε αυτή δια της εμπειρίας.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O </a:t>
            </a:r>
            <a:r>
              <a:rPr lang="el-GR" dirty="0" smtClean="0"/>
              <a:t>νομιναλισμός του </a:t>
            </a:r>
            <a:r>
              <a:rPr lang="en-US" dirty="0" smtClean="0"/>
              <a:t>Locke</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Κατά τον </a:t>
            </a:r>
            <a:r>
              <a:rPr lang="en-US" dirty="0" smtClean="0"/>
              <a:t>Locke </a:t>
            </a:r>
            <a:r>
              <a:rPr lang="el-GR" dirty="0" smtClean="0"/>
              <a:t>όλα τα όντα είναι </a:t>
            </a:r>
            <a:r>
              <a:rPr lang="el-GR" i="1" dirty="0" smtClean="0"/>
              <a:t>επιμέρους</a:t>
            </a:r>
            <a:r>
              <a:rPr lang="el-GR" dirty="0" smtClean="0"/>
              <a:t> όντα </a:t>
            </a:r>
            <a:r>
              <a:rPr lang="en-US" dirty="0" smtClean="0"/>
              <a:t>(particulars). </a:t>
            </a:r>
            <a:r>
              <a:rPr lang="el-GR" dirty="0" smtClean="0"/>
              <a:t>Δεν υπάρχουν καθολικές οντότητες (</a:t>
            </a:r>
            <a:r>
              <a:rPr lang="en-US" dirty="0" smtClean="0"/>
              <a:t>universals) </a:t>
            </a:r>
            <a:r>
              <a:rPr lang="el-GR" dirty="0" smtClean="0"/>
              <a:t>‘εκεί έξω’ στον ίδιο τον κόσμο.</a:t>
            </a:r>
          </a:p>
          <a:p>
            <a:endParaRPr lang="el-GR" dirty="0" smtClean="0"/>
          </a:p>
          <a:p>
            <a:r>
              <a:rPr lang="el-GR" dirty="0" smtClean="0"/>
              <a:t>Καθολική οντότητα είναι οτιδήποτε μπορεί να χαρακτηρίζει ως γνώρισμα πολλά ατομικά πράγματα -π.χ. η ‘λευκότητα’, ο άνθρωπος (νοούμενος ως είδος). Επιμέρους ον είναι οτιδήποτε δεν είναι καθολική οντότητα.</a:t>
            </a:r>
          </a:p>
          <a:p>
            <a:endParaRPr lang="el-GR" dirty="0" smtClean="0"/>
          </a:p>
          <a:p>
            <a:r>
              <a:rPr lang="el-GR" dirty="0" smtClean="0"/>
              <a:t>Η χρήση γενικών όρων, όπως ‘ο άνθρωπος’ μπορεί να μας κάνει να πιστεύουμε ότι υπάρχουν καθολικές οντότητες που αντιστοιχούν σε αυτούς τους όρους όπως οι φορείς των διάφορων κύριων ονομάτων αντιστοιχούν σε αυτά τα ονόματα. Αλλά κάτι τέτοιο είναι παραπλανητικό.</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Διάκριση πρωτευουσών-δευτερευουσών ιδιοτήτων</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Ο </a:t>
            </a:r>
            <a:r>
              <a:rPr lang="en-US" sz="8000" dirty="0" smtClean="0"/>
              <a:t>Locke </a:t>
            </a:r>
            <a:r>
              <a:rPr lang="el-GR" sz="8000" dirty="0" smtClean="0"/>
              <a:t>διακρίνει μεταξύ πρωτευουσών και δευτερευουσών ιδιοτήτων</a:t>
            </a:r>
          </a:p>
          <a:p>
            <a:endParaRPr lang="el-GR" sz="8000" dirty="0" smtClean="0"/>
          </a:p>
          <a:p>
            <a:r>
              <a:rPr lang="el-GR" sz="8000" dirty="0" smtClean="0"/>
              <a:t>Οι  πρωτεύουσες ιδιότητες είναι εκείνες που υπάρχουν ανεξάρτητα από το νου στα ίδια τα πράγματα (π.χ. έκταση, σχήμα, κίνηση, στερεότητα, το αδιαπέραστο των σωμάτων). Οι δευτερεύουσες ιδιότητες υπάρχουν μόνο μέσα στο νου (π.χ. χρώμα, γεύση, οσμή, ήχος, απτική υφή ενός πράγματος).</a:t>
            </a:r>
          </a:p>
          <a:p>
            <a:endParaRPr lang="el-GR" sz="8000" dirty="0" smtClean="0"/>
          </a:p>
          <a:p>
            <a:r>
              <a:rPr lang="el-GR" sz="8000" dirty="0" smtClean="0"/>
              <a:t>Μια δευτερεύουσα ιδιότητα ενός αντικειμένου δεν είναι παρά μια δύναμη (</a:t>
            </a:r>
            <a:r>
              <a:rPr lang="en-US" sz="8000" dirty="0" smtClean="0"/>
              <a:t>power) </a:t>
            </a:r>
            <a:r>
              <a:rPr lang="el-GR" sz="8000" dirty="0" smtClean="0"/>
              <a:t>ή ικανότητα του αντικειμένου να προξενεί, υπό κανονικές συνθήκες, μια ορισμένου τύπου ιδέα στους τυχόν ανθρώπους που το παρατηρούν. </a:t>
            </a:r>
          </a:p>
          <a:p>
            <a:endParaRPr lang="el-GR" sz="8000" dirty="0" smtClean="0"/>
          </a:p>
          <a:p>
            <a:r>
              <a:rPr lang="el-GR" sz="8000" dirty="0" smtClean="0"/>
              <a:t>Οι πρωτεύουσες ιδιότητες είναι ποιότητες των </a:t>
            </a:r>
            <a:r>
              <a:rPr lang="el-GR" sz="8000" i="1" dirty="0" smtClean="0"/>
              <a:t>ίδιων</a:t>
            </a:r>
            <a:r>
              <a:rPr lang="el-GR" sz="8000" dirty="0" smtClean="0"/>
              <a:t> των πραγμάτων και δεν ανάγονται στην ικανότητα ή δύναμή τους να προξενούν αντιληπτικές παραστάσεις και ιδέες στα ανθρώπινα όντα (αν και προφανώς τα εν λόγω αντικείμενα έχουν και τέτοιες ικανότητες/δυνάμεις).</a:t>
            </a:r>
          </a:p>
          <a:p>
            <a:pPr>
              <a:buNone/>
            </a:pPr>
            <a:endParaRPr lang="el-GR" sz="6800"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1600" dirty="0" smtClean="0"/>
              <a:t>Η ιδέα μιας πρωτεύουσας ποιότητας ‘μοιάζει’ με αυτή την ίδια την ποιότητα που την προκαλεί, ενώ η ιδέα μιας δευτερεύουσας ποιότητας δεν είναι όμοια με την ποιότητα που την προκαλεί (</a:t>
            </a:r>
            <a:r>
              <a:rPr lang="el-GR" sz="1600" dirty="0" err="1" smtClean="0"/>
              <a:t>πρβλ</a:t>
            </a:r>
            <a:r>
              <a:rPr lang="el-GR" sz="1600" dirty="0" smtClean="0"/>
              <a:t>. την ιδέα του κόκκινου χρώματος με το μήκος κύματος που την προκαλεί), αλλά είναι ένα είδος ‘αντιγράφου’ της τελευταίας. Επίσης, η ιδέα μιας δευτερεύουσας ιδιότητας τείνει να μας </a:t>
            </a:r>
            <a:r>
              <a:rPr lang="el-GR" sz="1600" i="1" dirty="0" smtClean="0"/>
              <a:t>αποκρύψει</a:t>
            </a:r>
            <a:r>
              <a:rPr lang="el-GR" sz="1600" dirty="0" smtClean="0"/>
              <a:t> το χαρακτήρα της εν λόγω ιδιότητας -διότι δεν μας την παρουσιάζει ως δύναμη/ικανότητα επηρεασμού ημών από το αντικείμενο, αλλά ως ιδιότητα του </a:t>
            </a:r>
            <a:r>
              <a:rPr lang="el-GR" sz="1600" i="1" dirty="0" smtClean="0"/>
              <a:t>ίδιου</a:t>
            </a:r>
            <a:r>
              <a:rPr lang="el-GR" sz="1600" dirty="0" smtClean="0"/>
              <a:t> του αντικειμένου.</a:t>
            </a:r>
          </a:p>
          <a:p>
            <a:endParaRPr lang="el-GR" sz="1600" dirty="0" smtClean="0"/>
          </a:p>
          <a:p>
            <a:r>
              <a:rPr lang="el-GR" sz="1600" dirty="0" smtClean="0"/>
              <a:t>Ωστόσο, ακόμα και αν αναφορικά με τις πρωτεύουσες ιδιότητες όντως έχουμε μια επαρκή ιδέα του τρόπου με τον οποίο αυτές οι ιδιότητες ενός πράγματος εκδηλώνονται στην πραγματικότητα, δεν έχουμε ωστόσο κατ’ ανάγκη και γνώση του υλικού </a:t>
            </a:r>
            <a:r>
              <a:rPr lang="el-GR" sz="1600" i="1" dirty="0" smtClean="0"/>
              <a:t>υποστρώματος</a:t>
            </a:r>
            <a:r>
              <a:rPr lang="el-GR" sz="1600" dirty="0" smtClean="0"/>
              <a:t> (</a:t>
            </a:r>
            <a:r>
              <a:rPr lang="en-US" sz="1600" dirty="0" smtClean="0"/>
              <a:t>substratum)</a:t>
            </a:r>
            <a:r>
              <a:rPr lang="el-GR" sz="1600" dirty="0" smtClean="0"/>
              <a:t> (π.χ. των ελάχιστων ατομικών σωματιδίων)</a:t>
            </a:r>
            <a:r>
              <a:rPr lang="en-US" sz="1600" dirty="0" smtClean="0"/>
              <a:t> </a:t>
            </a:r>
            <a:r>
              <a:rPr lang="el-GR" sz="1600" dirty="0" smtClean="0"/>
              <a:t>που υπόκειται και </a:t>
            </a:r>
            <a:r>
              <a:rPr lang="el-GR" sz="1600" i="1" dirty="0" smtClean="0"/>
              <a:t>ενοποιεί</a:t>
            </a:r>
            <a:r>
              <a:rPr lang="el-GR" sz="1600" dirty="0" smtClean="0"/>
              <a:t> αυτές τις ιδιότητες ως ιδιότητες μιας υπόστασης.</a:t>
            </a:r>
          </a:p>
          <a:p>
            <a:endParaRPr lang="el-GR" sz="1600" dirty="0" smtClean="0"/>
          </a:p>
          <a:p>
            <a:r>
              <a:rPr lang="el-GR" sz="1600" dirty="0" smtClean="0"/>
              <a:t>Αν και ο </a:t>
            </a:r>
            <a:r>
              <a:rPr lang="en-US" sz="1600" dirty="0" smtClean="0"/>
              <a:t>Locke </a:t>
            </a:r>
            <a:r>
              <a:rPr lang="el-GR" sz="1600" dirty="0" smtClean="0"/>
              <a:t>διατυπώνει διάφορες υποθέσεις για το τι συνιστά ένα τέτοιο υλικό υπόστρωμα (επικούρειος ατομισμός),</a:t>
            </a:r>
            <a:r>
              <a:rPr lang="en-US" sz="1600" dirty="0" smtClean="0"/>
              <a:t> </a:t>
            </a:r>
            <a:r>
              <a:rPr lang="el-GR" sz="1600" dirty="0" smtClean="0"/>
              <a:t>δέχεται ότι δεν μπορούμε να έχουμε αυστηρά μιλώντας γνώση του τι πραγματικά συμβαίνει σε αυτό το επίπεδο. Μόνο υποθέσεις μπορούμε να κάνουμε, οι οποίες, μη δυνάμενες να επιβεβαιωθούν ή να αναιρεθούν από την εμπειρία, είναι καταδικασμένες να παραμείνουν υποθέσεις (αυτό φαίνεται να οδηγεί τον </a:t>
            </a:r>
            <a:r>
              <a:rPr lang="en-US" sz="1600" dirty="0" smtClean="0"/>
              <a:t>Locke</a:t>
            </a:r>
            <a:r>
              <a:rPr lang="el-GR" sz="1600" dirty="0" smtClean="0"/>
              <a:t> στον σκεπτικισμό).</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 </a:t>
            </a:r>
            <a:r>
              <a:rPr lang="en-US" dirty="0" smtClean="0"/>
              <a:t>George Berkeley (1685-1753)</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n-US" dirty="0" smtClean="0"/>
              <a:t>O Berkeley </a:t>
            </a:r>
            <a:r>
              <a:rPr lang="el-GR" dirty="0" smtClean="0"/>
              <a:t>έχει δύο βασικούς στόχους: 1) Καταπολέμηση του σκεπτικισμού, 2) καταπολέμηση της αθεΐας. Επίσης, η φιλοσοφία του </a:t>
            </a:r>
            <a:r>
              <a:rPr lang="en-US" dirty="0" smtClean="0"/>
              <a:t>Berkeley </a:t>
            </a:r>
            <a:r>
              <a:rPr lang="el-GR" dirty="0" smtClean="0"/>
              <a:t>αποτελεί σε μεγάλο βαθμό αντίδραση στη σκέψη του </a:t>
            </a:r>
            <a:r>
              <a:rPr lang="en-US" dirty="0" smtClean="0"/>
              <a:t>Locke.</a:t>
            </a:r>
            <a:endParaRPr lang="el-GR" dirty="0" smtClean="0"/>
          </a:p>
          <a:p>
            <a:pPr>
              <a:buNone/>
            </a:pPr>
            <a:endParaRPr lang="el-GR" dirty="0" smtClean="0"/>
          </a:p>
          <a:p>
            <a:r>
              <a:rPr lang="el-GR" dirty="0" smtClean="0"/>
              <a:t>Έργα: </a:t>
            </a:r>
            <a:r>
              <a:rPr lang="el-GR" i="1" dirty="0" smtClean="0"/>
              <a:t>Πραγματεία σχετικά με τις Αρχές της Ανθρώπινης Γνώσης </a:t>
            </a:r>
            <a:r>
              <a:rPr lang="el-GR" dirty="0" smtClean="0"/>
              <a:t>(1709), </a:t>
            </a:r>
            <a:r>
              <a:rPr lang="el-GR" i="1" dirty="0" smtClean="0"/>
              <a:t>Τρείς Διάλογοι μεταξύ ‘Υλα και </a:t>
            </a:r>
            <a:r>
              <a:rPr lang="el-GR" i="1" dirty="0" err="1" smtClean="0"/>
              <a:t>Φιλόνου</a:t>
            </a:r>
            <a:r>
              <a:rPr lang="el-GR" dirty="0" smtClean="0"/>
              <a:t> (1713).</a:t>
            </a:r>
            <a:endParaRPr lang="en-US" dirty="0" smtClean="0"/>
          </a:p>
          <a:p>
            <a:endParaRPr lang="en-US" dirty="0" smtClean="0"/>
          </a:p>
          <a:p>
            <a:r>
              <a:rPr lang="en-US" dirty="0" smtClean="0"/>
              <a:t>O Berkeley </a:t>
            </a:r>
            <a:r>
              <a:rPr lang="el-GR" dirty="0" smtClean="0"/>
              <a:t>είναι </a:t>
            </a:r>
            <a:r>
              <a:rPr lang="el-GR" i="1" dirty="0" smtClean="0"/>
              <a:t>ιδεαλιστής</a:t>
            </a:r>
            <a:r>
              <a:rPr lang="el-GR" dirty="0" smtClean="0"/>
              <a:t>: Πιστεύει ότι τα εξωτερικά αντικείμενα, είναι σύνολα ιδεών του νου. Κάθε αντικείμενο αποτελείται από αισθητές ποιότητες (έκταση, σχήμα, χρώμα, απτική υφή -</a:t>
            </a:r>
            <a:r>
              <a:rPr lang="el-GR" dirty="0" err="1" smtClean="0"/>
              <a:t>ό,τι</a:t>
            </a:r>
            <a:r>
              <a:rPr lang="el-GR" dirty="0" smtClean="0"/>
              <a:t>  όριζε ο </a:t>
            </a:r>
            <a:r>
              <a:rPr lang="en-US" dirty="0" smtClean="0"/>
              <a:t>Locke </a:t>
            </a:r>
            <a:r>
              <a:rPr lang="el-GR" dirty="0" smtClean="0"/>
              <a:t>ως πρωτεύουσες και δευτερεύουσες ποιότητες). Κάθε τέτοια ποιότητα είναι ιδέα που έχουμε όταν αντιλαμβανόμαστε το αντικείμενο. Έτσι το αντικείμενο δεν είναι παρά μια σύνθετη ιδέα.</a:t>
            </a:r>
          </a:p>
          <a:p>
            <a:endParaRPr lang="el-GR" dirty="0" smtClean="0"/>
          </a:p>
          <a:p>
            <a:r>
              <a:rPr lang="el-GR" dirty="0" smtClean="0"/>
              <a:t>Με αυτό τον τρόπο ο </a:t>
            </a:r>
            <a:r>
              <a:rPr lang="en-US" dirty="0" smtClean="0"/>
              <a:t>Berkeley </a:t>
            </a:r>
            <a:r>
              <a:rPr lang="el-GR" dirty="0" smtClean="0"/>
              <a:t>θεωρεί ότι καταρρίπτει τον </a:t>
            </a:r>
            <a:r>
              <a:rPr lang="el-GR" i="1" dirty="0" smtClean="0"/>
              <a:t>σκεπτικισμό</a:t>
            </a:r>
            <a:r>
              <a:rPr lang="el-GR" dirty="0" smtClean="0"/>
              <a:t> (που μένει ανοικτή δυνατότητα στον </a:t>
            </a:r>
            <a:r>
              <a:rPr lang="en-US" dirty="0" smtClean="0"/>
              <a:t>Locke)</a:t>
            </a:r>
            <a:r>
              <a:rPr lang="el-GR" dirty="0" smtClean="0"/>
              <a:t>.</a:t>
            </a:r>
            <a:r>
              <a:rPr lang="en-US" dirty="0" smtClean="0"/>
              <a:t> </a:t>
            </a:r>
            <a:r>
              <a:rPr lang="el-GR" dirty="0" smtClean="0"/>
              <a:t>Όσο κάνουμε διάκριση ανάμεσα στις ιδέες που σχηματίζουμε κατά την αισθητηριακή αντίληψη και στα καθ’ </a:t>
            </a:r>
            <a:r>
              <a:rPr lang="el-GR" dirty="0" err="1" smtClean="0"/>
              <a:t>εαυτά</a:t>
            </a:r>
            <a:r>
              <a:rPr lang="el-GR" dirty="0" smtClean="0"/>
              <a:t> αντικείμενα των εν λόγω ιδεών καθίσταται αμφίβολο το αν μπορούμε να γνωρίσουμε αυτά τα</a:t>
            </a:r>
            <a:r>
              <a:rPr lang="en-US" dirty="0" smtClean="0"/>
              <a:t> </a:t>
            </a:r>
            <a:r>
              <a:rPr lang="el-GR" dirty="0" smtClean="0"/>
              <a:t>ίδια τα αντικείμενα. Αν όμως ταυτίσουμε τα αντικείμενα με τις ανωτέρω ιδέες τότε τα ταυτίζουμε με κάτι </a:t>
            </a:r>
            <a:r>
              <a:rPr lang="el-GR" i="1" dirty="0" smtClean="0"/>
              <a:t>άμεσα δεδομένο</a:t>
            </a:r>
            <a:r>
              <a:rPr lang="el-GR" dirty="0" smtClean="0"/>
              <a:t>, και εξαλείφουμε τις αμφιβολίες για το αν μπορούμε να τα γνωρίσουμε.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Επιχειρήματα υπέρ του ιδεαλισμού</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200" dirty="0" smtClean="0"/>
              <a:t>Ο ιδεαλισμός του </a:t>
            </a:r>
            <a:r>
              <a:rPr lang="en-US" sz="2200" dirty="0" smtClean="0"/>
              <a:t>Berkeley </a:t>
            </a:r>
            <a:r>
              <a:rPr lang="el-GR" sz="2200" dirty="0" smtClean="0"/>
              <a:t>πηγάζει (κατά παράδοξο τρόπο) από τον </a:t>
            </a:r>
            <a:r>
              <a:rPr lang="el-GR" sz="2200" i="1" dirty="0" smtClean="0"/>
              <a:t>εμπειρισμό</a:t>
            </a:r>
            <a:r>
              <a:rPr lang="el-GR" sz="2200" dirty="0" smtClean="0"/>
              <a:t> του</a:t>
            </a:r>
            <a:r>
              <a:rPr lang="en-US" sz="2200" dirty="0" smtClean="0"/>
              <a:t>: </a:t>
            </a:r>
            <a:r>
              <a:rPr lang="el-GR" sz="2200" dirty="0" smtClean="0"/>
              <a:t>Μπορώ να συλλαμβάνω γνωστικά την πραγματικότητα μόνο στο βαθμό που τα περιεχόμενά της, δηλαδή τα εξωτερικά αντικείμενα, είναι (δυνητικά) αντικείμενα της </a:t>
            </a:r>
            <a:r>
              <a:rPr lang="el-GR" sz="2200" i="1" dirty="0" smtClean="0"/>
              <a:t>άμεσης αντιληπτικής μου εμπειρίας</a:t>
            </a:r>
            <a:r>
              <a:rPr lang="el-GR" sz="2200" dirty="0" smtClean="0"/>
              <a:t>. </a:t>
            </a:r>
          </a:p>
          <a:p>
            <a:endParaRPr lang="el-GR" sz="2200" dirty="0" smtClean="0"/>
          </a:p>
          <a:p>
            <a:r>
              <a:rPr lang="el-GR" sz="2200" dirty="0" smtClean="0"/>
              <a:t>Και εφόσον η άμεση αντιληπτική μου εμπειρία είναι κάτι το οποίο βρίσκεται εντός της συνείδησής μου, δηλαδή εντός του νου μου, ο </a:t>
            </a:r>
            <a:r>
              <a:rPr lang="en-US" sz="2200" dirty="0" smtClean="0"/>
              <a:t>Berkeley </a:t>
            </a:r>
            <a:r>
              <a:rPr lang="el-GR" sz="2200" dirty="0" smtClean="0"/>
              <a:t>καταλήγει στο συμπέρασμα ότι μπορώ να συλλαμβάνω γνωστικά την πραγματικότητα μόνο στο βαθμό που τα αντικείμενά της βρίσκονται στο ‘</a:t>
            </a:r>
            <a:r>
              <a:rPr lang="el-GR" sz="2200" i="1" dirty="0" smtClean="0"/>
              <a:t>εσωτερικό του νου’</a:t>
            </a:r>
            <a:r>
              <a:rPr lang="el-GR" sz="2200" dirty="0" smtClean="0"/>
              <a:t>. </a:t>
            </a:r>
          </a:p>
          <a:p>
            <a:endParaRPr lang="el-GR" sz="2200" dirty="0" smtClean="0"/>
          </a:p>
          <a:p>
            <a:r>
              <a:rPr lang="el-GR" sz="2200" dirty="0" smtClean="0"/>
              <a:t>Αλλά από αυτό έπεται το ιδεαλιστικό συμπέρασμα ότι τα ίδια τα </a:t>
            </a:r>
            <a:r>
              <a:rPr lang="el-GR" sz="2200" i="1" dirty="0" smtClean="0"/>
              <a:t>αντικείμενα</a:t>
            </a:r>
            <a:r>
              <a:rPr lang="el-GR" sz="2200" dirty="0" smtClean="0"/>
              <a:t> της ‘εξωτερικής’ πραγματικότητας είναι ‘νοητικά’. Ειδάλλως, τα εν λόγω πράγματα θα ήτα μη </a:t>
            </a:r>
            <a:r>
              <a:rPr lang="el-GR" sz="2200" dirty="0" err="1" smtClean="0"/>
              <a:t>συλλήψιμα</a:t>
            </a:r>
            <a:r>
              <a:rPr lang="el-GR" sz="2200" dirty="0" smtClean="0"/>
              <a:t>, μη γνώσιμα, και άρα, δεν θα ήταν τίποτε για εμάς.</a:t>
            </a:r>
          </a:p>
          <a:p>
            <a:endParaRPr lang="el-GR" sz="2200" dirty="0" smtClean="0"/>
          </a:p>
          <a:p>
            <a:r>
              <a:rPr lang="el-GR" sz="2200" dirty="0" smtClean="0"/>
              <a:t>Εδώ όμως</a:t>
            </a:r>
            <a:r>
              <a:rPr lang="en-US" sz="2200" dirty="0" smtClean="0"/>
              <a:t> </a:t>
            </a:r>
            <a:r>
              <a:rPr lang="el-GR" sz="2200" dirty="0" smtClean="0"/>
              <a:t>φαίνεται να υπάρχει μια σύγχυση μεταξύ </a:t>
            </a:r>
            <a:r>
              <a:rPr lang="el-GR" sz="2200" i="1" dirty="0" smtClean="0"/>
              <a:t>αυτού του ίδιου </a:t>
            </a:r>
            <a:r>
              <a:rPr lang="el-GR" sz="2200" dirty="0" smtClean="0"/>
              <a:t>του </a:t>
            </a:r>
            <a:r>
              <a:rPr lang="el-GR" sz="2200" i="1" dirty="0" smtClean="0"/>
              <a:t>πράγματος</a:t>
            </a:r>
            <a:r>
              <a:rPr lang="el-GR" sz="2200" dirty="0" smtClean="0"/>
              <a:t> που αντιλαμβανόμαστε</a:t>
            </a:r>
            <a:r>
              <a:rPr lang="en-US" sz="2200" dirty="0" smtClean="0"/>
              <a:t> (</a:t>
            </a:r>
            <a:r>
              <a:rPr lang="el-GR" sz="2200" dirty="0" smtClean="0"/>
              <a:t>το οποίο δεν βρίσκεται με κανένα τρόπο ‘μέσα’ στο νου μας) και της </a:t>
            </a:r>
            <a:r>
              <a:rPr lang="el-GR" sz="2200" i="1" dirty="0" smtClean="0"/>
              <a:t>διαδικασίας</a:t>
            </a:r>
            <a:r>
              <a:rPr lang="el-GR" sz="2200" dirty="0" smtClean="0"/>
              <a:t> αντίληψής του (που αναμφίβολα βρίσκεται ‘εντός’ του νου μας) (βλ. π.χ. </a:t>
            </a:r>
            <a:r>
              <a:rPr lang="en-US" sz="2200" dirty="0" smtClean="0"/>
              <a:t>Russell </a:t>
            </a:r>
            <a:r>
              <a:rPr lang="el-GR" sz="2200" dirty="0" smtClean="0"/>
              <a:t>1912).</a:t>
            </a:r>
            <a:endParaRPr lang="el-GR" dirty="0" smtClean="0"/>
          </a:p>
          <a:p>
            <a:endParaRPr lang="el-GR" dirty="0" smtClean="0"/>
          </a:p>
          <a:p>
            <a:endParaRPr lang="el-GR" dirty="0" smtClean="0"/>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Άρνηση διάκρισης πρωτευουσών-δευτερευουσών ιδιοτήτων</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a:buNone/>
            </a:pPr>
            <a:endParaRPr lang="el-GR" dirty="0" smtClean="0"/>
          </a:p>
          <a:p>
            <a:r>
              <a:rPr lang="el-GR" dirty="0" smtClean="0"/>
              <a:t>Ο </a:t>
            </a:r>
            <a:r>
              <a:rPr lang="en-US" dirty="0" smtClean="0"/>
              <a:t>Berkeley </a:t>
            </a:r>
            <a:r>
              <a:rPr lang="el-GR" dirty="0" smtClean="0"/>
              <a:t>αρνείται τη διάκριση του </a:t>
            </a:r>
            <a:r>
              <a:rPr lang="en-US" dirty="0" smtClean="0"/>
              <a:t>Locke </a:t>
            </a:r>
            <a:r>
              <a:rPr lang="el-GR" dirty="0" smtClean="0"/>
              <a:t>μεταξύ πρωτευουσών-δευτερευουσών ιδιοτήτων: Δεν μπορεί π.χ. ένα σώμα να έχει έκταση, σχήμα, κίνηση (να διακρίνεται από άλλα σώματα) αν δεν έχει </a:t>
            </a:r>
            <a:r>
              <a:rPr lang="el-GR" i="1" dirty="0" smtClean="0"/>
              <a:t>ταυτόχρονα</a:t>
            </a:r>
            <a:r>
              <a:rPr lang="el-GR" dirty="0" smtClean="0"/>
              <a:t> π.χ. και χρώμα (και άλλες αισθητές ιδιότητες).</a:t>
            </a:r>
            <a:r>
              <a:rPr lang="en-US" dirty="0" smtClean="0"/>
              <a:t> </a:t>
            </a:r>
            <a:r>
              <a:rPr lang="el-GR" dirty="0" smtClean="0"/>
              <a:t>Δεν μπορούμε να φανταστούμε τις πρωτεύουσες ιδιότητες δίχως τις δευτερεύουσες. </a:t>
            </a:r>
          </a:p>
          <a:p>
            <a:endParaRPr lang="el-GR" dirty="0" smtClean="0"/>
          </a:p>
          <a:p>
            <a:r>
              <a:rPr lang="el-GR" dirty="0" smtClean="0"/>
              <a:t>Για τον </a:t>
            </a:r>
            <a:r>
              <a:rPr lang="en-US" dirty="0" smtClean="0"/>
              <a:t>Berkeley </a:t>
            </a:r>
            <a:r>
              <a:rPr lang="el-GR" dirty="0" smtClean="0"/>
              <a:t>αυτό σημαίνει ότι </a:t>
            </a:r>
            <a:r>
              <a:rPr lang="el-GR" i="1" dirty="0" smtClean="0"/>
              <a:t>όλες</a:t>
            </a:r>
            <a:r>
              <a:rPr lang="el-GR" dirty="0" smtClean="0"/>
              <a:t> οι ιδιότητες είναι στο εσωτερικό το νου (και όχι μόνο οι δευτερεύουσες).  </a:t>
            </a:r>
          </a:p>
          <a:p>
            <a:endParaRPr lang="el-GR" dirty="0" smtClean="0"/>
          </a:p>
          <a:p>
            <a:r>
              <a:rPr lang="el-GR" dirty="0" smtClean="0"/>
              <a:t>(Το επιχείρημα ωστόσο βασίζεται στην αμφισβητούμενη προκείμενη ότι μπορούμε να σκεφτούμε μόνο </a:t>
            </a:r>
            <a:r>
              <a:rPr lang="el-GR" dirty="0" err="1" smtClean="0"/>
              <a:t>ό,τι</a:t>
            </a:r>
            <a:r>
              <a:rPr lang="el-GR" dirty="0" smtClean="0"/>
              <a:t> μπορούμε να φανταστούμε.)</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i="1" dirty="0" err="1" smtClean="0"/>
              <a:t>Esse</a:t>
            </a:r>
            <a:r>
              <a:rPr lang="en-US" i="1" dirty="0" smtClean="0"/>
              <a:t> </a:t>
            </a:r>
            <a:r>
              <a:rPr lang="en-US" i="1" dirty="0" err="1" smtClean="0"/>
              <a:t>est</a:t>
            </a:r>
            <a:r>
              <a:rPr lang="en-US" i="1" dirty="0" smtClean="0"/>
              <a:t> </a:t>
            </a:r>
            <a:r>
              <a:rPr lang="en-US" i="1" dirty="0" err="1" smtClean="0"/>
              <a:t>percipi</a:t>
            </a:r>
            <a:endParaRPr lang="el-GR" i="1" dirty="0"/>
          </a:p>
        </p:txBody>
      </p:sp>
      <p:sp>
        <p:nvSpPr>
          <p:cNvPr id="3" name="2 - Θέση περιεχομένου"/>
          <p:cNvSpPr>
            <a:spLocks noGrp="1"/>
          </p:cNvSpPr>
          <p:nvPr>
            <p:ph sz="quarter" idx="1"/>
          </p:nvPr>
        </p:nvSpPr>
        <p:spPr/>
        <p:txBody>
          <a:bodyPr>
            <a:normAutofit fontScale="25000" lnSpcReduction="20000"/>
          </a:bodyPr>
          <a:lstStyle/>
          <a:p>
            <a:r>
              <a:rPr lang="en-US" sz="7200" dirty="0" smtClean="0"/>
              <a:t>O</a:t>
            </a:r>
            <a:r>
              <a:rPr lang="el-GR" sz="7200" dirty="0" smtClean="0"/>
              <a:t>ι ιδέες</a:t>
            </a:r>
            <a:r>
              <a:rPr lang="en-US" sz="7200" dirty="0" smtClean="0"/>
              <a:t> </a:t>
            </a:r>
            <a:r>
              <a:rPr lang="el-GR" sz="7200" dirty="0" smtClean="0"/>
              <a:t>-ακόμα και αυτές περί των ‘πρωτευουσών ιδιοτήτων- μπορούν να συγκριθούν μόνο με άλλες ιδέες, και όχι με πράγματα</a:t>
            </a:r>
            <a:r>
              <a:rPr lang="en-US" sz="7200" dirty="0" smtClean="0"/>
              <a:t> </a:t>
            </a:r>
            <a:r>
              <a:rPr lang="el-GR" sz="7200" dirty="0" smtClean="0"/>
              <a:t>εξωτερικά των ιδεών (δεν έχουν σχέση ‘αντίγραφου-πρωτότυπου’ όπως νόμιζε ο </a:t>
            </a:r>
            <a:r>
              <a:rPr lang="en-US" sz="7200" dirty="0" smtClean="0"/>
              <a:t>Locke).</a:t>
            </a:r>
            <a:r>
              <a:rPr lang="el-GR" sz="7200" dirty="0" smtClean="0"/>
              <a:t> Η ιδέα δεν μπορεί να μοιάζει με τίποτε άλλο πάρα με μια άλλη ιδέα (και όχι με κάποιο μη σκεπτόμενο πράγμα). Πώς μπορεί π.χ. να μοιάζει ένα χρώμα με κάτι που δεν μπορούμε να δούμε, κάτι που είναι σκληρό με κάτι που δεν μπορούμε να αγγίξουμε; </a:t>
            </a:r>
            <a:r>
              <a:rPr lang="el-GR" sz="7200" dirty="0" err="1" smtClean="0"/>
              <a:t>κ.ο.κ</a:t>
            </a:r>
            <a:r>
              <a:rPr lang="el-GR" sz="7200" dirty="0" smtClean="0"/>
              <a:t>. (Έτσι αντιμετωπίζεται</a:t>
            </a:r>
            <a:r>
              <a:rPr lang="en-US" sz="7200" dirty="0" smtClean="0"/>
              <a:t> </a:t>
            </a:r>
            <a:r>
              <a:rPr lang="el-GR" sz="7200" dirty="0" smtClean="0"/>
              <a:t>και ο σκεπτικισμός στον οποίο καταλήγει ο </a:t>
            </a:r>
            <a:r>
              <a:rPr lang="en-US" sz="7200" dirty="0" smtClean="0"/>
              <a:t>Locke.</a:t>
            </a:r>
            <a:r>
              <a:rPr lang="el-GR" sz="7200" dirty="0" smtClean="0"/>
              <a:t>)</a:t>
            </a:r>
          </a:p>
          <a:p>
            <a:endParaRPr lang="el-GR" sz="7200" dirty="0" smtClean="0"/>
          </a:p>
          <a:p>
            <a:r>
              <a:rPr lang="en-US" sz="7200" i="1" dirty="0" err="1" smtClean="0"/>
              <a:t>Esse</a:t>
            </a:r>
            <a:r>
              <a:rPr lang="en-US" sz="7200" i="1" dirty="0" smtClean="0"/>
              <a:t> </a:t>
            </a:r>
            <a:r>
              <a:rPr lang="en-US" sz="7200" i="1" dirty="0" err="1" smtClean="0"/>
              <a:t>est</a:t>
            </a:r>
            <a:r>
              <a:rPr lang="en-US" sz="7200" i="1" dirty="0" smtClean="0"/>
              <a:t> </a:t>
            </a:r>
            <a:r>
              <a:rPr lang="en-US" sz="7200" i="1" dirty="0" err="1" smtClean="0"/>
              <a:t>percipi</a:t>
            </a:r>
            <a:r>
              <a:rPr lang="en-US" sz="7200" i="1" dirty="0" smtClean="0"/>
              <a:t> </a:t>
            </a:r>
            <a:r>
              <a:rPr lang="en-US" sz="7200" dirty="0" smtClean="0"/>
              <a:t>(</a:t>
            </a:r>
            <a:r>
              <a:rPr lang="el-GR" sz="7200" dirty="0" smtClean="0"/>
              <a:t>το να υπάρχει κάτι συνίσταται στο να μπορεί να γίνει αντιληπτό). Τα εξωτερικά αντικείμενα δεν είναι παρά δέσμες αντιληπτικών ποιοτήτων (και όχι ανεξάρτητα υπάρχουσες μη αντιληπτές ‘υποστάσεις’).</a:t>
            </a:r>
          </a:p>
          <a:p>
            <a:endParaRPr lang="el-GR" sz="7200" dirty="0" smtClean="0"/>
          </a:p>
          <a:p>
            <a:r>
              <a:rPr lang="el-GR" sz="7200" dirty="0" err="1" smtClean="0"/>
              <a:t>Εργαλειοκρατική</a:t>
            </a:r>
            <a:r>
              <a:rPr lang="el-GR" sz="7200" dirty="0" smtClean="0"/>
              <a:t> (</a:t>
            </a:r>
            <a:r>
              <a:rPr lang="el-GR" sz="7200" dirty="0" err="1" smtClean="0"/>
              <a:t>αντιρεαλιστική</a:t>
            </a:r>
            <a:r>
              <a:rPr lang="el-GR" sz="7200" dirty="0" smtClean="0"/>
              <a:t>) αντίληψη περί επιστήμης</a:t>
            </a:r>
            <a:r>
              <a:rPr lang="en-US" sz="7200" dirty="0" smtClean="0"/>
              <a:t>: </a:t>
            </a:r>
            <a:r>
              <a:rPr lang="el-GR" sz="7200" dirty="0" smtClean="0"/>
              <a:t>Οι μη </a:t>
            </a:r>
            <a:r>
              <a:rPr lang="el-GR" sz="7200" dirty="0" err="1" smtClean="0"/>
              <a:t>παρατηρήσιμες</a:t>
            </a:r>
            <a:r>
              <a:rPr lang="el-GR" sz="7200" dirty="0" smtClean="0"/>
              <a:t> οντότητες και ιδιότητες που τίθενται στην επιστήμη για την εξήγηση των </a:t>
            </a:r>
            <a:r>
              <a:rPr lang="el-GR" sz="7200" dirty="0" err="1" smtClean="0"/>
              <a:t>παρατηρήσιμων</a:t>
            </a:r>
            <a:r>
              <a:rPr lang="el-GR" sz="7200" dirty="0" smtClean="0"/>
              <a:t> ιδιοτήτων της εμπειρικής πραγματικότητας είναι απλώς χρήσιμα εργαλεία για τη διευθέτηση/οργάνωση των </a:t>
            </a:r>
            <a:r>
              <a:rPr lang="el-GR" sz="7200" dirty="0" err="1" smtClean="0"/>
              <a:t>παρατηρησιακών</a:t>
            </a:r>
            <a:r>
              <a:rPr lang="el-GR" sz="7200" dirty="0" smtClean="0"/>
              <a:t> δεδομένων και την πρόβλεψη της μελλοντικής τους πορείας. Οι μη </a:t>
            </a:r>
            <a:r>
              <a:rPr lang="el-GR" sz="7200" dirty="0" err="1" smtClean="0"/>
              <a:t>παρατηρήσιμες</a:t>
            </a:r>
            <a:r>
              <a:rPr lang="el-GR" sz="7200" dirty="0" smtClean="0"/>
              <a:t> οντότητες δεν υπάρχουν αυτόνομα ως οντότητες της πραγματικότητας καθ’ </a:t>
            </a:r>
            <a:r>
              <a:rPr lang="el-GR" sz="7200" dirty="0" err="1" smtClean="0"/>
              <a:t>εαυτήν</a:t>
            </a:r>
            <a:r>
              <a:rPr lang="el-GR" sz="7200" dirty="0" smtClean="0"/>
              <a:t>.</a:t>
            </a:r>
          </a:p>
          <a:p>
            <a:pPr>
              <a:buNone/>
            </a:pPr>
            <a:endParaRPr lang="el-GR" sz="2900"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Νομιναλισμός του </a:t>
            </a:r>
            <a:r>
              <a:rPr lang="en-US" dirty="0" smtClean="0"/>
              <a:t>Berkeley</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Ο </a:t>
            </a:r>
            <a:r>
              <a:rPr lang="en-US" sz="6800" dirty="0" smtClean="0"/>
              <a:t>Berkeley, </a:t>
            </a:r>
            <a:r>
              <a:rPr lang="el-GR" sz="6800" dirty="0" smtClean="0"/>
              <a:t>εκτός από έναν ακραίο ιδεαλισμό,</a:t>
            </a:r>
            <a:r>
              <a:rPr lang="en-US" sz="6800" dirty="0" smtClean="0"/>
              <a:t> </a:t>
            </a:r>
            <a:r>
              <a:rPr lang="el-GR" sz="6800" dirty="0" smtClean="0"/>
              <a:t>υποστηρίζει και έναν ακραίο </a:t>
            </a:r>
            <a:r>
              <a:rPr lang="el-GR" sz="6800" i="1" dirty="0" smtClean="0"/>
              <a:t>νομιναλισμό</a:t>
            </a:r>
            <a:r>
              <a:rPr lang="el-GR" sz="6800" dirty="0" smtClean="0"/>
              <a:t>. </a:t>
            </a:r>
          </a:p>
          <a:p>
            <a:endParaRPr lang="el-GR" sz="6800" dirty="0" smtClean="0"/>
          </a:p>
          <a:p>
            <a:r>
              <a:rPr lang="el-GR" sz="6800" i="1" dirty="0" smtClean="0"/>
              <a:t>Και οι δύο </a:t>
            </a:r>
            <a:r>
              <a:rPr lang="el-GR" sz="6800" dirty="0" smtClean="0"/>
              <a:t>αυτές θέσεις πηγάζουν από τις </a:t>
            </a:r>
            <a:r>
              <a:rPr lang="el-GR" sz="6800" dirty="0" err="1" smtClean="0"/>
              <a:t>εμπειριστικές</a:t>
            </a:r>
            <a:r>
              <a:rPr lang="el-GR" sz="6800" dirty="0" smtClean="0"/>
              <a:t> του προκείμενες: από το ότι οι (οσοδήποτε γενικές) ιδέες α) αναφέρονται, σε τελευταία ανάλυση, σε </a:t>
            </a:r>
            <a:r>
              <a:rPr lang="el-GR" sz="6800" i="1" dirty="0" smtClean="0"/>
              <a:t>συγκεκριμένες</a:t>
            </a:r>
            <a:r>
              <a:rPr lang="el-GR" sz="6800" dirty="0" smtClean="0"/>
              <a:t> αισθητές ποιότητες και β) βρίσκονται στο </a:t>
            </a:r>
            <a:r>
              <a:rPr lang="el-GR" sz="6800" i="1" dirty="0" smtClean="0"/>
              <a:t>εσωτερικό</a:t>
            </a:r>
            <a:r>
              <a:rPr lang="el-GR" sz="6800" dirty="0" smtClean="0"/>
              <a:t> του νου.</a:t>
            </a:r>
          </a:p>
          <a:p>
            <a:endParaRPr lang="el-GR" sz="6800" dirty="0" smtClean="0"/>
          </a:p>
          <a:p>
            <a:r>
              <a:rPr lang="el-GR" sz="6800" dirty="0" smtClean="0"/>
              <a:t>Δεν μπορώ να σχηματίσω την ιδέα μιας αφηρημένης έννοιας (π.χ. ενός ανθρώπου που έχει χρώμα και ύψος υπό μια αφηρημένη έννοια (χωρίς να έχει δηλ. συγκεκριμένο χρώμα, ύψος), ενός τριγώνου που δεν είναι σκαληνό, ισόπλευρο, ενός χρώματος που δεν είναι κανένα συγκεκριμένο χρώμα). Όλες οι παραστάσεις μου είναι ατομικές και συγκεκριμένες. </a:t>
            </a:r>
          </a:p>
          <a:p>
            <a:endParaRPr lang="el-GR" sz="6800" dirty="0" smtClean="0"/>
          </a:p>
          <a:p>
            <a:r>
              <a:rPr lang="el-GR" sz="6800" dirty="0" smtClean="0"/>
              <a:t>Η καθολικότητα π.χ. της γενικής έννοιας του ‘χρώματος’ δεν οφείλεται στην ύπαρξη στο νου ενός αφηρημένου χρώματος, η σε μια γενική ‘φύση’ της ‘</a:t>
            </a:r>
            <a:r>
              <a:rPr lang="el-GR" sz="6800" dirty="0" err="1" smtClean="0"/>
              <a:t>χρωματότητας</a:t>
            </a:r>
            <a:r>
              <a:rPr lang="el-GR" sz="6800" dirty="0" smtClean="0"/>
              <a:t>’ που εντυπώνεται ως μορφή στο νου, αλλά είναι αποτέλεσμα της δυνατότητας ενός </a:t>
            </a:r>
            <a:r>
              <a:rPr lang="el-GR" sz="6800" i="1" dirty="0" smtClean="0"/>
              <a:t>συγκεκριμένου</a:t>
            </a:r>
            <a:r>
              <a:rPr lang="el-GR" sz="6800" dirty="0" smtClean="0"/>
              <a:t> χρώματος να αντιπροσωπεύει τα κοινά γνωρίσματα που έχουν όλα τα χρώματα. </a:t>
            </a:r>
          </a:p>
          <a:p>
            <a:endParaRPr lang="el-GR" sz="6800" dirty="0" smtClean="0"/>
          </a:p>
          <a:p>
            <a:r>
              <a:rPr lang="el-GR" sz="6800" dirty="0" smtClean="0"/>
              <a:t>Κατά τον </a:t>
            </a:r>
            <a:r>
              <a:rPr lang="en-US" sz="6800" dirty="0" smtClean="0"/>
              <a:t>Berkeley, </a:t>
            </a:r>
            <a:r>
              <a:rPr lang="el-GR" sz="6800" dirty="0" smtClean="0"/>
              <a:t>η διάκριση μεταξύ πρωτευουσών-δευτερευουσών ιδιοτήτων (καθώς και η </a:t>
            </a:r>
            <a:r>
              <a:rPr lang="el-GR" sz="6800" dirty="0" err="1" smtClean="0"/>
              <a:t>υποστασιοποίηση</a:t>
            </a:r>
            <a:r>
              <a:rPr lang="el-GR" sz="6800" dirty="0" smtClean="0"/>
              <a:t> των επιστημονικών και μαθηματικών οντοτήτων) βασίζεται σε μια λανθασμένη (=μη νομιναλιστική) θεωρία αφαίρεσης.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42900"/>
            <a:ext cx="8534400" cy="1214422"/>
          </a:xfrm>
        </p:spPr>
        <p:txBody>
          <a:bodyPr>
            <a:noAutofit/>
          </a:bodyPr>
          <a:lstStyle/>
          <a:p>
            <a:r>
              <a:rPr lang="el-GR" sz="2600" dirty="0" smtClean="0"/>
              <a:t>1. Εμπειρισμός και ορθολογισμός: Ιστορική αναδρομή - συσχέτιση με την επιστημονική επανάσταση</a:t>
            </a:r>
            <a:endParaRPr lang="el-GR" sz="2600" dirty="0"/>
          </a:p>
        </p:txBody>
      </p:sp>
      <p:sp>
        <p:nvSpPr>
          <p:cNvPr id="3" name="2 - Θέση περιεχομένου"/>
          <p:cNvSpPr>
            <a:spLocks noGrp="1"/>
          </p:cNvSpPr>
          <p:nvPr>
            <p:ph sz="quarter" idx="1"/>
          </p:nvPr>
        </p:nvSpPr>
        <p:spPr>
          <a:xfrm>
            <a:off x="285720" y="1428736"/>
            <a:ext cx="8503920" cy="4741750"/>
          </a:xfrm>
        </p:spPr>
        <p:txBody>
          <a:bodyPr>
            <a:normAutofit fontScale="70000" lnSpcReduction="20000"/>
          </a:bodyPr>
          <a:lstStyle/>
          <a:p>
            <a:r>
              <a:rPr lang="el-GR" dirty="0" smtClean="0"/>
              <a:t>Παρά το ότι ο (βρετανικός) εμπειρισμός και ο</a:t>
            </a:r>
            <a:r>
              <a:rPr lang="en-US" dirty="0" smtClean="0"/>
              <a:t> (</a:t>
            </a:r>
            <a:r>
              <a:rPr lang="el-GR" dirty="0" smtClean="0"/>
              <a:t>ηπειρωτικός) ‘ορθολογισμός’ (‘ρασιοναλισμός’) αποτελούν διαμετρικά αντίθετες φιλοσοφικές παραδόσεις και θέσεις σχετικά με τις έσχατες πηγές της γνώσης ξεπηδούν και οι δύο από μια απόπειρα φιλοσοφικής κατανόησης των επαναστατικών εξελίξεων στην επιστήμη τον 16</a:t>
            </a:r>
            <a:r>
              <a:rPr lang="el-GR" baseline="30000" dirty="0" smtClean="0"/>
              <a:t>ο</a:t>
            </a:r>
            <a:r>
              <a:rPr lang="el-GR" dirty="0" smtClean="0"/>
              <a:t>-17</a:t>
            </a:r>
            <a:r>
              <a:rPr lang="el-GR" baseline="30000" dirty="0" smtClean="0"/>
              <a:t>ο</a:t>
            </a:r>
            <a:r>
              <a:rPr lang="el-GR" dirty="0" smtClean="0"/>
              <a:t> αιώνα (Κοπέρνικος-Γαλιλαίος)</a:t>
            </a:r>
          </a:p>
          <a:p>
            <a:endParaRPr lang="el-GR" dirty="0" smtClean="0"/>
          </a:p>
          <a:p>
            <a:r>
              <a:rPr lang="el-GR" dirty="0" smtClean="0"/>
              <a:t>Η επιστημονική επανάσταση που συντελέστηκε τον 16</a:t>
            </a:r>
            <a:r>
              <a:rPr lang="el-GR" baseline="30000" dirty="0" smtClean="0"/>
              <a:t>ο</a:t>
            </a:r>
            <a:r>
              <a:rPr lang="el-GR" dirty="0" smtClean="0"/>
              <a:t>-17</a:t>
            </a:r>
            <a:r>
              <a:rPr lang="el-GR" baseline="30000" dirty="0" smtClean="0"/>
              <a:t>ο</a:t>
            </a:r>
            <a:r>
              <a:rPr lang="el-GR" dirty="0" smtClean="0"/>
              <a:t> αιώνα οδήγησε πολλούς φιλοσόφους εκείνης της εποχής σε μια ριζική αμφισβήτηση του μέχρι τότε κυρίαρχου φιλοσοφικού προτύπου κατανόησης της φύσης και της θέσης μας σε αυτή: Της Αριστοτελικής-σχολαστικής ‘</a:t>
            </a:r>
            <a:r>
              <a:rPr lang="el-GR" dirty="0" err="1" smtClean="0"/>
              <a:t>υλομορφικής</a:t>
            </a:r>
            <a:r>
              <a:rPr lang="el-GR" dirty="0" smtClean="0"/>
              <a:t>’ αντίληψης για τη φύση και τον άνθρωπο.</a:t>
            </a:r>
          </a:p>
          <a:p>
            <a:pPr>
              <a:buNone/>
            </a:pPr>
            <a:endParaRPr lang="el-GR" dirty="0" smtClean="0"/>
          </a:p>
          <a:p>
            <a:r>
              <a:rPr lang="el-GR" dirty="0" smtClean="0"/>
              <a:t>Ο εμπειρισμός και ο ρασιοναλισμός αποτελούν </a:t>
            </a:r>
            <a:r>
              <a:rPr lang="el-GR" dirty="0" err="1" smtClean="0"/>
              <a:t>κατ’ουσιάν</a:t>
            </a:r>
            <a:r>
              <a:rPr lang="el-GR" dirty="0" smtClean="0"/>
              <a:t> δύο (διαμετρικά αντίθετες) φιλοσοφικές </a:t>
            </a:r>
            <a:r>
              <a:rPr lang="el-GR" i="1" dirty="0" smtClean="0"/>
              <a:t>προτάσεις / λύσεις /απαντήσεις </a:t>
            </a:r>
            <a:r>
              <a:rPr lang="el-GR" dirty="0" smtClean="0"/>
              <a:t>για την άρση των αδιεξόδων της Αριστοτελικής-σχολαστικής αντίληψης για τη φύση και τον άνθρωπο, η οποία κλονιζόταν συθέμελα τον 16-17</a:t>
            </a:r>
            <a:r>
              <a:rPr lang="el-GR" baseline="30000" dirty="0" smtClean="0"/>
              <a:t>ο</a:t>
            </a:r>
            <a:r>
              <a:rPr lang="el-GR" dirty="0" smtClean="0"/>
              <a:t> αιώνα από τις επιστημονικές ανακαλύψεις των Κοπέρνικου-Κέπλερ-Γαλιλαίου.</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5. </a:t>
            </a:r>
            <a:r>
              <a:rPr lang="en-US" dirty="0" smtClean="0"/>
              <a:t>David Hume (1711-1776)</a:t>
            </a:r>
            <a:endParaRPr lang="el-GR" dirty="0"/>
          </a:p>
        </p:txBody>
      </p:sp>
      <p:sp>
        <p:nvSpPr>
          <p:cNvPr id="3" name="2 - Θέση περιεχομένου"/>
          <p:cNvSpPr>
            <a:spLocks noGrp="1"/>
          </p:cNvSpPr>
          <p:nvPr>
            <p:ph sz="quarter" idx="1"/>
          </p:nvPr>
        </p:nvSpPr>
        <p:spPr/>
        <p:txBody>
          <a:bodyPr>
            <a:noAutofit/>
          </a:bodyPr>
          <a:lstStyle/>
          <a:p>
            <a:endParaRPr lang="el-GR" sz="2200" dirty="0" smtClean="0"/>
          </a:p>
          <a:p>
            <a:r>
              <a:rPr lang="el-GR" sz="2200" dirty="0" smtClean="0"/>
              <a:t>Βασικό έργο: </a:t>
            </a:r>
            <a:r>
              <a:rPr lang="el-GR" sz="2200" i="1" dirty="0" smtClean="0"/>
              <a:t>Πραγματεία για την Ανθρώπινη Φύση</a:t>
            </a:r>
            <a:r>
              <a:rPr lang="el-GR" sz="2200" dirty="0" smtClean="0"/>
              <a:t> (1739).</a:t>
            </a:r>
          </a:p>
          <a:p>
            <a:endParaRPr lang="el-GR" sz="2200" dirty="0" smtClean="0"/>
          </a:p>
          <a:p>
            <a:r>
              <a:rPr lang="el-GR" sz="2200" dirty="0" smtClean="0"/>
              <a:t>Ο </a:t>
            </a:r>
            <a:r>
              <a:rPr lang="en-US" sz="2200" dirty="0" smtClean="0"/>
              <a:t>Hume</a:t>
            </a:r>
            <a:r>
              <a:rPr lang="el-GR" sz="2200" dirty="0" smtClean="0"/>
              <a:t> υιοθετεί τον νομιναλισμό του </a:t>
            </a:r>
            <a:r>
              <a:rPr lang="en-US" sz="2200" dirty="0" smtClean="0"/>
              <a:t>Berkeley (</a:t>
            </a:r>
            <a:r>
              <a:rPr lang="el-GR" sz="2200" dirty="0" smtClean="0"/>
              <a:t>την επίθεσή του στην ανεξάρτητη ύπαρξη αφηρημένων γενικών ιδεών.</a:t>
            </a:r>
            <a:endParaRPr lang="en-US" sz="2200" dirty="0" smtClean="0"/>
          </a:p>
          <a:p>
            <a:pPr>
              <a:buNone/>
            </a:pPr>
            <a:endParaRPr lang="en-US" sz="2200" dirty="0" smtClean="0"/>
          </a:p>
          <a:p>
            <a:r>
              <a:rPr lang="el-GR" sz="2200" dirty="0" smtClean="0"/>
              <a:t>Στόχος του η δημιουργία μιας επιστήμης της </a:t>
            </a:r>
            <a:r>
              <a:rPr lang="el-GR" sz="2200" i="1" dirty="0" smtClean="0"/>
              <a:t>ανθρώπινης φύσης </a:t>
            </a:r>
            <a:r>
              <a:rPr lang="el-GR" sz="2200" dirty="0" smtClean="0"/>
              <a:t>(</a:t>
            </a:r>
            <a:r>
              <a:rPr lang="en-US" sz="2200" dirty="0" smtClean="0"/>
              <a:t>science of man). </a:t>
            </a:r>
            <a:r>
              <a:rPr lang="el-GR" sz="2200" dirty="0" smtClean="0"/>
              <a:t> Ως πρότυπο παίρνει τη φυσική του Νεύτωνα. Όπως εκείνος ανακάλυψε ένα μικρό αριθμό φυσικών νόμων που μπορούν να εξηγήσουν πληθώρα ετερόκλητων φυσικών φαινομένων, έτσι και ο </a:t>
            </a:r>
            <a:r>
              <a:rPr lang="en-US" sz="2200" dirty="0" smtClean="0"/>
              <a:t>Hume </a:t>
            </a:r>
            <a:r>
              <a:rPr lang="el-GR" sz="2200" dirty="0" smtClean="0"/>
              <a:t>θέλει να βρει λίγες αρχές που θα εξηγούν πολλά και φαινομενικά ετερόκλητα </a:t>
            </a:r>
            <a:r>
              <a:rPr lang="el-GR" sz="2200" i="1" dirty="0" smtClean="0"/>
              <a:t>νοητικά</a:t>
            </a:r>
            <a:r>
              <a:rPr lang="el-GR" sz="2200" dirty="0" smtClean="0"/>
              <a:t> φαινόμενα.</a:t>
            </a:r>
          </a:p>
          <a:p>
            <a:endParaRPr lang="el-GR" sz="1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Εντυπώσεις και ιδέες</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Ο </a:t>
            </a:r>
            <a:r>
              <a:rPr lang="en-US" sz="7200" dirty="0" smtClean="0"/>
              <a:t>Hume </a:t>
            </a:r>
            <a:r>
              <a:rPr lang="el-GR" sz="7200" dirty="0" smtClean="0"/>
              <a:t>διακρίνει μεταξύ εντυπώσεων (</a:t>
            </a:r>
            <a:r>
              <a:rPr lang="en-US" sz="7200" dirty="0" smtClean="0"/>
              <a:t>impressions) </a:t>
            </a:r>
            <a:r>
              <a:rPr lang="el-GR" sz="7200" dirty="0" smtClean="0"/>
              <a:t>και ιδεών (</a:t>
            </a:r>
            <a:r>
              <a:rPr lang="en-US" sz="7200" dirty="0" smtClean="0"/>
              <a:t>ideas), </a:t>
            </a:r>
            <a:r>
              <a:rPr lang="el-GR" sz="7200" i="1" dirty="0" smtClean="0"/>
              <a:t>περιορίζοντας</a:t>
            </a:r>
            <a:r>
              <a:rPr lang="el-GR" sz="7200" dirty="0" smtClean="0"/>
              <a:t> την εμβέλεια και αμφισημία των τελευταίων (</a:t>
            </a:r>
            <a:r>
              <a:rPr lang="en-US" sz="7200" dirty="0" smtClean="0"/>
              <a:t>Locke). </a:t>
            </a:r>
            <a:endParaRPr lang="el-GR" sz="7200" dirty="0" smtClean="0"/>
          </a:p>
          <a:p>
            <a:endParaRPr lang="el-GR" sz="7200" dirty="0" smtClean="0"/>
          </a:p>
          <a:p>
            <a:r>
              <a:rPr lang="el-GR" sz="7200" dirty="0" smtClean="0"/>
              <a:t>Οι εντυπώσεις διακρίνονται αυτές της </a:t>
            </a:r>
            <a:r>
              <a:rPr lang="el-GR" sz="7200" i="1" dirty="0" smtClean="0"/>
              <a:t>εξωτερικής</a:t>
            </a:r>
            <a:r>
              <a:rPr lang="el-GR" sz="7200" dirty="0" smtClean="0"/>
              <a:t> αίσθησης (αντικείμενα της αντιληπτικής εμπειρίας</a:t>
            </a:r>
            <a:r>
              <a:rPr lang="en-US" sz="7200" dirty="0" smtClean="0"/>
              <a:t>) </a:t>
            </a:r>
            <a:r>
              <a:rPr lang="el-GR" sz="7200" dirty="0" smtClean="0"/>
              <a:t>και αυτές της </a:t>
            </a:r>
            <a:r>
              <a:rPr lang="el-GR" sz="7200" i="1" dirty="0" smtClean="0"/>
              <a:t>εσωτερικής</a:t>
            </a:r>
            <a:r>
              <a:rPr lang="el-GR" sz="7200" dirty="0" smtClean="0"/>
              <a:t> αίσθησης (πάθη, συναισθήματα), καθώς και σε </a:t>
            </a:r>
            <a:r>
              <a:rPr lang="el-GR" sz="7200" i="1" dirty="0" smtClean="0"/>
              <a:t>απλές</a:t>
            </a:r>
            <a:r>
              <a:rPr lang="el-GR" sz="7200" dirty="0" smtClean="0"/>
              <a:t> (συγκεκριμένα χρώματα, σχήματα, ηδονή, πόνος) και </a:t>
            </a:r>
            <a:r>
              <a:rPr lang="el-GR" sz="7200" i="1" dirty="0" smtClean="0"/>
              <a:t>σύνθετες</a:t>
            </a:r>
            <a:r>
              <a:rPr lang="el-GR" sz="7200" dirty="0" smtClean="0"/>
              <a:t> (εντυπώσεις εξωτερικών (μήλο) και ‘εσωτερικών’ αντικειμένων(χαρά, λύπη)). </a:t>
            </a:r>
          </a:p>
          <a:p>
            <a:endParaRPr lang="el-GR" sz="7200" dirty="0" smtClean="0"/>
          </a:p>
          <a:p>
            <a:r>
              <a:rPr lang="el-GR" sz="7200" dirty="0" smtClean="0"/>
              <a:t>Οι ιδέες (σκέψεις) είναι </a:t>
            </a:r>
            <a:r>
              <a:rPr lang="el-GR" sz="7200" i="1" dirty="0" smtClean="0"/>
              <a:t>αναπαραγωγή</a:t>
            </a:r>
            <a:r>
              <a:rPr lang="el-GR" sz="7200" dirty="0" smtClean="0"/>
              <a:t> των (απλών ή σύνθετων, ‘εξωτερικών’ ή ‘εσωτερικών’) εντυπώσεων (μέσω</a:t>
            </a:r>
            <a:r>
              <a:rPr lang="en-US" sz="7200" dirty="0" smtClean="0"/>
              <a:t> </a:t>
            </a:r>
            <a:r>
              <a:rPr lang="el-GR" sz="7200" dirty="0" smtClean="0"/>
              <a:t>της μνήμης ή της φαντασίας) στο πνεύμα. Διακρίνονται σε ατομικές (=απλές) ιδέες (π.χ.</a:t>
            </a:r>
            <a:r>
              <a:rPr lang="en-US" sz="7200" dirty="0" smtClean="0"/>
              <a:t> ‘</a:t>
            </a:r>
            <a:r>
              <a:rPr lang="el-GR" sz="7200" dirty="0" smtClean="0"/>
              <a:t>λευκό’) και γενικές/αφηρημένες (=σύνθετες) ιδέες (π.χ. ‘άνθρωπος’, ‘άλογο’, ‘το χρυσό βουνό’).</a:t>
            </a:r>
          </a:p>
          <a:p>
            <a:endParaRPr lang="el-GR" sz="7200" dirty="0" smtClean="0"/>
          </a:p>
          <a:p>
            <a:r>
              <a:rPr lang="el-GR" sz="7200" dirty="0" smtClean="0"/>
              <a:t>Σε κάθε </a:t>
            </a:r>
            <a:r>
              <a:rPr lang="el-GR" sz="7200" i="1" dirty="0" smtClean="0"/>
              <a:t>απλή</a:t>
            </a:r>
            <a:r>
              <a:rPr lang="el-GR" sz="7200" dirty="0" smtClean="0"/>
              <a:t> (όχι σύνθετη) ιδέα αντιστοιχεί μια απλή εντύπωση και αντίστροφα.  Οι απλές ιδέες </a:t>
            </a:r>
            <a:r>
              <a:rPr lang="el-GR" sz="7200" i="1" dirty="0" smtClean="0"/>
              <a:t>αναπαριστούν</a:t>
            </a:r>
            <a:r>
              <a:rPr lang="el-GR" sz="7200" dirty="0" smtClean="0"/>
              <a:t> τις απλές εντυπώσεις.</a:t>
            </a:r>
          </a:p>
          <a:p>
            <a:endParaRPr lang="el-GR" sz="7200" dirty="0" smtClean="0"/>
          </a:p>
          <a:p>
            <a:r>
              <a:rPr lang="el-GR" sz="7200" dirty="0" smtClean="0"/>
              <a:t>Οι εντυπώσεις έχουν χρονική προτεραιότητα και διαφορά βαθμού από τις ιδέες: οι εντυπώσεις είναι πιο ‘ζωηρές’ από τις ιδέες. Π.χ. όταν βλέπουμε με τα μάτια μας μπροστά μας την αίθουσα διδασκαλίας έχουμε μια εντύπωση. Όταν κλείνουμε τα μάτια</a:t>
            </a:r>
            <a:r>
              <a:rPr lang="en-US" sz="7200" dirty="0" smtClean="0"/>
              <a:t> </a:t>
            </a:r>
            <a:r>
              <a:rPr lang="el-GR" sz="7200" dirty="0" smtClean="0"/>
              <a:t>και τη φανταζόμαστε, έχουμε μια ιδέα.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Οι </a:t>
            </a:r>
            <a:r>
              <a:rPr lang="el-GR" sz="6800" i="1" dirty="0" smtClean="0"/>
              <a:t>σύνθετες</a:t>
            </a:r>
            <a:r>
              <a:rPr lang="el-GR" sz="6800" dirty="0" smtClean="0"/>
              <a:t> ιδέες ανάγονται σε </a:t>
            </a:r>
            <a:r>
              <a:rPr lang="el-GR" sz="6800" i="1" dirty="0" smtClean="0"/>
              <a:t>απλές</a:t>
            </a:r>
            <a:r>
              <a:rPr lang="el-GR" sz="6800" dirty="0" smtClean="0"/>
              <a:t> ιδέες (νομιναλισμός) και αυτές με τη σειρά τους</a:t>
            </a:r>
            <a:r>
              <a:rPr lang="en-US" sz="6800" dirty="0" smtClean="0"/>
              <a:t> </a:t>
            </a:r>
            <a:r>
              <a:rPr lang="el-GR" sz="6800" dirty="0" smtClean="0"/>
              <a:t>αντιστοιχούν σε απλές </a:t>
            </a:r>
            <a:r>
              <a:rPr lang="el-GR" sz="6800" i="1" dirty="0" smtClean="0"/>
              <a:t>εντυπώσεις</a:t>
            </a:r>
            <a:r>
              <a:rPr lang="el-GR" sz="6800" dirty="0" smtClean="0"/>
              <a:t>. Όλες οι ιδέες μας (ακόμα και οι πιο γενικές και αφηρημένες) δεν είναι παρά αντίγραφα των εντυπώσεων (άμεσων αντιληπτικών δεδομένων της συνείδησης). </a:t>
            </a:r>
            <a:r>
              <a:rPr lang="en-US" sz="6800" dirty="0" smtClean="0"/>
              <a:t> </a:t>
            </a:r>
            <a:r>
              <a:rPr lang="el-GR" sz="6800" dirty="0" smtClean="0"/>
              <a:t>Η γνώση είναι ασφαλής και έγκυρη μόνο στο βαθμό που ανάγεται στα άμεσα δεδομένα της αισθητηριακής αντίληψης.</a:t>
            </a:r>
          </a:p>
          <a:p>
            <a:pPr>
              <a:buNone/>
            </a:pPr>
            <a:endParaRPr lang="el-GR" sz="6800" dirty="0" smtClean="0"/>
          </a:p>
          <a:p>
            <a:r>
              <a:rPr lang="el-GR" sz="6800" dirty="0" smtClean="0"/>
              <a:t>Αυτή είναι η γενική μεθοδολογική (και </a:t>
            </a:r>
            <a:r>
              <a:rPr lang="el-GR" sz="6800" dirty="0" err="1" smtClean="0"/>
              <a:t>γνωσιοθεωρητική</a:t>
            </a:r>
            <a:r>
              <a:rPr lang="el-GR" sz="6800" dirty="0" smtClean="0"/>
              <a:t>) αρχή του </a:t>
            </a:r>
            <a:r>
              <a:rPr lang="en-US" sz="6800" dirty="0" smtClean="0"/>
              <a:t>Hume, </a:t>
            </a:r>
            <a:r>
              <a:rPr lang="el-GR" sz="6800" dirty="0" smtClean="0"/>
              <a:t>βάσει της οποίας ασκεί κριτική σε κομβικές έννοιες της παραδοσιακής μεταφυσικής (ουσία, δύναμη, αναγκαιότητα της </a:t>
            </a:r>
            <a:r>
              <a:rPr lang="el-GR" sz="6800" dirty="0" err="1" smtClean="0"/>
              <a:t>αιτιακής</a:t>
            </a:r>
            <a:r>
              <a:rPr lang="el-GR" sz="6800" dirty="0" smtClean="0"/>
              <a:t> σύνδεσης, εαυτός ή/και εξωτερικός κόσμος νοούμενος ως υπόσταση μη </a:t>
            </a:r>
            <a:r>
              <a:rPr lang="el-GR" sz="6800" dirty="0" err="1" smtClean="0"/>
              <a:t>προσβάσιμη</a:t>
            </a:r>
            <a:r>
              <a:rPr lang="el-GR" sz="6800" dirty="0" smtClean="0"/>
              <a:t> στην αντίληψη). Αν αυτές οι μεταφυσικές έννοιες δεν συνδέονται με συγκεκριμένες εντυπώσεις, είναι ουσιαστικά λέξεις χωρίς περιεχόμενο.</a:t>
            </a:r>
          </a:p>
          <a:p>
            <a:endParaRPr lang="el-GR" sz="6800" dirty="0" smtClean="0"/>
          </a:p>
          <a:p>
            <a:r>
              <a:rPr lang="el-GR" sz="6800" dirty="0" smtClean="0"/>
              <a:t>Οι ιδέες συνδέονται μεταξύ τους βάσει τριών νόμων, αυτούς του </a:t>
            </a:r>
            <a:r>
              <a:rPr lang="el-GR" sz="6800" i="1" dirty="0" smtClean="0"/>
              <a:t>συνειρμού</a:t>
            </a:r>
            <a:r>
              <a:rPr lang="el-GR" sz="6800" dirty="0" smtClean="0"/>
              <a:t> των ιδεών</a:t>
            </a:r>
            <a:r>
              <a:rPr lang="en-US" sz="6800" dirty="0" smtClean="0"/>
              <a:t> </a:t>
            </a:r>
            <a:r>
              <a:rPr lang="el-GR" sz="6800" dirty="0" smtClean="0"/>
              <a:t>(ο </a:t>
            </a:r>
            <a:r>
              <a:rPr lang="en-US" sz="6800" dirty="0" smtClean="0"/>
              <a:t>Hume </a:t>
            </a:r>
            <a:r>
              <a:rPr lang="el-GR" sz="6800" dirty="0" smtClean="0"/>
              <a:t>μεταφέρει εδώ την ιδέα της παγκόσμιας έλξης των σωμάτων στο χώρο των σκέψεων): 1) Αρχή της ομοιότητας, 2) αρχή της </a:t>
            </a:r>
            <a:r>
              <a:rPr lang="el-GR" sz="6800" dirty="0" err="1" smtClean="0"/>
              <a:t>χωροχρονικής</a:t>
            </a:r>
            <a:r>
              <a:rPr lang="el-GR" sz="6800" dirty="0" smtClean="0"/>
              <a:t> συνάφειας (γειτνίαση στο χώρο και στο χρόνο), 3) αρχή της σχέσης αιτίου-αποτελέσματος.</a:t>
            </a:r>
          </a:p>
          <a:p>
            <a:endParaRPr lang="el-GR" sz="6800" dirty="0" smtClean="0"/>
          </a:p>
          <a:p>
            <a:r>
              <a:rPr lang="el-GR" sz="6800" dirty="0" smtClean="0"/>
              <a:t>Όποτε μια ιδέα φέρνει συνειρμικά μια άλλη, οι ιδέες αυτές είτε μοιάζουν, είτε είναι ιδέες αντικειμένων που γειτνιάζουν χωρικά και χρονικά, είτε είναι ιδέες αντικειμένων από τα οποία το ένα είναι αιτία του άλλου</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a:t>
            </a:r>
            <a:r>
              <a:rPr lang="el-GR" dirty="0" err="1" smtClean="0"/>
              <a:t>αιτιακός</a:t>
            </a:r>
            <a:r>
              <a:rPr lang="el-GR" dirty="0" smtClean="0"/>
              <a:t> δεσμός</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Διάκριση μεταξύ </a:t>
            </a:r>
            <a:r>
              <a:rPr lang="en-US" sz="1600" i="1" dirty="0" smtClean="0"/>
              <a:t>a priori </a:t>
            </a:r>
            <a:r>
              <a:rPr lang="en-US" sz="1600" dirty="0" smtClean="0"/>
              <a:t>– </a:t>
            </a:r>
            <a:r>
              <a:rPr lang="en-US" sz="1600" i="1" dirty="0" smtClean="0"/>
              <a:t>a posteriori </a:t>
            </a:r>
            <a:r>
              <a:rPr lang="el-GR" sz="1600" dirty="0" smtClean="0"/>
              <a:t>γνώσης</a:t>
            </a:r>
            <a:r>
              <a:rPr lang="en-US" sz="1600" dirty="0" smtClean="0"/>
              <a:t>. H </a:t>
            </a:r>
            <a:r>
              <a:rPr lang="el-GR" sz="1600" dirty="0" smtClean="0"/>
              <a:t>πρώτη αναφέρεται στις σχέσεις μεταξύ ιδεών (</a:t>
            </a:r>
            <a:r>
              <a:rPr lang="en-US" sz="1600" dirty="0" smtClean="0"/>
              <a:t>relations of ideas</a:t>
            </a:r>
            <a:r>
              <a:rPr lang="el-GR" sz="1600" dirty="0" smtClean="0"/>
              <a:t>) (μαθηματική γνώση), δεν εξαρτάται από την εμπειρία και έχει αποδεικτική βεβαιότητα, ενώ η δεύτερη σε γεγονότα (</a:t>
            </a:r>
            <a:r>
              <a:rPr lang="en-US" sz="1600" dirty="0" smtClean="0"/>
              <a:t>matters of fact),</a:t>
            </a:r>
            <a:r>
              <a:rPr lang="el-GR" sz="1600" dirty="0" smtClean="0"/>
              <a:t> έχει ως πηγή της την εμπειρία και δεν έχει αποδεικτική βεβαιότητα</a:t>
            </a:r>
            <a:r>
              <a:rPr lang="en-US" sz="1600" dirty="0" smtClean="0"/>
              <a:t>.</a:t>
            </a:r>
            <a:r>
              <a:rPr lang="el-GR" sz="1600" dirty="0" smtClean="0"/>
              <a:t> </a:t>
            </a:r>
          </a:p>
          <a:p>
            <a:endParaRPr lang="el-GR" sz="1600" dirty="0" smtClean="0"/>
          </a:p>
          <a:p>
            <a:r>
              <a:rPr lang="el-GR" sz="1600" dirty="0" smtClean="0"/>
              <a:t>Πώς επεκτείνεται όμως η εμπειρική (</a:t>
            </a:r>
            <a:r>
              <a:rPr lang="en-US" sz="1600" dirty="0" smtClean="0"/>
              <a:t>a posteriori)</a:t>
            </a:r>
            <a:r>
              <a:rPr lang="el-GR" sz="1600" dirty="0" smtClean="0"/>
              <a:t> γνώση από το πεδίο της (βέβαιης) άμεσης εμπειρίας, (‘εδώ και τώρα’) στο μέλλον; Μόνο μέσω του </a:t>
            </a:r>
            <a:r>
              <a:rPr lang="el-GR" sz="1600" dirty="0" err="1" smtClean="0"/>
              <a:t>αιτιακού</a:t>
            </a:r>
            <a:r>
              <a:rPr lang="el-GR" sz="1600" dirty="0" smtClean="0"/>
              <a:t> δεσμού. Αλλά αυτός ο τελευταίος δεν μπορεί να θεμελιωθεί στην εμπειρία. Προϋποθέτει, για να ισχύει (για να μας παρέχει γνώση των μελλοντικών γεγονότων) ότι το μέλλον θα είναι </a:t>
            </a:r>
            <a:r>
              <a:rPr lang="el-GR" sz="1600" i="1" dirty="0" smtClean="0"/>
              <a:t>ομοιόμορφο</a:t>
            </a:r>
            <a:r>
              <a:rPr lang="el-GR" sz="1600" dirty="0" smtClean="0"/>
              <a:t> με το παρελθόν, πράγμα που </a:t>
            </a:r>
            <a:r>
              <a:rPr lang="el-GR" sz="1600" i="1" dirty="0" smtClean="0"/>
              <a:t>δεν</a:t>
            </a:r>
            <a:r>
              <a:rPr lang="el-GR" sz="1600" dirty="0" smtClean="0"/>
              <a:t> δίνεται στην άμεση εμπειρία.</a:t>
            </a:r>
          </a:p>
          <a:p>
            <a:endParaRPr lang="el-GR" sz="1600" dirty="0" smtClean="0"/>
          </a:p>
          <a:p>
            <a:r>
              <a:rPr lang="el-GR" sz="1600" dirty="0" smtClean="0"/>
              <a:t>Η επαγωγή, και η αναγκαιότητα του </a:t>
            </a:r>
            <a:r>
              <a:rPr lang="el-GR" sz="1600" dirty="0" err="1" smtClean="0"/>
              <a:t>αιτιακού</a:t>
            </a:r>
            <a:r>
              <a:rPr lang="el-GR" sz="1600" dirty="0" smtClean="0"/>
              <a:t> δεσμού μπορεί να ‘θεμελιωθεί’ μόνο στη </a:t>
            </a:r>
            <a:r>
              <a:rPr lang="el-GR" sz="1600" i="1" dirty="0" smtClean="0"/>
              <a:t>συνήθεια</a:t>
            </a:r>
            <a:r>
              <a:rPr lang="el-GR" sz="1600" dirty="0" smtClean="0"/>
              <a:t> (σε μια συνειρμική σύνδεση που γίνεται στη φαντασία, όχι στο Λόγο, ούτε στην άμεση εμπειρία). Είναι </a:t>
            </a:r>
            <a:r>
              <a:rPr lang="el-GR" sz="1600" i="1" dirty="0" smtClean="0"/>
              <a:t>πρακτικά αναγκαία</a:t>
            </a:r>
            <a:r>
              <a:rPr lang="el-GR" sz="1600" dirty="0" smtClean="0"/>
              <a:t> η πίστη μας στην επαγωγή (είναι ένα ‘φυσικό ένστικτο’), αλλά όχι έλλογα ούτε εμπειρικά θεμελιωμένη.</a:t>
            </a:r>
          </a:p>
          <a:p>
            <a:endParaRPr lang="el-GR" sz="1600" dirty="0" smtClean="0"/>
          </a:p>
          <a:p>
            <a:r>
              <a:rPr lang="el-GR" sz="1600" dirty="0" smtClean="0"/>
              <a:t>Είναι λοιπόν ο </a:t>
            </a:r>
            <a:r>
              <a:rPr lang="en-US" sz="1600" dirty="0" smtClean="0"/>
              <a:t>Hume </a:t>
            </a:r>
            <a:r>
              <a:rPr lang="el-GR" sz="1600" dirty="0" smtClean="0"/>
              <a:t>σκεπτικιστής αναφορικά με την αντικειμενικότητα της αιτιότητας; Πολλοί θεωρούν κάτι τέτοιο. Ίσως όμως η θέση του </a:t>
            </a:r>
            <a:r>
              <a:rPr lang="en-US" sz="1600" dirty="0" smtClean="0"/>
              <a:t>Hume </a:t>
            </a:r>
            <a:r>
              <a:rPr lang="el-GR" sz="1600" dirty="0" smtClean="0"/>
              <a:t>εδώ περιγράφεται πιο σωστά ως </a:t>
            </a:r>
            <a:r>
              <a:rPr lang="el-GR" sz="1600" i="1" dirty="0" smtClean="0"/>
              <a:t>φυσιοκρατική</a:t>
            </a:r>
            <a:r>
              <a:rPr lang="el-GR" sz="1600" dirty="0" smtClean="0"/>
              <a:t> (η πίστη στην αιτιότητα νοούμενη ως φυσικό ένστικτο, ως παγιωμένη διανοητική συνήθεια) και όχι ως σκεπτικισμός.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κριτική του </a:t>
            </a:r>
            <a:r>
              <a:rPr lang="en-US" dirty="0" smtClean="0"/>
              <a:t>Hume </a:t>
            </a:r>
            <a:r>
              <a:rPr lang="el-GR" dirty="0" smtClean="0"/>
              <a:t>στον επαγωγικό συλλογισμό</a:t>
            </a:r>
            <a:endParaRPr lang="el-GR" dirty="0"/>
          </a:p>
        </p:txBody>
      </p:sp>
      <p:sp>
        <p:nvSpPr>
          <p:cNvPr id="3" name="2 - Θέση περιεχομένου"/>
          <p:cNvSpPr>
            <a:spLocks noGrp="1"/>
          </p:cNvSpPr>
          <p:nvPr>
            <p:ph sz="quarter" idx="1"/>
          </p:nvPr>
        </p:nvSpPr>
        <p:spPr/>
        <p:txBody>
          <a:bodyPr>
            <a:noAutofit/>
          </a:bodyPr>
          <a:lstStyle/>
          <a:p>
            <a:r>
              <a:rPr lang="el-GR" sz="2000" dirty="0" smtClean="0"/>
              <a:t>Αρχή της επαγωγής: Εάν έχουν γίνει παρατηρήσεις, κάτω από ένα ευρύ φάσμα συνθηκών, σε ένα μεγάλο αριθμό από Α (π.χ. κοράκια), και εάν όλα τα </a:t>
            </a:r>
            <a:r>
              <a:rPr lang="el-GR" sz="2000" dirty="0" err="1" smtClean="0"/>
              <a:t>παρατηρηθέντα</a:t>
            </a:r>
            <a:r>
              <a:rPr lang="el-GR" sz="2000" dirty="0" smtClean="0"/>
              <a:t> Α, χωρίς εξαίρεση, διαθέτουν την ιδιότητα Β (π.χ. είναι μαύρα), τότε </a:t>
            </a:r>
            <a:r>
              <a:rPr lang="el-GR" sz="2000" i="1" dirty="0" smtClean="0"/>
              <a:t>όλα</a:t>
            </a:r>
            <a:r>
              <a:rPr lang="el-GR" sz="2000" dirty="0" smtClean="0"/>
              <a:t> τα Α διαθέτουν την ιδιότητα Β (όλα τα κοράκια είναι μαύρα).</a:t>
            </a:r>
          </a:p>
          <a:p>
            <a:endParaRPr lang="el-GR" sz="2000" dirty="0" smtClean="0"/>
          </a:p>
          <a:p>
            <a:r>
              <a:rPr lang="el-GR" sz="2000" dirty="0" smtClean="0"/>
              <a:t>Κατά τον </a:t>
            </a:r>
            <a:r>
              <a:rPr lang="en-US" sz="2000" dirty="0" smtClean="0"/>
              <a:t>Hume </a:t>
            </a:r>
            <a:r>
              <a:rPr lang="el-GR" sz="2000" dirty="0" smtClean="0"/>
              <a:t>η αρχή της επαγωγής δεν μπορεί να δικαιολογηθεί διότι κάθε επαγωγικός συλλογισμός προϋποθέτει την αρχή ότι τα πράγματα που δεν έχουμε παρατηρήσει μοιάζουν με αυτά που έχουμε παρατηρήσει. </a:t>
            </a:r>
          </a:p>
          <a:p>
            <a:endParaRPr lang="el-GR" sz="2000" dirty="0" smtClean="0"/>
          </a:p>
          <a:p>
            <a:r>
              <a:rPr lang="el-GR" sz="2000" dirty="0" smtClean="0"/>
              <a:t>Προϋποθέτει δηλαδή την </a:t>
            </a:r>
            <a:r>
              <a:rPr lang="el-GR" sz="2000" i="1" dirty="0" smtClean="0"/>
              <a:t>ομοιομορφία της φύσης</a:t>
            </a:r>
            <a:r>
              <a:rPr lang="el-GR" sz="2000" dirty="0" smtClean="0"/>
              <a:t> (μόνο αυτή θα διασφάλιζε ότι το μέλλον θα είναι το ίδιο με το παρελθόν). </a:t>
            </a:r>
          </a:p>
          <a:p>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800" dirty="0" smtClean="0"/>
              <a:t>Η αρχή της ομοιομορφίας της φύσης, ωστόσο, δεν μπορεί να δικαιολογηθεί μέσω επίκλησης της </a:t>
            </a:r>
            <a:r>
              <a:rPr lang="el-GR" sz="2800" i="1" dirty="0" smtClean="0"/>
              <a:t>λογικής</a:t>
            </a:r>
            <a:r>
              <a:rPr lang="el-GR" sz="2800" dirty="0" smtClean="0"/>
              <a:t> (παραγωγικού συλλογισμού): είναι πάντοτε λογικά δυνατό να μην παραμείνει η φύση ομοιόμορφη στο μέλλον (να μην ισχύουν στο μέλλον οι φυσικοί νόμοι). </a:t>
            </a:r>
          </a:p>
          <a:p>
            <a:endParaRPr lang="el-GR" sz="2800" dirty="0" smtClean="0"/>
          </a:p>
          <a:p>
            <a:r>
              <a:rPr lang="el-GR" sz="2800" dirty="0" smtClean="0"/>
              <a:t>Δεν μπορεί να δικαιολογηθεί ούτε με επίκληση της </a:t>
            </a:r>
            <a:r>
              <a:rPr lang="el-GR" sz="2800" i="1" dirty="0" smtClean="0"/>
              <a:t>εμπειρίας</a:t>
            </a:r>
            <a:r>
              <a:rPr lang="el-GR" sz="2800" dirty="0" smtClean="0"/>
              <a:t> (μέσω επίκλησης παρελθουσών περιπτώσεων που η εν λόγω αρχή ίσχυε): το άλμα από τις </a:t>
            </a:r>
            <a:r>
              <a:rPr lang="el-GR" sz="2800" dirty="0" err="1" smtClean="0"/>
              <a:t>παρατηρηθείσες</a:t>
            </a:r>
            <a:r>
              <a:rPr lang="el-GR" sz="2800" dirty="0" smtClean="0"/>
              <a:t> περιπτώσεις όπου όντως ίσχυε αυτή η αρχή στις περιπτώσεις που δεν έχουν παρατηρηθεί ακόμα μπορεί να γίνει αξιόπιστα και δικαιολογημένα μόνο αν </a:t>
            </a:r>
            <a:r>
              <a:rPr lang="el-GR" sz="2800" i="1" dirty="0" smtClean="0"/>
              <a:t>ήδη προϋποθέτουμε </a:t>
            </a:r>
            <a:r>
              <a:rPr lang="el-GR" sz="2800" dirty="0" smtClean="0"/>
              <a:t>ότι η αρχή της ομοιομορφίας της φύσης ισχύει </a:t>
            </a:r>
            <a:r>
              <a:rPr lang="el-GR" sz="2800" i="1" dirty="0" smtClean="0"/>
              <a:t>αναγκαία</a:t>
            </a:r>
            <a:r>
              <a:rPr lang="el-GR" sz="2800" dirty="0" smtClean="0"/>
              <a:t> (και δεν είναι απλά </a:t>
            </a:r>
            <a:r>
              <a:rPr lang="el-GR" sz="2800" dirty="0" err="1" smtClean="0"/>
              <a:t>ενδεχομενικό</a:t>
            </a:r>
            <a:r>
              <a:rPr lang="el-GR" sz="2800" dirty="0" smtClean="0"/>
              <a:t> γεγονός). Επομένως μια εμπειρική δικαιολόγηση της επαγωγής θα ήταν κυκλική. </a:t>
            </a:r>
          </a:p>
          <a:p>
            <a:endParaRPr lang="el-GR"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0"/>
            <a:ext cx="8534400" cy="1142984"/>
          </a:xfrm>
        </p:spPr>
        <p:txBody>
          <a:bodyPr>
            <a:normAutofit/>
          </a:bodyPr>
          <a:lstStyle/>
          <a:p>
            <a:r>
              <a:rPr lang="el-GR" dirty="0" smtClean="0"/>
              <a:t>Η κριτική του </a:t>
            </a:r>
            <a:r>
              <a:rPr lang="en-US" dirty="0" smtClean="0"/>
              <a:t>Hume </a:t>
            </a:r>
            <a:r>
              <a:rPr lang="el-GR" dirty="0" smtClean="0"/>
              <a:t>στην έννοια της αιτιότητας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Η θέση ότι καθετί έχει αίτιο δεν ισχύει κατά λογική αναγκαιότητα. Η ιδέα του να αρχίζει κάτι να υπάρχει δεν περιέχει την ιδέα του αιτίου. </a:t>
            </a:r>
          </a:p>
          <a:p>
            <a:endParaRPr lang="el-GR" dirty="0" smtClean="0"/>
          </a:p>
          <a:p>
            <a:r>
              <a:rPr lang="el-GR" dirty="0" smtClean="0"/>
              <a:t>Για οποιαδήποτε δύο συμβάντα </a:t>
            </a:r>
            <a:r>
              <a:rPr lang="en-US" dirty="0" smtClean="0"/>
              <a:t>x </a:t>
            </a:r>
            <a:r>
              <a:rPr lang="el-GR" dirty="0" smtClean="0"/>
              <a:t>και </a:t>
            </a:r>
            <a:r>
              <a:rPr lang="en-US" dirty="0" smtClean="0"/>
              <a:t>y</a:t>
            </a:r>
            <a:r>
              <a:rPr lang="el-GR" dirty="0" smtClean="0"/>
              <a:t> δεν ισχύει κατά λογική αναγκαιότητα ότι το </a:t>
            </a:r>
            <a:r>
              <a:rPr lang="en-US" dirty="0" smtClean="0"/>
              <a:t>x </a:t>
            </a:r>
            <a:r>
              <a:rPr lang="el-GR" dirty="0" smtClean="0"/>
              <a:t>είναι το αίτιο του </a:t>
            </a:r>
            <a:r>
              <a:rPr lang="en-US" dirty="0" smtClean="0"/>
              <a:t>y. </a:t>
            </a:r>
            <a:r>
              <a:rPr lang="el-GR" dirty="0" smtClean="0"/>
              <a:t>Ας υποθέσουμε π.χ. ότι το χτύπημα μιας μπάλας του μπιλιάρδου κάνει μια άλλη μπάλα να κινηθεί. Είναι λογικά δυνατό το χτύπημα να μην επέφερε αυτό το αποτέλεσμα ή η κίνηση να συνέβαινε χωρίς το αίτιο που έχει στην πραγματικότητα. Έτσι με τον </a:t>
            </a:r>
            <a:r>
              <a:rPr lang="en-US" dirty="0" smtClean="0"/>
              <a:t>Hume </a:t>
            </a:r>
            <a:r>
              <a:rPr lang="el-GR" dirty="0" smtClean="0"/>
              <a:t>διακρίνεται πλέον αυστηρά η έννοια της αιτιότητας από την έννοια της λογικής αναγκαιότητας (συνεπαγωγής) (πράγμα που δεν συνέβαινε στους ρασιοναλιστές).</a:t>
            </a:r>
          </a:p>
          <a:p>
            <a:endParaRPr lang="el-GR" dirty="0" smtClean="0"/>
          </a:p>
          <a:p>
            <a:r>
              <a:rPr lang="el-GR" dirty="0" smtClean="0"/>
              <a:t>Η έννοια του αιτίου κατά </a:t>
            </a:r>
            <a:r>
              <a:rPr lang="en-US" dirty="0" smtClean="0"/>
              <a:t>Hume </a:t>
            </a:r>
            <a:r>
              <a:rPr lang="el-GR" dirty="0" smtClean="0"/>
              <a:t>αποτελείται από τρία συστατικά: 1) </a:t>
            </a:r>
            <a:r>
              <a:rPr lang="el-GR" dirty="0" err="1" smtClean="0"/>
              <a:t>χωροχρονική</a:t>
            </a:r>
            <a:r>
              <a:rPr lang="el-GR" dirty="0" smtClean="0"/>
              <a:t> γειτνίαση (</a:t>
            </a:r>
            <a:r>
              <a:rPr lang="en-US" dirty="0" smtClean="0"/>
              <a:t>contiguity)</a:t>
            </a:r>
            <a:r>
              <a:rPr lang="el-GR" dirty="0" smtClean="0"/>
              <a:t>, 2) χρονική ακολουθία/διαδοχή (</a:t>
            </a:r>
            <a:r>
              <a:rPr lang="en-US" dirty="0" smtClean="0"/>
              <a:t>succession), 3) </a:t>
            </a:r>
            <a:r>
              <a:rPr lang="el-GR" dirty="0" smtClean="0"/>
              <a:t>αναγκαία σύνδεση (</a:t>
            </a:r>
            <a:r>
              <a:rPr lang="en-US" dirty="0" smtClean="0"/>
              <a:t>necessary connection). </a:t>
            </a:r>
            <a:r>
              <a:rPr lang="el-GR" dirty="0" smtClean="0"/>
              <a:t>Ωστόσο, το τρίτο στοιχείο, η ‘αναγκαία σύνδεση’ μεταξύ αιτίου και αποτελέσματος δεν είναι κάτι που παρατηρούμε στην εμπειρία, δεν μπορεί να αναχθεί σε μια απλή εντύπωση. </a:t>
            </a:r>
          </a:p>
          <a:p>
            <a:endParaRPr lang="el-GR" dirty="0" smtClean="0"/>
          </a:p>
          <a:p>
            <a:r>
              <a:rPr lang="el-GR" dirty="0" smtClean="0"/>
              <a:t>Νέα </a:t>
            </a:r>
            <a:r>
              <a:rPr lang="el-GR" dirty="0" err="1" smtClean="0"/>
              <a:t>Χιουμιανή</a:t>
            </a:r>
            <a:r>
              <a:rPr lang="el-GR" dirty="0" smtClean="0"/>
              <a:t> έννοια αιτιότητας: </a:t>
            </a:r>
            <a:r>
              <a:rPr lang="en-US" dirty="0" smtClean="0"/>
              <a:t>‘</a:t>
            </a:r>
            <a:r>
              <a:rPr lang="el-GR" dirty="0" smtClean="0"/>
              <a:t>το </a:t>
            </a:r>
            <a:r>
              <a:rPr lang="en-US" dirty="0" smtClean="0"/>
              <a:t>x </a:t>
            </a:r>
            <a:r>
              <a:rPr lang="el-GR" dirty="0" smtClean="0"/>
              <a:t>γειτνιάζει με το </a:t>
            </a:r>
            <a:r>
              <a:rPr lang="en-US" dirty="0" smtClean="0"/>
              <a:t>y</a:t>
            </a:r>
            <a:r>
              <a:rPr lang="el-GR" dirty="0" smtClean="0"/>
              <a:t>, προηγείται χρονικά του </a:t>
            </a:r>
            <a:r>
              <a:rPr lang="en-US" dirty="0" smtClean="0"/>
              <a:t>y, </a:t>
            </a:r>
            <a:r>
              <a:rPr lang="el-GR" dirty="0" smtClean="0"/>
              <a:t>και καθετί που είναι παρόμοιο με το </a:t>
            </a:r>
            <a:r>
              <a:rPr lang="en-US" dirty="0" smtClean="0"/>
              <a:t>x </a:t>
            </a:r>
            <a:r>
              <a:rPr lang="el-GR" dirty="0" smtClean="0"/>
              <a:t>έχει ανάλογη σχέση γειτνίασης και χρονικής ακολουθίας με κάτι παρόμοιο με το </a:t>
            </a:r>
            <a:r>
              <a:rPr lang="en-US" dirty="0" smtClean="0"/>
              <a:t>y’.</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357166"/>
            <a:ext cx="8534400" cy="842946"/>
          </a:xfrm>
        </p:spPr>
        <p:txBody>
          <a:bodyPr>
            <a:normAutofit fontScale="90000"/>
          </a:bodyPr>
          <a:lstStyle/>
          <a:p>
            <a:r>
              <a:rPr lang="el-GR" dirty="0" smtClean="0"/>
              <a:t>Η κριτική του </a:t>
            </a:r>
            <a:r>
              <a:rPr lang="en-US" dirty="0" smtClean="0"/>
              <a:t>Hume </a:t>
            </a:r>
            <a:r>
              <a:rPr lang="el-GR" dirty="0" smtClean="0"/>
              <a:t>στις έννοιες της ουσίας και της ενότητας του εαυτού</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Τα εξωτερικά αντικείμενα που αντιλαμβανόμαστε εμπειρικά δεν αποτελούν ουσίες ή υποστάσεις. Συνίστανται εξ’ ολοκλήρου στις ποιότητες/ιδιότητές τους (σχήμα, έκταση, χρώμα κλπ.) δίχως να υπάρχει κάποιο μόνιμο ‘υπόστρωμα’ που ‘φέρει’ αυτές τις ‘ποιότητες’/</a:t>
            </a:r>
            <a:r>
              <a:rPr lang="el-GR" dirty="0" err="1" smtClean="0"/>
              <a:t>ιδιότητε</a:t>
            </a:r>
            <a:r>
              <a:rPr lang="el-GR" dirty="0" smtClean="0"/>
              <a:t>ς. Η ιδέα της υπόστασης (π.χ. </a:t>
            </a:r>
            <a:r>
              <a:rPr lang="en-US" dirty="0" smtClean="0"/>
              <a:t>Locke)</a:t>
            </a:r>
            <a:r>
              <a:rPr lang="el-GR" dirty="0" smtClean="0"/>
              <a:t> δεν μπορεί να αναχθεί σε μια απλή εντύπωση (δεν ‘παρατηρείται’ στην ίδια την εμπειρία).</a:t>
            </a:r>
          </a:p>
          <a:p>
            <a:endParaRPr lang="el-GR" dirty="0" smtClean="0"/>
          </a:p>
          <a:p>
            <a:r>
              <a:rPr lang="el-GR" dirty="0" smtClean="0"/>
              <a:t>Το ίδιο ισχύει και για την ενότητα-διαχρονική ταυτότητα του εαυτού (</a:t>
            </a:r>
            <a:r>
              <a:rPr lang="en-US" dirty="0" smtClean="0"/>
              <a:t>self)</a:t>
            </a:r>
            <a:r>
              <a:rPr lang="el-GR" dirty="0" smtClean="0"/>
              <a:t>: Αποτελεί στην πραγματικότητα μια ‘δέσμη’ (</a:t>
            </a:r>
            <a:r>
              <a:rPr lang="en-US" dirty="0" smtClean="0"/>
              <a:t>bundle) </a:t>
            </a:r>
            <a:r>
              <a:rPr lang="el-GR" dirty="0" smtClean="0"/>
              <a:t>εσωτερικών εντυπώσεων, που δεν ενοποιούνται από ένα ενιαίο μόνιμο υπόστρωμα που ‘φέρει’ αυτές τις εντυπώσεις/παραστάσεις. Η ιδέα του εαυτού δεν μπορεί να αναχθεί σε μια απλή εντύπωση. Το μόνο που παρατηρώ όταν στρέφω την προσοχή μέσα μου είναι μια διαδοχή παραστάσεων, όχι ένα εγώ ή ένας εαυτός που μένει ίδιος και απαράλλακτος κατά τη διαδοχή τους.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Hume </a:t>
            </a:r>
            <a:r>
              <a:rPr lang="el-GR" dirty="0" smtClean="0"/>
              <a:t>και λογικός θετικισμός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Ο </a:t>
            </a:r>
            <a:r>
              <a:rPr lang="en-US" dirty="0" smtClean="0"/>
              <a:t>Hume, </a:t>
            </a:r>
            <a:r>
              <a:rPr lang="el-GR" dirty="0" smtClean="0"/>
              <a:t>ως εμπειριστής, θεωρήθηκε πρότυπο φιλοσοφικής σκέψης από τους λογικούς θετικιστές. Οι τελευταίοι υιοθέτησαν τις παρακάτω απόψεις του:</a:t>
            </a:r>
          </a:p>
          <a:p>
            <a:endParaRPr lang="el-GR" dirty="0" smtClean="0"/>
          </a:p>
          <a:p>
            <a:r>
              <a:rPr lang="el-GR" dirty="0" smtClean="0"/>
              <a:t>Η </a:t>
            </a:r>
            <a:r>
              <a:rPr lang="el-GR" dirty="0" err="1" smtClean="0"/>
              <a:t>νοηματοδότηση</a:t>
            </a:r>
            <a:r>
              <a:rPr lang="el-GR" dirty="0" smtClean="0"/>
              <a:t> μιας </a:t>
            </a:r>
            <a:r>
              <a:rPr lang="en-US" dirty="0" smtClean="0"/>
              <a:t>(</a:t>
            </a:r>
            <a:r>
              <a:rPr lang="el-GR" dirty="0" smtClean="0"/>
              <a:t>οποιασδήποτε</a:t>
            </a:r>
            <a:r>
              <a:rPr lang="en-US" dirty="0" smtClean="0"/>
              <a:t>)</a:t>
            </a:r>
            <a:r>
              <a:rPr lang="el-GR" dirty="0" smtClean="0"/>
              <a:t> έννοιας μπορεί να εγκαθιδρυθεί μόνο με το συσχετισμό της με εντυπώσεις δοσμένες από την εμπειρία.</a:t>
            </a:r>
          </a:p>
          <a:p>
            <a:endParaRPr lang="el-GR" dirty="0" smtClean="0"/>
          </a:p>
          <a:p>
            <a:r>
              <a:rPr lang="el-GR" dirty="0" smtClean="0"/>
              <a:t>Αρνείται (</a:t>
            </a:r>
            <a:r>
              <a:rPr lang="en-US" i="1" dirty="0" smtClean="0"/>
              <a:t>contra</a:t>
            </a:r>
            <a:r>
              <a:rPr lang="en-US" dirty="0" smtClean="0"/>
              <a:t> Locke </a:t>
            </a:r>
            <a:r>
              <a:rPr lang="el-GR" dirty="0" smtClean="0"/>
              <a:t>και </a:t>
            </a:r>
            <a:r>
              <a:rPr lang="en-US" dirty="0" smtClean="0"/>
              <a:t>Berkeley) </a:t>
            </a:r>
            <a:r>
              <a:rPr lang="el-GR" dirty="0" smtClean="0"/>
              <a:t>να θεωρήσει νόμιμα τα περαιτέρω ερωτήματα περί των </a:t>
            </a:r>
            <a:r>
              <a:rPr lang="el-GR" i="1" dirty="0" smtClean="0"/>
              <a:t>αιτίων</a:t>
            </a:r>
            <a:r>
              <a:rPr lang="el-GR" dirty="0" smtClean="0"/>
              <a:t> αυτών των εντυπώσεων.</a:t>
            </a:r>
          </a:p>
          <a:p>
            <a:endParaRPr lang="el-GR" dirty="0" smtClean="0"/>
          </a:p>
          <a:p>
            <a:r>
              <a:rPr lang="el-GR" dirty="0" smtClean="0"/>
              <a:t>Αρνείται την αναγκαία σύνδεση μεταξύ αιτιών-αποτελεσμάτων</a:t>
            </a:r>
            <a:r>
              <a:rPr lang="en-US" dirty="0" smtClean="0"/>
              <a:t>.</a:t>
            </a:r>
            <a:endParaRPr lang="el-GR" dirty="0" smtClean="0"/>
          </a:p>
          <a:p>
            <a:endParaRPr lang="el-GR" dirty="0" smtClean="0"/>
          </a:p>
          <a:p>
            <a:r>
              <a:rPr lang="el-GR" dirty="0" smtClean="0"/>
              <a:t>Αρνείται ότι ο λόγος μπορεί να δικαιολογήσει της εμπειρικές μας πεποιθήσεις ή τις ηθικές μας αξιολογήσεις.</a:t>
            </a:r>
          </a:p>
          <a:p>
            <a:endParaRPr lang="el-GR" dirty="0" smtClean="0"/>
          </a:p>
          <a:p>
            <a:r>
              <a:rPr lang="el-GR" dirty="0" smtClean="0"/>
              <a:t>Αν και οι έρευνές του Η</a:t>
            </a:r>
            <a:r>
              <a:rPr lang="en-US" dirty="0" err="1" smtClean="0"/>
              <a:t>ume</a:t>
            </a:r>
            <a:r>
              <a:rPr lang="el-GR" dirty="0" smtClean="0"/>
              <a:t> διέπονται από επιστημονικό πνεύμα και αξιώσεις, είναι απρόθυμος να πάει πέραν της εμπειρίας προς δικαιολόγηση των αρχών της ίδιας της φιλοσοφίας του και είναι πολύ επιφυλακτικός απέναντι σε ρασιοναλιστικές-μεταφυσικές φιλοσοφικές απόψεις που εκφέρονται δογματικά, ‘από την πολυθρόνα’.</a:t>
            </a:r>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6. Βασικά χαρακτηριστικά του ρασιοναλισμού</a:t>
            </a:r>
            <a:endParaRPr lang="el-GR" dirty="0"/>
          </a:p>
        </p:txBody>
      </p:sp>
      <p:sp>
        <p:nvSpPr>
          <p:cNvPr id="3" name="2 - Θέση περιεχομένου"/>
          <p:cNvSpPr>
            <a:spLocks noGrp="1"/>
          </p:cNvSpPr>
          <p:nvPr>
            <p:ph sz="quarter" idx="1"/>
          </p:nvPr>
        </p:nvSpPr>
        <p:spPr/>
        <p:txBody>
          <a:bodyPr>
            <a:normAutofit fontScale="32500" lnSpcReduction="20000"/>
          </a:bodyPr>
          <a:lstStyle/>
          <a:p>
            <a:r>
              <a:rPr lang="el-GR" sz="6400" dirty="0" smtClean="0"/>
              <a:t>Σύμφωνα με τον ρασιοναλισμό:</a:t>
            </a:r>
          </a:p>
          <a:p>
            <a:endParaRPr lang="el-GR" sz="6400" dirty="0" smtClean="0"/>
          </a:p>
          <a:p>
            <a:r>
              <a:rPr lang="el-GR" sz="6400" dirty="0" smtClean="0"/>
              <a:t> 1) όλη η γνώση (συμπεριλαμβανομένης της εμπειρικής) πηγάζει από ‘πρώτες</a:t>
            </a:r>
            <a:r>
              <a:rPr lang="en-US" sz="6400" dirty="0" smtClean="0"/>
              <a:t> (</a:t>
            </a:r>
            <a:r>
              <a:rPr lang="el-GR" sz="6400" dirty="0" smtClean="0"/>
              <a:t>και καθολικές) αρχές του Λόγου’, δηλαδή από </a:t>
            </a:r>
            <a:r>
              <a:rPr lang="el-GR" sz="6400" dirty="0" err="1" smtClean="0"/>
              <a:t>γνωσιακές</a:t>
            </a:r>
            <a:r>
              <a:rPr lang="el-GR" sz="6400" dirty="0" smtClean="0"/>
              <a:t> πηγές ανεξάρτητες από την εμπειρία</a:t>
            </a:r>
            <a:r>
              <a:rPr lang="en-US" sz="6400" dirty="0" smtClean="0"/>
              <a:t>. </a:t>
            </a:r>
            <a:r>
              <a:rPr lang="el-GR" sz="6400" dirty="0" smtClean="0"/>
              <a:t>Παραδείγματα: </a:t>
            </a:r>
            <a:r>
              <a:rPr lang="en-US" sz="6400" dirty="0" smtClean="0"/>
              <a:t>‘cogito, ergo sum’, </a:t>
            </a:r>
            <a:r>
              <a:rPr lang="el-GR" sz="6400" dirty="0" smtClean="0"/>
              <a:t>‘σαφείς και ευκρινείς ιδέες’</a:t>
            </a:r>
            <a:r>
              <a:rPr lang="en-US" sz="6400" dirty="0" smtClean="0"/>
              <a:t> (Descartes)</a:t>
            </a:r>
            <a:r>
              <a:rPr lang="el-GR" sz="6400" dirty="0" smtClean="0"/>
              <a:t>,</a:t>
            </a:r>
            <a:r>
              <a:rPr lang="en-US" sz="6400" dirty="0" smtClean="0"/>
              <a:t> </a:t>
            </a:r>
            <a:r>
              <a:rPr lang="el-GR" sz="6400" dirty="0" smtClean="0"/>
              <a:t>η ‘γεωμετρική-</a:t>
            </a:r>
            <a:r>
              <a:rPr lang="el-GR" sz="6400" dirty="0" err="1" smtClean="0"/>
              <a:t>αξιωματικ</a:t>
            </a:r>
            <a:r>
              <a:rPr lang="el-GR" sz="6400" dirty="0" smtClean="0"/>
              <a:t>ή’ μέθοδος του </a:t>
            </a:r>
            <a:r>
              <a:rPr lang="en-US" sz="6400" dirty="0" smtClean="0"/>
              <a:t>Spinoza,</a:t>
            </a:r>
            <a:r>
              <a:rPr lang="el-GR" sz="6400" dirty="0" smtClean="0"/>
              <a:t> οι ‘ταυτολογικές αλήθειες’ και η ‘αρχή του </a:t>
            </a:r>
            <a:r>
              <a:rPr lang="el-GR" sz="6400" dirty="0" err="1" smtClean="0"/>
              <a:t>αποχρώντος</a:t>
            </a:r>
            <a:r>
              <a:rPr lang="el-GR" sz="6400" dirty="0" smtClean="0"/>
              <a:t> λόγου’ (</a:t>
            </a:r>
            <a:r>
              <a:rPr lang="en-US" sz="6400" dirty="0" err="1" smtClean="0"/>
              <a:t>Leibiniz</a:t>
            </a:r>
            <a:r>
              <a:rPr lang="en-US" sz="6400" dirty="0" smtClean="0"/>
              <a:t>).</a:t>
            </a:r>
            <a:r>
              <a:rPr lang="el-GR" sz="6400" dirty="0" smtClean="0"/>
              <a:t> </a:t>
            </a:r>
          </a:p>
          <a:p>
            <a:pPr>
              <a:buNone/>
            </a:pPr>
            <a:endParaRPr lang="el-GR" sz="6400" dirty="0" smtClean="0"/>
          </a:p>
          <a:p>
            <a:r>
              <a:rPr lang="el-GR" sz="6400" dirty="0" smtClean="0"/>
              <a:t>2) η αντιληπτική εμπειρία είναι ένα είδος ‘συγκεχυμένης’ σκέψης. Δεν μας αποκαλύπτει ξεκάθαρα τον κόσμο παρά μόνο αν ‘</a:t>
            </a:r>
            <a:r>
              <a:rPr lang="el-GR" sz="6400" dirty="0" err="1" smtClean="0"/>
              <a:t>διαυγαστεί</a:t>
            </a:r>
            <a:r>
              <a:rPr lang="el-GR" sz="6400" dirty="0" smtClean="0"/>
              <a:t>’ από τη διάνοια/‘Λόγο’. Και τούτο διότι μας αποκαλύπτει μόνο πώς </a:t>
            </a:r>
            <a:r>
              <a:rPr lang="el-GR" sz="6400" i="1" dirty="0" smtClean="0"/>
              <a:t>συμβαίνει</a:t>
            </a:r>
            <a:r>
              <a:rPr lang="el-GR" sz="6400" dirty="0" smtClean="0"/>
              <a:t> να είναι τα πράγματα (</a:t>
            </a:r>
            <a:r>
              <a:rPr lang="el-GR" sz="6400" dirty="0" err="1" smtClean="0"/>
              <a:t>ενδεχομενικότητα</a:t>
            </a:r>
            <a:r>
              <a:rPr lang="el-GR" sz="6400" dirty="0" smtClean="0"/>
              <a:t>) και όχι γιατί </a:t>
            </a:r>
            <a:r>
              <a:rPr lang="el-GR" sz="6400" i="1" dirty="0" smtClean="0"/>
              <a:t>πρέπει</a:t>
            </a:r>
            <a:r>
              <a:rPr lang="el-GR" sz="6400" dirty="0" smtClean="0"/>
              <a:t> να είναι όπως είναι (φυσική αναγκαιότητα).</a:t>
            </a:r>
          </a:p>
          <a:p>
            <a:endParaRPr lang="el-GR" sz="6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Αριστοτελικός ‘</a:t>
            </a:r>
            <a:r>
              <a:rPr lang="el-GR" dirty="0" err="1" smtClean="0"/>
              <a:t>υλομορφισμός</a:t>
            </a:r>
            <a:r>
              <a:rPr lang="el-GR" dirty="0" smtClean="0"/>
              <a:t>’</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Σύμφωνα με τον Αριστοτέλη και τους αριστοτελικούς επιγόνους του (σχολαστικούς), η επιστημονική γνώση κάνει κατανοητούς τους λόγους για τους οποίους συγκεκριμένα γεγονότα είναι </a:t>
            </a:r>
            <a:r>
              <a:rPr lang="el-GR" sz="1800" i="1" dirty="0" err="1" smtClean="0"/>
              <a:t>κατ’ανάγκη</a:t>
            </a:r>
            <a:r>
              <a:rPr lang="el-GR" sz="1800" dirty="0" smtClean="0"/>
              <a:t> όπως είναι. Αυτό συμβαίνει εξηγώντας τα με όρους μορφικών ‘αιτίων’.</a:t>
            </a:r>
          </a:p>
          <a:p>
            <a:endParaRPr lang="el-GR" sz="1800" dirty="0" smtClean="0"/>
          </a:p>
          <a:p>
            <a:r>
              <a:rPr lang="el-GR" sz="1800" dirty="0" smtClean="0"/>
              <a:t>Π.χ. για να κατανοήσουμε ‘επιστημονικά’ την οξείδωση του σιδήρου στη βροχή θα πρέπει να δείξουμε την αναγκαιότητα αυτής της διαδικασίας ως συμπέρασμα ενός συλλογιστικού επιχειρήματος οι προκείμενες του οποίου μας δίνουν έναν ορισμό της ‘μορφής’, ‘φύσης’ ή ‘ουσίας’ του σίδηρου.</a:t>
            </a:r>
            <a:r>
              <a:rPr lang="en-US" sz="1800" dirty="0" smtClean="0"/>
              <a:t> </a:t>
            </a:r>
            <a:endParaRPr lang="el-GR" sz="1800" dirty="0" smtClean="0"/>
          </a:p>
          <a:p>
            <a:endParaRPr lang="el-GR" sz="1800" dirty="0" smtClean="0"/>
          </a:p>
          <a:p>
            <a:r>
              <a:rPr lang="el-GR" sz="1800" dirty="0" smtClean="0"/>
              <a:t>Οι εν λόγω ‘μορφικοί’ ορισμοί μας δείχνουν πώς ένα ατομικό ον (π.χ. ο Σωκράτης, ένα κομμάτι σιδήρου) ανήκει σε ένα συγκεκριμένο είδος (το είδος ‘άνθρωπος’, ‘μέταλλο’) το οποίο ορίζεται (διακρίνεται από τα άλλα είδη) βάσει του </a:t>
            </a:r>
            <a:r>
              <a:rPr lang="el-GR" sz="1800" i="1" dirty="0" smtClean="0"/>
              <a:t>γένους</a:t>
            </a:r>
            <a:r>
              <a:rPr lang="el-GR" sz="1800" dirty="0" smtClean="0"/>
              <a:t> και της </a:t>
            </a:r>
            <a:r>
              <a:rPr lang="el-GR" sz="1800" i="1" dirty="0" smtClean="0"/>
              <a:t>ειδικής διαφοράς </a:t>
            </a:r>
            <a:r>
              <a:rPr lang="el-GR" sz="1800" dirty="0" smtClean="0"/>
              <a:t>του (</a:t>
            </a:r>
            <a:r>
              <a:rPr lang="en-US" sz="1800" dirty="0" smtClean="0"/>
              <a:t>differentia). </a:t>
            </a:r>
            <a:r>
              <a:rPr lang="el-GR" sz="1800" dirty="0" smtClean="0"/>
              <a:t>Π.χ. ο άνθρωπος είναι έλλογο (</a:t>
            </a:r>
            <a:r>
              <a:rPr lang="en-US" sz="1800" dirty="0" smtClean="0"/>
              <a:t>differentia) </a:t>
            </a:r>
            <a:r>
              <a:rPr lang="el-GR" sz="1800" dirty="0" smtClean="0"/>
              <a:t>ζώο (</a:t>
            </a:r>
            <a:r>
              <a:rPr lang="en-US" sz="1800" dirty="0" smtClean="0"/>
              <a:t>genus).</a:t>
            </a:r>
            <a:r>
              <a:rPr lang="el-GR" sz="1800" dirty="0" smtClean="0"/>
              <a:t> Μια τέτοια διαδικασία αναδεικνύει την ‘ουσιώδη μορφή’ των εν λόγω ατομικών όντων ή φαινομένων.</a:t>
            </a:r>
          </a:p>
          <a:p>
            <a:pPr>
              <a:buNone/>
            </a:pPr>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3) Ο φυσικός κόσμος γίνεται καλύτερα κατανοητός όσο περισσότερο καταλαβαίνουμε γιατί τα πράγματα </a:t>
            </a:r>
            <a:r>
              <a:rPr lang="el-GR" sz="2800" i="1" dirty="0" smtClean="0"/>
              <a:t>πρέπει</a:t>
            </a:r>
            <a:r>
              <a:rPr lang="el-GR" sz="2800" dirty="0" smtClean="0"/>
              <a:t> να είναι όπως είναι (δεν είναι απλά </a:t>
            </a:r>
            <a:r>
              <a:rPr lang="el-GR" sz="2800" i="1" dirty="0" smtClean="0"/>
              <a:t>τυχαία</a:t>
            </a:r>
            <a:r>
              <a:rPr lang="el-GR" sz="2800" dirty="0" smtClean="0"/>
              <a:t> όπως είναι). Οδηγούμαστε σε μια τέτοια κατανόηση με την κατασκευή από το </a:t>
            </a:r>
            <a:r>
              <a:rPr lang="el-GR" sz="2800" i="1" dirty="0" smtClean="0"/>
              <a:t>Λόγο</a:t>
            </a:r>
            <a:r>
              <a:rPr lang="el-GR" sz="2800" dirty="0" smtClean="0"/>
              <a:t> ενός ολιστικού </a:t>
            </a:r>
            <a:r>
              <a:rPr lang="el-GR" sz="2800" i="1" dirty="0" smtClean="0"/>
              <a:t>συστήματος</a:t>
            </a:r>
            <a:r>
              <a:rPr lang="el-GR" sz="2800" dirty="0" smtClean="0"/>
              <a:t> θεωρητικών εννοιών που αναδεικνύουν αυτή τη </a:t>
            </a:r>
            <a:r>
              <a:rPr lang="el-GR" sz="2800" i="1" dirty="0" smtClean="0"/>
              <a:t>φυσική αναγκαιότητα</a:t>
            </a:r>
            <a:r>
              <a:rPr lang="el-GR" sz="2800" dirty="0" smtClean="0"/>
              <a:t>. Η κατασκευή αυτού του συστήματος καθοδηγείται από την </a:t>
            </a:r>
            <a:r>
              <a:rPr lang="el-GR" sz="2800" i="1" dirty="0" smtClean="0"/>
              <a:t>αρχή του </a:t>
            </a:r>
            <a:r>
              <a:rPr lang="el-GR" sz="2800" i="1" dirty="0" err="1" smtClean="0"/>
              <a:t>αποχρώντος</a:t>
            </a:r>
            <a:r>
              <a:rPr lang="el-GR" sz="2800" i="1" dirty="0" smtClean="0"/>
              <a:t> Λόγου </a:t>
            </a:r>
            <a:r>
              <a:rPr lang="el-GR" sz="2800" dirty="0" smtClean="0"/>
              <a:t>(</a:t>
            </a:r>
            <a:r>
              <a:rPr lang="en-US" sz="2800" dirty="0" smtClean="0"/>
              <a:t>Leibniz).</a:t>
            </a:r>
            <a:r>
              <a:rPr lang="el-GR" sz="2800" dirty="0" smtClean="0"/>
              <a:t> </a:t>
            </a:r>
          </a:p>
          <a:p>
            <a:endParaRPr lang="el-GR" sz="2800" dirty="0" smtClean="0"/>
          </a:p>
          <a:p>
            <a:r>
              <a:rPr lang="el-GR" sz="2800" dirty="0" smtClean="0"/>
              <a:t>4) Η κατασκευή ενός τέτοιου συστήματος μπορεί να γίνει με πρότυπο τα </a:t>
            </a:r>
            <a:r>
              <a:rPr lang="el-GR" sz="2800" i="1" dirty="0" smtClean="0"/>
              <a:t>μαθηματικά </a:t>
            </a:r>
            <a:r>
              <a:rPr lang="el-GR" sz="2800" dirty="0" smtClean="0"/>
              <a:t>(αξιωματική μέθοδος της γεωμετρίας), λόγω της αποδεικτικής ισχύος που διαθέτουν. Όταν αυτά εφαρμόζονται στη μελέτη του φυσικού κόσμου, μας οδηγούν στην ανακάλυψη μιας πραγματικότητας που δεν είναι ορατή στις αισθήσεις και διέπεται από φυσική αναγκαιότητα (φυσικούς νόμους). Οι</a:t>
            </a:r>
            <a:r>
              <a:rPr lang="en-US" sz="2800" dirty="0" smtClean="0"/>
              <a:t> (</a:t>
            </a:r>
            <a:r>
              <a:rPr lang="el-GR" sz="2800" dirty="0" smtClean="0"/>
              <a:t>μη αισθητές) ιδιότητες αυτής της υποκείμενης πραγματικότητας </a:t>
            </a:r>
            <a:r>
              <a:rPr lang="el-GR" sz="2800" i="1" dirty="0" smtClean="0"/>
              <a:t>εξηγούν</a:t>
            </a:r>
            <a:r>
              <a:rPr lang="el-GR" sz="2800" dirty="0" smtClean="0"/>
              <a:t> τις αισθητές ιδιότητες της εξωτερικής πραγματικότητας.</a:t>
            </a:r>
            <a:endParaRPr lang="en-US" sz="2800" dirty="0" smtClean="0"/>
          </a:p>
          <a:p>
            <a:endParaRPr lang="en-US" sz="2800" dirty="0" smtClean="0"/>
          </a:p>
          <a:p>
            <a:r>
              <a:rPr lang="en-US" sz="2800" dirty="0" smtClean="0"/>
              <a:t>5) </a:t>
            </a:r>
            <a:r>
              <a:rPr lang="el-GR" sz="2800" dirty="0" smtClean="0"/>
              <a:t>Οι ρασιοναλιστές υιοθετούν το ιδεώδες μιας </a:t>
            </a:r>
            <a:r>
              <a:rPr lang="el-GR" sz="2800" i="1" dirty="0" smtClean="0"/>
              <a:t>ενοποιημένης</a:t>
            </a:r>
            <a:r>
              <a:rPr lang="el-GR" sz="2800" dirty="0" smtClean="0"/>
              <a:t> επιστήμης που μπορεί δυνητικά να εξηγήσει </a:t>
            </a:r>
            <a:r>
              <a:rPr lang="el-GR" sz="2800" i="1" dirty="0" smtClean="0"/>
              <a:t>κάθε</a:t>
            </a:r>
            <a:r>
              <a:rPr lang="el-GR" sz="2800" dirty="0" smtClean="0"/>
              <a:t> συμβάν της φυσικής πραγματικότητας. Το σύμπαν νοείται ως ένα συστηματικά αρθρωμένο όλον, κάθε τμήμα του οποίου είναι </a:t>
            </a:r>
            <a:r>
              <a:rPr lang="el-GR" sz="2800" dirty="0" err="1" smtClean="0"/>
              <a:t>προσβάσιμο</a:t>
            </a:r>
            <a:r>
              <a:rPr lang="el-GR" sz="2800" dirty="0" smtClean="0"/>
              <a:t> στον ανθρώπινο Λόγο.</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 </a:t>
            </a:r>
            <a:r>
              <a:rPr lang="en-US" dirty="0" smtClean="0"/>
              <a:t>René Descartes</a:t>
            </a:r>
            <a:r>
              <a:rPr lang="el-GR" dirty="0" smtClean="0"/>
              <a:t> (1596-1650)</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Ιδρυτής και ίσως η </a:t>
            </a:r>
            <a:r>
              <a:rPr lang="el-GR" dirty="0" err="1" smtClean="0"/>
              <a:t>εμβληματικότερη</a:t>
            </a:r>
            <a:r>
              <a:rPr lang="el-GR" dirty="0" smtClean="0"/>
              <a:t> μορφή της νεότερης φιλοσοφίας. </a:t>
            </a:r>
          </a:p>
          <a:p>
            <a:endParaRPr lang="el-GR" dirty="0" smtClean="0"/>
          </a:p>
          <a:p>
            <a:r>
              <a:rPr lang="el-GR" dirty="0" smtClean="0"/>
              <a:t>Εγκαινιάζει τη ‘στροφή’ της φιλοσοφίας προς τη μελέτη του </a:t>
            </a:r>
            <a:r>
              <a:rPr lang="el-GR" i="1" dirty="0" smtClean="0"/>
              <a:t>υποκειμένου</a:t>
            </a:r>
            <a:r>
              <a:rPr lang="el-GR" dirty="0" smtClean="0"/>
              <a:t>, τη στροφή προς την επιστημονική μελέτη της φύσης μέσω των </a:t>
            </a:r>
            <a:r>
              <a:rPr lang="el-GR" i="1" dirty="0" smtClean="0"/>
              <a:t>μαθηματικών</a:t>
            </a:r>
            <a:r>
              <a:rPr lang="el-GR" dirty="0" smtClean="0"/>
              <a:t> και τη στροφή της φιλοσοφίας προς την αναζήτηση των θεμελίων της </a:t>
            </a:r>
            <a:r>
              <a:rPr lang="el-GR" i="1" dirty="0" smtClean="0"/>
              <a:t>γνώσης</a:t>
            </a:r>
            <a:r>
              <a:rPr lang="el-GR" dirty="0" smtClean="0"/>
              <a:t> μας (μέσω της κατασκευής μιας αξιόπιστης </a:t>
            </a:r>
            <a:r>
              <a:rPr lang="el-GR" i="1" dirty="0" smtClean="0"/>
              <a:t>μεθόδου</a:t>
            </a:r>
            <a:r>
              <a:rPr lang="el-GR" dirty="0" smtClean="0"/>
              <a:t> για την κατάκτησή της).</a:t>
            </a:r>
          </a:p>
          <a:p>
            <a:endParaRPr lang="el-GR" dirty="0" smtClean="0"/>
          </a:p>
          <a:p>
            <a:r>
              <a:rPr lang="el-GR" dirty="0" smtClean="0"/>
              <a:t>Βασικά έργα: </a:t>
            </a:r>
            <a:r>
              <a:rPr lang="el-GR" i="1" dirty="0" smtClean="0"/>
              <a:t>Λόγος περί της Μεθόδου </a:t>
            </a:r>
            <a:r>
              <a:rPr lang="el-GR" dirty="0" smtClean="0"/>
              <a:t>(1637), </a:t>
            </a:r>
            <a:r>
              <a:rPr lang="el-GR" i="1" dirty="0" smtClean="0"/>
              <a:t>Στοχασμοί περί της Πρώτης Φιλοσοφίας </a:t>
            </a:r>
            <a:r>
              <a:rPr lang="el-GR" dirty="0" smtClean="0"/>
              <a:t>(1641).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μεθοδική αμφιβολία</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Η φιλοσοφία για τον </a:t>
            </a:r>
            <a:r>
              <a:rPr lang="en-US" sz="1700" dirty="0" smtClean="0"/>
              <a:t>Descartes </a:t>
            </a:r>
            <a:r>
              <a:rPr lang="el-GR" sz="1700" dirty="0" smtClean="0"/>
              <a:t>ξεκινά από την αμφιβολία. Η αμφιβολία για οτιδήποτε δεν είναι βέβαιο είναι προϋπόθεση για τη θεμελίωση της γνώσης μας σε στέρεες βάσεις.</a:t>
            </a:r>
          </a:p>
          <a:p>
            <a:endParaRPr lang="el-GR" sz="1700" dirty="0" smtClean="0"/>
          </a:p>
          <a:p>
            <a:r>
              <a:rPr lang="el-GR" sz="1700" dirty="0" smtClean="0"/>
              <a:t>Είναι αίτημα του ορθού λόγου να μη γίνεται τίποτε αποδεκτό που δεν θεωρείται εντελώς βέβαιο και αναμφισβήτητο.</a:t>
            </a:r>
          </a:p>
          <a:p>
            <a:endParaRPr lang="el-GR" sz="1700" dirty="0" smtClean="0"/>
          </a:p>
          <a:p>
            <a:r>
              <a:rPr lang="el-GR" sz="1700" dirty="0" smtClean="0"/>
              <a:t>Για να φτάσουμε λοιπόν σε μια τέτοια πλήρη βεβαιότητα θα πρέπει να αμφισβητήσουμε </a:t>
            </a:r>
            <a:r>
              <a:rPr lang="el-GR" sz="1700" dirty="0" err="1" smtClean="0"/>
              <a:t>ό,τι</a:t>
            </a:r>
            <a:r>
              <a:rPr lang="el-GR" sz="1700" dirty="0" smtClean="0"/>
              <a:t> είναι δυνατόν να αμφισβητηθεί. Μόνο </a:t>
            </a:r>
            <a:r>
              <a:rPr lang="el-GR" sz="1700" dirty="0" err="1" smtClean="0"/>
              <a:t>ό,τι</a:t>
            </a:r>
            <a:r>
              <a:rPr lang="el-GR" sz="1700" dirty="0" smtClean="0"/>
              <a:t> ‘επιβιώνει’ από αυτή την διαδικασία μπορεί να θεωρείται στέρεα θεμελιωμένο και να αποτελέσει τη βάση πάνω στην οποία θα χτιστεί το οικοδόμημα της γνώσης.</a:t>
            </a:r>
          </a:p>
          <a:p>
            <a:endParaRPr lang="el-GR" sz="1700" dirty="0" smtClean="0"/>
          </a:p>
          <a:p>
            <a:r>
              <a:rPr lang="el-GR" sz="1700" dirty="0" smtClean="0"/>
              <a:t>Η αμφιβολία λοιπόν, παρότι ριζική, δεν οδηγεί τον </a:t>
            </a:r>
            <a:r>
              <a:rPr lang="en-US" sz="1700" dirty="0" smtClean="0"/>
              <a:t>Descartes </a:t>
            </a:r>
            <a:r>
              <a:rPr lang="el-GR" sz="1700" dirty="0" smtClean="0"/>
              <a:t>στον σκεπτικισμό. Αντίθετα, αφενός μας απαλλάσσει από τις προκαταλήψεις της καθημερινής μας κατανόησης της πραγματικότητας, αφετέρου, διακρίνοντας με αξιοπιστία το βέβαιο από το αβέβαιο/εσφαλμένο, μας οδηγεί σε ένα απολύτως αξιόπιστο κριτήριο γνώσης: Απόλυτα βέβαιος είμαι μόνο για </a:t>
            </a:r>
            <a:r>
              <a:rPr lang="el-GR" sz="1700" dirty="0" err="1" smtClean="0"/>
              <a:t>ό,τι</a:t>
            </a:r>
            <a:r>
              <a:rPr lang="el-GR" sz="1700" dirty="0" smtClean="0"/>
              <a:t> μπορώ να συλλάβω με </a:t>
            </a:r>
            <a:r>
              <a:rPr lang="el-GR" sz="1700" i="1" dirty="0" smtClean="0"/>
              <a:t>σαφήνεια</a:t>
            </a:r>
            <a:r>
              <a:rPr lang="el-GR" sz="1700" dirty="0" smtClean="0"/>
              <a:t> και </a:t>
            </a:r>
            <a:r>
              <a:rPr lang="el-GR" sz="1700" i="1" dirty="0" smtClean="0"/>
              <a:t>ευκρίνεια</a:t>
            </a:r>
            <a:r>
              <a:rPr lang="el-GR" sz="17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Σαφήνεια-ευκρίνεια-βαθμίδες μεθοδικής αμφιβολίας</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Σαφής είναι μια ιδέα που δεν τη </a:t>
            </a:r>
            <a:r>
              <a:rPr lang="el-GR" sz="1700" i="1" dirty="0" smtClean="0"/>
              <a:t>συγχέουμε</a:t>
            </a:r>
            <a:r>
              <a:rPr lang="el-GR" sz="1700" dirty="0" smtClean="0"/>
              <a:t> με καμία άλλη. Ευκρινής είναι μια ιδέα όταν συλλαμβάνουμε </a:t>
            </a:r>
            <a:r>
              <a:rPr lang="el-GR" sz="1700" i="1" dirty="0" smtClean="0"/>
              <a:t>όλα</a:t>
            </a:r>
            <a:r>
              <a:rPr lang="el-GR" sz="1700" dirty="0" smtClean="0"/>
              <a:t> τα γνωρίσματά της με καθαρότητα.</a:t>
            </a:r>
          </a:p>
          <a:p>
            <a:endParaRPr lang="el-GR" sz="1700" dirty="0" smtClean="0"/>
          </a:p>
          <a:p>
            <a:r>
              <a:rPr lang="el-GR" sz="1700" dirty="0" smtClean="0"/>
              <a:t>Βαθμίδες μεθοδικής αμφιβολίας: </a:t>
            </a:r>
          </a:p>
          <a:p>
            <a:r>
              <a:rPr lang="el-GR" sz="1700" dirty="0" smtClean="0"/>
              <a:t>1) Η αναξιοπιστία των αισθήσεων (οι αισθήσεις μας ενίοτε μας εξαπατούν, -π.χ. ένα ξύλο μέσα στο νερό φαίνεται λυγισμένο- οπότε δεν μπορούμε να τις εμπιστευόμαστε ως βέβαια θεμέλια της γνώσης μας).</a:t>
            </a:r>
          </a:p>
          <a:p>
            <a:r>
              <a:rPr lang="el-GR" sz="1700" dirty="0" smtClean="0"/>
              <a:t>2) Η αβεβαιότητα αναφορικά με την ύπαρξη του εξωτερικού κόσμου (δεν υπάρχει σαφές κριτήριο διάκρισης μεταξύ ονείρου και πραγματικότητας).</a:t>
            </a:r>
          </a:p>
          <a:p>
            <a:r>
              <a:rPr lang="el-GR" sz="1700" dirty="0" smtClean="0"/>
              <a:t>3) Η αναξιοπιστία των συλλογισμών μας (ορισμένες φορές κάνουμε λάθη στους συλλογισμούς μας, οπότε πώς γνωρίζουμε ότι κάτι τέτοιο δεν γίνεται συστηματικά;)</a:t>
            </a:r>
          </a:p>
          <a:p>
            <a:r>
              <a:rPr lang="el-GR" sz="1700" dirty="0" smtClean="0"/>
              <a:t>4) Η ριζική αμφιβολία</a:t>
            </a:r>
            <a:r>
              <a:rPr lang="en-US" sz="1700" dirty="0" smtClean="0"/>
              <a:t>: E</a:t>
            </a:r>
            <a:r>
              <a:rPr lang="el-GR" sz="1700" dirty="0" err="1" smtClean="0"/>
              <a:t>πιχείρημα</a:t>
            </a:r>
            <a:r>
              <a:rPr lang="el-GR" sz="1700" dirty="0" smtClean="0"/>
              <a:t> του κακού Δαίμονα: μπορεί ένας κακός δαίμονας να μας εξαπατά ακόμα και σε σχέση με μαθηματικές ή γεωμετρικές αλήθειες π.χ. του τύπου 2=3=5, τις έννοιες της έκτασης, του μεγέθους, της ποσότητας, π.χ. προτάσεις του τύπου ‘το τετράγωνο έχει τέσσερις πλευρές’)</a:t>
            </a:r>
            <a:r>
              <a:rPr lang="en-US" sz="1700" dirty="0" smtClean="0"/>
              <a:t>. </a:t>
            </a:r>
            <a:r>
              <a:rPr lang="el-GR" sz="1700" dirty="0" smtClean="0"/>
              <a:t>Όσο βέβαιος και αν είναι για αυτές τις αλήθειες, είμαι πεπερασμένο ον και μπορεί να κάνω λάθος αν ένας παντοδύναμος δαίμονας αποφασίζει να με εξαπατήσει.</a:t>
            </a:r>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‘Σκέπτομαι άρα υπάρχω’</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Ακόμα και ο κακός δαίμονας, ωστόσο, δεν μπορεί να με ξεγελά όταν κάνω τη σκέψη ‘σκέπτομαι, υπάρχω’ (</a:t>
            </a:r>
            <a:r>
              <a:rPr lang="en-US" dirty="0" smtClean="0"/>
              <a:t>cogito ergo sum)</a:t>
            </a:r>
            <a:r>
              <a:rPr lang="el-GR" dirty="0" smtClean="0"/>
              <a:t>. Δεν μπορεί να με κάνει να μην υπάρχω καν (ως κάτι που σκέπτεται) όσο σκέπτομαι ότι είμαι κάτι. Ακόμα και όταν αμφιβάλλω για τα πάντα, δεν μπορώ να αμφιβάλλω ότι αμφιβάλλω. Και η αμφιβολία είναι ενέργημα της </a:t>
            </a:r>
            <a:r>
              <a:rPr lang="el-GR" i="1" dirty="0" smtClean="0"/>
              <a:t>συνείδησης</a:t>
            </a:r>
            <a:r>
              <a:rPr lang="el-GR" dirty="0" smtClean="0"/>
              <a:t>. Άρα το ότι υπάρχω ως κάτι που σκέπτεται, ως μια υποκειμενική συνείδηση, δεν μπορεί να είναι ψευδαίσθηση.</a:t>
            </a:r>
            <a:endParaRPr lang="en-US" dirty="0" smtClean="0"/>
          </a:p>
          <a:p>
            <a:endParaRPr lang="en-US" dirty="0" smtClean="0"/>
          </a:p>
          <a:p>
            <a:r>
              <a:rPr lang="el-GR" dirty="0" smtClean="0"/>
              <a:t>Αυτή είναι η πρώτη </a:t>
            </a:r>
            <a:r>
              <a:rPr lang="el-GR" dirty="0" err="1" smtClean="0"/>
              <a:t>στέρεη</a:t>
            </a:r>
            <a:r>
              <a:rPr lang="el-GR" dirty="0" smtClean="0"/>
              <a:t>, βέβαιη αρχή της φιλοσοφίας, της γνώσης, και κανένας σκεπτικιστής δεν μπορεί να την αμφισβητήσει. Η </a:t>
            </a:r>
            <a:r>
              <a:rPr lang="el-GR" i="1" dirty="0" smtClean="0"/>
              <a:t>βεβαιότητα της αυτοσυνειδησίας </a:t>
            </a:r>
            <a:r>
              <a:rPr lang="el-GR" dirty="0" smtClean="0"/>
              <a:t>(του ‘είναι’ της συνείδησης).</a:t>
            </a:r>
          </a:p>
          <a:p>
            <a:endParaRPr lang="el-GR" dirty="0" smtClean="0"/>
          </a:p>
          <a:p>
            <a:r>
              <a:rPr lang="el-GR" dirty="0" smtClean="0"/>
              <a:t>Το ‘σκέπτομαι, υπάρχω’ δεν είναι συλλογισμός, έχει την </a:t>
            </a:r>
            <a:r>
              <a:rPr lang="el-GR" dirty="0" err="1" smtClean="0"/>
              <a:t>προφάνεια</a:t>
            </a:r>
            <a:r>
              <a:rPr lang="el-GR" dirty="0" smtClean="0"/>
              <a:t> μιας εποπτικής βεβαιότητας (τη συλλαμβάνουμε άμεσα (όχι </a:t>
            </a:r>
            <a:r>
              <a:rPr lang="el-GR" dirty="0" err="1" smtClean="0"/>
              <a:t>συναγωγικά</a:t>
            </a:r>
            <a:r>
              <a:rPr lang="el-GR" dirty="0" smtClean="0"/>
              <a:t>) μέσω ενός είδους ‘διανοητικής εποπτείας’.</a:t>
            </a:r>
          </a:p>
          <a:p>
            <a:endParaRPr lang="el-GR" dirty="0" smtClean="0"/>
          </a:p>
          <a:p>
            <a:r>
              <a:rPr lang="el-GR" dirty="0" smtClean="0"/>
              <a:t>Το </a:t>
            </a:r>
            <a:r>
              <a:rPr lang="en-US" dirty="0" smtClean="0"/>
              <a:t>cogito ergo sum </a:t>
            </a:r>
            <a:r>
              <a:rPr lang="el-GR" dirty="0" smtClean="0"/>
              <a:t>αποτελεί το πρότυπο της γνώσης εν γένει. Πραγματικό και θεμελιωμένο είναι </a:t>
            </a:r>
            <a:r>
              <a:rPr lang="el-GR" dirty="0" err="1" smtClean="0"/>
              <a:t>ό,τι</a:t>
            </a:r>
            <a:r>
              <a:rPr lang="el-GR" dirty="0" smtClean="0"/>
              <a:t> συλλαμβάνω με τη σαφήνεια και την ευκρίνεια που συλλαμβάνω το </a:t>
            </a:r>
            <a:r>
              <a:rPr lang="en-US" dirty="0" smtClean="0"/>
              <a:t>cogito.</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Τι είμαι εγώ που σκέπτομαι; Μια σκεπτόμενη ουσία. Μια συνειδητή υπόσταση. (Το σκέπτεσθαι περιλαμβάνει όλο το φάσμα της συνειδητής δραστηριότητας: αμφιβολία, σκέψη, κρίση, συναισθήματα,</a:t>
            </a:r>
            <a:r>
              <a:rPr lang="en-US" dirty="0" smtClean="0"/>
              <a:t> </a:t>
            </a:r>
            <a:r>
              <a:rPr lang="el-GR" dirty="0" smtClean="0"/>
              <a:t>πάθη, φαντασία, αισθητηριακή αντίληψη κλπ.) </a:t>
            </a:r>
          </a:p>
          <a:p>
            <a:endParaRPr lang="el-GR" dirty="0" smtClean="0"/>
          </a:p>
          <a:p>
            <a:r>
              <a:rPr lang="el-GR" dirty="0" smtClean="0"/>
              <a:t>Ο </a:t>
            </a:r>
            <a:r>
              <a:rPr lang="en-US" dirty="0" smtClean="0"/>
              <a:t>Descartes</a:t>
            </a:r>
            <a:r>
              <a:rPr lang="el-GR" dirty="0" smtClean="0"/>
              <a:t> έτσι θεμελιώνει τη φιλοσοφία της συνείδησης. Το θεμέλιο της γνώσης, εκεί από όπου θα πρέπει να ξεκινά κάθε φιλοσοφική έρευνα, εντοπίζεται στα περιεχόμενα της συνείδησης. </a:t>
            </a:r>
          </a:p>
          <a:p>
            <a:endParaRPr lang="el-GR" dirty="0" smtClean="0"/>
          </a:p>
          <a:p>
            <a:r>
              <a:rPr lang="el-GR" dirty="0" smtClean="0"/>
              <a:t>Για να εξασφαλίσει ωστόσο αυτή τη βεβαιότητα στο εσωτερικό της συνειδησιακής σφαίρας ο </a:t>
            </a:r>
            <a:r>
              <a:rPr lang="en-US" dirty="0" smtClean="0"/>
              <a:t>Descartes </a:t>
            </a:r>
            <a:r>
              <a:rPr lang="el-GR" dirty="0" smtClean="0"/>
              <a:t>αποβάλλει από το συνειδησιακό υποκείμενο όλα τα γνωρίσματα που το συνδέουν με τον εξωτερικό κόσμο. Το μετατρέπει σε ένα υποκειμενικό εγώ (πνεύμα) που είναι ριζικά διαχωρισμένο (οντολογικά και </a:t>
            </a:r>
            <a:r>
              <a:rPr lang="el-GR" dirty="0" err="1" smtClean="0"/>
              <a:t>γνωσιακά</a:t>
            </a:r>
            <a:r>
              <a:rPr lang="el-GR" dirty="0" smtClean="0"/>
              <a:t>) από την εξωτερική υλική πραγματικότητα.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Ο Θεός ως γέφυρα μεταξύ υποκειμενικής συνείδησης και εξωτερικού κόσμου</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Πώς μπορούμε να περάσουμε από τη βέβαιη γνώση της δικής μας ύπαρξης στη βέβαιη γνώση του εξωτερικού κόσμου; </a:t>
            </a:r>
          </a:p>
          <a:p>
            <a:endParaRPr lang="el-GR" sz="1800" dirty="0" smtClean="0"/>
          </a:p>
          <a:p>
            <a:r>
              <a:rPr lang="el-GR" sz="1800" dirty="0" smtClean="0"/>
              <a:t>Το περιεχόμενο της συνείδησης είναι οι </a:t>
            </a:r>
            <a:r>
              <a:rPr lang="el-GR" sz="1800" i="1" dirty="0" smtClean="0"/>
              <a:t>ιδέες</a:t>
            </a:r>
            <a:r>
              <a:rPr lang="el-GR" sz="1800" dirty="0" smtClean="0"/>
              <a:t>. Αλλά το όποιο περιεχόμενό τους είναι εγγυημένο (σαφές και ευκρινές) μόνο νοούμενο ως κάτι </a:t>
            </a:r>
            <a:r>
              <a:rPr lang="el-GR" sz="1800" i="1" dirty="0" smtClean="0"/>
              <a:t>εσωτερικό</a:t>
            </a:r>
            <a:r>
              <a:rPr lang="el-GR" sz="1800" dirty="0" smtClean="0"/>
              <a:t> της συνείδησής μου. Πώς ξέρω λοιπόν ότι π.χ. το περιεχόμενο των ιδεών μου περί εξωτερικών αντικειμένων αντιστοιχεί </a:t>
            </a:r>
            <a:r>
              <a:rPr lang="el-GR" sz="1800" i="1" dirty="0" smtClean="0"/>
              <a:t>πράγματι</a:t>
            </a:r>
            <a:r>
              <a:rPr lang="el-GR" sz="1800" dirty="0" smtClean="0"/>
              <a:t> σε εξωτερικά (</a:t>
            </a:r>
            <a:r>
              <a:rPr lang="el-GR" sz="1800" dirty="0" err="1" smtClean="0"/>
              <a:t>εξω</a:t>
            </a:r>
            <a:r>
              <a:rPr lang="el-GR" sz="1800" dirty="0" smtClean="0"/>
              <a:t>-νοητικά) αντικείμενα; </a:t>
            </a:r>
          </a:p>
          <a:p>
            <a:endParaRPr lang="el-GR" sz="1800" dirty="0" smtClean="0"/>
          </a:p>
          <a:p>
            <a:r>
              <a:rPr lang="el-GR" sz="1800" dirty="0" smtClean="0"/>
              <a:t>Μπορώ να κατοχυρώσω κάτι τέτοιο ανατρέχοντας, στην ιδέα ενός τέλειου όντος (το Θεό), που εκ της ίδιας της </a:t>
            </a:r>
            <a:r>
              <a:rPr lang="el-GR" sz="1800" i="1" dirty="0" smtClean="0"/>
              <a:t>εννοίας</a:t>
            </a:r>
            <a:r>
              <a:rPr lang="el-GR" sz="1800" dirty="0" smtClean="0"/>
              <a:t> του (τέλειο, άπειρο ον) έπεται ότι </a:t>
            </a:r>
            <a:r>
              <a:rPr lang="el-GR" sz="1800" i="1" dirty="0" smtClean="0"/>
              <a:t>υπάρχει</a:t>
            </a:r>
            <a:r>
              <a:rPr lang="el-GR" sz="1800" dirty="0" smtClean="0"/>
              <a:t>, ότι είναι κάτι εξωτερικό της (πεπερασμένης, ατελούς) συνείδησής μας και ότι δεν μπορεί να μας εξαπατά (διότι αυτό έρχεται σε αντίφαση με την τελειότητά του). </a:t>
            </a:r>
          </a:p>
          <a:p>
            <a:pPr>
              <a:buNone/>
            </a:pPr>
            <a:endParaRPr lang="el-G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sz="2800" dirty="0" smtClean="0"/>
              <a:t>Απόδειξη: Η ίδια η </a:t>
            </a:r>
            <a:r>
              <a:rPr lang="el-GR" sz="2800" i="1" dirty="0" smtClean="0"/>
              <a:t>ιδέα</a:t>
            </a:r>
            <a:r>
              <a:rPr lang="el-GR" sz="2800" dirty="0" smtClean="0"/>
              <a:t> του </a:t>
            </a:r>
            <a:r>
              <a:rPr lang="el-GR" sz="2800" i="1" dirty="0" smtClean="0"/>
              <a:t>Εγώ</a:t>
            </a:r>
            <a:r>
              <a:rPr lang="el-GR" sz="2800" dirty="0" smtClean="0"/>
              <a:t> δε θα μπορούσε να υπάρχει ανεξάρτητα από την ιδέα ενός τέλειου όντος. Αν δεν είχα μέσα μου την παράσταση ενός τέλειου όντος με το οποίο συγκρίνομαι, δεν θα μπορούσα να κατανοήσω τα ίδια τα συνειδησιακά μου ενεργήματα που εκφράζουν </a:t>
            </a:r>
            <a:r>
              <a:rPr lang="el-GR" sz="2800" i="1" dirty="0" smtClean="0"/>
              <a:t>έλλειψη</a:t>
            </a:r>
            <a:r>
              <a:rPr lang="el-GR" sz="2800" dirty="0" smtClean="0"/>
              <a:t> (αμφιβολία, επιθυμία, δυνατότητα ψευδών πεποιθήσεων κλπ).</a:t>
            </a:r>
          </a:p>
          <a:p>
            <a:pPr>
              <a:buNone/>
            </a:pPr>
            <a:endParaRPr lang="el-GR" sz="2800" dirty="0" smtClean="0"/>
          </a:p>
          <a:p>
            <a:r>
              <a:rPr lang="el-GR" sz="2800" dirty="0" smtClean="0"/>
              <a:t>Από την ιδέα ενός τέλειου όντος συνεπάγεται η ύπαρξή του και η φιλαλήθεια του. Η φιλαλήθεια του Θεού είναι που αποτελεί την έσχατη εγγύηση της αντικειμενικής εγκυρότητας των ιδεών μου περί εξωτερικής πραγματικότητας.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Τα αντικείμενα χάνουν τις αισθητές τους ιδιότητες και γίνονται ‘σύστοιχα’ μιας συνείδησης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Το παράδειγμα του κεριού: Εφόσον όλες οι αισθητές ιδιότητες των φυσικών σωμάτων (εν προκειμένου του κεριού) μπορούν να μεταβληθούν ενώ το εν λόγω φυσικό σώμα εξακολουθεί να υπάρχει, έπεται ότι οι αισθητές ιδιότητες δεν είναι μέρος της ουσίας των φυσικών σωμάτων. </a:t>
            </a:r>
          </a:p>
          <a:p>
            <a:endParaRPr lang="el-GR" dirty="0" smtClean="0"/>
          </a:p>
          <a:p>
            <a:r>
              <a:rPr lang="el-GR" dirty="0" smtClean="0"/>
              <a:t>Μόνο ο Λόγος (το πνεύμα) μπορεί να συλλάβει την ενότητα και ταυτότητα ενός φυσικού σώματος εν μέσω της μεταβολής των ποιοτήτων του. Αυτή η ενότητα σχετίζεται με την ενότητα του ‘εγώ’, του συνειδησιακού υποκειμένου. </a:t>
            </a:r>
          </a:p>
          <a:p>
            <a:pPr>
              <a:buNone/>
            </a:pPr>
            <a:endParaRPr lang="el-GR" dirty="0" smtClean="0"/>
          </a:p>
          <a:p>
            <a:r>
              <a:rPr lang="el-GR" dirty="0" smtClean="0"/>
              <a:t>Τα εξωτερικά αντικείμενα, υπ’ αυτή την έννοια, είναι αυτά που </a:t>
            </a:r>
            <a:r>
              <a:rPr lang="el-GR" dirty="0" err="1" smtClean="0"/>
              <a:t>αντι</a:t>
            </a:r>
            <a:r>
              <a:rPr lang="el-GR" dirty="0" smtClean="0"/>
              <a:t>-</a:t>
            </a:r>
            <a:r>
              <a:rPr lang="el-GR" dirty="0" err="1" smtClean="0"/>
              <a:t>κεινται</a:t>
            </a:r>
            <a:r>
              <a:rPr lang="el-GR" dirty="0" smtClean="0"/>
              <a:t> στη συνείδηση (ορίζονται ουσιωδώς βάσει της ενότητας της αυτοσυνειδησίας). Νοούνται ως παραστατικά περιεχόμενα μιας συνείδησης.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δυισμός μεταξύ νου-σώματος</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Ο κόσμος συνίσταται από δύο είδη υποστάσεων, τις υλικές (που περιλαμβάνουν τις σωματικές) και τις νοητικές (πνευματικές). </a:t>
            </a:r>
          </a:p>
          <a:p>
            <a:endParaRPr lang="el-GR" sz="6800" dirty="0" smtClean="0"/>
          </a:p>
          <a:p>
            <a:r>
              <a:rPr lang="el-GR" sz="6800" dirty="0" smtClean="0"/>
              <a:t>Κάθε υπόσταση (</a:t>
            </a:r>
            <a:r>
              <a:rPr lang="en-US" sz="6800" dirty="0" smtClean="0"/>
              <a:t>substance) </a:t>
            </a:r>
            <a:r>
              <a:rPr lang="el-GR" sz="6800" dirty="0" smtClean="0"/>
              <a:t>ορίζεται από ένα κύριο </a:t>
            </a:r>
            <a:r>
              <a:rPr lang="el-GR" sz="6800" i="1" dirty="0" smtClean="0"/>
              <a:t>κατηγόρημα</a:t>
            </a:r>
            <a:r>
              <a:rPr lang="el-GR" sz="6800" dirty="0" smtClean="0"/>
              <a:t> που συνιστά την </a:t>
            </a:r>
            <a:r>
              <a:rPr lang="el-GR" sz="6800" i="1" dirty="0" smtClean="0"/>
              <a:t>ουσία</a:t>
            </a:r>
            <a:r>
              <a:rPr lang="el-GR" sz="6800" dirty="0" smtClean="0"/>
              <a:t> τους</a:t>
            </a:r>
            <a:r>
              <a:rPr lang="en-US" sz="6800" dirty="0" smtClean="0"/>
              <a:t> (essence): </a:t>
            </a:r>
            <a:r>
              <a:rPr lang="el-GR" sz="6800" dirty="0" smtClean="0"/>
              <a:t>Το ουσιώδες κατηγόρημα των υλικών υποστάσεων (φυσικών σωμάτων) είναι η </a:t>
            </a:r>
            <a:r>
              <a:rPr lang="el-GR" sz="6800" i="1" dirty="0" smtClean="0"/>
              <a:t>έκταση </a:t>
            </a:r>
            <a:r>
              <a:rPr lang="el-GR" sz="6800" dirty="0" smtClean="0"/>
              <a:t>(μήκος, πλάτος, βάθος) ενώ το ουσιώδες κατηγόρημα των νοητικών υποστάσεων είναι η </a:t>
            </a:r>
            <a:r>
              <a:rPr lang="el-GR" sz="6800" i="1" dirty="0" smtClean="0"/>
              <a:t>σκέψη/συνείδηση</a:t>
            </a:r>
            <a:r>
              <a:rPr lang="el-GR" sz="6800" dirty="0" smtClean="0"/>
              <a:t>.</a:t>
            </a:r>
          </a:p>
          <a:p>
            <a:endParaRPr lang="el-GR" sz="6800" dirty="0" smtClean="0"/>
          </a:p>
          <a:p>
            <a:r>
              <a:rPr lang="el-GR" sz="6800" dirty="0" smtClean="0"/>
              <a:t>Τα επιμέρους υλικά σώματα είναι τρόποι (</a:t>
            </a:r>
            <a:r>
              <a:rPr lang="en-US" sz="6800" dirty="0" smtClean="0"/>
              <a:t>modes, modifications)</a:t>
            </a:r>
            <a:r>
              <a:rPr lang="el-GR" sz="6800" dirty="0" smtClean="0"/>
              <a:t> της κατά χώρο ύπαρξης (έκτασης)</a:t>
            </a:r>
            <a:r>
              <a:rPr lang="en-US" sz="6800" dirty="0" smtClean="0"/>
              <a:t>,</a:t>
            </a:r>
            <a:r>
              <a:rPr lang="el-GR" sz="6800" dirty="0" smtClean="0"/>
              <a:t> και διέπονται από τις αρχές της μηχανικής,</a:t>
            </a:r>
            <a:r>
              <a:rPr lang="en-US" sz="6800" dirty="0" smtClean="0"/>
              <a:t> </a:t>
            </a:r>
            <a:r>
              <a:rPr lang="el-GR" sz="6800" dirty="0" smtClean="0"/>
              <a:t>ενώ οι επιμέρους νοητικές υποστάσεις είναι τρόποι ύπαρξης της συνείδησης, έχουν αθάνατη ψυχή και δεν διέπονται από τις αρχές της μηχανικής.</a:t>
            </a:r>
          </a:p>
          <a:p>
            <a:endParaRPr lang="el-GR" sz="6800" dirty="0" smtClean="0"/>
          </a:p>
          <a:p>
            <a:r>
              <a:rPr lang="el-GR" sz="6800" dirty="0" smtClean="0"/>
              <a:t>Οι υλικές και νοητικές υποστάσεις είναι </a:t>
            </a:r>
            <a:r>
              <a:rPr lang="el-GR" sz="6800" i="1" dirty="0" smtClean="0"/>
              <a:t>πεπερασμένες</a:t>
            </a:r>
            <a:r>
              <a:rPr lang="el-GR" sz="6800" dirty="0" smtClean="0"/>
              <a:t>, ενώ υπάρχει και μια </a:t>
            </a:r>
            <a:r>
              <a:rPr lang="el-GR" sz="6800" i="1" dirty="0" smtClean="0"/>
              <a:t>τέλεια</a:t>
            </a:r>
            <a:r>
              <a:rPr lang="el-GR" sz="6800" dirty="0" smtClean="0"/>
              <a:t>, άπειρη υπόσταση, ο Θεός. Με την αυστηρή έννοια του όρου </a:t>
            </a:r>
            <a:r>
              <a:rPr lang="el-GR" sz="6800" i="1" dirty="0" smtClean="0"/>
              <a:t>μόνο</a:t>
            </a:r>
            <a:r>
              <a:rPr lang="el-GR" sz="6800" dirty="0" smtClean="0"/>
              <a:t> ο Θεός είναι υπόσταση (</a:t>
            </a:r>
            <a:r>
              <a:rPr lang="en-US" sz="6800" dirty="0" smtClean="0"/>
              <a:t>substance</a:t>
            </a:r>
            <a:r>
              <a:rPr lang="el-GR" sz="6800" dirty="0" smtClean="0"/>
              <a:t>) εφόσον μόνο η δική του ύπαρξη είναι εκείνη</a:t>
            </a:r>
            <a:r>
              <a:rPr lang="en-US" sz="6800" dirty="0" smtClean="0"/>
              <a:t> </a:t>
            </a:r>
            <a:r>
              <a:rPr lang="el-GR" sz="6800" dirty="0" smtClean="0"/>
              <a:t>που δεν εξαρτάται από κανένα άλλο ον. </a:t>
            </a:r>
          </a:p>
          <a:p>
            <a:endParaRPr lang="el-GR" sz="6800" dirty="0" smtClean="0"/>
          </a:p>
          <a:p>
            <a:r>
              <a:rPr lang="el-GR" sz="6800" dirty="0" smtClean="0"/>
              <a:t>Έτσι, ο άνθρωπος είναι μια ‘συνένωση’ δύο</a:t>
            </a:r>
            <a:r>
              <a:rPr lang="en-US" sz="6800" dirty="0" smtClean="0"/>
              <a:t> </a:t>
            </a:r>
            <a:r>
              <a:rPr lang="el-GR" sz="6800" dirty="0" smtClean="0"/>
              <a:t>απολύτως ετερογενών φύσεων: της συνείδησης που σχηματίζει παραστάσεις/ιδέες (μέσω γλώσσας/σκέψης, που δεν ανάγεται στους νόμους της μηχανικής), και του</a:t>
            </a:r>
            <a:r>
              <a:rPr lang="en-US" sz="6800" dirty="0" smtClean="0"/>
              <a:t> </a:t>
            </a:r>
            <a:r>
              <a:rPr lang="el-GR" sz="6800" dirty="0" smtClean="0"/>
              <a:t>υλικού του σώματος (που υπακούει τους νόμους της μηχανικής). Πώς όμως δύο ετερογενείς υποστάσεις επικοινωνούν (συνδέονται </a:t>
            </a:r>
            <a:r>
              <a:rPr lang="el-GR" sz="6800" dirty="0" err="1" smtClean="0"/>
              <a:t>αιτιακά</a:t>
            </a:r>
            <a:r>
              <a:rPr lang="el-GR" sz="6800" dirty="0" smtClean="0"/>
              <a:t>) η μια με την άλλη;</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2800" dirty="0" smtClean="0"/>
              <a:t>Σε έναν τέτοιο ορισμό φτάνουμε εφαρμόζοντας τη ‘διανοητική εποπτεία’ (ύστερα από προσεκτική παρατήρηση ορισμένων παραδειγματικών περιπτώσεων).</a:t>
            </a:r>
          </a:p>
          <a:p>
            <a:endParaRPr lang="el-GR" sz="2800" dirty="0" smtClean="0"/>
          </a:p>
          <a:p>
            <a:r>
              <a:rPr lang="el-GR" sz="2800" dirty="0" smtClean="0"/>
              <a:t>Κάθε ‘πράγμα’ είναι μια σύνθεση ‘μορφής’ και ‘ύλης’ (βλ. παράδειγμα με άγαλμα -σύνθεση ανθρώπινης ‘μορφής’ και ‘ύλης’ (πηλού)). </a:t>
            </a:r>
          </a:p>
          <a:p>
            <a:endParaRPr lang="el-GR" sz="2800" dirty="0" smtClean="0"/>
          </a:p>
          <a:p>
            <a:r>
              <a:rPr lang="el-GR" sz="2800" dirty="0" smtClean="0"/>
              <a:t>Κάθε πράγμα είναι αυτό που είναι και έχει τις ιδιότητες που έχει (χαρακτηριστικές του είδους του) λόγω της ‘μορφής’ του. Κάθε πράγμα διαθέτει ένα πλέγμα ικανοτήτων που χαρακτηρίζουν το είδος στο οποίο ανήκει. </a:t>
            </a:r>
          </a:p>
          <a:p>
            <a:endParaRPr lang="el-GR" sz="2800" dirty="0" smtClean="0"/>
          </a:p>
          <a:p>
            <a:r>
              <a:rPr lang="el-GR" sz="2800" dirty="0" smtClean="0"/>
              <a:t>Η άσκηση αυτών των ικανοτήτων εξηγεί την εκάστοτε αναμενόμενη συμπεριφορά του πράγματος, ενώ οι περιπτώσεις μη ομαλών συμπεριφορών οφείλεται σε αποτυχία άσκησης των εν λόγω ικανοτήτων λόγω εξωτερικών παρεμποδιστικών παραγόντων.</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a:t>
            </a:r>
            <a:r>
              <a:rPr lang="el-GR" dirty="0" err="1" smtClean="0"/>
              <a:t>μαθηματικοποίηση</a:t>
            </a:r>
            <a:r>
              <a:rPr lang="el-GR" dirty="0" smtClean="0"/>
              <a:t> της φύσης</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Ο </a:t>
            </a:r>
            <a:r>
              <a:rPr lang="en-US" sz="1600" dirty="0" smtClean="0"/>
              <a:t>Descartes </a:t>
            </a:r>
            <a:r>
              <a:rPr lang="el-GR" sz="1600" dirty="0" smtClean="0"/>
              <a:t>θεμελιώνει τη φυσική στα μαθηματικά. Δείχνει πώς τα μαθηματικά μπορούν να εφαρμοστούν στη μελέτη της φύσης. Η μαθηματική γνώση κατεξοχήν ικανοποιεί το καρτεσιανό κριτήριο της σαφήνειας και ευκρίνειας.</a:t>
            </a:r>
            <a:endParaRPr lang="en-US" sz="1600" dirty="0" smtClean="0"/>
          </a:p>
          <a:p>
            <a:endParaRPr lang="en-US" sz="1600" dirty="0" smtClean="0"/>
          </a:p>
          <a:p>
            <a:r>
              <a:rPr lang="el-GR" sz="1600" dirty="0" smtClean="0"/>
              <a:t>Φυσικά πραγματικό είναι </a:t>
            </a:r>
            <a:r>
              <a:rPr lang="el-GR" sz="1600" dirty="0" err="1" smtClean="0"/>
              <a:t>ο,τι</a:t>
            </a:r>
            <a:r>
              <a:rPr lang="el-GR" sz="1600" dirty="0" smtClean="0"/>
              <a:t> μπορούμε να παραστήσουμε ως (μαθηματικό) μέγεθος. Η φυσική επιστήμη μετατρέπεται έτσι στην επιστήμη που μελετά τις ποσοτικές σχέσεις μεταξύ υλικών σωμάτων.</a:t>
            </a:r>
          </a:p>
          <a:p>
            <a:endParaRPr lang="el-GR" sz="1600" dirty="0" smtClean="0"/>
          </a:p>
          <a:p>
            <a:r>
              <a:rPr lang="el-GR" sz="1600" dirty="0" smtClean="0"/>
              <a:t>Η ουσία των υλικών σωμάτων δεν είναι οι αισθητές τους ιδιότητες (που μπορεί συνεχώς να μεταβάλλονται), αλλά η </a:t>
            </a:r>
            <a:r>
              <a:rPr lang="el-GR" sz="1600" i="1" dirty="0" smtClean="0"/>
              <a:t>έκταση</a:t>
            </a:r>
            <a:r>
              <a:rPr lang="el-GR" sz="1600" dirty="0" smtClean="0"/>
              <a:t> (</a:t>
            </a:r>
            <a:r>
              <a:rPr lang="en-US" sz="1600" dirty="0" smtClean="0"/>
              <a:t>extension). (</a:t>
            </a:r>
            <a:r>
              <a:rPr lang="el-GR" sz="1600" dirty="0" smtClean="0"/>
              <a:t>φυσικό σώμα = γεωμετρικό σώμα). Όλες οι σχέσεις ανάμεσα σε φυσικά συμβάντα ανάγονται σε αλλαγές κίνησης που εξηγούνται μηχανιστικά. Όλες οι κινήσεις διέπονται από την αρχή της αδράνειας. Όλα τα φυσικά φαινόμενα και αντικείμενα προκύπτουν μέσα από τοπικές παραλλαγές της εκτατής σωματιδιακής υπόστασης</a:t>
            </a:r>
            <a:r>
              <a:rPr lang="en-US" sz="1600" dirty="0" smtClean="0"/>
              <a:t> (</a:t>
            </a:r>
            <a:r>
              <a:rPr lang="en-US" sz="1600" i="1" dirty="0" smtClean="0"/>
              <a:t>res </a:t>
            </a:r>
            <a:r>
              <a:rPr lang="en-US" sz="1600" i="1" dirty="0" err="1" smtClean="0"/>
              <a:t>extensa</a:t>
            </a:r>
            <a:r>
              <a:rPr lang="en-US" sz="1600" dirty="0" smtClean="0"/>
              <a:t>).</a:t>
            </a:r>
            <a:endParaRPr lang="el-GR" sz="1600" dirty="0" smtClean="0"/>
          </a:p>
          <a:p>
            <a:endParaRPr lang="el-GR" sz="1600" dirty="0" smtClean="0"/>
          </a:p>
          <a:p>
            <a:r>
              <a:rPr lang="el-GR" sz="1600" dirty="0" smtClean="0"/>
              <a:t>Με τη </a:t>
            </a:r>
            <a:r>
              <a:rPr lang="el-GR" sz="1600" dirty="0" err="1" smtClean="0"/>
              <a:t>γεωμετρικοποίηση</a:t>
            </a:r>
            <a:r>
              <a:rPr lang="el-GR" sz="1600" dirty="0" smtClean="0"/>
              <a:t> της φυσικής ο </a:t>
            </a:r>
            <a:r>
              <a:rPr lang="en-US" sz="1600" dirty="0" smtClean="0"/>
              <a:t>Descartes </a:t>
            </a:r>
            <a:r>
              <a:rPr lang="el-GR" sz="1600" dirty="0" smtClean="0"/>
              <a:t>εξαλείφει και τα τελευταία σπέρματα υλοζωισμού από την αριστοτελική φυσική του Μεσαίωνα, ανάγοντας τις αισθητές ποιότητες σε ποσοτικές σχέσεις.</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8. </a:t>
            </a:r>
            <a:r>
              <a:rPr lang="en-US" dirty="0" smtClean="0"/>
              <a:t>Baruch Spinoza (1632-1677)</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Βασικό έργο του η </a:t>
            </a:r>
            <a:r>
              <a:rPr lang="el-GR" i="1" dirty="0" smtClean="0"/>
              <a:t>Ηθική </a:t>
            </a:r>
            <a:r>
              <a:rPr lang="el-GR" dirty="0" smtClean="0"/>
              <a:t>(1677)</a:t>
            </a:r>
          </a:p>
          <a:p>
            <a:endParaRPr lang="el-GR" dirty="0" smtClean="0"/>
          </a:p>
          <a:p>
            <a:r>
              <a:rPr lang="el-GR" dirty="0" smtClean="0"/>
              <a:t>Το έργο ακολουθεί αυστηρά τη ‘γεωμετρική μέθοδο’: Κάθε τμήμα του ξεκινά με έναν αριθμημένο κατάλογο ‘ορισμών’ (π.χ. ‘</a:t>
            </a:r>
            <a:r>
              <a:rPr lang="el-GR" dirty="0" err="1" smtClean="0"/>
              <a:t>αυταίτιο</a:t>
            </a:r>
            <a:r>
              <a:rPr lang="el-GR" dirty="0" smtClean="0"/>
              <a:t> είναι αυτό του οποίου η ουσία περιλαμβάνει την ύπαρξη’), που ακολουθείται από έναν κατάλογο ‘αξιωμάτων’ (π.χ. ‘μια αληθής ιδέα πρέπει να συμφωνεί με το αντικείμενό της’) και ‘αιτημάτων’ (καλά υποστηριγμένων υποθέσεων) από τα οποία εξάγονται φιλοσοφικές προτάσεις, που αποτελούν τα ‘θεωρήματα’ (τις </a:t>
            </a:r>
            <a:r>
              <a:rPr lang="el-GR" dirty="0" err="1" smtClean="0"/>
              <a:t>συναγωγικές</a:t>
            </a:r>
            <a:r>
              <a:rPr lang="el-GR" dirty="0" smtClean="0"/>
              <a:t> συνέπειες των ορισμών και των αξιωμάτων).</a:t>
            </a:r>
          </a:p>
          <a:p>
            <a:endParaRPr lang="el-GR" dirty="0" smtClean="0"/>
          </a:p>
          <a:p>
            <a:r>
              <a:rPr lang="el-GR" dirty="0" smtClean="0"/>
              <a:t>Ο </a:t>
            </a:r>
            <a:r>
              <a:rPr lang="en-US" dirty="0" smtClean="0"/>
              <a:t>Spinoza </a:t>
            </a:r>
            <a:r>
              <a:rPr lang="el-GR" dirty="0" smtClean="0"/>
              <a:t>σαφώς εμπνέεται εδώ από τα </a:t>
            </a:r>
            <a:r>
              <a:rPr lang="el-GR" i="1" dirty="0" smtClean="0"/>
              <a:t>Στοιχεία</a:t>
            </a:r>
            <a:r>
              <a:rPr lang="el-GR" dirty="0" smtClean="0"/>
              <a:t> του Ευκλείδη. Ακολουθώντας αυτή τη μέθοδο φιλοδοξεί να παράσχει στο φιλοσοφικό του σύστημα λογικά αδιάβλητο αποδεικτικό χαρακτήρα (ως προς την αυστηρότητα της διαδικασίας συναγωγής των ‘θεωρημάτων’ από τα αρχικά ‘αξιώματα’ και τους ‘ορισμούς’).</a:t>
            </a:r>
          </a:p>
          <a:p>
            <a:endParaRPr lang="el-GR" dirty="0" smtClean="0"/>
          </a:p>
          <a:p>
            <a:r>
              <a:rPr lang="el-GR" dirty="0" smtClean="0"/>
              <a:t>Μεγάλη σημασία σε αυτή της διαδικασία έχουν οι </a:t>
            </a:r>
            <a:r>
              <a:rPr lang="el-GR" i="1" dirty="0" smtClean="0"/>
              <a:t>αρχικοί</a:t>
            </a:r>
            <a:r>
              <a:rPr lang="el-GR" dirty="0" smtClean="0"/>
              <a:t> ορισμοί: Όπως ακριβώς για τον </a:t>
            </a:r>
            <a:r>
              <a:rPr lang="en-US" dirty="0" smtClean="0"/>
              <a:t>Descartes </a:t>
            </a:r>
            <a:r>
              <a:rPr lang="el-GR" dirty="0" smtClean="0"/>
              <a:t>η γνώση βασίζεται στη διανοητική εποπτεία των ‘απλών φύσεων’ των ουσιών, έτσι και για τον </a:t>
            </a:r>
            <a:r>
              <a:rPr lang="en-US" dirty="0" smtClean="0"/>
              <a:t>Spinoza, </a:t>
            </a:r>
            <a:r>
              <a:rPr lang="el-GR" dirty="0" smtClean="0"/>
              <a:t>ο νους μπορεί να φτάσει στους ορισμούς που συλλαμβάνουν τις </a:t>
            </a:r>
            <a:r>
              <a:rPr lang="el-GR" i="1" dirty="0" smtClean="0"/>
              <a:t>ουσίες</a:t>
            </a:r>
            <a:r>
              <a:rPr lang="el-GR" dirty="0" smtClean="0"/>
              <a:t> των πραγμάτων, που μας παρέχουν τα θεμέλια για τη συγκρότηση ενός ολιστικού συστήματος γνώσης με αποδεικτική βεβαιότητα.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Άρνηση της </a:t>
            </a:r>
            <a:r>
              <a:rPr lang="el-GR" dirty="0" err="1" smtClean="0"/>
              <a:t>ενδεχομενικότητας</a:t>
            </a:r>
            <a:r>
              <a:rPr lang="el-GR" dirty="0" smtClean="0"/>
              <a:t> στη φύση</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n-US" dirty="0" smtClean="0"/>
              <a:t>O Spinoza </a:t>
            </a:r>
            <a:r>
              <a:rPr lang="el-GR" dirty="0" smtClean="0"/>
              <a:t>αρνείται την </a:t>
            </a:r>
            <a:r>
              <a:rPr lang="el-GR" dirty="0" err="1" smtClean="0"/>
              <a:t>ενδεχομενικότητα</a:t>
            </a:r>
            <a:r>
              <a:rPr lang="el-GR" dirty="0" smtClean="0"/>
              <a:t> στη φύση. Όλες οι φυσικές διεργασίες διέπονται από </a:t>
            </a:r>
            <a:r>
              <a:rPr lang="el-GR" i="1" dirty="0" smtClean="0"/>
              <a:t>αναγκαιότητα</a:t>
            </a:r>
            <a:r>
              <a:rPr lang="el-GR" dirty="0" smtClean="0"/>
              <a:t> (</a:t>
            </a:r>
            <a:r>
              <a:rPr lang="el-GR" i="1" dirty="0" smtClean="0"/>
              <a:t>πρέπει</a:t>
            </a:r>
            <a:r>
              <a:rPr lang="el-GR" dirty="0" smtClean="0"/>
              <a:t> να είναι αυτές που είναι, δεν μπορούν να είναι αλλιώς). Η οποιαδήποτε αίσθησή μας περί του αντιθέτου οφείλεται απλώς σε </a:t>
            </a:r>
            <a:r>
              <a:rPr lang="el-GR" i="1" dirty="0" smtClean="0"/>
              <a:t>έλλειψη γνώσης</a:t>
            </a:r>
            <a:r>
              <a:rPr lang="el-GR" dirty="0" smtClean="0"/>
              <a:t> της αλυσίδας των βαθύτερων αιτίων των φυσικών συμβάντων.</a:t>
            </a:r>
          </a:p>
          <a:p>
            <a:endParaRPr lang="el-GR" dirty="0" smtClean="0"/>
          </a:p>
          <a:p>
            <a:r>
              <a:rPr lang="el-GR" dirty="0" smtClean="0"/>
              <a:t>Ένα οποιοδήποτε φυσικό συμβάν (π.χ. ‘σήμερα βρέχει στην Αθήνα’) είτε είναι </a:t>
            </a:r>
            <a:r>
              <a:rPr lang="el-GR" i="1" dirty="0" smtClean="0"/>
              <a:t>αναγκαία αληθές</a:t>
            </a:r>
            <a:r>
              <a:rPr lang="el-GR" dirty="0" smtClean="0"/>
              <a:t>, είτε </a:t>
            </a:r>
            <a:r>
              <a:rPr lang="el-GR" i="1" dirty="0" smtClean="0"/>
              <a:t>αδύνατο</a:t>
            </a:r>
            <a:r>
              <a:rPr lang="el-GR" dirty="0" smtClean="0"/>
              <a:t> (δεν μπορεί να είναι </a:t>
            </a:r>
            <a:r>
              <a:rPr lang="el-GR" dirty="0" err="1" smtClean="0"/>
              <a:t>ενδεχομενικά</a:t>
            </a:r>
            <a:r>
              <a:rPr lang="el-GR" dirty="0" smtClean="0"/>
              <a:t> αληθές ή ψευδές). Ο λόγος που αυτό μας φαίνεται παράξενο είναι απλά ότι δεν έχουμε γνώση του συνόλου του </a:t>
            </a:r>
            <a:r>
              <a:rPr lang="el-GR" dirty="0" err="1" smtClean="0"/>
              <a:t>αιτιακού</a:t>
            </a:r>
            <a:r>
              <a:rPr lang="el-GR" dirty="0" smtClean="0"/>
              <a:t> πλαισίου που είναι υπεύθυνο για τις παρούσες καιρικές συνθήκες.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Τρείς βαθμίδες γνώσης</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1) Γνώση (ή καλύτερα ‘γνώμη’) που προέρχεται από ασταθή/φευγαλέα/συγκεχυμένη </a:t>
            </a:r>
            <a:r>
              <a:rPr lang="el-GR" sz="1600" i="1" dirty="0" smtClean="0"/>
              <a:t>αισθητηριακή εμπειρία </a:t>
            </a:r>
            <a:r>
              <a:rPr lang="el-GR" sz="1600" dirty="0" smtClean="0"/>
              <a:t>(</a:t>
            </a:r>
            <a:r>
              <a:rPr lang="en-US" sz="1600" i="1" dirty="0" err="1" smtClean="0"/>
              <a:t>experientia</a:t>
            </a:r>
            <a:r>
              <a:rPr lang="en-US" sz="1600" i="1" dirty="0" smtClean="0"/>
              <a:t> </a:t>
            </a:r>
            <a:r>
              <a:rPr lang="en-US" sz="1600" i="1" dirty="0" err="1" smtClean="0"/>
              <a:t>vaga</a:t>
            </a:r>
            <a:r>
              <a:rPr lang="en-US" sz="1600" dirty="0" smtClean="0"/>
              <a:t>)</a:t>
            </a:r>
            <a:r>
              <a:rPr lang="el-GR" sz="1600" dirty="0" smtClean="0"/>
              <a:t>. Δεν αποτελεί κατά κυριολεξία γνώση. Οι ισχυρισμοί που βασίζονται στις αισθήσεις είναι αληθείς σε συγκεκριμένο χρόνο ή από συγκεκριμένη άποψη και ενδεχομένως να αποδειχθούν λανθασμένοι σε κατοπινό χρόνο ή από άλλη άποψη (</a:t>
            </a:r>
            <a:r>
              <a:rPr lang="el-GR" sz="1600" dirty="0" err="1" smtClean="0"/>
              <a:t>πρβλ</a:t>
            </a:r>
            <a:r>
              <a:rPr lang="el-GR" sz="1600" dirty="0" smtClean="0"/>
              <a:t>. το καρτεσιανό παράδειγμα του κεριού). Αλλά μια επαρκής αντίληψη για τον </a:t>
            </a:r>
            <a:r>
              <a:rPr lang="en-US" sz="1600" dirty="0" smtClean="0"/>
              <a:t>Spinoza </a:t>
            </a:r>
            <a:r>
              <a:rPr lang="el-GR" sz="1600" dirty="0" smtClean="0"/>
              <a:t>πρέπει να δείχνει γιατί ένα συμβάν </a:t>
            </a:r>
            <a:r>
              <a:rPr lang="el-GR" sz="1600" i="1" dirty="0" smtClean="0"/>
              <a:t>πρέπει</a:t>
            </a:r>
            <a:r>
              <a:rPr lang="el-GR" sz="1600" dirty="0" smtClean="0"/>
              <a:t> να είναι όπως είναι, όχι απλώς ότι </a:t>
            </a:r>
            <a:r>
              <a:rPr lang="el-GR" sz="1600" i="1" dirty="0" smtClean="0"/>
              <a:t>τυγχάνει</a:t>
            </a:r>
            <a:r>
              <a:rPr lang="el-GR" sz="1600" dirty="0" smtClean="0"/>
              <a:t> να λαμβάνει χώρα.</a:t>
            </a:r>
          </a:p>
          <a:p>
            <a:endParaRPr lang="el-GR" sz="1600" dirty="0" smtClean="0"/>
          </a:p>
          <a:p>
            <a:r>
              <a:rPr lang="el-GR" sz="1600" dirty="0" smtClean="0"/>
              <a:t>2) Γνώση που προέρχεται από το </a:t>
            </a:r>
            <a:r>
              <a:rPr lang="el-GR" sz="1600" i="1" dirty="0" smtClean="0"/>
              <a:t>Λόγο</a:t>
            </a:r>
            <a:r>
              <a:rPr lang="el-GR" sz="1600" dirty="0" smtClean="0"/>
              <a:t> (</a:t>
            </a:r>
            <a:r>
              <a:rPr lang="en-US" sz="1600" i="1" dirty="0" smtClean="0"/>
              <a:t>ratio</a:t>
            </a:r>
            <a:r>
              <a:rPr lang="en-US" sz="1600" dirty="0" smtClean="0"/>
              <a:t>): O </a:t>
            </a:r>
            <a:r>
              <a:rPr lang="el-GR" sz="1600" dirty="0" smtClean="0"/>
              <a:t>Λόγος μας πηγαίνει πέρα από τη σφαίρα του εφήμερου, στη γνώση των υποκείμενων λόγων ή αιτίων των φαινομένων (π.χ. επιστημονική γνώση). Ο Λόγος συλλαμβάνει την πραγματικότητα </a:t>
            </a:r>
            <a:r>
              <a:rPr lang="en-US" sz="1600" i="1" dirty="0" smtClean="0"/>
              <a:t>sub specie </a:t>
            </a:r>
            <a:r>
              <a:rPr lang="en-US" sz="1600" i="1" dirty="0" err="1" smtClean="0"/>
              <a:t>aeternitatis</a:t>
            </a:r>
            <a:r>
              <a:rPr lang="en-US" sz="1600" i="1" dirty="0" smtClean="0"/>
              <a:t> </a:t>
            </a:r>
            <a:r>
              <a:rPr lang="en-US" sz="1600" dirty="0" smtClean="0"/>
              <a:t>(</a:t>
            </a:r>
            <a:r>
              <a:rPr lang="el-GR" sz="1600" dirty="0" smtClean="0"/>
              <a:t>υπό το πρίσμα της αιωνιότητας). Αντιλαμβάνεται τα πράγματα όχι ως </a:t>
            </a:r>
            <a:r>
              <a:rPr lang="el-GR" sz="1600" dirty="0" err="1" smtClean="0"/>
              <a:t>ενδεχομενικά</a:t>
            </a:r>
            <a:r>
              <a:rPr lang="el-GR" sz="1600" dirty="0" smtClean="0"/>
              <a:t>, αλλά ως αναγκαία.</a:t>
            </a:r>
          </a:p>
          <a:p>
            <a:endParaRPr lang="el-GR" sz="1600" dirty="0" smtClean="0"/>
          </a:p>
          <a:p>
            <a:r>
              <a:rPr lang="el-GR" sz="1600" dirty="0" smtClean="0"/>
              <a:t>3) </a:t>
            </a:r>
            <a:r>
              <a:rPr lang="el-GR" sz="1600" i="1" dirty="0" smtClean="0"/>
              <a:t>Εποπτική</a:t>
            </a:r>
            <a:r>
              <a:rPr lang="el-GR" sz="1600" dirty="0" smtClean="0"/>
              <a:t> γνώση (</a:t>
            </a:r>
            <a:r>
              <a:rPr lang="en-US" sz="1600" i="1" dirty="0" err="1" smtClean="0"/>
              <a:t>scientia</a:t>
            </a:r>
            <a:r>
              <a:rPr lang="en-US" sz="1600" i="1" dirty="0" smtClean="0"/>
              <a:t> </a:t>
            </a:r>
            <a:r>
              <a:rPr lang="en-US" sz="1600" i="1" dirty="0" err="1" smtClean="0"/>
              <a:t>intuitiva</a:t>
            </a:r>
            <a:r>
              <a:rPr lang="en-US" sz="1600" dirty="0" smtClean="0"/>
              <a:t>): </a:t>
            </a:r>
            <a:r>
              <a:rPr lang="el-GR" sz="1600" dirty="0" smtClean="0"/>
              <a:t>Πρόκειται για ένα είδος </a:t>
            </a:r>
            <a:r>
              <a:rPr lang="el-GR" sz="1600" i="1" dirty="0" smtClean="0"/>
              <a:t>άμεσης εποπτικής</a:t>
            </a:r>
            <a:r>
              <a:rPr lang="el-GR" sz="1600" dirty="0" smtClean="0"/>
              <a:t> γνώσης των αναγκαίων δομών της πραγματικότητας (των πρώτων αιτιών των πραγμάτων), που </a:t>
            </a:r>
            <a:r>
              <a:rPr lang="el-GR" sz="1600" i="1" dirty="0" smtClean="0"/>
              <a:t>δεν</a:t>
            </a:r>
            <a:r>
              <a:rPr lang="el-GR" sz="1600" dirty="0" smtClean="0"/>
              <a:t> βασίζεται σε συναγωγή από άλλη γνώση, ούτε στη μνήμη. Είναι ‘εκεί’ ως όλον στο παρόν και βρίσκει άμεση εφαρμογή στην πράξη</a:t>
            </a:r>
            <a:r>
              <a:rPr lang="en-US" sz="1600" dirty="0" smtClean="0"/>
              <a:t>. </a:t>
            </a:r>
            <a:r>
              <a:rPr lang="el-GR" sz="1600" dirty="0" smtClean="0"/>
              <a:t>Είναι ένα είδος ‘συντονισμού’ μας με τους φυσικούς νόμους της πραγματικότητας (</a:t>
            </a:r>
            <a:r>
              <a:rPr lang="el-GR" sz="1600" dirty="0" err="1" smtClean="0"/>
              <a:t>πρβλ</a:t>
            </a:r>
            <a:r>
              <a:rPr lang="el-GR" sz="1600" dirty="0" smtClean="0"/>
              <a:t>. επίσης με πρακτική γνώση τύπου </a:t>
            </a:r>
            <a:r>
              <a:rPr lang="en-US" sz="1600" dirty="0" smtClean="0"/>
              <a:t>know-how).</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Η μεταφυσική του </a:t>
            </a:r>
            <a:r>
              <a:rPr lang="en-US" dirty="0" smtClean="0"/>
              <a:t>Spinoza</a:t>
            </a:r>
            <a:r>
              <a:rPr lang="el-GR" dirty="0" smtClean="0"/>
              <a:t>: Αντίθεση στον καρτεσιανισμό</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Ο </a:t>
            </a:r>
            <a:r>
              <a:rPr lang="en-US" sz="1700" dirty="0" smtClean="0"/>
              <a:t>Spinoza </a:t>
            </a:r>
            <a:r>
              <a:rPr lang="el-GR" sz="1700" dirty="0" smtClean="0"/>
              <a:t>εντοπίζει ένα πρόβλημα στην καρτεσιανή έννοια της υπόστασης: Εφόσον </a:t>
            </a:r>
            <a:r>
              <a:rPr lang="el-GR" sz="1700" i="1" dirty="0" smtClean="0"/>
              <a:t>μόνο</a:t>
            </a:r>
            <a:r>
              <a:rPr lang="el-GR" sz="1700" dirty="0" smtClean="0"/>
              <a:t> ο Θεός είναι αυστηρά μιλώντας υπόσταση (εκείνο το ον του οποίου η ύπαρξη δεν απαιτεί την ύπαρξη κανενός άλλου πράγματος), τα νοητικά και τα φυσικά φαινόμενα δεν μπορούν να νοηθούν ως ξεχωριστές υποστάσεις.</a:t>
            </a:r>
          </a:p>
          <a:p>
            <a:endParaRPr lang="el-GR" sz="1700" dirty="0" smtClean="0"/>
          </a:p>
          <a:p>
            <a:r>
              <a:rPr lang="el-GR" sz="1700" dirty="0" smtClean="0"/>
              <a:t>Ο Θεός (ή η Φύση) είναι η </a:t>
            </a:r>
            <a:r>
              <a:rPr lang="el-GR" sz="1700" i="1" dirty="0" smtClean="0"/>
              <a:t>μόνη</a:t>
            </a:r>
            <a:r>
              <a:rPr lang="el-GR" sz="1700" dirty="0" smtClean="0"/>
              <a:t> υπόσταση, και από αυτόν απορρέουν (</a:t>
            </a:r>
            <a:r>
              <a:rPr lang="el-GR" sz="1700" dirty="0" err="1" smtClean="0"/>
              <a:t>εμμενώς</a:t>
            </a:r>
            <a:r>
              <a:rPr lang="el-GR" sz="1700" dirty="0" smtClean="0"/>
              <a:t>) τα κατηγορήματα της συνείδησης και της έκτασης, που εκδηλώνονται με τη μορφή του πνεύματος και του σώματος. Το πνεύμα και η υλική/σωματική διάσταση της πραγματικότητας, όντας εκφάνσεις της μιας και αυτής υπόστασης, είναι άπειρες και αδιαίρετες.</a:t>
            </a:r>
            <a:endParaRPr lang="en-US" sz="1700" dirty="0" smtClean="0"/>
          </a:p>
          <a:p>
            <a:pPr>
              <a:buNone/>
            </a:pPr>
            <a:endParaRPr lang="el-GR" sz="1700" dirty="0" smtClean="0"/>
          </a:p>
          <a:p>
            <a:r>
              <a:rPr lang="el-GR" sz="1700" dirty="0" smtClean="0"/>
              <a:t>Τα επιμέρους πράγματα είναι </a:t>
            </a:r>
            <a:r>
              <a:rPr lang="el-GR" sz="1700" i="1" dirty="0" smtClean="0"/>
              <a:t>τρόποι</a:t>
            </a:r>
            <a:r>
              <a:rPr lang="el-GR" sz="1700" dirty="0" smtClean="0"/>
              <a:t> (</a:t>
            </a:r>
            <a:r>
              <a:rPr lang="en-US" sz="1700" dirty="0" smtClean="0"/>
              <a:t>modes, modifications)</a:t>
            </a:r>
            <a:r>
              <a:rPr lang="el-GR" sz="1700" dirty="0" smtClean="0"/>
              <a:t> μέσω των οποίων τα κατηγορήματα του Θεού (συνείδηση, έκταση) βρίσκουν </a:t>
            </a:r>
            <a:r>
              <a:rPr lang="el-GR" sz="1700" i="1" dirty="0" smtClean="0"/>
              <a:t>συγκεκριμένη</a:t>
            </a:r>
            <a:r>
              <a:rPr lang="el-GR" sz="1700" dirty="0" smtClean="0"/>
              <a:t> έκφραση στην πραγματικότητα.</a:t>
            </a:r>
          </a:p>
          <a:p>
            <a:endParaRPr lang="el-GR" sz="1700" dirty="0" smtClean="0"/>
          </a:p>
          <a:p>
            <a:r>
              <a:rPr lang="el-GR" sz="1700" dirty="0" smtClean="0"/>
              <a:t>Ο Θεός υπάρχει μόνο μέσα στα συγκεκριμένα πράγματα ως η καθολική </a:t>
            </a:r>
            <a:r>
              <a:rPr lang="el-GR" sz="1700" dirty="0" err="1" smtClean="0"/>
              <a:t>ενδοκοσμική</a:t>
            </a:r>
            <a:r>
              <a:rPr lang="el-GR" sz="1700" dirty="0" smtClean="0"/>
              <a:t> υπόσταση, και τα πράγματα υπάρχουν μόνο μέσα στο Θεό ως οι τρόποι της πραγματικότητας του.</a:t>
            </a:r>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Λύση του καρτεσιανού προβλήματος περί </a:t>
            </a:r>
            <a:r>
              <a:rPr lang="el-GR" dirty="0" err="1" smtClean="0"/>
              <a:t>διάδρασης</a:t>
            </a:r>
            <a:r>
              <a:rPr lang="el-GR" dirty="0" smtClean="0"/>
              <a:t> νου-σώματος</a:t>
            </a:r>
            <a:endParaRPr lang="el-GR" dirty="0"/>
          </a:p>
        </p:txBody>
      </p:sp>
      <p:sp>
        <p:nvSpPr>
          <p:cNvPr id="3" name="2 - Θέση περιεχομένου"/>
          <p:cNvSpPr>
            <a:spLocks noGrp="1"/>
          </p:cNvSpPr>
          <p:nvPr>
            <p:ph sz="quarter" idx="1"/>
          </p:nvPr>
        </p:nvSpPr>
        <p:spPr/>
        <p:txBody>
          <a:bodyPr>
            <a:noAutofit/>
          </a:bodyPr>
          <a:lstStyle/>
          <a:p>
            <a:r>
              <a:rPr lang="el-GR" sz="1700" dirty="0" smtClean="0"/>
              <a:t>Σε αυτό το πλαίσιο, το καρτεσιανό πρόβλημα περί του τρόπου με τον οποίο </a:t>
            </a:r>
            <a:r>
              <a:rPr lang="el-GR" sz="1700" dirty="0" err="1" smtClean="0"/>
              <a:t>διαδρούν</a:t>
            </a:r>
            <a:r>
              <a:rPr lang="el-GR" sz="1700" dirty="0" smtClean="0"/>
              <a:t> </a:t>
            </a:r>
            <a:r>
              <a:rPr lang="el-GR" sz="1700" dirty="0" err="1" smtClean="0"/>
              <a:t>αιτιακά</a:t>
            </a:r>
            <a:r>
              <a:rPr lang="el-GR" sz="1700" dirty="0" smtClean="0"/>
              <a:t> το πνεύμα με το σώμα παύει να υφίσταται.</a:t>
            </a:r>
          </a:p>
          <a:p>
            <a:endParaRPr lang="el-GR" sz="1700" dirty="0" smtClean="0"/>
          </a:p>
          <a:p>
            <a:r>
              <a:rPr lang="el-GR" sz="1700" dirty="0" smtClean="0"/>
              <a:t>Η σκεπτόμενη και η εκτατή υπόσταση είναι </a:t>
            </a:r>
            <a:r>
              <a:rPr lang="el-GR" sz="1700" i="1" dirty="0" smtClean="0"/>
              <a:t>μια και η αυτή </a:t>
            </a:r>
            <a:r>
              <a:rPr lang="el-GR" sz="1700" dirty="0" smtClean="0"/>
              <a:t>υπόσταση (Θεός-</a:t>
            </a:r>
            <a:r>
              <a:rPr lang="el-GR" sz="1700" dirty="0" err="1" smtClean="0"/>
              <a:t>Φύσ</a:t>
            </a:r>
            <a:r>
              <a:rPr lang="el-GR" sz="1700" dirty="0" smtClean="0"/>
              <a:t>η), εννοούμενη άλλοτε υπό τη μια όψη (ιδιότητά) της και άλλοτε από την άλλη. Έχουμε δυαδικότητα κατηγορημάτων αλλά όχι και δυαδικότητα υποστάσεων.</a:t>
            </a:r>
          </a:p>
          <a:p>
            <a:pPr>
              <a:buNone/>
            </a:pPr>
            <a:endParaRPr lang="el-GR" sz="1700" dirty="0" smtClean="0"/>
          </a:p>
          <a:p>
            <a:r>
              <a:rPr lang="el-GR" sz="1700" dirty="0" smtClean="0"/>
              <a:t>Οι ιδέες και τα πράγματα σχετίζονται υπό την έννοια ότι τα μεν </a:t>
            </a:r>
            <a:r>
              <a:rPr lang="el-GR" sz="1700" i="1" dirty="0" smtClean="0"/>
              <a:t>εκφράζονται</a:t>
            </a:r>
            <a:r>
              <a:rPr lang="el-GR" sz="1700" dirty="0" smtClean="0"/>
              <a:t> με όρους των δε και αντιστρόφως.</a:t>
            </a:r>
            <a:r>
              <a:rPr lang="en-US" sz="1700" dirty="0" smtClean="0"/>
              <a:t> </a:t>
            </a:r>
            <a:r>
              <a:rPr lang="el-GR" sz="1700" dirty="0" smtClean="0"/>
              <a:t>Οι ιδέες και τα πράγματα δε σχετίζονται ωστόσο </a:t>
            </a:r>
            <a:r>
              <a:rPr lang="el-GR" sz="1700" i="1" dirty="0" err="1" smtClean="0"/>
              <a:t>αιτιακά</a:t>
            </a:r>
            <a:r>
              <a:rPr lang="el-GR" sz="1700" dirty="0" smtClean="0"/>
              <a:t> μεταξύ τους (δεν επηρεάζουν </a:t>
            </a:r>
            <a:r>
              <a:rPr lang="el-GR" sz="1700" dirty="0" err="1" smtClean="0"/>
              <a:t>αιτιακά</a:t>
            </a:r>
            <a:r>
              <a:rPr lang="el-GR" sz="1700" dirty="0" smtClean="0"/>
              <a:t> οι μεν τα δε και αντιστρόφως). Αναλογίες: Μια και η αυτή σκέψη που εκφράζεται σε δύο διαφορετικές γλώσσες. Η σχέση του πιονιού στο σκάκι με το υλικό από το οποίο αποτελείται.</a:t>
            </a:r>
          </a:p>
          <a:p>
            <a:endParaRPr lang="el-GR" sz="1700" dirty="0" smtClean="0"/>
          </a:p>
          <a:p>
            <a:r>
              <a:rPr lang="el-GR" sz="1700" dirty="0" smtClean="0"/>
              <a:t>Η ‘τάξη των ιδεών’ και η ‘τάξη των πραγμάτων’ είναι </a:t>
            </a:r>
            <a:r>
              <a:rPr lang="el-GR" sz="1700" i="1" dirty="0" smtClean="0"/>
              <a:t>διακριτές</a:t>
            </a:r>
            <a:r>
              <a:rPr lang="el-GR" sz="1700" dirty="0" smtClean="0"/>
              <a:t> και νομολογικά </a:t>
            </a:r>
            <a:r>
              <a:rPr lang="el-GR" sz="1700" i="1" dirty="0" err="1" smtClean="0"/>
              <a:t>αυτοπεριεκτικές</a:t>
            </a:r>
            <a:r>
              <a:rPr lang="el-GR" sz="1700" i="1" dirty="0" smtClean="0"/>
              <a:t> </a:t>
            </a:r>
            <a:r>
              <a:rPr lang="el-GR" sz="1700" dirty="0" smtClean="0"/>
              <a:t>(</a:t>
            </a:r>
            <a:r>
              <a:rPr lang="en-US" sz="1700" dirty="0" smtClean="0"/>
              <a:t>self-contained):</a:t>
            </a:r>
            <a:r>
              <a:rPr lang="el-GR" sz="1700" dirty="0" smtClean="0"/>
              <a:t> έχουν </a:t>
            </a:r>
            <a:r>
              <a:rPr lang="el-GR" sz="1700" i="1" dirty="0" smtClean="0"/>
              <a:t>εσωτερικές</a:t>
            </a:r>
            <a:r>
              <a:rPr lang="el-GR" sz="1700" dirty="0" smtClean="0"/>
              <a:t> αρχές/κανόνες οργάνωσης που είναι </a:t>
            </a:r>
            <a:r>
              <a:rPr lang="el-GR" sz="1700" i="1" dirty="0" smtClean="0"/>
              <a:t>ετερογενείς</a:t>
            </a:r>
            <a:r>
              <a:rPr lang="el-GR" sz="1700" dirty="0" smtClean="0"/>
              <a:t> μεταξύ τους (</a:t>
            </a:r>
            <a:r>
              <a:rPr lang="el-GR" sz="1700" dirty="0" err="1" smtClean="0"/>
              <a:t>πρβλ</a:t>
            </a:r>
            <a:r>
              <a:rPr lang="el-GR" sz="1700" dirty="0" smtClean="0"/>
              <a:t>. τη γραμματική δομή διαφορετικών γλωσσών ή την εξήγηση μιας συμπεριφοράς με όρους λόγων και με όρους αιτίων). Τα υλικά πράγματα συνδέονται/σχετίζονται μόνο με άλλα υλικά πράγματα και οι ιδέες μόνο με άλλες ιδέες.</a:t>
            </a:r>
          </a:p>
          <a:p>
            <a:pPr>
              <a:buNone/>
            </a:pPr>
            <a:endParaRPr lang="el-G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πρόβλημα της εξατομίκευσης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Δεν μπορούν να υπάρχουν διακριτές υποστάσεις (ούτε καν αριθμητικά) της ίδιας φύσης: π.χ. </a:t>
            </a:r>
            <a:r>
              <a:rPr lang="en-US" sz="2800" i="1" dirty="0" smtClean="0"/>
              <a:t>contra</a:t>
            </a:r>
            <a:r>
              <a:rPr lang="en-US" sz="2800" dirty="0" smtClean="0"/>
              <a:t> Descartes</a:t>
            </a:r>
            <a:r>
              <a:rPr lang="el-GR" sz="2800" dirty="0" smtClean="0"/>
              <a:t> δεν μπορεί να υπάρχει μια πλειάδα πνευμάτων που να ορίζεται από την ίδια ουσία/κατηγόρημα, δηλ. τη σκέψη</a:t>
            </a:r>
            <a:r>
              <a:rPr lang="en-US" sz="2800" dirty="0" smtClean="0"/>
              <a:t>. </a:t>
            </a:r>
            <a:r>
              <a:rPr lang="el-GR" sz="2800" dirty="0" smtClean="0"/>
              <a:t>Αφού έχουν την ίδια ουσία δεν υπάρχει τρόπος διάκρισής τους ως όντων ξεχωριστών. </a:t>
            </a:r>
          </a:p>
          <a:p>
            <a:endParaRPr lang="el-GR" sz="2800" dirty="0" smtClean="0"/>
          </a:p>
          <a:p>
            <a:r>
              <a:rPr lang="el-GR" sz="2800" dirty="0" smtClean="0"/>
              <a:t>Αν έχουμε πολλές διαφορετικές περιπτώσεις ‘πραγμάτων’ που χαρακτηρίζονται από το κατηγόρημα της σκέψης, αυτό το πλήθος δεν μπορεί να είναι πλήθος </a:t>
            </a:r>
            <a:r>
              <a:rPr lang="el-GR" sz="2800" i="1" dirty="0" smtClean="0"/>
              <a:t>υποστάσεων</a:t>
            </a:r>
            <a:r>
              <a:rPr lang="el-GR" sz="2800" dirty="0" smtClean="0"/>
              <a:t> (μιας και στην υπόσταση, το αίτιο της ύπαρξής της περιέχεται στην ίδια την ουσία της). Ο λόγος για τον οποίο έχουμε πολλά αριθμητικά δείγματα μιας υπόστασης δεν είναι μέρος της ουσίας της. Τα εν λόγω δείγματα είναι ‘τρόποι’ έκφρασης/εκδήλωσης της ουσίας/των κατηγορημάτων (σκέψης, έκτασης) της μιας και αυτής υπόστασης.</a:t>
            </a:r>
          </a:p>
          <a:p>
            <a:endParaRPr lang="el-GR" sz="2800" dirty="0" smtClean="0"/>
          </a:p>
          <a:p>
            <a:r>
              <a:rPr lang="el-GR" sz="2800" dirty="0" smtClean="0"/>
              <a:t>(Στον </a:t>
            </a:r>
            <a:r>
              <a:rPr lang="en-US" sz="2800" dirty="0" smtClean="0"/>
              <a:t>Leibniz </a:t>
            </a:r>
            <a:r>
              <a:rPr lang="el-GR" sz="2800" dirty="0" smtClean="0"/>
              <a:t>αυτή η </a:t>
            </a:r>
            <a:r>
              <a:rPr lang="el-GR" sz="2800" dirty="0" err="1" smtClean="0"/>
              <a:t>σπινοζική</a:t>
            </a:r>
            <a:r>
              <a:rPr lang="el-GR" sz="2800" dirty="0" smtClean="0"/>
              <a:t> ιδέα (δε μπορούν να υπάρχουν δύο υποστάσεις της ίδιας φύσης) μετατρέπεται στην ακόμα πιο ριζοσπαστική ιδέα ότι κάθε μεμονωμένη ατομική υπόσταση (ο </a:t>
            </a:r>
            <a:r>
              <a:rPr lang="en-US" sz="2800" dirty="0" smtClean="0"/>
              <a:t>Leibniz </a:t>
            </a:r>
            <a:r>
              <a:rPr lang="el-GR" sz="2800" dirty="0" smtClean="0"/>
              <a:t>δε δέχεται το μονισμό του </a:t>
            </a:r>
            <a:r>
              <a:rPr lang="en-US" sz="2800" dirty="0" smtClean="0"/>
              <a:t>Spinoza</a:t>
            </a:r>
            <a:r>
              <a:rPr lang="el-GR" sz="2800" dirty="0" smtClean="0"/>
              <a:t>, αλλά υιοθετεί ένα πλουραλισμό υποστάσεων) είναι </a:t>
            </a:r>
            <a:r>
              <a:rPr lang="el-GR" sz="2800" i="1" dirty="0" smtClean="0"/>
              <a:t>διαφορετικού είδους</a:t>
            </a:r>
            <a:r>
              <a:rPr lang="el-GR" sz="2800" dirty="0" smtClean="0"/>
              <a:t>, ανήκει στο δικό της είδος.)</a:t>
            </a:r>
            <a:endParaRPr lang="en-US" sz="2800" dirty="0" smtClean="0"/>
          </a:p>
          <a:p>
            <a:endParaRPr lang="en-US" sz="2800" dirty="0" smtClean="0"/>
          </a:p>
          <a:p>
            <a:endParaRPr lang="el-GR"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Κριτική της τελεολογίας</a:t>
            </a:r>
            <a:endParaRPr lang="el-GR" dirty="0"/>
          </a:p>
        </p:txBody>
      </p:sp>
      <p:sp>
        <p:nvSpPr>
          <p:cNvPr id="3" name="2 - Θέση περιεχομένου"/>
          <p:cNvSpPr>
            <a:spLocks noGrp="1"/>
          </p:cNvSpPr>
          <p:nvPr>
            <p:ph sz="quarter" idx="1"/>
          </p:nvPr>
        </p:nvSpPr>
        <p:spPr/>
        <p:txBody>
          <a:bodyPr>
            <a:normAutofit/>
          </a:bodyPr>
          <a:lstStyle/>
          <a:p>
            <a:r>
              <a:rPr lang="el-GR" sz="2400" dirty="0" smtClean="0"/>
              <a:t>Κριτική των τελικών αιτίων: Η φύση δεν έχει κανένα προδιαγεγραμμένο σκοπό. Τα τελικά αίτια δεν είναι παρά πλάσματα της ανθρώπινης φαντασίας (ανθρωπομορφισμός), που πηγάζουν από άγνοια των πραγματικών αιτίων που καθορίζουν τη συμπεριφορά των ανθρώπων και της εξωτερικής πραγματικότητας (βλ. </a:t>
            </a:r>
            <a:r>
              <a:rPr lang="el-GR" sz="2400" i="1" dirty="0" smtClean="0"/>
              <a:t>Ηθική</a:t>
            </a:r>
            <a:r>
              <a:rPr lang="el-GR" sz="2400" dirty="0" smtClean="0"/>
              <a:t> </a:t>
            </a:r>
            <a:r>
              <a:rPr lang="en-US" sz="2400" dirty="0" smtClean="0"/>
              <a:t>132-142, 343-348</a:t>
            </a:r>
            <a:r>
              <a:rPr lang="el-GR" sz="2400" dirty="0" smtClean="0"/>
              <a:t>).</a:t>
            </a:r>
          </a:p>
          <a:p>
            <a:endParaRPr lang="el-GR" sz="2400" dirty="0" smtClean="0"/>
          </a:p>
          <a:p>
            <a:r>
              <a:rPr lang="el-GR" sz="2400" dirty="0" smtClean="0"/>
              <a:t>Η ελευθερία έγκειται στην </a:t>
            </a:r>
            <a:r>
              <a:rPr lang="el-GR" sz="2400" i="1" dirty="0" smtClean="0"/>
              <a:t>επίγνωση</a:t>
            </a:r>
            <a:r>
              <a:rPr lang="el-GR" sz="2400" dirty="0" smtClean="0"/>
              <a:t> της </a:t>
            </a:r>
            <a:r>
              <a:rPr lang="el-GR" sz="2400" i="1" dirty="0" smtClean="0"/>
              <a:t>αναγκαιότητας</a:t>
            </a:r>
            <a:r>
              <a:rPr lang="el-GR" sz="2400" dirty="0" smtClean="0"/>
              <a:t> (και στην ‘εναρμόνιση’ με αυτή)</a:t>
            </a:r>
            <a:r>
              <a:rPr lang="en-US" sz="2400" dirty="0" smtClean="0"/>
              <a:t> </a:t>
            </a:r>
            <a:r>
              <a:rPr lang="el-GR" sz="2400" dirty="0" smtClean="0"/>
              <a:t>μέσω της άσκησης του Λόγου.</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9. </a:t>
            </a:r>
            <a:r>
              <a:rPr lang="en-US" dirty="0" smtClean="0"/>
              <a:t>G.W. Leibniz (1646-1714)</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Βασικό έργο του: </a:t>
            </a:r>
            <a:r>
              <a:rPr lang="el-GR" i="1" dirty="0" smtClean="0"/>
              <a:t>Μοναδολογία</a:t>
            </a:r>
            <a:r>
              <a:rPr lang="el-GR" dirty="0" smtClean="0"/>
              <a:t> (1714).</a:t>
            </a:r>
          </a:p>
          <a:p>
            <a:endParaRPr lang="el-GR" dirty="0" smtClean="0"/>
          </a:p>
          <a:p>
            <a:r>
              <a:rPr lang="el-GR" dirty="0" smtClean="0"/>
              <a:t>Αναζητά και αυτός ένα σταθερό σημείο πάνω στο οποίο να θεμελιώσει την ανθρώπινη γνώση. Ωστόσο, η αφετηρία του </a:t>
            </a:r>
            <a:r>
              <a:rPr lang="el-GR" i="1" dirty="0" smtClean="0"/>
              <a:t>δεν</a:t>
            </a:r>
            <a:r>
              <a:rPr lang="el-GR" dirty="0" smtClean="0"/>
              <a:t> είναι η διερεύνηση του υποκειμένου και των βιωμάτων του </a:t>
            </a:r>
            <a:r>
              <a:rPr lang="en-US" dirty="0" smtClean="0"/>
              <a:t>(</a:t>
            </a:r>
            <a:r>
              <a:rPr lang="el-GR" dirty="0" smtClean="0"/>
              <a:t>η ιδέα του καρτεσιανού </a:t>
            </a:r>
            <a:r>
              <a:rPr lang="en-US" dirty="0" smtClean="0"/>
              <a:t>cogito </a:t>
            </a:r>
            <a:r>
              <a:rPr lang="el-GR" dirty="0" smtClean="0"/>
              <a:t>δε μπορεί να έχει αποδεικτική βεβαιότητα, και το κριτήριο της ‘σαφήνειας και ευκρίνειας’ δεν είναι απολύτως αντικειμενικό)</a:t>
            </a:r>
            <a:r>
              <a:rPr lang="en-US" dirty="0" smtClean="0"/>
              <a:t>.</a:t>
            </a:r>
            <a:r>
              <a:rPr lang="el-GR" dirty="0" smtClean="0"/>
              <a:t> </a:t>
            </a:r>
          </a:p>
          <a:p>
            <a:endParaRPr lang="el-GR" dirty="0" smtClean="0"/>
          </a:p>
          <a:p>
            <a:r>
              <a:rPr lang="el-GR" dirty="0" smtClean="0"/>
              <a:t>Είναι πρόδρομος της σύγχρονης τυπικής λογικής, και της συναφούς αναζήτησης μιας ‘ιδεώδους’ γλώσσας που θα απεικονίζει με σαφήνεια τη σκέψη (ξεθολώνοντάς τη από την ασάφεια που έχει όταν χρησιμοποιείται για πρακτικούς επικοινωνιακούς σκοπούς στη γλώσσα).</a:t>
            </a:r>
            <a:endParaRPr lang="en-US" dirty="0" smtClean="0"/>
          </a:p>
          <a:p>
            <a:pPr>
              <a:buNone/>
            </a:pPr>
            <a:endParaRPr lang="en-US" dirty="0" smtClean="0"/>
          </a:p>
          <a:p>
            <a:r>
              <a:rPr lang="en-US" dirty="0" smtClean="0"/>
              <a:t>O Leibniz </a:t>
            </a:r>
            <a:r>
              <a:rPr lang="el-GR" dirty="0" smtClean="0"/>
              <a:t>αναζητά το αρχιμήδειο σημείο της γνώσης στην έννοια της </a:t>
            </a:r>
            <a:r>
              <a:rPr lang="el-GR" i="1" dirty="0" smtClean="0"/>
              <a:t>αλήθειας</a:t>
            </a:r>
            <a:r>
              <a:rPr lang="el-GR" dirty="0" smtClean="0"/>
              <a:t>. Αναζητά ένα αποδεικτικά (όχι απλά ψυχολογικά) βέβαιο κριτήριο αλήθειας και το βρίσκει σε δύο λογικές αρχές: 1) Αρχή της </a:t>
            </a:r>
            <a:r>
              <a:rPr lang="el-GR" i="1" dirty="0" smtClean="0"/>
              <a:t>αντίφασης</a:t>
            </a:r>
            <a:r>
              <a:rPr lang="el-GR" dirty="0" smtClean="0"/>
              <a:t> (μια πρόταση είναι αληθής όταν η αντίθετή της είναι αντιφατική –π.χ. ‘Α=Α’, ‘το μέρος είναι μικρότερο του όλου’), 2) Αρχή του </a:t>
            </a:r>
            <a:r>
              <a:rPr lang="el-GR" i="1" dirty="0" err="1" smtClean="0"/>
              <a:t>αποχρώντος</a:t>
            </a:r>
            <a:r>
              <a:rPr lang="el-GR" i="1" dirty="0" smtClean="0"/>
              <a:t> λόγου </a:t>
            </a:r>
            <a:r>
              <a:rPr lang="el-GR" dirty="0" smtClean="0"/>
              <a:t>(για κάθε τι που υπάρχει (που είναι αληθές) θα πρέπει να υπάρχει ένας </a:t>
            </a:r>
            <a:r>
              <a:rPr lang="el-GR" dirty="0" err="1" smtClean="0"/>
              <a:t>αποχρών</a:t>
            </a:r>
            <a:r>
              <a:rPr lang="el-GR" dirty="0" smtClean="0"/>
              <a:t> λόγος για τον οποίο είναι έτσι όπως είναι και όχι αλλιώς).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H </a:t>
            </a:r>
            <a:r>
              <a:rPr lang="el-GR" dirty="0" smtClean="0"/>
              <a:t>άρνηση της </a:t>
            </a:r>
            <a:r>
              <a:rPr lang="el-GR" dirty="0" err="1" smtClean="0"/>
              <a:t>ενδεχομενικότητας</a:t>
            </a:r>
            <a:r>
              <a:rPr lang="el-GR" dirty="0" smtClean="0"/>
              <a:t> στον </a:t>
            </a:r>
            <a:r>
              <a:rPr lang="en-US" dirty="0" smtClean="0"/>
              <a:t>Leibniz</a:t>
            </a:r>
            <a:endParaRPr lang="el-GR" dirty="0"/>
          </a:p>
        </p:txBody>
      </p:sp>
      <p:sp>
        <p:nvSpPr>
          <p:cNvPr id="3" name="2 - Θέση περιεχομένου"/>
          <p:cNvSpPr>
            <a:spLocks noGrp="1"/>
          </p:cNvSpPr>
          <p:nvPr>
            <p:ph sz="quarter" idx="1"/>
          </p:nvPr>
        </p:nvSpPr>
        <p:spPr/>
        <p:txBody>
          <a:bodyPr>
            <a:noAutofit/>
          </a:bodyPr>
          <a:lstStyle/>
          <a:p>
            <a:r>
              <a:rPr lang="en-US" sz="1700" dirty="0" smtClean="0"/>
              <a:t>M</a:t>
            </a:r>
            <a:r>
              <a:rPr lang="el-GR" sz="1700" dirty="0" err="1" smtClean="0"/>
              <a:t>ολονότι</a:t>
            </a:r>
            <a:r>
              <a:rPr lang="el-GR" sz="1700" dirty="0" smtClean="0"/>
              <a:t> ο </a:t>
            </a:r>
            <a:r>
              <a:rPr lang="en-US" sz="1700" dirty="0" smtClean="0"/>
              <a:t>Leibniz </a:t>
            </a:r>
            <a:r>
              <a:rPr lang="el-GR" sz="1700" dirty="0" smtClean="0"/>
              <a:t>αρχικά κάνει διάκριση μεταξύ αναγκαίων και εμπειρικών αληθειών</a:t>
            </a:r>
            <a:r>
              <a:rPr lang="en-US" sz="1700" dirty="0" smtClean="0"/>
              <a:t>, </a:t>
            </a:r>
            <a:r>
              <a:rPr lang="el-GR" sz="1700" dirty="0" smtClean="0"/>
              <a:t>εν τέλει (βάσει των 2 παραπάνω αρχών) καταλήγει στην άποψη ότι </a:t>
            </a:r>
            <a:r>
              <a:rPr lang="el-GR" sz="1700" i="1" dirty="0" smtClean="0"/>
              <a:t>όλες</a:t>
            </a:r>
            <a:r>
              <a:rPr lang="el-GR" sz="1700" dirty="0" smtClean="0"/>
              <a:t> οι αλήθειες (ακόμα και οι ‘φαινομενικά’ εμπειρικές αλήθειες) είναι σε τελευταία ανάλυση ταυτολογικές (αναγκαία αληθείς), και όλες οι ψευδείς προτάσεις αντιφατικές (αναγκαία ψευδείς).</a:t>
            </a:r>
          </a:p>
          <a:p>
            <a:endParaRPr lang="el-GR" sz="1700" dirty="0" smtClean="0"/>
          </a:p>
          <a:p>
            <a:r>
              <a:rPr lang="el-GR" sz="1700" dirty="0" smtClean="0"/>
              <a:t>Σε κάθε αληθή πρόταση η έννοια του κατηγορήματος </a:t>
            </a:r>
            <a:r>
              <a:rPr lang="el-GR" sz="1700" i="1" dirty="0" smtClean="0"/>
              <a:t>εμπεριέχεται</a:t>
            </a:r>
            <a:r>
              <a:rPr lang="el-GR" sz="1700" dirty="0" smtClean="0"/>
              <a:t> στην έννοια του υποκειμένου. Στις προτάσεις της λογικής και των μαθηματικών η εν λόγω σύνδεση είναι φανερή, ενώ στην περίπτωση των εμπειρικών προτάσεων το κατηγόρημα εμπεριέχεται στο υποκείμενο όχι φανερά, αλλά με ένα </a:t>
            </a:r>
            <a:r>
              <a:rPr lang="el-GR" sz="1700" i="1" dirty="0" smtClean="0"/>
              <a:t>λανθάνοντα</a:t>
            </a:r>
            <a:r>
              <a:rPr lang="el-GR" sz="1700" dirty="0" smtClean="0"/>
              <a:t> τρόπο.</a:t>
            </a:r>
          </a:p>
          <a:p>
            <a:pPr>
              <a:buNone/>
            </a:pPr>
            <a:endParaRPr lang="el-GR" sz="1700" dirty="0" smtClean="0"/>
          </a:p>
          <a:p>
            <a:r>
              <a:rPr lang="el-GR" sz="1700" dirty="0" smtClean="0"/>
              <a:t>Π.χ. στην πρόταση ‘Σήμερα βρέχει στην Αθήνα’ ενώ φαινομενικά το κατηγόρημα (βρέχει) δεν εμπεριέχεται στο υποκείμενο (εφόσον θα ήταν δυνατό να μη βρέχει, να έχει ήλιο), αν αναλύσουμε πλήρως τις εν λόγω έννοιες βάσει της αρχής του </a:t>
            </a:r>
            <a:r>
              <a:rPr lang="el-GR" sz="1700" dirty="0" err="1" smtClean="0"/>
              <a:t>αποχρώντος</a:t>
            </a:r>
            <a:r>
              <a:rPr lang="el-GR" sz="1700" dirty="0" smtClean="0"/>
              <a:t> Λόγου (αν γνωρίζαμε π.χ. το σύνολο του </a:t>
            </a:r>
            <a:r>
              <a:rPr lang="el-GR" sz="1700" dirty="0" err="1" smtClean="0"/>
              <a:t>αιτιακού</a:t>
            </a:r>
            <a:r>
              <a:rPr lang="el-GR" sz="1700" dirty="0" smtClean="0"/>
              <a:t> πλαισίου που είναι υπεύθυνο για τις παρούσες καιρικές συνθήκες) θα καταλαβαίναμε ότι είναι φυσικά αναγκαίο και όχι τυχαίο/</a:t>
            </a:r>
            <a:r>
              <a:rPr lang="el-GR" sz="1700" dirty="0" err="1" smtClean="0"/>
              <a:t>ενδεχομενικό</a:t>
            </a:r>
            <a:r>
              <a:rPr lang="el-GR" sz="1700" dirty="0" smtClean="0"/>
              <a:t> ότι σήμερα βρέχει στην Αθήνα (εδώ ο </a:t>
            </a:r>
            <a:r>
              <a:rPr lang="en-US" sz="1700" dirty="0" smtClean="0"/>
              <a:t>Leibniz </a:t>
            </a:r>
            <a:r>
              <a:rPr lang="el-GR" sz="1700" dirty="0" smtClean="0"/>
              <a:t>έχει την ίδια άποψη με τον </a:t>
            </a:r>
            <a:r>
              <a:rPr lang="en-US" sz="1700" dirty="0" smtClean="0"/>
              <a:t>Spinoza).</a:t>
            </a:r>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Κριτική στον Αριστοτελικό </a:t>
            </a:r>
            <a:r>
              <a:rPr lang="el-GR" dirty="0" err="1" smtClean="0"/>
              <a:t>υλομορφισμό</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Οι εμπειριστές και οι ορθολογιστές, παρά τις διαφορές τους, </a:t>
            </a:r>
            <a:r>
              <a:rPr lang="el-GR" i="1" dirty="0" smtClean="0"/>
              <a:t>συμφωνούσαν</a:t>
            </a:r>
            <a:r>
              <a:rPr lang="el-GR" dirty="0" smtClean="0"/>
              <a:t> στο ότι η εν λόγω αριστοτελική αντίληψη περί επιστήμης </a:t>
            </a:r>
            <a:r>
              <a:rPr lang="el-GR" i="1" dirty="0" smtClean="0"/>
              <a:t>δεν</a:t>
            </a:r>
            <a:r>
              <a:rPr lang="el-GR" dirty="0" smtClean="0"/>
              <a:t> αρμόζει στη μελέτη των φυσικών φαινομένων. </a:t>
            </a:r>
          </a:p>
          <a:p>
            <a:endParaRPr lang="el-GR" dirty="0" smtClean="0"/>
          </a:p>
          <a:p>
            <a:r>
              <a:rPr lang="el-GR" dirty="0" smtClean="0"/>
              <a:t>Οι αριστοτελικοί ‘ορισμοί’ (βάσει της ‘ουσιώδους μορφής’ των πραγμάτων) φαίνονται περισσότερο απλά λεκτικά σχήματα, που επινοούνται ‘από την πολυθρόνα’, και τα οποία δεν προσφέρουν ουσιαστική πληροφορία (εξήγηση) για τα φαινόμενα με τα οποία ασχολούνται. Ποια είναι η ‘ουσιώδης μορφή’ του αλόγου ή του ψύλλου; Πώς από αυτές τις μορφές συνεπάγονται (και μάλιστα κατ’ αναγκαιότητα) οι ιδιότητες των εν λόγω μορφών ζωής; </a:t>
            </a:r>
          </a:p>
          <a:p>
            <a:endParaRPr lang="el-GR" dirty="0" smtClean="0"/>
          </a:p>
          <a:p>
            <a:r>
              <a:rPr lang="el-GR" dirty="0" smtClean="0"/>
              <a:t>Στην καλύτερη περίπτωση, οι εν λόγω ‘ορισμοί’ εκφράζουν, αναπτύσσουν και ανακυκλώνουν μια ήδη υπάρχουσα καθημερινή κατανόηση μας των εν λόγω φαινομένων, η οποία είναι εν πολλοίς συγκεχυμένη, ασαφής και </a:t>
            </a:r>
            <a:r>
              <a:rPr lang="el-GR" dirty="0" err="1" smtClean="0"/>
              <a:t>ενδεχομενική</a:t>
            </a:r>
            <a:r>
              <a:rPr lang="el-GR" dirty="0" smtClean="0"/>
              <a:t>. </a:t>
            </a:r>
          </a:p>
          <a:p>
            <a:endParaRPr lang="el-GR" dirty="0" smtClean="0"/>
          </a:p>
          <a:p>
            <a:r>
              <a:rPr lang="el-GR" dirty="0" smtClean="0"/>
              <a:t>Για αυτούς τους λόγους, η εμπειρική μας γνώση από την αρχαιότητα μέχρι και τον 16-17</a:t>
            </a:r>
            <a:r>
              <a:rPr lang="el-GR" baseline="30000" dirty="0" smtClean="0"/>
              <a:t>ο</a:t>
            </a:r>
            <a:r>
              <a:rPr lang="el-GR" dirty="0" smtClean="0"/>
              <a:t> αιώνα έχει μείνει σχεδόν στάσιμη. Δεν προοδεύει, δεν αναπτύσσεται, και συνακόλουθα η ζωή των ανθρώπων δεν καλυτερεύει.</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Αρχή του </a:t>
            </a:r>
            <a:r>
              <a:rPr lang="el-GR" dirty="0" err="1" smtClean="0"/>
              <a:t>αποχρώντος</a:t>
            </a:r>
            <a:r>
              <a:rPr lang="el-GR" dirty="0" smtClean="0"/>
              <a:t> Λόγου</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Μέσω λοιπόν της μεθοδολογικής αρχής του </a:t>
            </a:r>
            <a:r>
              <a:rPr lang="el-GR" sz="1800" dirty="0" err="1" smtClean="0"/>
              <a:t>αποχρώντος</a:t>
            </a:r>
            <a:r>
              <a:rPr lang="el-GR" sz="1800" dirty="0" smtClean="0"/>
              <a:t> Λόγου μπορούμε θεωρητικά (αν και όχι στην πράξη) να ανάγουμε όλες τις αλήθειες (ακόμα και αυτές που φαίνονται εμπειρικές/</a:t>
            </a:r>
            <a:r>
              <a:rPr lang="el-GR" sz="1800" dirty="0" err="1" smtClean="0"/>
              <a:t>ενδεχομενικές</a:t>
            </a:r>
            <a:r>
              <a:rPr lang="el-GR" sz="1800" dirty="0" smtClean="0"/>
              <a:t>) σε άμεσες, αυταπόδεικτες αλήθειες, στις οποίες φαίνεται άμεσα γιατί </a:t>
            </a:r>
            <a:r>
              <a:rPr lang="el-GR" sz="1800" i="1" dirty="0" smtClean="0"/>
              <a:t>πρέπει</a:t>
            </a:r>
            <a:r>
              <a:rPr lang="el-GR" sz="1800" dirty="0" smtClean="0"/>
              <a:t> να είναι αληθείς.</a:t>
            </a:r>
          </a:p>
          <a:p>
            <a:endParaRPr lang="el-GR" sz="1800" dirty="0" smtClean="0"/>
          </a:p>
          <a:p>
            <a:r>
              <a:rPr lang="el-GR" sz="1800" dirty="0" smtClean="0"/>
              <a:t>Η αρχή του </a:t>
            </a:r>
            <a:r>
              <a:rPr lang="el-GR" sz="1800" dirty="0" err="1" smtClean="0"/>
              <a:t>αποχρώντος</a:t>
            </a:r>
            <a:r>
              <a:rPr lang="el-GR" sz="1800" dirty="0" smtClean="0"/>
              <a:t> Λόγου είναι η γενική </a:t>
            </a:r>
            <a:r>
              <a:rPr lang="el-GR" sz="1800" i="1" dirty="0" smtClean="0"/>
              <a:t>ρυθμιστική</a:t>
            </a:r>
            <a:r>
              <a:rPr lang="el-GR" sz="1800" dirty="0" smtClean="0"/>
              <a:t> αρχή του Λόγου (‘πάντα να αναζητάς τον </a:t>
            </a:r>
            <a:r>
              <a:rPr lang="el-GR" sz="1800" dirty="0" err="1" smtClean="0"/>
              <a:t>αποχρώντα</a:t>
            </a:r>
            <a:r>
              <a:rPr lang="el-GR" sz="1800" dirty="0" smtClean="0"/>
              <a:t> λόγο κάθε πρότασης ή συμβάντος</a:t>
            </a:r>
            <a:r>
              <a:rPr lang="en-US" sz="1800" dirty="0" smtClean="0"/>
              <a:t>’</a:t>
            </a:r>
            <a:r>
              <a:rPr lang="el-GR" sz="1800" dirty="0" smtClean="0"/>
              <a:t>). Συνιστά ένα ρυθμιστικό </a:t>
            </a:r>
            <a:r>
              <a:rPr lang="el-GR" sz="1800" i="1" dirty="0" smtClean="0"/>
              <a:t>ιδεώδες</a:t>
            </a:r>
            <a:r>
              <a:rPr lang="el-GR" sz="1800" dirty="0" smtClean="0"/>
              <a:t> του Λόγου (δεν πραγματώνεται πάντα στην πράξη, αλλά μας κινητοποιεί σε μια συνεχή αναζήτηση των αιτίων που εξηγούν κατ’ αναγκαιότητα διάφορα εμπειρικά φαινόμενα που φαίνονται απλά τυχαία αληθή).</a:t>
            </a:r>
          </a:p>
          <a:p>
            <a:endParaRPr lang="el-GR" sz="1800" dirty="0" smtClean="0"/>
          </a:p>
          <a:p>
            <a:r>
              <a:rPr lang="el-GR" sz="1800" dirty="0" smtClean="0"/>
              <a:t>Πρότυπο της φιλοσοφικής μεθόδου του </a:t>
            </a:r>
            <a:r>
              <a:rPr lang="en-US" sz="1800" dirty="0" smtClean="0"/>
              <a:t>Leibniz </a:t>
            </a:r>
            <a:r>
              <a:rPr lang="el-GR" sz="1800" dirty="0" smtClean="0"/>
              <a:t>είναι τα μαθηματικά. Όπως και εκεί, έτσι και στη φιλοσοφία η βάση όλων των αληθειών είναι οι </a:t>
            </a:r>
            <a:r>
              <a:rPr lang="el-GR" sz="1800" i="1" dirty="0" smtClean="0"/>
              <a:t>ταυτολογικές</a:t>
            </a:r>
            <a:r>
              <a:rPr lang="el-GR" sz="1800" dirty="0" smtClean="0"/>
              <a:t> αλήθειες (και όχι </a:t>
            </a:r>
            <a:r>
              <a:rPr lang="el-GR" sz="1800" dirty="0" err="1" smtClean="0"/>
              <a:t>π.χ</a:t>
            </a:r>
            <a:r>
              <a:rPr lang="en-US" sz="1800" dirty="0" smtClean="0"/>
              <a:t>.</a:t>
            </a:r>
            <a:r>
              <a:rPr lang="el-GR" sz="1800" dirty="0" smtClean="0"/>
              <a:t> οι ‘σαφείς και ευκρινείς’ ιδέες του </a:t>
            </a:r>
            <a:r>
              <a:rPr lang="en-US" sz="1800" dirty="0" smtClean="0"/>
              <a:t>Descartes -</a:t>
            </a:r>
            <a:r>
              <a:rPr lang="el-GR" sz="1800" dirty="0" smtClean="0"/>
              <a:t>εδώ ο </a:t>
            </a:r>
            <a:r>
              <a:rPr lang="en-US" sz="1800" dirty="0" smtClean="0"/>
              <a:t>Leibniz </a:t>
            </a:r>
            <a:r>
              <a:rPr lang="el-GR" sz="1800" dirty="0" smtClean="0"/>
              <a:t>αποδεικνύεται περισσότερο ρασιοναλιστής από τον </a:t>
            </a:r>
            <a:r>
              <a:rPr lang="en-US" sz="1800" dirty="0" smtClean="0"/>
              <a:t>Descartes)</a:t>
            </a:r>
            <a:r>
              <a:rPr lang="el-GR" sz="1800" dirty="0" smtClean="0"/>
              <a:t>. Μόνο </a:t>
            </a:r>
            <a:r>
              <a:rPr lang="el-GR" sz="1800" dirty="0" err="1" smtClean="0"/>
              <a:t>ό,τι</a:t>
            </a:r>
            <a:r>
              <a:rPr lang="el-GR" sz="1800" dirty="0" smtClean="0"/>
              <a:t> ανάγεται εκεί είναι με αποδεικτικό τρόπο αληθές και συνιστά γνώση.</a:t>
            </a:r>
            <a:r>
              <a:rPr lang="en-US" sz="1800" dirty="0" smtClean="0"/>
              <a:t> </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κατασκευή μιας λογικά τέλειας γλώσσας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Οι ίδιες οι ταυτολογικές αλήθειες δικαιολογούνται υπό την έννοια ότι αν τις αρνηθούμε καταλήγουμε σε αντιφάσεις, καθιστώντας αδύνατη την κατανόηση, τη γνώση και την αλήθεια.</a:t>
            </a:r>
          </a:p>
          <a:p>
            <a:endParaRPr lang="el-GR" dirty="0" smtClean="0"/>
          </a:p>
          <a:p>
            <a:r>
              <a:rPr lang="el-GR" dirty="0" smtClean="0"/>
              <a:t>Όλες οι υπόλοιπες αλήθειες παράγονται παραγωγικά από τις ταυτολογικές αλήθειες όπως οι λέξεις μιας γλώσσας προκύπτουν από τα γράμματα της αλφαβήτου. Τα απλά εννοιολογικά στοιχεία των ταυτολογικών αληθειών είναι ένα είδος αλφαβήτου απλών πρωταρχικών εννοιών. Συνιστούν το αλφάβητο της ανθρώπινης σκέψης.</a:t>
            </a:r>
          </a:p>
          <a:p>
            <a:endParaRPr lang="el-GR" dirty="0" smtClean="0"/>
          </a:p>
          <a:p>
            <a:r>
              <a:rPr lang="el-GR" dirty="0" smtClean="0"/>
              <a:t>Όραμα του </a:t>
            </a:r>
            <a:r>
              <a:rPr lang="en-US" dirty="0" smtClean="0"/>
              <a:t>Leibniz: </a:t>
            </a:r>
            <a:r>
              <a:rPr lang="el-GR" dirty="0" smtClean="0"/>
              <a:t>Η κατασκευή μιας παγκόσμιας συμβολικής γλώσσας που να εκφράζει όλες τις επιστημονικές αλήθειες και να μπορεί να επιλύει όλες τις διαφορές γνωμών στο πλαίσιο της καθημερινότητας. (Αυτή η άποψη δεν φαίνεται εύλογη σήμερα, αλλά επηρέασε την αναλυτική φιλοσοφία στον 20</a:t>
            </a:r>
            <a:r>
              <a:rPr lang="el-GR" baseline="30000" dirty="0" smtClean="0"/>
              <a:t>ο</a:t>
            </a:r>
            <a:r>
              <a:rPr lang="el-GR" dirty="0" smtClean="0"/>
              <a:t> αιώνα, στον πυρήνα της οποίας βρισκόταν μια τέτοια αντίληψη (</a:t>
            </a:r>
            <a:r>
              <a:rPr lang="en-US" dirty="0" err="1" smtClean="0"/>
              <a:t>Frege</a:t>
            </a:r>
            <a:r>
              <a:rPr lang="en-US" dirty="0" smtClean="0"/>
              <a:t>, Russell, Wittgenstein, </a:t>
            </a:r>
            <a:r>
              <a:rPr lang="en-US" dirty="0" err="1" smtClean="0"/>
              <a:t>Carnap</a:t>
            </a:r>
            <a:r>
              <a:rPr lang="en-US"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 priori </a:t>
            </a:r>
            <a:r>
              <a:rPr lang="el-GR" dirty="0" smtClean="0"/>
              <a:t>και </a:t>
            </a:r>
            <a:r>
              <a:rPr lang="en-US" dirty="0" smtClean="0"/>
              <a:t>a posteriori </a:t>
            </a:r>
            <a:r>
              <a:rPr lang="el-GR" dirty="0" smtClean="0"/>
              <a:t>γνώση</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Διάκριση όλων των αληθειών σε 2 κατηγορίες:</a:t>
            </a:r>
          </a:p>
          <a:p>
            <a:r>
              <a:rPr lang="el-GR" dirty="0" smtClean="0"/>
              <a:t>1) Αλήθειες του Λόγου (</a:t>
            </a:r>
            <a:r>
              <a:rPr lang="en-US" dirty="0" smtClean="0"/>
              <a:t>a priori </a:t>
            </a:r>
            <a:r>
              <a:rPr lang="el-GR" dirty="0" smtClean="0"/>
              <a:t>γνωστές): προτάσεις της γεωμετρίας, αριθμητικής, λογικής. Ισχύουν σε κάθε δυνατό κόσμο (το αντίθετό τους είναι αδύνατο διότι συνεπάγεται αντίφαση).</a:t>
            </a:r>
          </a:p>
          <a:p>
            <a:r>
              <a:rPr lang="el-GR" dirty="0" smtClean="0"/>
              <a:t>2) Εμπειρικές αλήθειες (</a:t>
            </a:r>
            <a:r>
              <a:rPr lang="en-US" dirty="0" smtClean="0"/>
              <a:t>a posteriori </a:t>
            </a:r>
            <a:r>
              <a:rPr lang="el-GR" dirty="0" smtClean="0"/>
              <a:t>γνωστές): Έχουν αντικείμενό τους την εξωτερική πραγματικότητα, η ύπαρξή τους δε συνεπάγεται αναγκαιότητα, είναι </a:t>
            </a:r>
            <a:r>
              <a:rPr lang="el-GR" i="1" dirty="0" err="1" smtClean="0"/>
              <a:t>ενδεχομενικές</a:t>
            </a:r>
            <a:r>
              <a:rPr lang="el-GR" dirty="0" smtClean="0"/>
              <a:t> (</a:t>
            </a:r>
            <a:r>
              <a:rPr lang="en-US" dirty="0" smtClean="0"/>
              <a:t>contingent) </a:t>
            </a:r>
            <a:r>
              <a:rPr lang="el-GR" dirty="0" smtClean="0"/>
              <a:t>αλήθειες. Διέπονται ωστόσο και αυτές από τη δεύτερη λογική αρχή του </a:t>
            </a:r>
            <a:r>
              <a:rPr lang="en-US" dirty="0" smtClean="0"/>
              <a:t>Leibniz, </a:t>
            </a:r>
            <a:r>
              <a:rPr lang="el-GR" dirty="0" smtClean="0"/>
              <a:t>την αρχή του </a:t>
            </a:r>
            <a:r>
              <a:rPr lang="el-GR" dirty="0" err="1" smtClean="0"/>
              <a:t>αποχρώντος</a:t>
            </a:r>
            <a:r>
              <a:rPr lang="el-GR" dirty="0" smtClean="0"/>
              <a:t> λόγου (π.χ. από τους λογικά δυνατούς κόσμους ο δικός μας κόσμος προέκυψε βάσει της ‘αρχής του βέλτιστου’: δημιουργήθηκε εκείνος ο κόσμος που είχε την πιο ‘αρμονική’ δυνατή συναρμογή των συστατικών στοιχείων του)</a:t>
            </a:r>
          </a:p>
          <a:p>
            <a:endParaRPr lang="el-GR" dirty="0" smtClean="0"/>
          </a:p>
          <a:p>
            <a:r>
              <a:rPr lang="el-GR" dirty="0" smtClean="0"/>
              <a:t>Οι εμπειρικές αλήθειες, βάσει της αρχής του </a:t>
            </a:r>
            <a:r>
              <a:rPr lang="el-GR" dirty="0" err="1" smtClean="0"/>
              <a:t>αποχρώντος</a:t>
            </a:r>
            <a:r>
              <a:rPr lang="el-GR" dirty="0" smtClean="0"/>
              <a:t> λόγου, θα πρέπει να αναχθούν σε αναγκαίες αλήθειες. Και επειδή αφορούν </a:t>
            </a:r>
            <a:r>
              <a:rPr lang="el-GR" i="1" dirty="0" smtClean="0"/>
              <a:t>συγκεκριμένα</a:t>
            </a:r>
            <a:r>
              <a:rPr lang="el-GR" dirty="0" smtClean="0"/>
              <a:t> πράγματα (αντικείμενα, ανθρώπους), θα πρέπει στην έννοια του εκάστοτε συγκεκριμένου πράγματος να περιλαμβάνονται </a:t>
            </a:r>
            <a:r>
              <a:rPr lang="el-GR" i="1" dirty="0" smtClean="0"/>
              <a:t>όλες</a:t>
            </a:r>
            <a:r>
              <a:rPr lang="el-GR" dirty="0" smtClean="0"/>
              <a:t> οι χωρικές και χρονικές σχέσεις αυτού του πράγματος με τα υπόλοιπα πράγματα. </a:t>
            </a:r>
          </a:p>
          <a:p>
            <a:endParaRPr lang="el-GR" dirty="0" smtClean="0"/>
          </a:p>
          <a:p>
            <a:r>
              <a:rPr lang="el-GR" dirty="0" smtClean="0"/>
              <a:t>Κάτι τέτοιο είναι αδύνατο να γίνει στην πράξη. Μόνο ο άπειρος νους του Θεού μπορεί να γνωρίσει </a:t>
            </a:r>
            <a:r>
              <a:rPr lang="en-US" dirty="0" smtClean="0"/>
              <a:t>a priori </a:t>
            </a:r>
            <a:r>
              <a:rPr lang="el-GR" dirty="0" smtClean="0"/>
              <a:t>τον </a:t>
            </a:r>
            <a:r>
              <a:rPr lang="el-GR" dirty="0" err="1" smtClean="0"/>
              <a:t>αποχρώντα</a:t>
            </a:r>
            <a:r>
              <a:rPr lang="el-GR" dirty="0" smtClean="0"/>
              <a:t> λόγο όλων των εμπειρικών αληθειών.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αρχή του ‘βέλτιστου’</a:t>
            </a:r>
            <a:endParaRPr lang="el-GR" dirty="0"/>
          </a:p>
        </p:txBody>
      </p:sp>
      <p:sp>
        <p:nvSpPr>
          <p:cNvPr id="3" name="2 - Θέση περιεχομένου"/>
          <p:cNvSpPr>
            <a:spLocks noGrp="1"/>
          </p:cNvSpPr>
          <p:nvPr>
            <p:ph sz="quarter" idx="1"/>
          </p:nvPr>
        </p:nvSpPr>
        <p:spPr/>
        <p:txBody>
          <a:bodyPr>
            <a:noAutofit/>
          </a:bodyPr>
          <a:lstStyle/>
          <a:p>
            <a:pPr>
              <a:buNone/>
            </a:pPr>
            <a:r>
              <a:rPr lang="el-GR" sz="1800" dirty="0" smtClean="0"/>
              <a:t>	</a:t>
            </a:r>
            <a:r>
              <a:rPr lang="el-GR" sz="1600" dirty="0" smtClean="0"/>
              <a:t>Ωστόσο, εμείς ως πεπερασμένα όντα μπορούμε να </a:t>
            </a:r>
            <a:r>
              <a:rPr lang="el-GR" sz="1600" i="1" dirty="0" smtClean="0"/>
              <a:t>προσεγγίσουμε</a:t>
            </a:r>
            <a:r>
              <a:rPr lang="el-GR" sz="1600" dirty="0" smtClean="0"/>
              <a:t> τουλάχιστον μια τέτοια γνώση βάσει των εξής </a:t>
            </a:r>
            <a:r>
              <a:rPr lang="el-GR" sz="1600" i="1" dirty="0" smtClean="0"/>
              <a:t>μεθοδολογικών αρχών </a:t>
            </a:r>
            <a:r>
              <a:rPr lang="el-GR" sz="1600" dirty="0" smtClean="0"/>
              <a:t>της </a:t>
            </a:r>
            <a:r>
              <a:rPr lang="en-US" sz="1600" dirty="0" smtClean="0"/>
              <a:t>a posteriori </a:t>
            </a:r>
            <a:r>
              <a:rPr lang="el-GR" sz="1600" dirty="0" smtClean="0"/>
              <a:t>γνώσης: </a:t>
            </a:r>
          </a:p>
          <a:p>
            <a:endParaRPr lang="el-GR" sz="1600" dirty="0" smtClean="0"/>
          </a:p>
          <a:p>
            <a:r>
              <a:rPr lang="el-GR" sz="1600" dirty="0" smtClean="0"/>
              <a:t>1) Κάθε άμεσο συνειδησιακό μπορεί ως τέτοιο να αντιμετωπίζεται από μας ως ‘πρώτη αλήθεια’ (εδώ μπαίνει το Καρτεσιανό </a:t>
            </a:r>
            <a:r>
              <a:rPr lang="en-US" sz="1600" dirty="0" smtClean="0"/>
              <a:t>cogito, </a:t>
            </a:r>
            <a:r>
              <a:rPr lang="el-GR" sz="1600" dirty="0" smtClean="0"/>
              <a:t>και όχι ως πρώτη αρχή του Λόγου</a:t>
            </a:r>
            <a:r>
              <a:rPr lang="en-US" sz="1600" dirty="0" smtClean="0"/>
              <a:t>), </a:t>
            </a:r>
            <a:endParaRPr lang="el-GR" sz="1600" dirty="0" smtClean="0"/>
          </a:p>
          <a:p>
            <a:endParaRPr lang="el-GR" sz="1600" dirty="0" smtClean="0"/>
          </a:p>
          <a:p>
            <a:r>
              <a:rPr lang="en-US" sz="1600" dirty="0" smtClean="0"/>
              <a:t>2) </a:t>
            </a:r>
            <a:r>
              <a:rPr lang="el-GR" sz="1600" dirty="0" smtClean="0"/>
              <a:t>Η συνοχή των φαινομένων με αυτά των οποίων είχαμε ήδη εμπειρία, οι κανονικότητες που διακρίνουμε βάσει αυτής της συνοχής, και οι επιτυχείς προβλέψεις μελλοντικών φαινομένων στις οποίες μας οδηγούν (κριτήριο διάκρισης αντικειμενικής εξωτερικής πραγματικότητας με υποκειμενική πραγματικότητα, φαντασία). </a:t>
            </a:r>
          </a:p>
          <a:p>
            <a:endParaRPr lang="el-GR" sz="1600" dirty="0" smtClean="0"/>
          </a:p>
          <a:p>
            <a:r>
              <a:rPr lang="el-GR" sz="1600" dirty="0" smtClean="0"/>
              <a:t>3) Αρχή της αιτιότητας (κάθε συμβάν έχει μια αιτία), φυσικοί νόμοι (οι απλούστερες υποθέσεις που εξηγούν πολλά και ετερογενή φαινόμενα)</a:t>
            </a:r>
          </a:p>
          <a:p>
            <a:endParaRPr lang="el-GR" sz="1600" dirty="0" smtClean="0"/>
          </a:p>
          <a:p>
            <a:r>
              <a:rPr lang="el-GR" sz="1600" dirty="0" smtClean="0"/>
              <a:t>4) Αρχή της διατήρησης της ενέργειας, αρχή της συνέχειας (η φύση δεν κάνει άλματα). </a:t>
            </a:r>
          </a:p>
          <a:p>
            <a:endParaRPr lang="el-GR" sz="1600" dirty="0" smtClean="0"/>
          </a:p>
          <a:p>
            <a:r>
              <a:rPr lang="el-GR" sz="1600" dirty="0" smtClean="0"/>
              <a:t>Οι εν λόγω μεθοδολογικές αρχές προκύπτουν από την αρχή του ‘βέλτιστου’ (του βέλτιστου συνδυασμού ποικιλίας και τάξης).</a:t>
            </a:r>
          </a:p>
          <a:p>
            <a:pPr>
              <a:buNone/>
            </a:pPr>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μεταφυσική του </a:t>
            </a:r>
            <a:r>
              <a:rPr lang="en-US" dirty="0" smtClean="0"/>
              <a:t>Leibniz</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n-US" sz="7200" dirty="0" smtClean="0"/>
              <a:t>O Leibniz </a:t>
            </a:r>
            <a:r>
              <a:rPr lang="el-GR" sz="7200" dirty="0" smtClean="0"/>
              <a:t>είναι οπαδός της μηχανιστικής αντίληψης για τον φυσικό κόσμο (όπως ο </a:t>
            </a:r>
            <a:r>
              <a:rPr lang="en-US" sz="7200" dirty="0" smtClean="0"/>
              <a:t>Descartes). </a:t>
            </a:r>
            <a:r>
              <a:rPr lang="el-GR" sz="7200" dirty="0" smtClean="0"/>
              <a:t>Η εξήγηση της φύσης είναι δυνατή μέσω εννοιών της μηχανικής (σχήμα, μέγεθος, θέση, κίνηση). </a:t>
            </a:r>
          </a:p>
          <a:p>
            <a:endParaRPr lang="el-GR" sz="7200" dirty="0" smtClean="0"/>
          </a:p>
          <a:p>
            <a:r>
              <a:rPr lang="el-GR" sz="7200" dirty="0" smtClean="0"/>
              <a:t>Ο </a:t>
            </a:r>
            <a:r>
              <a:rPr lang="en-US" sz="7200" dirty="0" smtClean="0"/>
              <a:t>Leibniz, </a:t>
            </a:r>
            <a:r>
              <a:rPr lang="el-GR" sz="7200" dirty="0" smtClean="0"/>
              <a:t>ωστόσο, </a:t>
            </a:r>
            <a:r>
              <a:rPr lang="el-GR" sz="7200" i="1" dirty="0" smtClean="0"/>
              <a:t>συμπληρώνει</a:t>
            </a:r>
            <a:r>
              <a:rPr lang="el-GR" sz="7200" dirty="0" smtClean="0"/>
              <a:t> τη μηχανιστική θεωρία: Η καρτεσιανή έννοια της ύλης (εκτατή ουσία) δεν είναι επαρκής για την εξήγηση των φυσικών φαινομένων. Απαιτείται και η έννοια της </a:t>
            </a:r>
            <a:r>
              <a:rPr lang="el-GR" sz="7200" i="1" dirty="0" smtClean="0"/>
              <a:t>δύναμης</a:t>
            </a:r>
            <a:r>
              <a:rPr lang="el-GR" sz="7200" dirty="0" smtClean="0"/>
              <a:t>. Η αντίσταση που προβάλλουν τα σώματα στη μεταβολή της κίνησής τους κατά την κρούση, καθώς και η ‘ορμή’ τους (η κινητήριος δύναμη ενός κινητού) δείχνει ότι τα φαινόμενα της κίνησης δε μπορούν να εξηγηθούν με καθαρά γεωμετρικούς όρους.</a:t>
            </a:r>
          </a:p>
          <a:p>
            <a:endParaRPr lang="el-GR" sz="7200" dirty="0" smtClean="0"/>
          </a:p>
          <a:p>
            <a:r>
              <a:rPr lang="el-GR" sz="7200" dirty="0" smtClean="0"/>
              <a:t>Οι αρχές της μηχανικής απορρέουν από μια ανώτερη αρχή: Τη δύναμη (ενέργεια). Η δύναμη είναι η αιτία της κίνησης. Η κίνηση είναι η φυσική έκφραση της ενέργειας των σωμάτων. Η πηγή της δύναμης-ενέργειας βρίσκεται στο Θεό.</a:t>
            </a:r>
          </a:p>
          <a:p>
            <a:endParaRPr lang="el-GR" sz="7200" dirty="0" smtClean="0"/>
          </a:p>
          <a:p>
            <a:r>
              <a:rPr lang="el-GR" sz="7200" dirty="0" smtClean="0"/>
              <a:t>Η θεμελιώδης ουσία (υπόσταση) δε νοείται πια με όρους εκτατής μάζας, όπως στον </a:t>
            </a:r>
            <a:r>
              <a:rPr lang="en-US" sz="7200" dirty="0" smtClean="0"/>
              <a:t>Descartes) </a:t>
            </a:r>
            <a:r>
              <a:rPr lang="el-GR" sz="7200" dirty="0" smtClean="0"/>
              <a:t>αλλά με όρους ενέργειας (δύναμης, που δένεται στενά με την κίνηση). Μεταβαίνουμε από μια στατική σε μια </a:t>
            </a:r>
            <a:r>
              <a:rPr lang="el-GR" sz="7200" i="1" dirty="0" smtClean="0"/>
              <a:t>δυναμική</a:t>
            </a:r>
            <a:r>
              <a:rPr lang="el-GR" sz="7200" dirty="0" smtClean="0"/>
              <a:t> αντίληψη της ύλης.</a:t>
            </a:r>
          </a:p>
          <a:p>
            <a:pPr>
              <a:buNone/>
            </a:pP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μονάδες</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Τα υλικά σώματα (ανθρώπινα σώματα, πέτρες κλπ) δεν είναι ουσίες αλλά αθροίσματα απλών ουσιών. Οι απλές ουσίες/υποστάσεις είναι οι </a:t>
            </a:r>
            <a:r>
              <a:rPr lang="el-GR" sz="6800" i="1" dirty="0" smtClean="0"/>
              <a:t>μονάδες</a:t>
            </a:r>
            <a:r>
              <a:rPr lang="el-GR" sz="6800" dirty="0" smtClean="0"/>
              <a:t>.</a:t>
            </a:r>
          </a:p>
          <a:p>
            <a:endParaRPr lang="el-GR" sz="6800" dirty="0" smtClean="0"/>
          </a:p>
          <a:p>
            <a:r>
              <a:rPr lang="el-GR" sz="6800" dirty="0" smtClean="0"/>
              <a:t>Οι μονάδες δεν έχουν μέρη, είναι τα έσχατα στοιχεία των πραγμάτων, μένουν ίδιες σε κάθε μεταβολή τους</a:t>
            </a:r>
            <a:r>
              <a:rPr lang="en-US" sz="6800" dirty="0" smtClean="0"/>
              <a:t>, </a:t>
            </a:r>
            <a:r>
              <a:rPr lang="el-GR" sz="6800" dirty="0" smtClean="0"/>
              <a:t>δεν παράγονται από κάτι άλλο ούτε καταστρέφονται. Κάθε μονάδα συνιστά μια ‘ενεργό δύναμη’ η οποία, ως εσωτερική αρχή, προσδιορίζει τις μεταβολές της. </a:t>
            </a:r>
          </a:p>
          <a:p>
            <a:endParaRPr lang="el-GR" sz="6800" dirty="0" smtClean="0"/>
          </a:p>
          <a:p>
            <a:r>
              <a:rPr lang="el-GR" sz="6800" dirty="0" smtClean="0"/>
              <a:t>Οι μονάδες δεν έχουν ‘παράθυρα’, είναι ‘αυτό-περιεκτικές’, δεν επικοινωνούν με άλλες μονάδες έξω από τον εαυτό τους. Κάθε μονάδα συνιστά το δικό της </a:t>
            </a:r>
            <a:r>
              <a:rPr lang="el-GR" sz="6800" i="1" dirty="0" smtClean="0"/>
              <a:t>είδος </a:t>
            </a:r>
            <a:r>
              <a:rPr lang="el-GR" sz="6800" dirty="0" smtClean="0"/>
              <a:t>(Δεν υπάρχουν διαφορετικές μονάδες του ίδιου είδους.) Οι μονάδες έχουν εσωτερικές ιδιότητες οργανωμένες κατά τρόπο που να αποτελούν ‘παραστάσεις’ (ωστόσο, μόνο οι ‘ψυχικές’ μονάδες έχουν και αυτοσυνείδηση). Εντός της καθεμίας μονάδας παρίσταται (κατοπτρίζεται) το σύνολο των άλλων μονάδων -δηλαδή ολόκληρο το σύμπαν. Κάθε μονάδα είναι ένας μικρόκοσμος που περικλείει κατοπτρικά εντός της τον μακρόκοσμο.</a:t>
            </a:r>
            <a:r>
              <a:rPr lang="en-US" sz="6800" dirty="0" smtClean="0"/>
              <a:t> </a:t>
            </a:r>
            <a:endParaRPr lang="el-GR" sz="6800" dirty="0" smtClean="0"/>
          </a:p>
          <a:p>
            <a:endParaRPr lang="el-GR" sz="6800" dirty="0" smtClean="0"/>
          </a:p>
          <a:p>
            <a:r>
              <a:rPr lang="el-GR" sz="6800" dirty="0" smtClean="0"/>
              <a:t>Πώς εξηγείται η εναρμόνιση των μονάδων μεταξύ τους αν δεν διατηρούν πραγματικές (π.χ. </a:t>
            </a:r>
            <a:r>
              <a:rPr lang="el-GR" sz="6800" dirty="0" err="1" smtClean="0"/>
              <a:t>αιτιακές</a:t>
            </a:r>
            <a:r>
              <a:rPr lang="el-GR" sz="6800" dirty="0" smtClean="0"/>
              <a:t>, </a:t>
            </a:r>
            <a:r>
              <a:rPr lang="el-GR" sz="6800" dirty="0" err="1" smtClean="0"/>
              <a:t>χωροχρονικές</a:t>
            </a:r>
            <a:r>
              <a:rPr lang="el-GR" sz="6800" dirty="0" smtClean="0"/>
              <a:t>) σχέσεις η μια με την άλλη;</a:t>
            </a:r>
            <a:r>
              <a:rPr lang="en-US" sz="6800" dirty="0" smtClean="0"/>
              <a:t> </a:t>
            </a:r>
            <a:r>
              <a:rPr lang="el-GR" sz="6800" dirty="0" smtClean="0"/>
              <a:t>Π.χ. πώς επικοινωνεί η εκάστοτε ‘ψυχική μονάδα’ κάποιου με τις μονάδες από τις οποίες αποτελείται το σώμα του; Έχουν τεθεί σε μια </a:t>
            </a:r>
            <a:r>
              <a:rPr lang="el-GR" sz="6800" i="1" dirty="0" smtClean="0"/>
              <a:t>‘προ</a:t>
            </a:r>
            <a:r>
              <a:rPr lang="en-US" sz="6800" i="1" dirty="0" smtClean="0"/>
              <a:t>-</a:t>
            </a:r>
            <a:r>
              <a:rPr lang="el-GR" sz="6800" i="1" dirty="0" smtClean="0"/>
              <a:t>αποκατεστημένη’ αρμονία </a:t>
            </a:r>
            <a:r>
              <a:rPr lang="el-GR" sz="6800" dirty="0" smtClean="0"/>
              <a:t>από το Θεό (σαν 2 ρολόγια που έχουν ρυθμιστεί να δείχνουν την ίδια ώρα).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0"/>
            <a:ext cx="8534400" cy="1128698"/>
          </a:xfrm>
        </p:spPr>
        <p:txBody>
          <a:bodyPr>
            <a:noAutofit/>
          </a:bodyPr>
          <a:lstStyle/>
          <a:p>
            <a:r>
              <a:rPr lang="el-GR" sz="2400" dirty="0" smtClean="0"/>
              <a:t>10. Η γνωσιολογία των εμπειριστών και των ρασιοναλιστών: </a:t>
            </a:r>
            <a:r>
              <a:rPr lang="el-GR" sz="2400" dirty="0" err="1" smtClean="0"/>
              <a:t>Θεμελιοκρατία</a:t>
            </a:r>
            <a:r>
              <a:rPr lang="el-GR" sz="2400" dirty="0" smtClean="0"/>
              <a:t>, δογματισμός και σκεπτικισμός</a:t>
            </a:r>
            <a:endParaRPr lang="el-GR" sz="2400" dirty="0"/>
          </a:p>
        </p:txBody>
      </p:sp>
      <p:sp>
        <p:nvSpPr>
          <p:cNvPr id="3" name="2 - Θέση περιεχομένου"/>
          <p:cNvSpPr>
            <a:spLocks noGrp="1"/>
          </p:cNvSpPr>
          <p:nvPr>
            <p:ph sz="quarter" idx="1"/>
          </p:nvPr>
        </p:nvSpPr>
        <p:spPr>
          <a:xfrm>
            <a:off x="301752" y="1527048"/>
            <a:ext cx="8503920" cy="4572000"/>
          </a:xfrm>
        </p:spPr>
        <p:txBody>
          <a:bodyPr>
            <a:normAutofit fontScale="62500" lnSpcReduction="20000"/>
          </a:bodyPr>
          <a:lstStyle/>
          <a:p>
            <a:r>
              <a:rPr lang="el-GR" dirty="0" smtClean="0"/>
              <a:t>Οι εμπειριστές και οι ρασιοναλιστές, παρά τις πολύ μεγάλες διαφορές τους, αποδέχονται εξίσου μια ‘</a:t>
            </a:r>
            <a:r>
              <a:rPr lang="el-GR" i="1" dirty="0" err="1" smtClean="0"/>
              <a:t>θεμελιοκρατική</a:t>
            </a:r>
            <a:r>
              <a:rPr lang="el-GR" dirty="0" smtClean="0"/>
              <a:t>’ </a:t>
            </a:r>
            <a:r>
              <a:rPr lang="en-US" dirty="0" smtClean="0"/>
              <a:t>(</a:t>
            </a:r>
            <a:r>
              <a:rPr lang="en-US" dirty="0" err="1" smtClean="0"/>
              <a:t>foundationalist</a:t>
            </a:r>
            <a:r>
              <a:rPr lang="en-US" dirty="0" smtClean="0"/>
              <a:t>) </a:t>
            </a:r>
            <a:r>
              <a:rPr lang="el-GR" dirty="0" smtClean="0"/>
              <a:t>αντίληψη για τη γνώση. </a:t>
            </a:r>
          </a:p>
          <a:p>
            <a:endParaRPr lang="el-GR" dirty="0" smtClean="0"/>
          </a:p>
          <a:p>
            <a:r>
              <a:rPr lang="el-GR" dirty="0" smtClean="0"/>
              <a:t>Γνώση μπορεί να υπάρχει μόνο αν υπάρχει κάποιο </a:t>
            </a:r>
            <a:r>
              <a:rPr lang="el-GR" i="1" dirty="0" smtClean="0"/>
              <a:t>βέβαιο</a:t>
            </a:r>
            <a:r>
              <a:rPr lang="el-GR" dirty="0" smtClean="0"/>
              <a:t> θεμέλιο από το οποίο αυτή να μπορεί να παράγεται με αξιόπιστο τρόπο (παραγωγικό συλλογισμό βασισμένο σε σαφείς και ευκρινείς ιδέες). Πραγματική γνώση υπάρχει μόνο όταν έχει αποκλειστεί η αμφιβολία. </a:t>
            </a:r>
          </a:p>
          <a:p>
            <a:endParaRPr lang="el-GR" dirty="0" smtClean="0"/>
          </a:p>
          <a:p>
            <a:r>
              <a:rPr lang="el-GR" dirty="0" smtClean="0"/>
              <a:t>Για να δούμε τι ακριβώς σημαίνουν όλα αυτά, που οδηγούν, και πώς φτάνουν οι εμπειριστές από κοινού με τους ρασιοναλιστές να ενστερνίζονται μια </a:t>
            </a:r>
            <a:r>
              <a:rPr lang="el-GR" dirty="0" err="1" smtClean="0"/>
              <a:t>θεμελιοκρατική</a:t>
            </a:r>
            <a:r>
              <a:rPr lang="el-GR" dirty="0" smtClean="0"/>
              <a:t> εικόνα περί γνώσης πρέπει πρώτα να εξετάσουμε πώς αντιμετωπίζουν το ζήτημα του φιλοσοφικού </a:t>
            </a:r>
            <a:r>
              <a:rPr lang="el-GR" i="1" dirty="0" smtClean="0"/>
              <a:t>σκεπτικισμού</a:t>
            </a:r>
            <a:r>
              <a:rPr lang="el-GR" dirty="0" smtClean="0"/>
              <a:t>.</a:t>
            </a:r>
          </a:p>
          <a:p>
            <a:pPr>
              <a:buNone/>
            </a:pPr>
            <a:endParaRPr lang="el-GR" dirty="0" smtClean="0"/>
          </a:p>
          <a:p>
            <a:r>
              <a:rPr lang="el-GR" dirty="0" smtClean="0"/>
              <a:t>Οι εμπειριστές και οι ρασιοναλιστές από κοινού θεωρούν ύψιστης σημασίας ζήτημα να παράσχουν μια ικανοποιητική απάντηση στο πρόβλημα του σκεπτικισμού</a:t>
            </a:r>
            <a:r>
              <a:rPr lang="en-US" dirty="0" smtClean="0"/>
              <a:t>.</a:t>
            </a:r>
            <a:r>
              <a:rPr lang="el-GR" dirty="0" smtClean="0"/>
              <a:t> Παίρνουν τον σκεπτικισμό στα σοβαρά, και δέχονται (όπως και ο σκεπτικισμός) ότι η πραγματική γνώση θα πρέπει να </a:t>
            </a:r>
            <a:r>
              <a:rPr lang="el-GR" i="1" dirty="0" smtClean="0"/>
              <a:t>αποκλείει</a:t>
            </a:r>
            <a:r>
              <a:rPr lang="el-GR" dirty="0" smtClean="0"/>
              <a:t> την αμφιβολία.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Σκεπτικισμός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Ο σκεπτικισμός αποπειράται να δείξει ότι η γνώση είναι </a:t>
            </a:r>
            <a:r>
              <a:rPr lang="el-GR" i="1" dirty="0" smtClean="0"/>
              <a:t>αδύνατη. </a:t>
            </a:r>
            <a:r>
              <a:rPr lang="el-GR" dirty="0" smtClean="0"/>
              <a:t>Η αμφιβολία δεν μπορεί να αποκλειστεί λογικά, και κανένας τρόπος επιχειρηματολογίας δε μας εξασφαλίζει κάτι τέτοιο.</a:t>
            </a:r>
          </a:p>
          <a:p>
            <a:endParaRPr lang="en-US" dirty="0" smtClean="0"/>
          </a:p>
          <a:p>
            <a:r>
              <a:rPr lang="el-GR" dirty="0" smtClean="0"/>
              <a:t>Ο φιλοσοφικός σκεπτικιστής λέει κάτι πολύ πιο ισχυρό από τη θέση ότι γνωρίζουμε στην πραγματικότητα πολύ λιγότερα απ’ ότι πιστεύουμε. Αυτό που λέει είναι ότι η διαδικασία δικαιολόγησης των πεποιθήσεών μας εν γένει είναι, τρόπον τινά, </a:t>
            </a:r>
            <a:r>
              <a:rPr lang="el-GR" i="1" dirty="0" smtClean="0"/>
              <a:t>εγγενώς</a:t>
            </a:r>
            <a:r>
              <a:rPr lang="el-GR" dirty="0" smtClean="0"/>
              <a:t> προβληματική.</a:t>
            </a:r>
          </a:p>
          <a:p>
            <a:pPr>
              <a:buNone/>
            </a:pPr>
            <a:endParaRPr lang="el-GR" dirty="0" smtClean="0"/>
          </a:p>
          <a:p>
            <a:r>
              <a:rPr lang="el-GR" dirty="0" smtClean="0"/>
              <a:t>Το ενδιαφέρον με τον σκεπτικισμό είναι ότι μολονότι αυτό που λέει ηχεί εντελώς παράδοξο, δεν είναι εύκολο να απορριφθεί μόνο και μόνο γι’ αυτόν το λόγο. Και αυτό διότι τα παράδοξα αυτά συμπεράσματα του σκεπτικισμού βασίζονται σε προκείμενες που όχι μόνο δεν φαίνονται παράδοξες, αλλά αντιθέτως, μοιάζουν εξαιρετικά </a:t>
            </a:r>
            <a:r>
              <a:rPr lang="el-GR" i="1" dirty="0" smtClean="0"/>
              <a:t>εύλογες</a:t>
            </a:r>
            <a:r>
              <a:rPr lang="el-GR" dirty="0" smtClean="0"/>
              <a:t>.</a:t>
            </a:r>
          </a:p>
          <a:p>
            <a:endParaRPr lang="el-GR" dirty="0" smtClean="0"/>
          </a:p>
          <a:p>
            <a:r>
              <a:rPr lang="el-GR" dirty="0" smtClean="0"/>
              <a:t> Εκ πρώτης όψεως, φαίνεται ότι αυτές οι προκείμενες μπορεί να συνίστανται σε κάτι τόσο αυτονόητο όσο ότι η γνήσια γνώση </a:t>
            </a:r>
            <a:r>
              <a:rPr lang="el-GR" i="1" dirty="0" smtClean="0"/>
              <a:t>διαφέρει</a:t>
            </a:r>
            <a:r>
              <a:rPr lang="el-GR" dirty="0" smtClean="0"/>
              <a:t> από την απλή γνώμη, την απλή πεποίθηση, και ότι η εν λόγω διαφορά σχετίζεται άμεσα με την ικανότητα του υποκειμένου να προσφέρει </a:t>
            </a:r>
            <a:r>
              <a:rPr lang="el-GR" i="1" dirty="0" smtClean="0"/>
              <a:t>λόγους</a:t>
            </a:r>
            <a:r>
              <a:rPr lang="el-GR" dirty="0" smtClean="0"/>
              <a:t>, με τη μορφή τεκμηρίων, προς υποστήριξη της αντικειμενικής αλήθειας της (υποκειμενικά διαμορφωμένης) πεποίθησής του. </a:t>
            </a:r>
          </a:p>
          <a:p>
            <a:pPr>
              <a:buNone/>
            </a:pP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επιχειρηματολογία του σκεπτικισμού</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Η συγκεκριμένη διαδικασία μέσω της οποίας ο σκεπτικιστής μπορεί να μας οδηγήσει από την αποδοχή των παραπάνω εύλογων προκειμένων στο παράδοξο σκεπτικιστικό του συμπέρασμα μπορεί να περιγραφεί ως εξής: </a:t>
            </a:r>
          </a:p>
          <a:p>
            <a:endParaRPr lang="el-GR" sz="2800" dirty="0" smtClean="0"/>
          </a:p>
          <a:p>
            <a:r>
              <a:rPr lang="el-GR" sz="2800" dirty="0" smtClean="0"/>
              <a:t>Ας υποθέσουμε ότι διατυπώνω έναν (οποιοδήποτε) εμπειρικό ισχυρισμό (π.χ. ‘μπροστά μου είναι ένα καφέ τραπέζι’). Ο σκεπτικιστής θα με ρωτήσει πώς </a:t>
            </a:r>
            <a:r>
              <a:rPr lang="el-GR" sz="2800" i="1" dirty="0" smtClean="0"/>
              <a:t>γνωρίζω</a:t>
            </a:r>
            <a:r>
              <a:rPr lang="el-GR" sz="2800" dirty="0" smtClean="0"/>
              <a:t> ότι είναι αληθής. Επί τη βάσει ποιών </a:t>
            </a:r>
            <a:r>
              <a:rPr lang="el-GR" sz="2800" i="1" dirty="0" smtClean="0"/>
              <a:t>τεκμηρίων</a:t>
            </a:r>
            <a:r>
              <a:rPr lang="el-GR" sz="2800" dirty="0" smtClean="0"/>
              <a:t> μπορώ να ισχυριστώ ότι αποτελεί γνήσια γνώση και όχι απλή υποκειμενική πεποίθηση; </a:t>
            </a:r>
          </a:p>
          <a:p>
            <a:pPr>
              <a:buNone/>
            </a:pPr>
            <a:endParaRPr lang="el-GR" sz="2800" dirty="0" smtClean="0"/>
          </a:p>
          <a:p>
            <a:r>
              <a:rPr lang="el-GR" sz="2800" dirty="0" smtClean="0"/>
              <a:t>Αν τώρα εγώ προσφέρω κάποια τεκμήρια που υποστηρίζουν την αλήθεια της πεποίθησής μου (π.χ. ‘το βλέπω με τα μάτια μου’), ο σκεπτικιστής μπορεί και πάλι να απαιτήσει να μάθει πώς έχω γνήσια γνώση </a:t>
            </a:r>
            <a:r>
              <a:rPr lang="el-GR" sz="2800" i="1" dirty="0" smtClean="0"/>
              <a:t>αυτών</a:t>
            </a:r>
            <a:r>
              <a:rPr lang="el-GR" sz="2800" dirty="0" smtClean="0"/>
              <a:t> των τεκμηρίων.  Ακολούθως θα παρατηρήσει ότι ο μόνος τρόπος να αποδείξω ότι τα τεκμήρια προς υπεράσπιση της αρχικής πεποίθησής μου αποτελούν αντικειμενική γνώση είναι η κατοχή από μέρους μου </a:t>
            </a:r>
            <a:r>
              <a:rPr lang="el-GR" sz="2800" i="1" dirty="0" smtClean="0"/>
              <a:t>επιπλέον</a:t>
            </a:r>
            <a:r>
              <a:rPr lang="el-GR" sz="2800" dirty="0" smtClean="0"/>
              <a:t> τεκμηρίων που να υποστηρίζουν την αλήθεια των προηγουμένων (λ.χ. να τεκμηριώνουν ότι τα μάτια μου λειτουργούν σωστά, ότι δεν είμαι θύμα ψευδαίσθησης, ότι δεν ονειρεύομαι) </a:t>
            </a:r>
            <a:r>
              <a:rPr lang="el-GR" sz="2800" dirty="0" err="1" smtClean="0"/>
              <a:t>κ.ο.κ</a:t>
            </a:r>
            <a:r>
              <a:rPr lang="el-GR" sz="2800" dirty="0" smtClean="0"/>
              <a:t>. </a:t>
            </a:r>
            <a:r>
              <a:rPr lang="el-GR" sz="2800" i="1" dirty="0" smtClean="0"/>
              <a:t>επ’ άπειρον</a:t>
            </a:r>
            <a:r>
              <a:rPr lang="el-GR" sz="2800" dirty="0" smtClean="0"/>
              <a:t>.</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Το σκεπτικιστικό ‘</a:t>
            </a:r>
            <a:r>
              <a:rPr lang="el-GR" dirty="0" err="1" smtClean="0"/>
              <a:t>τρίλημμα</a:t>
            </a:r>
            <a:r>
              <a:rPr lang="el-GR" dirty="0" smtClean="0"/>
              <a:t>’: Άπειρη αναδρομή, δογματική παραδοχή, κυκλικότητα</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Αλλά αυτή η άπειρη αναδρομή των λόγων σημαίνει ότι η πεποίθησή μου </a:t>
            </a:r>
            <a:r>
              <a:rPr lang="el-GR" sz="7200" i="1" dirty="0" smtClean="0"/>
              <a:t>δεν</a:t>
            </a:r>
            <a:r>
              <a:rPr lang="el-GR" sz="7200" dirty="0" smtClean="0"/>
              <a:t> είναι δικαιολογημένη, γιατί για να συμβαίνει κάτι τέτοιο θα έπρεπε </a:t>
            </a:r>
            <a:r>
              <a:rPr lang="el-GR" sz="7200" i="1" dirty="0" smtClean="0"/>
              <a:t>πρώτα</a:t>
            </a:r>
            <a:r>
              <a:rPr lang="el-GR" sz="7200" dirty="0" smtClean="0"/>
              <a:t> να είναι δικαιολογημένοι οι άπειροι αυτοί λόγοι στους οποίους αυτή βασίζεται </a:t>
            </a:r>
            <a:r>
              <a:rPr lang="el-GR" sz="7200" dirty="0" err="1" smtClean="0"/>
              <a:t>επιστημικά</a:t>
            </a:r>
            <a:r>
              <a:rPr lang="el-GR" sz="7200" dirty="0" smtClean="0"/>
              <a:t>. </a:t>
            </a:r>
          </a:p>
          <a:p>
            <a:endParaRPr lang="el-GR" sz="7200" dirty="0" smtClean="0"/>
          </a:p>
          <a:p>
            <a:r>
              <a:rPr lang="el-GR" sz="7200" dirty="0" smtClean="0"/>
              <a:t>Αν από την άλλη ισχυριστώ ότι τα αρχικά μου τεκμήρια αποτελούν γνήσια γνώση </a:t>
            </a:r>
            <a:r>
              <a:rPr lang="el-GR" sz="7200" i="1" dirty="0" smtClean="0"/>
              <a:t>χωρίς</a:t>
            </a:r>
            <a:r>
              <a:rPr lang="el-GR" sz="7200" dirty="0" smtClean="0"/>
              <a:t> να προσφέρω κάποια επιπλέον τεκμήρια προς υπεράσπιση αυτής μου της άποψης, τότε κατά τον σκεπτικιστή το μόνο που κάνω είναι να προβαίνω σε μια </a:t>
            </a:r>
            <a:r>
              <a:rPr lang="el-GR" sz="7200" i="1" dirty="0" smtClean="0"/>
              <a:t>δογματική παραδοχή</a:t>
            </a:r>
            <a:r>
              <a:rPr lang="el-GR" sz="7200" dirty="0" smtClean="0"/>
              <a:t>, η οποία δεν έχει καμία </a:t>
            </a:r>
            <a:r>
              <a:rPr lang="el-GR" sz="7200" dirty="0" err="1" smtClean="0"/>
              <a:t>επιστημική</a:t>
            </a:r>
            <a:r>
              <a:rPr lang="el-GR" sz="7200" dirty="0" smtClean="0"/>
              <a:t> αξία όσο βέβαιη κι αν μου φαίνεται στο ψυχολογικό επίπεδο, μιας και δεν φαίνεται να </a:t>
            </a:r>
            <a:r>
              <a:rPr lang="el-GR" sz="7200" i="1" dirty="0" smtClean="0"/>
              <a:t>δικαιολογείται</a:t>
            </a:r>
            <a:r>
              <a:rPr lang="el-GR" sz="7200" dirty="0" smtClean="0"/>
              <a:t> από πουθενά. Ακόμα κι αν εγώ ισχυριστώ ότι το γεγονός ότι τα εν λόγω τεκμήρια είναι αληθή είναι ‘διαισθητικά προφανές’ , ο σκεπτικιστής θα ανταπαντήσει ότι η διαισθητική </a:t>
            </a:r>
            <a:r>
              <a:rPr lang="el-GR" sz="7200" dirty="0" err="1" smtClean="0"/>
              <a:t>προφάνεια</a:t>
            </a:r>
            <a:r>
              <a:rPr lang="el-GR" sz="7200" dirty="0" smtClean="0"/>
              <a:t> δεν μπορεί να ταυτιστεί με την ορθότητα του περιεχομένου των τεκμηρίων, αφού αποτελεί στην ουσία του ένα </a:t>
            </a:r>
            <a:r>
              <a:rPr lang="el-GR" sz="7200" i="1" dirty="0" smtClean="0"/>
              <a:t>ψυχολογικό, υποκειμενικό</a:t>
            </a:r>
            <a:r>
              <a:rPr lang="el-GR" sz="7200" dirty="0" smtClean="0"/>
              <a:t> και όχι ένα έλλογα θεμελιωμένο γεγονός. </a:t>
            </a:r>
          </a:p>
          <a:p>
            <a:endParaRPr lang="el-GR" sz="7200" dirty="0" smtClean="0"/>
          </a:p>
          <a:p>
            <a:r>
              <a:rPr lang="el-GR" sz="7200" dirty="0" smtClean="0"/>
              <a:t>Η μόνη άλλη -εξίσου μάταιη- λύση που μου απομένει είναι να χρησιμοποιήσω ένα είδος </a:t>
            </a:r>
            <a:r>
              <a:rPr lang="el-GR" sz="7200" i="1" dirty="0" smtClean="0"/>
              <a:t>κυκλικού συλλογισμού</a:t>
            </a:r>
            <a:r>
              <a:rPr lang="el-GR" sz="7200" dirty="0" smtClean="0"/>
              <a:t>, κατά τη διαδικασία του οποίου προσφέρω ως λόγο για την αποδοχή μιας πεποίθησής μου (μεταξύ άλλων</a:t>
            </a:r>
            <a:r>
              <a:rPr lang="en-US" sz="7200" dirty="0" smtClean="0"/>
              <a:t> </a:t>
            </a:r>
            <a:r>
              <a:rPr lang="el-GR" sz="7200" dirty="0" smtClean="0"/>
              <a:t>πεποιθήσεων) </a:t>
            </a:r>
            <a:r>
              <a:rPr lang="el-GR" sz="7200" i="1" dirty="0" smtClean="0"/>
              <a:t>αυτή την ίδια </a:t>
            </a:r>
            <a:r>
              <a:rPr lang="el-GR" sz="7200" dirty="0" smtClean="0"/>
              <a:t>την πεποίθησή μου. Προφανώς όμως δεν μπορώ να δικαιολογήσω μια πεποίθηση προσφέροντας ως λόγο (μεταξύ άλλων) τον εαυτό της.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Ιστορία του εμπειρισμού</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sz="2800" dirty="0" smtClean="0"/>
              <a:t>Ο εμπειρισμός, ως φιλοσοφική ‘σχολή’</a:t>
            </a:r>
            <a:r>
              <a:rPr lang="en-US" sz="2800" dirty="0" smtClean="0"/>
              <a:t> </a:t>
            </a:r>
            <a:r>
              <a:rPr lang="el-GR" sz="2800" dirty="0" smtClean="0"/>
              <a:t>ή ‘στάση’ έχει μεγάλη ιστορία ήδη από την αρχαιότητα (π.χ. σοφιστές</a:t>
            </a:r>
            <a:r>
              <a:rPr lang="en-US" sz="2800" dirty="0" smtClean="0"/>
              <a:t> (</a:t>
            </a:r>
            <a:r>
              <a:rPr lang="el-GR" sz="2800" dirty="0" err="1" smtClean="0"/>
              <a:t>υποκειμενιστικός</a:t>
            </a:r>
            <a:r>
              <a:rPr lang="el-GR" sz="2800" dirty="0" smtClean="0"/>
              <a:t> εμπειρισμός’).</a:t>
            </a:r>
          </a:p>
          <a:p>
            <a:endParaRPr lang="el-GR" sz="2800" dirty="0" smtClean="0"/>
          </a:p>
          <a:p>
            <a:r>
              <a:rPr lang="el-GR" sz="2800" dirty="0" smtClean="0"/>
              <a:t>Ως συστηματικό φιλοσοφικό ρεύμα εμφανίζεται και παγιώνεται τον 17</a:t>
            </a:r>
            <a:r>
              <a:rPr lang="el-GR" sz="2800" baseline="30000" dirty="0" smtClean="0"/>
              <a:t>ο</a:t>
            </a:r>
            <a:r>
              <a:rPr lang="el-GR" sz="2800" dirty="0" smtClean="0"/>
              <a:t>-18</a:t>
            </a:r>
            <a:r>
              <a:rPr lang="el-GR" sz="2800" baseline="30000" dirty="0" smtClean="0"/>
              <a:t>ο</a:t>
            </a:r>
            <a:r>
              <a:rPr lang="el-GR" sz="2800" dirty="0" smtClean="0"/>
              <a:t> αιώνα</a:t>
            </a:r>
            <a:r>
              <a:rPr lang="en-US" sz="2800" dirty="0" smtClean="0"/>
              <a:t> (</a:t>
            </a:r>
            <a:r>
              <a:rPr lang="el-GR" sz="2800" dirty="0" smtClean="0"/>
              <a:t>ενάντια στο αριστοτελικό ‘</a:t>
            </a:r>
            <a:r>
              <a:rPr lang="el-GR" sz="2800" dirty="0" err="1" smtClean="0"/>
              <a:t>υλομορφισμό</a:t>
            </a:r>
            <a:r>
              <a:rPr lang="el-GR" sz="2800" dirty="0" smtClean="0"/>
              <a:t>’) με βασικούς εκπροσώπους τους </a:t>
            </a:r>
            <a:r>
              <a:rPr lang="en-US" sz="2800" dirty="0" smtClean="0"/>
              <a:t>Locke (1632-1704), Berkeley (1685-1753), Hume (1711-1776). </a:t>
            </a:r>
            <a:endParaRPr lang="el-GR" sz="2800" dirty="0" smtClean="0"/>
          </a:p>
          <a:p>
            <a:endParaRPr lang="el-GR" sz="2800" dirty="0" smtClean="0"/>
          </a:p>
          <a:p>
            <a:r>
              <a:rPr lang="el-GR" sz="2800" dirty="0" smtClean="0"/>
              <a:t>Κοινός στόχος των εν λόγω εκπροσώπων του βρετανικού εμπειρισμού είναι η ανάδειξη της </a:t>
            </a:r>
            <a:r>
              <a:rPr lang="el-GR" sz="2800" i="1" dirty="0" smtClean="0"/>
              <a:t>άμεσης</a:t>
            </a:r>
            <a:r>
              <a:rPr lang="el-GR" sz="2800" dirty="0" smtClean="0"/>
              <a:t> (</a:t>
            </a:r>
            <a:r>
              <a:rPr lang="el-GR" sz="2800" dirty="0" err="1" smtClean="0"/>
              <a:t>αδιαμεσολάβητης</a:t>
            </a:r>
            <a:r>
              <a:rPr lang="el-GR" sz="2800" dirty="0" smtClean="0"/>
              <a:t> θεωρητικά) </a:t>
            </a:r>
            <a:r>
              <a:rPr lang="el-GR" sz="2800" i="1" dirty="0" smtClean="0"/>
              <a:t>εμπειρίας</a:t>
            </a:r>
            <a:r>
              <a:rPr lang="el-GR" sz="2800" dirty="0" smtClean="0"/>
              <a:t> ως ενός είδους θεμελίου της γνώσης μας περί της πραγματικότητας.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Θεμελιοκρατία</a:t>
            </a:r>
            <a:r>
              <a:rPr lang="el-GR" dirty="0" smtClean="0"/>
              <a:t> (ως απάντηση στον σκεπτικισμό)</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Η </a:t>
            </a:r>
            <a:r>
              <a:rPr lang="el-GR" dirty="0" err="1" smtClean="0"/>
              <a:t>θεμελιοκρατία</a:t>
            </a:r>
            <a:r>
              <a:rPr lang="el-GR" dirty="0" smtClean="0"/>
              <a:t> συγκροτείται ως θέση στην προσπάθεια να απαντηθεί το σκεπτικιστικό </a:t>
            </a:r>
            <a:r>
              <a:rPr lang="el-GR" dirty="0" err="1" smtClean="0"/>
              <a:t>τρίλημμα</a:t>
            </a:r>
            <a:r>
              <a:rPr lang="el-GR" dirty="0" smtClean="0"/>
              <a:t> (άπειρη αναδρομή-αυθαίρετη παραδοχή-κυκλικότητα): Συγκεκριμένα, συγκροτείται ως προσπάθεια να αποφύγουμε την άπειρη αναδρομή της δικαιολόγησης χωρίς να διολισθήσουμε σε αυθαίρετες/δογματικές παραδοχές ή κυκλικότητα.</a:t>
            </a:r>
          </a:p>
          <a:p>
            <a:pPr>
              <a:buNone/>
            </a:pPr>
            <a:endParaRPr lang="el-GR" dirty="0" smtClean="0"/>
          </a:p>
          <a:p>
            <a:r>
              <a:rPr lang="el-GR" dirty="0" smtClean="0"/>
              <a:t>Οι </a:t>
            </a:r>
            <a:r>
              <a:rPr lang="el-GR" dirty="0" err="1" smtClean="0"/>
              <a:t>θεμελιοκρατικές</a:t>
            </a:r>
            <a:r>
              <a:rPr lang="el-GR" dirty="0" smtClean="0"/>
              <a:t> θεωρίες ισχυρίζονται ότι υπάρχουν ‘βασικές πεποιθήσεις’ </a:t>
            </a:r>
            <a:r>
              <a:rPr lang="en-US" dirty="0" smtClean="0"/>
              <a:t>(basic beliefs) </a:t>
            </a:r>
            <a:r>
              <a:rPr lang="el-GR" dirty="0" smtClean="0"/>
              <a:t>(ή και πρωταρχικότερες μορφές επίγνωσης όπως οι ίδιες οι αντιληπτικές εμπειρίες) που παρέχουν τα σημεία όπου τερματίζει η αλυσίδα της δικαιολόγησης.</a:t>
            </a:r>
          </a:p>
          <a:p>
            <a:pPr>
              <a:buNone/>
            </a:pPr>
            <a:endParaRPr lang="el-GR" dirty="0" smtClean="0"/>
          </a:p>
          <a:p>
            <a:r>
              <a:rPr lang="el-GR" dirty="0" smtClean="0"/>
              <a:t>Οι βασικές πεποιθήσεις είναι δικαιολογημένες </a:t>
            </a:r>
            <a:r>
              <a:rPr lang="el-GR" i="1" dirty="0" smtClean="0"/>
              <a:t>χωρίς</a:t>
            </a:r>
            <a:r>
              <a:rPr lang="el-GR" dirty="0" smtClean="0"/>
              <a:t> να αντλούν το </a:t>
            </a:r>
            <a:r>
              <a:rPr lang="el-GR" dirty="0" err="1" smtClean="0"/>
              <a:t>γνωσιακό</a:t>
            </a:r>
            <a:r>
              <a:rPr lang="el-GR" dirty="0" smtClean="0"/>
              <a:t> τους καθεστώς από περαιτέρω πεποιθήσεις (από άλλα τεκμήρια) ή εμπειρικές προϋποθέσεις. Είναι </a:t>
            </a:r>
            <a:r>
              <a:rPr lang="el-GR" i="1" dirty="0" smtClean="0"/>
              <a:t>εγγενώς</a:t>
            </a:r>
            <a:r>
              <a:rPr lang="el-GR" dirty="0" smtClean="0"/>
              <a:t> δικαιολογημένες, αυταπόδεικτες ή </a:t>
            </a:r>
            <a:r>
              <a:rPr lang="el-GR" i="1" dirty="0" err="1" smtClean="0"/>
              <a:t>αυτοτεκμηριούμενες</a:t>
            </a:r>
            <a:r>
              <a:rPr lang="el-GR" i="1" dirty="0" smtClean="0"/>
              <a:t> </a:t>
            </a:r>
            <a:r>
              <a:rPr lang="el-GR" dirty="0" smtClean="0"/>
              <a:t>(</a:t>
            </a:r>
            <a:r>
              <a:rPr lang="en-US" dirty="0" smtClean="0"/>
              <a:t>self-justified)</a:t>
            </a:r>
            <a:r>
              <a:rPr lang="el-GR" dirty="0" smtClean="0"/>
              <a:t>. Λειτουργούν ως τα ‘πρώτα </a:t>
            </a:r>
            <a:r>
              <a:rPr lang="el-GR" dirty="0" err="1" smtClean="0"/>
              <a:t>κινούντα</a:t>
            </a:r>
            <a:r>
              <a:rPr lang="el-GR" dirty="0" smtClean="0"/>
              <a:t>’ της δικαιολόγησης.</a:t>
            </a:r>
            <a:r>
              <a:rPr lang="en-US" dirty="0" smtClean="0"/>
              <a:t> </a:t>
            </a:r>
            <a:r>
              <a:rPr lang="el-GR" dirty="0" smtClean="0"/>
              <a:t>Αποτελούν τα </a:t>
            </a:r>
            <a:r>
              <a:rPr lang="el-GR" i="1" dirty="0" smtClean="0"/>
              <a:t>έσχατα τεκμήρια </a:t>
            </a:r>
            <a:r>
              <a:rPr lang="el-GR" dirty="0" smtClean="0"/>
              <a:t>για τη δικαιολόγηση όλων των υπόλοιπων πεποιθήσεων.</a:t>
            </a:r>
          </a:p>
          <a:p>
            <a:endParaRPr lang="el-GR" dirty="0" smtClean="0"/>
          </a:p>
          <a:p>
            <a:r>
              <a:rPr lang="el-GR" dirty="0" smtClean="0"/>
              <a:t>Σύμφωνα με αυτό το σχήμα, μια οποιαδήποτε πεποίθηση είναι δικαιολογημένη αν και μόνο αν είναι η ίδια </a:t>
            </a:r>
            <a:r>
              <a:rPr lang="el-GR" i="1" dirty="0" smtClean="0"/>
              <a:t>βασική</a:t>
            </a:r>
            <a:r>
              <a:rPr lang="el-GR" dirty="0" smtClean="0"/>
              <a:t> πεποίθηση ή αν παράγεται μέσω </a:t>
            </a:r>
            <a:r>
              <a:rPr lang="el-GR" i="1" dirty="0" smtClean="0"/>
              <a:t>συναγωγής</a:t>
            </a:r>
            <a:r>
              <a:rPr lang="el-GR" dirty="0" smtClean="0"/>
              <a:t>  (παραγωγικής, επαγωγικής) από βασικές (αυταπόδεικτες) πεποιθήσεις.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Θεμέλια και ‘εποικοδόμημα’</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Σε αυτή την εικόνα, ένα σύστημα δικαιολογημένων πεποιθήσεων είναι όπως ένα οικοδόμημα. Υπάρχει ένα κατώτατο επίπεδο -ένα θεμέλιο- επί του οποίου στηρίζονται όλοι οι άλλοι όροφοι.</a:t>
            </a:r>
            <a:endParaRPr lang="en-US" dirty="0" smtClean="0"/>
          </a:p>
          <a:p>
            <a:endParaRPr lang="en-US" dirty="0" smtClean="0"/>
          </a:p>
          <a:p>
            <a:r>
              <a:rPr lang="en-US" dirty="0" smtClean="0"/>
              <a:t>To </a:t>
            </a:r>
            <a:r>
              <a:rPr lang="el-GR" dirty="0" smtClean="0"/>
              <a:t>επίπεδο αυτό είναι αυτό των βασικών (αυταπόδεικτων) πεποιθήσεων. Ως τέτοιες νοούνται πεποιθήσεις ή νοητικές καταστάσεις που το ίδιο τους το </a:t>
            </a:r>
            <a:r>
              <a:rPr lang="el-GR" i="1" dirty="0" smtClean="0"/>
              <a:t>περιεχόμενο</a:t>
            </a:r>
            <a:r>
              <a:rPr lang="el-GR" dirty="0" smtClean="0"/>
              <a:t> είναι τέτοιο που τις καθιστά </a:t>
            </a:r>
            <a:r>
              <a:rPr lang="el-GR" i="1" dirty="0" smtClean="0"/>
              <a:t>εγγενώς</a:t>
            </a:r>
            <a:r>
              <a:rPr lang="el-GR" dirty="0" smtClean="0"/>
              <a:t> δικαιολογημένες (αυταπόδεικτες).</a:t>
            </a:r>
          </a:p>
          <a:p>
            <a:endParaRPr lang="el-GR" dirty="0" smtClean="0"/>
          </a:p>
          <a:p>
            <a:r>
              <a:rPr lang="el-GR" dirty="0" smtClean="0"/>
              <a:t>Ως τέτοιου τύπου βασικές πεποιθήσεις μπορούν π.χ. να λειτουργούν πράγματα όπως η ‘άμεση επίγνωση’ των δικών μας σκέψεων και αισθημάτων (λ.χ. το ‘σκέπτομαι, άρα υπάρχω’ (</a:t>
            </a:r>
            <a:r>
              <a:rPr lang="en-US" dirty="0" smtClean="0"/>
              <a:t>Descartes),</a:t>
            </a:r>
            <a:r>
              <a:rPr lang="el-GR" dirty="0" smtClean="0"/>
              <a:t> η πεποίθησή μου ότι έχω πονοκέφαλο, που είναι εγγενώς δικαιολογημένη από το γεγονός ότι αισθάνομαι ότι έχω πονοκέφαλο (</a:t>
            </a:r>
            <a:r>
              <a:rPr lang="en-US" dirty="0" smtClean="0"/>
              <a:t>Locke, Berkeley, Hume</a:t>
            </a:r>
            <a:r>
              <a:rPr lang="el-GR" dirty="0" smtClean="0"/>
              <a:t>) ή το ‘αυταπόδεικτό’ διάφορων λογικών αληθειών (π.χ. αρχή της μη αντίφασης’)</a:t>
            </a:r>
            <a:r>
              <a:rPr lang="en-US" dirty="0" smtClean="0"/>
              <a:t> (Leibniz)</a:t>
            </a:r>
            <a:r>
              <a:rPr lang="el-GR" dirty="0" smtClean="0"/>
              <a:t>.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Ο εμπειρισμός και ο ρασιοναλισμός ως εκφάνσεις της </a:t>
            </a:r>
            <a:r>
              <a:rPr lang="el-GR" dirty="0" err="1" smtClean="0"/>
              <a:t>θεμελιοκρατίας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Η επικρατούσα τάση της </a:t>
            </a:r>
            <a:r>
              <a:rPr lang="el-GR" sz="2800" dirty="0" err="1" smtClean="0"/>
              <a:t>θεμελιοκρατίας</a:t>
            </a:r>
            <a:r>
              <a:rPr lang="el-GR" sz="2800" dirty="0" smtClean="0"/>
              <a:t> στις μέρες μας είναι ο </a:t>
            </a:r>
            <a:r>
              <a:rPr lang="el-GR" sz="2800" i="1" dirty="0" smtClean="0"/>
              <a:t>εμπειρισμός</a:t>
            </a:r>
            <a:r>
              <a:rPr lang="el-GR" sz="2800" dirty="0" smtClean="0"/>
              <a:t> (στις διάφορες μορφές του). Οι βασικές πεποιθήσεις είναι </a:t>
            </a:r>
            <a:r>
              <a:rPr lang="el-GR" sz="2800" i="1" dirty="0" smtClean="0"/>
              <a:t>αντιληπτικές</a:t>
            </a:r>
            <a:r>
              <a:rPr lang="el-GR" sz="2800" dirty="0" smtClean="0"/>
              <a:t> πεποιθήσεις (πεποιθήσεις σχετικά με το πώς τα πράγματα εμφανίζονται στην εμπειρία, -δηλαδή σχετικά με το πώς μας </a:t>
            </a:r>
            <a:r>
              <a:rPr lang="el-GR" sz="2800" i="1" dirty="0" smtClean="0"/>
              <a:t>φαίνονται</a:t>
            </a:r>
            <a:r>
              <a:rPr lang="el-GR" sz="2800" dirty="0" smtClean="0"/>
              <a:t> τα πράγματα)</a:t>
            </a:r>
            <a:r>
              <a:rPr lang="en-US" sz="2800" dirty="0" smtClean="0"/>
              <a:t>.</a:t>
            </a:r>
            <a:r>
              <a:rPr lang="el-GR" sz="2800" dirty="0" smtClean="0"/>
              <a:t> </a:t>
            </a:r>
          </a:p>
          <a:p>
            <a:endParaRPr lang="el-GR" sz="2800" dirty="0" smtClean="0"/>
          </a:p>
          <a:p>
            <a:r>
              <a:rPr lang="el-GR" sz="2800" dirty="0" smtClean="0"/>
              <a:t>Η θέση αυτή προέρχεται ρητά από τον εμπειρισμό</a:t>
            </a:r>
            <a:r>
              <a:rPr lang="en-US" sz="2800" dirty="0" smtClean="0"/>
              <a:t> </a:t>
            </a:r>
            <a:r>
              <a:rPr lang="el-GR" sz="2800" dirty="0" smtClean="0"/>
              <a:t>του 17-18</a:t>
            </a:r>
            <a:r>
              <a:rPr lang="el-GR" sz="2800" baseline="30000" dirty="0" smtClean="0"/>
              <a:t>ου</a:t>
            </a:r>
            <a:r>
              <a:rPr lang="el-GR" sz="2800" dirty="0" smtClean="0"/>
              <a:t> αιώνα: Παρά τις διαφορές τους, οι </a:t>
            </a:r>
            <a:r>
              <a:rPr lang="en-US" sz="2800" dirty="0" smtClean="0"/>
              <a:t>Locke, Berkeley </a:t>
            </a:r>
            <a:r>
              <a:rPr lang="el-GR" sz="2800" dirty="0" smtClean="0"/>
              <a:t>και </a:t>
            </a:r>
            <a:r>
              <a:rPr lang="en-US" sz="2800" dirty="0" smtClean="0"/>
              <a:t>Hume </a:t>
            </a:r>
            <a:r>
              <a:rPr lang="el-GR" sz="2800" dirty="0" smtClean="0"/>
              <a:t>συμφωνούν στο ότι υπάρχει μια προνομιακή ‘περιοχή’ στο νου (οι ιδέες, τα νοητικά περιεχόμενα στο εσωτερικό της συνείδησης) όπου αυτό που συλλαμβάνεται εκεί είναι με βεβαιότητα αληθές και συνιστά βέβαιη γνώση (δεν μπορεί να είναι διαφορετικό από αυτό που φαίνεται ότι είναι). </a:t>
            </a:r>
          </a:p>
          <a:p>
            <a:endParaRPr lang="el-GR" sz="2800" dirty="0" smtClean="0"/>
          </a:p>
          <a:p>
            <a:r>
              <a:rPr lang="el-GR" sz="2800" dirty="0" smtClean="0"/>
              <a:t>Αυτό συμβαίνει διότι τα περιεχόμενα του εσωτερικού της συνείδησης (σκέψεις, αισθητηριακές εμπειρίες) είναι εξ ορισμού ‘</a:t>
            </a:r>
            <a:r>
              <a:rPr lang="el-GR" sz="2800" i="1" dirty="0" smtClean="0"/>
              <a:t>διάφανα</a:t>
            </a:r>
            <a:r>
              <a:rPr lang="el-GR" sz="2800" dirty="0" smtClean="0"/>
              <a:t>’ (</a:t>
            </a:r>
            <a:r>
              <a:rPr lang="en-US" sz="2800" dirty="0" smtClean="0"/>
              <a:t>transparent)</a:t>
            </a:r>
            <a:r>
              <a:rPr lang="el-GR" sz="2800" dirty="0" smtClean="0"/>
              <a:t>, </a:t>
            </a:r>
            <a:r>
              <a:rPr lang="el-GR" sz="2800" i="1" dirty="0" smtClean="0"/>
              <a:t>άμεσα δεδομένα</a:t>
            </a:r>
            <a:r>
              <a:rPr lang="el-GR" sz="2800" dirty="0" smtClean="0"/>
              <a:t> στο υποκείμενο. Το τελευταίο, ως φορέας των ενεργημάτων της συνείδησης, ως ένα ‘κέντρο συνείδησης’, έχει άμεση, </a:t>
            </a:r>
            <a:r>
              <a:rPr lang="el-GR" sz="2800" dirty="0" err="1" smtClean="0"/>
              <a:t>αδιαμεσολάβητη</a:t>
            </a:r>
            <a:r>
              <a:rPr lang="el-GR" sz="2800" dirty="0" smtClean="0"/>
              <a:t> πρόσβαση και επίγνωση των περιεχομένων του (εφόσον και στο βαθμό που τα εν λόγω περιεχόμενα εντοπίζονται ακριβώς στο  </a:t>
            </a:r>
            <a:r>
              <a:rPr lang="el-GR" sz="2800" i="1" dirty="0" smtClean="0"/>
              <a:t>εσωτερικό</a:t>
            </a:r>
            <a:r>
              <a:rPr lang="el-GR" sz="2800" dirty="0" smtClean="0"/>
              <a:t> της συνείδησης).</a:t>
            </a:r>
          </a:p>
          <a:p>
            <a:pPr>
              <a:buNone/>
            </a:pPr>
            <a:endParaRPr lang="el-GR" sz="2800" dirty="0" smtClean="0"/>
          </a:p>
          <a:p>
            <a:pPr>
              <a:buNone/>
            </a:pPr>
            <a:endParaRPr lang="el-GR" sz="2800" dirty="0" smtClean="0"/>
          </a:p>
          <a:p>
            <a:endParaRPr lang="el-G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sz="2400" dirty="0" smtClean="0"/>
              <a:t>Η ίδια ακριβώς (μορφικά) </a:t>
            </a:r>
            <a:r>
              <a:rPr lang="el-GR" sz="2400" dirty="0" err="1" smtClean="0"/>
              <a:t>θεμελιοκρατική</a:t>
            </a:r>
            <a:r>
              <a:rPr lang="el-GR" sz="2400" dirty="0" smtClean="0"/>
              <a:t> θέση, παρατηρείται στον ρασιοναλισμό των </a:t>
            </a:r>
            <a:r>
              <a:rPr lang="en-US" sz="2400" dirty="0" smtClean="0"/>
              <a:t>Descartes, Spinoza </a:t>
            </a:r>
            <a:r>
              <a:rPr lang="el-GR" sz="2400" dirty="0" smtClean="0"/>
              <a:t>και </a:t>
            </a:r>
            <a:r>
              <a:rPr lang="en-US" sz="2400" dirty="0" smtClean="0"/>
              <a:t>Leibniz</a:t>
            </a:r>
            <a:r>
              <a:rPr lang="el-GR" sz="2400" dirty="0" smtClean="0"/>
              <a:t>.</a:t>
            </a:r>
            <a:r>
              <a:rPr lang="en-US" sz="2400" dirty="0" smtClean="0"/>
              <a:t> </a:t>
            </a:r>
            <a:endParaRPr lang="el-GR" sz="2400" dirty="0" smtClean="0"/>
          </a:p>
          <a:p>
            <a:endParaRPr lang="el-GR" sz="2400" dirty="0" smtClean="0"/>
          </a:p>
          <a:p>
            <a:r>
              <a:rPr lang="el-GR" sz="2400" dirty="0" smtClean="0"/>
              <a:t>Οι ρασιοναλιστές είναι </a:t>
            </a:r>
            <a:r>
              <a:rPr lang="el-GR" sz="2400" dirty="0" err="1" smtClean="0"/>
              <a:t>θεμελιοκράτες</a:t>
            </a:r>
            <a:r>
              <a:rPr lang="el-GR" sz="2400" dirty="0" smtClean="0"/>
              <a:t>, αλλά διαφωνούν με τους εμπειριστές σχετικά με το </a:t>
            </a:r>
            <a:r>
              <a:rPr lang="el-GR" sz="2400" i="1" dirty="0" smtClean="0"/>
              <a:t>περιεχόμενο</a:t>
            </a:r>
            <a:r>
              <a:rPr lang="el-GR" sz="2400" dirty="0" smtClean="0"/>
              <a:t> των βασικών (αυταπόδεικτων) πεποιθήσεων. Κατ’ αυτούς, η γνώση μας (συμπεριλαμβανομένης της εμπειρικής γνώσης) θεμελιώνεται σε διάφορες αρχές του </a:t>
            </a:r>
            <a:r>
              <a:rPr lang="el-GR" sz="2400" i="1" dirty="0" smtClean="0"/>
              <a:t>Ορθού Λόγου</a:t>
            </a:r>
            <a:r>
              <a:rPr lang="el-GR" sz="2400" dirty="0" smtClean="0"/>
              <a:t>:</a:t>
            </a:r>
            <a:r>
              <a:rPr lang="el-GR" sz="2400" i="1" dirty="0" smtClean="0"/>
              <a:t> </a:t>
            </a:r>
            <a:r>
              <a:rPr lang="el-GR" sz="2400" dirty="0" smtClean="0"/>
              <a:t>Το </a:t>
            </a:r>
            <a:r>
              <a:rPr lang="en-US" sz="2400" dirty="0" smtClean="0"/>
              <a:t>cogito ergo sum </a:t>
            </a:r>
            <a:r>
              <a:rPr lang="el-GR" sz="2400" dirty="0" smtClean="0"/>
              <a:t>του </a:t>
            </a:r>
            <a:r>
              <a:rPr lang="en-US" sz="2400" dirty="0" smtClean="0"/>
              <a:t>Descartes, </a:t>
            </a:r>
            <a:r>
              <a:rPr lang="el-GR" sz="2400" dirty="0" smtClean="0"/>
              <a:t>οι ‘πραγματικοί ορισμοί του </a:t>
            </a:r>
            <a:r>
              <a:rPr lang="en-US" sz="2400" dirty="0" smtClean="0"/>
              <a:t>Spinoza, </a:t>
            </a:r>
            <a:r>
              <a:rPr lang="el-GR" sz="2400" dirty="0" smtClean="0"/>
              <a:t>και οι αρχές της ‘μη αντίφασης’ και του </a:t>
            </a:r>
            <a:r>
              <a:rPr lang="el-GR" sz="2400" dirty="0" err="1" smtClean="0"/>
              <a:t>αποχρώντος</a:t>
            </a:r>
            <a:r>
              <a:rPr lang="el-GR" sz="2400" dirty="0" smtClean="0"/>
              <a:t> λόγου στον </a:t>
            </a:r>
            <a:r>
              <a:rPr lang="en-US" sz="2400" dirty="0" smtClean="0"/>
              <a:t>Leibniz. </a:t>
            </a:r>
            <a:endParaRPr lang="el-GR" sz="2400" dirty="0" smtClean="0"/>
          </a:p>
          <a:p>
            <a:endParaRPr lang="el-GR" sz="2400" dirty="0" smtClean="0"/>
          </a:p>
          <a:p>
            <a:r>
              <a:rPr lang="el-GR" sz="2400" dirty="0" smtClean="0"/>
              <a:t>Όλα τα παραπάνω </a:t>
            </a:r>
            <a:r>
              <a:rPr lang="el-GR" sz="2400" dirty="0" err="1" smtClean="0"/>
              <a:t>γνωσιακά</a:t>
            </a:r>
            <a:r>
              <a:rPr lang="el-GR" sz="2400" dirty="0" smtClean="0"/>
              <a:t> θεμέλια των ρασιοναλιστών, παρά το διαφορετικό περιεχόμενό τους, είναι πράγματα που αξιώνουν να διαθέτουν </a:t>
            </a:r>
            <a:r>
              <a:rPr lang="el-GR" sz="2400" i="1" dirty="0" smtClean="0"/>
              <a:t>αποδεικτική βεβαιότητα </a:t>
            </a:r>
            <a:r>
              <a:rPr lang="el-GR" sz="2400" dirty="0" smtClean="0"/>
              <a:t>και είναι </a:t>
            </a:r>
            <a:r>
              <a:rPr lang="el-GR" sz="2400" i="1" dirty="0" smtClean="0"/>
              <a:t>αναγκαία αληθή </a:t>
            </a:r>
            <a:r>
              <a:rPr lang="el-GR" sz="2400" dirty="0" smtClean="0"/>
              <a:t>(και άρα αυταπόδεικτα) λόγω της φύσης του ίδιου του περιεχομένου τους. Δικαιολογούνται με βεβαιότητα από τη ‘διανοητική εποπτεία’, από το ‘φυσικό φως του Λόγου’.</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dirty="0" smtClean="0"/>
              <a:t>Πρόβλημα </a:t>
            </a:r>
            <a:r>
              <a:rPr lang="el-GR" sz="2800" dirty="0" err="1" smtClean="0"/>
              <a:t>θεμελιοκρατικού</a:t>
            </a:r>
            <a:r>
              <a:rPr lang="el-GR" sz="2800" dirty="0" smtClean="0"/>
              <a:t> εμπειρισμού: Οδηγεί σε σκεπτικισμό</a:t>
            </a:r>
            <a:endParaRPr lang="el-GR" sz="2800"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Η </a:t>
            </a:r>
            <a:r>
              <a:rPr lang="el-GR" dirty="0" err="1" smtClean="0"/>
              <a:t>θεμελιοκρατική</a:t>
            </a:r>
            <a:r>
              <a:rPr lang="el-GR" dirty="0" smtClean="0"/>
              <a:t> αντίληψη του εμπειρισμού (όλη η γνώση πρέπει να συναχθεί από το άμεσα δεδομένο θεμέλιο της επίγνωσης των εσωτερικών νοητικών μας καταστάσεων/εμπειριών) οδηγεί σε </a:t>
            </a:r>
            <a:r>
              <a:rPr lang="el-GR" i="1" dirty="0" smtClean="0"/>
              <a:t>νέα</a:t>
            </a:r>
            <a:r>
              <a:rPr lang="el-GR" dirty="0" smtClean="0"/>
              <a:t> είδη σκεπτικισμού (άγνωστα στην αρχαιότητα): </a:t>
            </a:r>
          </a:p>
          <a:p>
            <a:endParaRPr lang="el-GR" dirty="0" smtClean="0"/>
          </a:p>
          <a:p>
            <a:r>
              <a:rPr lang="el-GR" dirty="0" smtClean="0"/>
              <a:t>Σκεπτικισμός περί</a:t>
            </a:r>
            <a:r>
              <a:rPr lang="en-US" dirty="0" smtClean="0"/>
              <a:t> </a:t>
            </a:r>
            <a:r>
              <a:rPr lang="el-GR" dirty="0" smtClean="0"/>
              <a:t>της ύπαρξης του εξωτερικού κόσμου (</a:t>
            </a:r>
            <a:r>
              <a:rPr lang="en-US" dirty="0" smtClean="0"/>
              <a:t>Locke), </a:t>
            </a:r>
            <a:r>
              <a:rPr lang="el-GR" dirty="0" smtClean="0"/>
              <a:t>περί της ύπαρξης των άλλων νοών (</a:t>
            </a:r>
            <a:r>
              <a:rPr lang="en-US" dirty="0" smtClean="0"/>
              <a:t>Locke)</a:t>
            </a:r>
            <a:r>
              <a:rPr lang="el-GR" dirty="0" smtClean="0"/>
              <a:t>, περί της γνώσης μας για τα μελλοντικά γεγονότα</a:t>
            </a:r>
            <a:r>
              <a:rPr lang="en-US" dirty="0" smtClean="0"/>
              <a:t> </a:t>
            </a:r>
            <a:r>
              <a:rPr lang="el-GR" dirty="0" smtClean="0"/>
              <a:t>που υπερβαίνουν όσα είναι άμεσα αντιληπτά ‘εδώ και τώρα’ (</a:t>
            </a:r>
            <a:r>
              <a:rPr lang="en-US" dirty="0" smtClean="0"/>
              <a:t>Hume)</a:t>
            </a:r>
            <a:r>
              <a:rPr lang="el-GR" dirty="0" smtClean="0"/>
              <a:t>, περί της αναγκαιότητας του </a:t>
            </a:r>
            <a:r>
              <a:rPr lang="el-GR" dirty="0" err="1" smtClean="0"/>
              <a:t>αιτιακού</a:t>
            </a:r>
            <a:r>
              <a:rPr lang="el-GR" dirty="0" smtClean="0"/>
              <a:t> δεσμού (</a:t>
            </a:r>
            <a:r>
              <a:rPr lang="en-US" dirty="0" smtClean="0"/>
              <a:t>Hume), </a:t>
            </a:r>
            <a:r>
              <a:rPr lang="el-GR" dirty="0" smtClean="0"/>
              <a:t>περί της σχέσης νου-σώματος (</a:t>
            </a:r>
            <a:r>
              <a:rPr lang="en-US" dirty="0" smtClean="0"/>
              <a:t>Locke).</a:t>
            </a:r>
          </a:p>
          <a:p>
            <a:endParaRPr lang="en-US" dirty="0" smtClean="0"/>
          </a:p>
          <a:p>
            <a:r>
              <a:rPr lang="el-GR" dirty="0" smtClean="0"/>
              <a:t>(Ο δε </a:t>
            </a:r>
            <a:r>
              <a:rPr lang="en-US" dirty="0" smtClean="0"/>
              <a:t>Berkeley </a:t>
            </a:r>
            <a:r>
              <a:rPr lang="el-GR" dirty="0" smtClean="0"/>
              <a:t>αποφεύγει τον σκεπτικισμό, αλλά με τίμημα έναν μη εύλογο </a:t>
            </a:r>
            <a:r>
              <a:rPr lang="el-GR" i="1" dirty="0" smtClean="0"/>
              <a:t>ιδεαλισμό</a:t>
            </a:r>
            <a:r>
              <a:rPr lang="el-GR" dirty="0" smtClean="0"/>
              <a:t>: η φύση αυτού που θεωρούμε εξωτερικό κόσμο είναι </a:t>
            </a:r>
            <a:r>
              <a:rPr lang="el-GR" dirty="0" err="1" smtClean="0"/>
              <a:t>προσβάσιμη</a:t>
            </a:r>
            <a:r>
              <a:rPr lang="el-GR" dirty="0" smtClean="0"/>
              <a:t> στο νου, αλλά αυτός ο κόσμος δεν είναι εξωτερικός του νου όπως νομίζαμε. Είναι νοητικής υφής, όπως ακριβώς και οι ιδέες/αντιλήψεις μας.)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Πρόβλημα </a:t>
            </a:r>
            <a:r>
              <a:rPr lang="el-GR" dirty="0" err="1" smtClean="0"/>
              <a:t>θεμελιοκρατικού</a:t>
            </a:r>
            <a:r>
              <a:rPr lang="el-GR" dirty="0" smtClean="0"/>
              <a:t> </a:t>
            </a:r>
            <a:r>
              <a:rPr lang="el-GR" dirty="0" err="1" smtClean="0"/>
              <a:t>ρασιοναλισμου</a:t>
            </a:r>
            <a:r>
              <a:rPr lang="el-GR" dirty="0" smtClean="0"/>
              <a:t> Ι: Καρτεσιανός σκεπτικισμός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Αντίστοιχα σκεπτικιστικά προβλήματα παρουσιάζονται στις ρασιοναλιστικές αντιλήψεις, και ειδικότερα σε αυτή του </a:t>
            </a:r>
            <a:r>
              <a:rPr lang="en-US" dirty="0" smtClean="0"/>
              <a:t>Descartes. </a:t>
            </a:r>
            <a:endParaRPr lang="el-GR" dirty="0" smtClean="0"/>
          </a:p>
          <a:p>
            <a:endParaRPr lang="el-GR" dirty="0" smtClean="0"/>
          </a:p>
          <a:p>
            <a:r>
              <a:rPr lang="el-GR" dirty="0" smtClean="0"/>
              <a:t>Στην προσπάθειά του να βρει ένα θεμέλιο όλης της γνώσης που να μην μπορεί λογικά να αμφισβητηθεί, ο </a:t>
            </a:r>
            <a:r>
              <a:rPr lang="en-US" dirty="0" smtClean="0"/>
              <a:t>Descartes </a:t>
            </a:r>
            <a:r>
              <a:rPr lang="el-GR" dirty="0" smtClean="0"/>
              <a:t>‘εσωκλείει’ την γνώση στα νοητικά περιεχόμενα που βρίσκονται στο εσωτερικό της συνείδησης (σκέψεις, αντιληπτικές εμπειρίες, νοητικές στάσεις).</a:t>
            </a:r>
          </a:p>
          <a:p>
            <a:endParaRPr lang="el-GR" dirty="0" smtClean="0"/>
          </a:p>
          <a:p>
            <a:r>
              <a:rPr lang="el-GR" dirty="0" smtClean="0"/>
              <a:t>Για να εξασφαλίσει ωστόσο αυτή τη βεβαιότητα στο εσωτερικό της συνειδησιακής σφαίρας ο </a:t>
            </a:r>
            <a:r>
              <a:rPr lang="en-US" dirty="0" smtClean="0"/>
              <a:t>Descartes </a:t>
            </a:r>
            <a:r>
              <a:rPr lang="el-GR" dirty="0" smtClean="0"/>
              <a:t>αποβάλλει από το συνειδησιακό υποκείμενο όλα τα γνωρίσματα που το συνδέουν με τον </a:t>
            </a:r>
            <a:r>
              <a:rPr lang="el-GR" i="1" dirty="0" smtClean="0"/>
              <a:t>εξωτερικό</a:t>
            </a:r>
            <a:r>
              <a:rPr lang="el-GR" dirty="0" smtClean="0"/>
              <a:t> κόσμο. Το μετατρέπει σε ένα υποκειμενικό εγώ (πνεύμα) που είναι ριζικά </a:t>
            </a:r>
            <a:r>
              <a:rPr lang="el-GR" i="1" dirty="0" smtClean="0"/>
              <a:t>διαχωρισμένο</a:t>
            </a:r>
            <a:r>
              <a:rPr lang="el-GR" dirty="0" smtClean="0"/>
              <a:t> (οντολογικά και </a:t>
            </a:r>
            <a:r>
              <a:rPr lang="el-GR" dirty="0" err="1" smtClean="0"/>
              <a:t>γνωσιακά</a:t>
            </a:r>
            <a:r>
              <a:rPr lang="el-GR" dirty="0" smtClean="0"/>
              <a:t>) από την εξωτερική υλική πραγματικότητα.</a:t>
            </a:r>
          </a:p>
          <a:p>
            <a:endParaRPr lang="el-GR" dirty="0" smtClean="0"/>
          </a:p>
          <a:p>
            <a:r>
              <a:rPr lang="el-GR" dirty="0" smtClean="0"/>
              <a:t>Έτσι, η απάντησή του στον αρχαίο σκεπτικισμό, τον οδηγεί αθέλητα σε ένα άλλο είδος σκεπτικισμού, νεωτερικού τύπου: Τον σκεπτικισμό για την ύπαρξη του εξωτερικού κόσμου, για την ύπαρξη των άλλων νοών (</a:t>
            </a:r>
            <a:r>
              <a:rPr lang="en-US" dirty="0" smtClean="0"/>
              <a:t>other minds)</a:t>
            </a:r>
            <a:r>
              <a:rPr lang="el-GR" dirty="0" smtClean="0"/>
              <a:t> και σχετικά με την αλληλεπίδραση νου-σώματος.</a:t>
            </a:r>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Προβλήματα</a:t>
            </a:r>
            <a:r>
              <a:rPr lang="en-US" dirty="0" smtClean="0"/>
              <a:t> </a:t>
            </a:r>
            <a:r>
              <a:rPr lang="el-GR" dirty="0" smtClean="0"/>
              <a:t>ρασιοναλισμού ΙΙ: Δογματισμός (</a:t>
            </a:r>
            <a:r>
              <a:rPr lang="en-US" dirty="0" smtClean="0"/>
              <a:t>Spinoza, Leibniz</a:t>
            </a:r>
            <a:r>
              <a:rPr lang="el-GR" dirty="0" smtClean="0"/>
              <a:t>) </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Όπως ακριβώς για τον </a:t>
            </a:r>
            <a:r>
              <a:rPr lang="en-US" sz="1800" dirty="0" smtClean="0"/>
              <a:t>Descartes </a:t>
            </a:r>
            <a:r>
              <a:rPr lang="el-GR" sz="1800" dirty="0" smtClean="0"/>
              <a:t>η γνώση βασίζεται στη διανοητική εποπτεία των ‘απλών φύσεων’ των ουσιών, έτσι και για τον </a:t>
            </a:r>
            <a:r>
              <a:rPr lang="en-US" sz="1800" dirty="0" smtClean="0"/>
              <a:t>Spinoza, </a:t>
            </a:r>
            <a:r>
              <a:rPr lang="el-GR" sz="1800" dirty="0" smtClean="0"/>
              <a:t>ο νους μπορεί να φτάσει σε ‘πραγματικούς ορισμούς’ που συλλαμβάνουν τις </a:t>
            </a:r>
            <a:r>
              <a:rPr lang="el-GR" sz="1800" i="1" dirty="0" smtClean="0"/>
              <a:t>ουσίες</a:t>
            </a:r>
            <a:r>
              <a:rPr lang="el-GR" sz="1800" dirty="0" smtClean="0"/>
              <a:t> των πραγμάτων, και οι οποίοι μας παρέχουν τα θεμέλια για τη συγκρότηση ενός ολιστικού συστήματος γνώσης με αποδεικτική βεβαιότητα. Η συγκρότηση του εν λόγω συστήματος γίνεται με αυστηρά παραγωγικό τρόπο, με συναγωγή των τελικών θέσεων (εν </a:t>
            </a:r>
            <a:r>
              <a:rPr lang="el-GR" sz="1800" dirty="0" err="1" smtClean="0"/>
              <a:t>είδει</a:t>
            </a:r>
            <a:r>
              <a:rPr lang="el-GR" sz="1800" dirty="0" smtClean="0"/>
              <a:t> θεωρημάτων) από τους αρχικούς ορισμούς και αξιώματα (όπως ακριβώς στην ευκλείδεια γεωμετρία).</a:t>
            </a:r>
          </a:p>
          <a:p>
            <a:endParaRPr lang="el-GR" sz="1800" dirty="0" smtClean="0"/>
          </a:p>
          <a:p>
            <a:r>
              <a:rPr lang="el-GR" sz="1800" dirty="0" smtClean="0"/>
              <a:t>Ένα πρόβλημα εδώ είναι η αποδεικτική βεβαιότητα των αρχικών ‘πραγματικών ορισμών’. Δεν φαίνονται το ίδιο βέβαιες οι ‘μεταφυσικές αναγκαιότητες’ που ο </a:t>
            </a:r>
            <a:r>
              <a:rPr lang="en-US" sz="1800" dirty="0" smtClean="0"/>
              <a:t>Spinoza </a:t>
            </a:r>
            <a:r>
              <a:rPr lang="el-GR" sz="1800" dirty="0" smtClean="0"/>
              <a:t>υποστηρίζει ότι βρίσκει σχετικά με την ουσία των πραγμάτων (και αναδεικνύει με τους ‘πραγματικούς ορισμούς</a:t>
            </a:r>
            <a:r>
              <a:rPr lang="en-US" sz="1800" dirty="0" smtClean="0"/>
              <a:t> </a:t>
            </a:r>
            <a:r>
              <a:rPr lang="el-GR" sz="1800" dirty="0" smtClean="0"/>
              <a:t>του) με τη </a:t>
            </a:r>
            <a:r>
              <a:rPr lang="el-GR" sz="1800" i="1" dirty="0" smtClean="0"/>
              <a:t>λογική</a:t>
            </a:r>
            <a:r>
              <a:rPr lang="el-GR" sz="1800" dirty="0" smtClean="0"/>
              <a:t> αναγκαιότητα που διέπει τους ορισμούς της λογικής/μαθηματικών/γεωμετρίας. (Πρόβλημα </a:t>
            </a:r>
            <a:r>
              <a:rPr lang="el-GR" sz="1800" dirty="0" err="1" smtClean="0"/>
              <a:t>υφέρποντος</a:t>
            </a:r>
            <a:r>
              <a:rPr lang="el-GR" sz="1800" dirty="0" smtClean="0"/>
              <a:t> δογματισμού.)</a:t>
            </a:r>
          </a:p>
          <a:p>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Μια παρόμοια κριτική ασκεί ο </a:t>
            </a:r>
            <a:r>
              <a:rPr lang="en-US" sz="2800" dirty="0" smtClean="0"/>
              <a:t>Leibniz </a:t>
            </a:r>
            <a:r>
              <a:rPr lang="el-GR" sz="2800" dirty="0" smtClean="0"/>
              <a:t>στον </a:t>
            </a:r>
            <a:r>
              <a:rPr lang="en-US" sz="2800" dirty="0" smtClean="0"/>
              <a:t>Descartes (</a:t>
            </a:r>
            <a:r>
              <a:rPr lang="el-GR" sz="2800" dirty="0" smtClean="0"/>
              <a:t>αν και δεν την επεκτείνει εξίσου στην ίδια την έννοια των ‘πραγματικών ορισμών’ του </a:t>
            </a:r>
            <a:r>
              <a:rPr lang="en-US" sz="2800" dirty="0" smtClean="0"/>
              <a:t>Spinoza). </a:t>
            </a:r>
            <a:r>
              <a:rPr lang="el-GR" sz="2800" dirty="0" smtClean="0"/>
              <a:t>Το καρτεσιανό </a:t>
            </a:r>
            <a:r>
              <a:rPr lang="en-US" sz="2800" dirty="0" smtClean="0"/>
              <a:t>Cogito </a:t>
            </a:r>
            <a:r>
              <a:rPr lang="el-GR" sz="2800" dirty="0" smtClean="0"/>
              <a:t>δεν μας παρέχει αποδεικτική βεβαιότητα. Το κριτήριο της ‘σαφήνειας και ευκρίνειας’ , όντας ένα είδος υποκειμενικού βιώματος, δεν είναι απολύτως αντικειμενικό (όπως είναι οι ταυτολογικές προτάσεις της λογικής). Οι άνθρωποι μπορούν να </a:t>
            </a:r>
            <a:r>
              <a:rPr lang="el-GR" sz="2800" i="1" dirty="0" smtClean="0"/>
              <a:t>πιστεύουν</a:t>
            </a:r>
            <a:r>
              <a:rPr lang="el-GR" sz="2800" dirty="0" smtClean="0"/>
              <a:t> ότι κάτι είναι ‘σαφές και διακριτά αληθές’ (π.χ. ότι αυτό το ον που τώρα σκέπτεται (εγώ) είναι υπόσταση) αλλά να αυταπατώνται. Η βεβαιότητα του </a:t>
            </a:r>
            <a:r>
              <a:rPr lang="en-US" sz="2800" dirty="0" smtClean="0"/>
              <a:t>Cogito </a:t>
            </a:r>
            <a:r>
              <a:rPr lang="el-GR" sz="2800" dirty="0" smtClean="0"/>
              <a:t>είναι μόνο </a:t>
            </a:r>
            <a:r>
              <a:rPr lang="el-GR" sz="2800" i="1" dirty="0" smtClean="0"/>
              <a:t>ψυχολογική</a:t>
            </a:r>
            <a:r>
              <a:rPr lang="el-GR" sz="2800" dirty="0" smtClean="0"/>
              <a:t>, όχι λογική.</a:t>
            </a:r>
            <a:endParaRPr lang="en-US" sz="2800" dirty="0" smtClean="0"/>
          </a:p>
          <a:p>
            <a:endParaRPr lang="en-US" sz="2800" dirty="0" smtClean="0"/>
          </a:p>
          <a:p>
            <a:r>
              <a:rPr lang="el-GR" sz="2800" dirty="0" smtClean="0"/>
              <a:t>Ο </a:t>
            </a:r>
            <a:r>
              <a:rPr lang="en-US" sz="2800" dirty="0" smtClean="0"/>
              <a:t>Leibniz </a:t>
            </a:r>
            <a:r>
              <a:rPr lang="el-GR" sz="2800" dirty="0" smtClean="0"/>
              <a:t>έχει ως πρότυπο της γνώσης τα μαθηματικά. Όπως και εκεί, έτσι και στη φιλοσοφία η βάση όλων των αληθειών είναι οι </a:t>
            </a:r>
            <a:r>
              <a:rPr lang="el-GR" sz="2800" i="1" dirty="0" smtClean="0"/>
              <a:t>ταυτολογικές </a:t>
            </a:r>
            <a:r>
              <a:rPr lang="el-GR" sz="2800" dirty="0" smtClean="0"/>
              <a:t>αλήθειες. Μόνο </a:t>
            </a:r>
            <a:r>
              <a:rPr lang="el-GR" sz="2800" dirty="0" err="1" smtClean="0"/>
              <a:t>ό,τι</a:t>
            </a:r>
            <a:r>
              <a:rPr lang="el-GR" sz="2800" dirty="0" smtClean="0"/>
              <a:t> ανάγεται εκεί είναι με αποδεικτικό τρόπο αληθές και συνιστά γνώση. </a:t>
            </a:r>
            <a:r>
              <a:rPr lang="el-GR" sz="2900" dirty="0" smtClean="0"/>
              <a:t>Οι ίδιες οι ταυτολογικές αλήθειες δικαιολογούνται υπό την έννοια ότι αν τις αρνηθούμε καταλήγουμε σε αντιφάσεις. Όλες οι υπόλοιπες αλήθειες παράγονται παραγωγικά από τις ταυτολογικές αλήθειες. Τα απλά εννοιολογικά στοιχεία των ταυτολογικών αληθειών είναι ένα είδος αλφαβήτου απλών πρωταρχικών εννοιών. Συνιστούν το αλφάβητο της ανθρώπινης σκέψης.</a:t>
            </a:r>
          </a:p>
          <a:p>
            <a:endParaRPr lang="el-GR" sz="2900" dirty="0" smtClean="0"/>
          </a:p>
          <a:p>
            <a:endParaRPr lang="el-GR" sz="2800" dirty="0" smtClean="0"/>
          </a:p>
          <a:p>
            <a:endParaRPr lang="en-US" sz="2800" dirty="0" smtClean="0"/>
          </a:p>
          <a:p>
            <a:endParaRPr lang="en-US" sz="2800" dirty="0" smtClean="0"/>
          </a:p>
          <a:p>
            <a:endParaRPr lang="en-US"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Πρόβλημα </a:t>
            </a:r>
            <a:r>
              <a:rPr lang="en-US" sz="7200" dirty="0" smtClean="0"/>
              <a:t>Leibniz: </a:t>
            </a:r>
            <a:r>
              <a:rPr lang="el-GR" sz="7200" dirty="0" smtClean="0"/>
              <a:t>Ανάλογο με το πρόβλημα ‘δογματισμού’ του </a:t>
            </a:r>
            <a:r>
              <a:rPr lang="en-US" sz="7200" dirty="0" smtClean="0"/>
              <a:t>Spinoza. </a:t>
            </a:r>
            <a:endParaRPr lang="el-GR" sz="7200" dirty="0" smtClean="0"/>
          </a:p>
          <a:p>
            <a:endParaRPr lang="el-GR" sz="7200" dirty="0" smtClean="0"/>
          </a:p>
          <a:p>
            <a:r>
              <a:rPr lang="el-GR" sz="7200" dirty="0" smtClean="0"/>
              <a:t>Κατά τον </a:t>
            </a:r>
            <a:r>
              <a:rPr lang="en-US" sz="7200" dirty="0" smtClean="0"/>
              <a:t>Leibniz, o</a:t>
            </a:r>
            <a:r>
              <a:rPr lang="el-GR" sz="7200" dirty="0" smtClean="0"/>
              <a:t>ι εμπειρικές αλήθειες, για να συνιστούν γνώση θα πρέπει (βάσει της αρχής του </a:t>
            </a:r>
            <a:r>
              <a:rPr lang="el-GR" sz="7200" dirty="0" err="1" smtClean="0"/>
              <a:t>αποχρώντος</a:t>
            </a:r>
            <a:r>
              <a:rPr lang="el-GR" sz="7200" dirty="0" smtClean="0"/>
              <a:t> λόγου) να αναχθούν σε αναγκαίες αλήθειες. Και επειδή αφορούν </a:t>
            </a:r>
            <a:r>
              <a:rPr lang="el-GR" sz="7200" i="1" dirty="0" smtClean="0"/>
              <a:t>συγκεκριμένα</a:t>
            </a:r>
            <a:r>
              <a:rPr lang="el-GR" sz="7200" dirty="0" smtClean="0"/>
              <a:t> πράγματα (αντικείμενα, ανθρώπους), θα πρέπει στην έννοια του εκάστοτε συγκεκριμένου πράγματος να περιλαμβάνονται </a:t>
            </a:r>
            <a:r>
              <a:rPr lang="el-GR" sz="7200" i="1" dirty="0" smtClean="0"/>
              <a:t>όλες</a:t>
            </a:r>
            <a:r>
              <a:rPr lang="el-GR" sz="7200" dirty="0" smtClean="0"/>
              <a:t> οι χωρικές και χρονικές σχέσεις αυτού του πράγματος με τα υπόλοιπα πράγματα. Κάτι τέτοιο είναι αδύνατο να γίνει στην πράξη. Μόνο ο άπειρος νους του Θεού μπορεί να γνωρίσει </a:t>
            </a:r>
            <a:r>
              <a:rPr lang="en-US" sz="7200" dirty="0" smtClean="0"/>
              <a:t>a priori </a:t>
            </a:r>
            <a:r>
              <a:rPr lang="el-GR" sz="7200" dirty="0" smtClean="0"/>
              <a:t>τον </a:t>
            </a:r>
            <a:r>
              <a:rPr lang="el-GR" sz="7200" dirty="0" err="1" smtClean="0"/>
              <a:t>αποχρώντα</a:t>
            </a:r>
            <a:r>
              <a:rPr lang="el-GR" sz="7200" dirty="0" smtClean="0"/>
              <a:t> λόγο όλων των εμπειρικών αληθειών. </a:t>
            </a:r>
          </a:p>
          <a:p>
            <a:endParaRPr lang="el-GR" sz="7200" dirty="0" smtClean="0"/>
          </a:p>
          <a:p>
            <a:r>
              <a:rPr lang="el-GR" sz="7200" dirty="0" smtClean="0"/>
              <a:t>Αλλά αυτό μπορεί να ειδωθεί ως ένα είδος σκεπτικισμού (πώς μπορούμε να είμαστε βέβαιοι ότι με την πρόοδο της επιστήμης προσεγγίζουμε μια τέτοια κατάσταση;) ή ως ένα είδος δογματισμού (ταυτίζοντας τις εμπειρικές αλήθειες (έστω και ‘στο όριο’) με ταυτολογικές αλήθειες ο </a:t>
            </a:r>
            <a:r>
              <a:rPr lang="en-US" sz="7200" dirty="0" smtClean="0"/>
              <a:t>Leibniz </a:t>
            </a:r>
            <a:r>
              <a:rPr lang="el-GR" sz="7200" dirty="0" smtClean="0"/>
              <a:t>κατ’ </a:t>
            </a:r>
            <a:r>
              <a:rPr lang="el-GR" sz="7200" dirty="0" err="1" smtClean="0"/>
              <a:t>ουσίαν</a:t>
            </a:r>
            <a:r>
              <a:rPr lang="el-GR" sz="7200" dirty="0" smtClean="0"/>
              <a:t> εξισώνει την </a:t>
            </a:r>
            <a:r>
              <a:rPr lang="el-GR" sz="7200" dirty="0" err="1" smtClean="0"/>
              <a:t>ενδεχομενικότητα</a:t>
            </a:r>
            <a:r>
              <a:rPr lang="el-GR" sz="7200" dirty="0" smtClean="0"/>
              <a:t> της εμπειρίας με την αναγκαιότητα της λογικής, επικαλούμενος την εντελώς επισφαλή και μη εύλογη ‘αρχή του βέλτιστου’). </a:t>
            </a:r>
          </a:p>
          <a:p>
            <a:endParaRPr lang="el-GR" sz="7200" dirty="0" smtClean="0"/>
          </a:p>
          <a:p>
            <a:r>
              <a:rPr lang="el-GR" sz="7200" dirty="0" smtClean="0"/>
              <a:t>Εξίσου δογματικός αποδεικνύεται ο </a:t>
            </a:r>
            <a:r>
              <a:rPr lang="en-US" sz="7200" dirty="0" smtClean="0"/>
              <a:t>Leibniz </a:t>
            </a:r>
            <a:r>
              <a:rPr lang="el-GR" sz="7200" dirty="0" smtClean="0"/>
              <a:t>και στο ζήτημα της επικοινωνίας των ‘μονάδων’ μεταξύ τους (π.χ. ψυχικών και σωματικών): το λύνει θέτοντας δογματικά και μη εύλογα ένα είδος </a:t>
            </a:r>
            <a:r>
              <a:rPr lang="el-GR" sz="7200" dirty="0" err="1" smtClean="0"/>
              <a:t>προαποκατεστημένης</a:t>
            </a:r>
            <a:r>
              <a:rPr lang="el-GR" sz="7200" dirty="0" smtClean="0"/>
              <a:t> αρμονίας μεταξύ τους.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dirty="0" smtClean="0"/>
              <a:t>11. Σύνδεση της παράδοσης του εμπειρισμού με την αναλυτική φιλοσοφία: Η περίπτωση του </a:t>
            </a:r>
            <a:r>
              <a:rPr lang="en-US" sz="2800" dirty="0" smtClean="0"/>
              <a:t>Russell</a:t>
            </a:r>
            <a:endParaRPr lang="el-GR" sz="2800"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Θα διερευνήσουμε τώρα τον τρόπο με τον οποίο τα γνωσιολογικά ζητήματα της νεότερης φιλοσοφίας που αναφέρθηκαν στο πλαίσιο του μαθήματος (το ζήτημα της μεθόδου στην προσέγγιση της γνώσης, το ζήτημα της δικαιολόγησης και της αναζήτησης θεμελίου για τη γνώση, και το πρόβλημα του σκεπτικισμού) μετασχηματίστηκαν στο πλαίσιο της </a:t>
            </a:r>
            <a:r>
              <a:rPr lang="el-GR" i="1" dirty="0" smtClean="0"/>
              <a:t>σύγχρονης</a:t>
            </a:r>
            <a:r>
              <a:rPr lang="el-GR" dirty="0" smtClean="0"/>
              <a:t> γνωσιολογίας, όπως αυτή αναπτύχθηκε στην αναλυτική φιλοσοφία του 20</a:t>
            </a:r>
            <a:r>
              <a:rPr lang="el-GR" baseline="30000" dirty="0" smtClean="0"/>
              <a:t>ου</a:t>
            </a:r>
            <a:r>
              <a:rPr lang="el-GR" dirty="0" smtClean="0"/>
              <a:t> αιώνα.</a:t>
            </a:r>
          </a:p>
          <a:p>
            <a:endParaRPr lang="el-GR" dirty="0" smtClean="0"/>
          </a:p>
          <a:p>
            <a:r>
              <a:rPr lang="el-GR" dirty="0" smtClean="0"/>
              <a:t>Ιδανική αφετηρία για μια τέτοια διερεύνηση αποτελεί το έργο του </a:t>
            </a:r>
            <a:r>
              <a:rPr lang="en-US" dirty="0" smtClean="0"/>
              <a:t>Bertrand Russell (1872-1970), </a:t>
            </a:r>
            <a:r>
              <a:rPr lang="el-GR" dirty="0" smtClean="0"/>
              <a:t>ενός εκ των ‘πατέρων’ (μαζί με τον </a:t>
            </a:r>
            <a:r>
              <a:rPr lang="en-US" dirty="0" err="1" smtClean="0"/>
              <a:t>Frege</a:t>
            </a:r>
            <a:r>
              <a:rPr lang="en-US" dirty="0" smtClean="0"/>
              <a:t>)</a:t>
            </a:r>
            <a:r>
              <a:rPr lang="el-GR" dirty="0" smtClean="0"/>
              <a:t> της αναλυτικής φιλοσοφίας του 20</a:t>
            </a:r>
            <a:r>
              <a:rPr lang="el-GR" baseline="30000" dirty="0" smtClean="0"/>
              <a:t>ου</a:t>
            </a:r>
            <a:r>
              <a:rPr lang="el-GR" dirty="0" smtClean="0"/>
              <a:t> αιώνα.</a:t>
            </a:r>
          </a:p>
          <a:p>
            <a:endParaRPr lang="el-GR" dirty="0" smtClean="0"/>
          </a:p>
          <a:p>
            <a:r>
              <a:rPr lang="el-GR" dirty="0" smtClean="0"/>
              <a:t>Τα έργα του </a:t>
            </a:r>
            <a:r>
              <a:rPr lang="en-US" dirty="0" smtClean="0"/>
              <a:t>Russell </a:t>
            </a:r>
            <a:r>
              <a:rPr lang="el-GR" dirty="0" smtClean="0"/>
              <a:t>‘</a:t>
            </a:r>
            <a:r>
              <a:rPr lang="en-US" dirty="0" smtClean="0"/>
              <a:t>Principia </a:t>
            </a:r>
            <a:r>
              <a:rPr lang="en-US" dirty="0" err="1" smtClean="0"/>
              <a:t>Mathematica</a:t>
            </a:r>
            <a:r>
              <a:rPr lang="en-US" dirty="0" smtClean="0"/>
              <a:t>’ (1903), ‘On Denoting’ (1905) </a:t>
            </a:r>
            <a:r>
              <a:rPr lang="el-GR" dirty="0" smtClean="0"/>
              <a:t>και ‘</a:t>
            </a:r>
            <a:r>
              <a:rPr lang="en-US" dirty="0" smtClean="0"/>
              <a:t>The Problems of Philosophy’ (1912)</a:t>
            </a:r>
            <a:r>
              <a:rPr lang="el-GR" dirty="0" smtClean="0"/>
              <a:t> αποτελούν ουσιαστικά ιδρυτικές πράξεις της σύγχρονης αναλυτικής φιλοσοφίας.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Βρετανικός εμπειρισμός και επιστήμη</a:t>
            </a:r>
            <a:endParaRPr lang="el-GR" dirty="0"/>
          </a:p>
        </p:txBody>
      </p:sp>
      <p:sp>
        <p:nvSpPr>
          <p:cNvPr id="3" name="2 - Θέση περιεχομένου"/>
          <p:cNvSpPr>
            <a:spLocks noGrp="1"/>
          </p:cNvSpPr>
          <p:nvPr>
            <p:ph sz="quarter" idx="1"/>
          </p:nvPr>
        </p:nvSpPr>
        <p:spPr/>
        <p:txBody>
          <a:bodyPr>
            <a:normAutofit fontScale="55000" lnSpcReduction="20000"/>
          </a:bodyPr>
          <a:lstStyle/>
          <a:p>
            <a:r>
              <a:rPr lang="el-GR" sz="3100" dirty="0" smtClean="0"/>
              <a:t>Ο βρετανικός εμπειρισμός, μέσω της έμφασης που έδινε στην άμεση</a:t>
            </a:r>
            <a:r>
              <a:rPr lang="en-US" sz="3100" dirty="0" smtClean="0"/>
              <a:t> </a:t>
            </a:r>
            <a:r>
              <a:rPr lang="el-GR" sz="3100" dirty="0" smtClean="0"/>
              <a:t>αντιληπτική εμπειρία, προσπάθησε να μεταγράψει στο φιλοσοφικό πεδίο τις προοδευτικές κατακτήσεις της τότε αναδυόμενης επιστήμης, που βασίστηκαν εν πολλοίς στην εισαγωγή της παρατήρησης και του πειράματος στην εμπειρική έρευνα.</a:t>
            </a:r>
          </a:p>
          <a:p>
            <a:endParaRPr lang="el-GR" sz="3100" dirty="0" smtClean="0"/>
          </a:p>
          <a:p>
            <a:r>
              <a:rPr lang="el-GR" sz="3100" dirty="0" smtClean="0"/>
              <a:t>Γι’ αυτόν το λόγο, εκτός της έμφασης που έδωσε στην άμεση εμπειρία (ως θεμέλιο της εμπειρικής γνώσης), ο βρετανικός εμπειρισμός υποστήριξε ταυτόχρονα τη συναφή θέση ότι υπάρχει μια συγκεκριμένη </a:t>
            </a:r>
            <a:r>
              <a:rPr lang="el-GR" sz="3100" i="1" dirty="0" smtClean="0"/>
              <a:t>επιστημονική μέθοδος παραγωγής</a:t>
            </a:r>
            <a:r>
              <a:rPr lang="el-GR" sz="3100" dirty="0" smtClean="0"/>
              <a:t> αξιόπιστης γνώσης από το εν λόγω θεμέλιο που παρέχει η άμεση εμπειρία. </a:t>
            </a:r>
          </a:p>
          <a:p>
            <a:endParaRPr lang="el-GR" sz="3100" dirty="0" smtClean="0"/>
          </a:p>
          <a:p>
            <a:r>
              <a:rPr lang="el-GR" sz="3100" dirty="0" smtClean="0"/>
              <a:t>Αυτή είναι η </a:t>
            </a:r>
            <a:r>
              <a:rPr lang="el-GR" sz="3100" i="1" dirty="0" smtClean="0"/>
              <a:t>επαγωγική</a:t>
            </a:r>
            <a:r>
              <a:rPr lang="el-GR" sz="3100" dirty="0" smtClean="0"/>
              <a:t> μέθοδος, σύμφωνα με την οποία οφείλουμε να ξεκινάμε από τη συστηματική και απροκατάληπτη </a:t>
            </a:r>
            <a:r>
              <a:rPr lang="el-GR" sz="3100" i="1" dirty="0" smtClean="0"/>
              <a:t>συλλογή</a:t>
            </a:r>
            <a:r>
              <a:rPr lang="en-US" sz="3100" i="1" dirty="0" smtClean="0"/>
              <a:t> </a:t>
            </a:r>
            <a:r>
              <a:rPr lang="el-GR" sz="3100" i="1" dirty="0" smtClean="0"/>
              <a:t>επιμέρους ‘γεγονότων’ </a:t>
            </a:r>
            <a:r>
              <a:rPr lang="el-GR" sz="3100" dirty="0" smtClean="0"/>
              <a:t>μέσω προσεκτικών παρατηρήσεων και πειραμάτων και να προχωρούμε στη συνέχεια στη συνακόλουθη </a:t>
            </a:r>
            <a:r>
              <a:rPr lang="el-GR" sz="3100" i="1" dirty="0" smtClean="0"/>
              <a:t>συναγωγή</a:t>
            </a:r>
            <a:r>
              <a:rPr lang="el-GR" sz="3100" dirty="0" smtClean="0"/>
              <a:t> </a:t>
            </a:r>
            <a:r>
              <a:rPr lang="el-GR" sz="3100" i="1" dirty="0" smtClean="0"/>
              <a:t>γενικών</a:t>
            </a:r>
            <a:r>
              <a:rPr lang="el-GR" sz="3100" dirty="0" smtClean="0"/>
              <a:t> νόμων και θεωριών από αυτά τα γεγονότα μέσω της επαγωγικής μεθόδου (</a:t>
            </a:r>
            <a:r>
              <a:rPr lang="en-US" sz="3100" dirty="0" smtClean="0"/>
              <a:t>Bacon)</a:t>
            </a:r>
            <a:r>
              <a:rPr lang="el-GR" sz="3100" dirty="0" smtClean="0"/>
              <a:t>.</a:t>
            </a:r>
          </a:p>
          <a:p>
            <a:endParaRPr lang="el-GR" sz="3100" dirty="0" smtClean="0"/>
          </a:p>
          <a:p>
            <a:r>
              <a:rPr lang="el-GR" sz="3100" dirty="0" smtClean="0"/>
              <a:t>Τα εμπειρικά ‘γεγονότα’ που προκύπτουν με τον παραπάνω τρόπο είναι ‘αδιάβλητα’, ‘αμερόληπτα’ και δημόσια </a:t>
            </a:r>
            <a:r>
              <a:rPr lang="el-GR" sz="3100" dirty="0" err="1" smtClean="0"/>
              <a:t>προσβάσιμα</a:t>
            </a:r>
            <a:r>
              <a:rPr lang="el-GR" sz="3100" dirty="0" smtClean="0"/>
              <a:t> σε όλους τους παρατηρητές (απόρριψη της αυθεντίας της Βίβλου των σχολαστικών-αριστοτελικών που βάσιζαν τη γνώση στην ‘αυθεντία’).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n-US" dirty="0" smtClean="0"/>
              <a:t>Russell: H </a:t>
            </a:r>
            <a:r>
              <a:rPr lang="el-GR" dirty="0" smtClean="0"/>
              <a:t>αντίδραση στον </a:t>
            </a:r>
            <a:r>
              <a:rPr lang="en-US" dirty="0" smtClean="0"/>
              <a:t>Kant </a:t>
            </a:r>
            <a:r>
              <a:rPr lang="el-GR" dirty="0" smtClean="0"/>
              <a:t>και η απαρχή του σύγχρονου εμπειρισμού</a:t>
            </a:r>
            <a:endParaRPr lang="el-GR" dirty="0"/>
          </a:p>
        </p:txBody>
      </p:sp>
      <p:sp>
        <p:nvSpPr>
          <p:cNvPr id="3" name="2 - Θέση περιεχομένου"/>
          <p:cNvSpPr>
            <a:spLocks noGrp="1"/>
          </p:cNvSpPr>
          <p:nvPr>
            <p:ph sz="quarter" idx="1"/>
          </p:nvPr>
        </p:nvSpPr>
        <p:spPr/>
        <p:txBody>
          <a:bodyPr>
            <a:noAutofit/>
          </a:bodyPr>
          <a:lstStyle/>
          <a:p>
            <a:r>
              <a:rPr lang="en-US" sz="2400" dirty="0" smtClean="0"/>
              <a:t>O Russell (1872-1970) </a:t>
            </a:r>
            <a:r>
              <a:rPr lang="el-GR" sz="2400" dirty="0" smtClean="0"/>
              <a:t>προσπαθεί να </a:t>
            </a:r>
            <a:r>
              <a:rPr lang="el-GR" sz="2400" i="1" dirty="0" smtClean="0"/>
              <a:t>ανανεώσει</a:t>
            </a:r>
            <a:r>
              <a:rPr lang="el-GR" sz="2400" dirty="0" smtClean="0"/>
              <a:t> τον βρετανικό εμπειρισμό των </a:t>
            </a:r>
            <a:r>
              <a:rPr lang="en-US" sz="2400" dirty="0" smtClean="0"/>
              <a:t>Berkeley </a:t>
            </a:r>
            <a:r>
              <a:rPr lang="el-GR" sz="2400" dirty="0" smtClean="0"/>
              <a:t>και </a:t>
            </a:r>
            <a:r>
              <a:rPr lang="en-US" sz="2400" dirty="0" smtClean="0"/>
              <a:t>Hume</a:t>
            </a:r>
            <a:r>
              <a:rPr lang="el-GR" sz="2400" dirty="0" smtClean="0"/>
              <a:t>, </a:t>
            </a:r>
            <a:r>
              <a:rPr lang="el-GR" sz="2400" i="1" dirty="0" smtClean="0"/>
              <a:t>αποφεύγοντας</a:t>
            </a:r>
            <a:r>
              <a:rPr lang="el-GR" sz="2400" dirty="0" smtClean="0"/>
              <a:t> τον ιδεαλισμό του πρώτου στην οντολογία και τον σκεπτικισμό του δεύτερου στη γνωσιολογία.  </a:t>
            </a:r>
          </a:p>
          <a:p>
            <a:endParaRPr lang="el-GR" sz="2400" dirty="0" smtClean="0"/>
          </a:p>
          <a:p>
            <a:r>
              <a:rPr lang="el-GR" sz="2400" dirty="0" smtClean="0"/>
              <a:t>Επίσης, απορρίπτει ως δογματική την Καντιανή έννοια του ‘συνθετικού </a:t>
            </a:r>
            <a:r>
              <a:rPr lang="en-US" sz="2400" dirty="0" smtClean="0"/>
              <a:t>a priori’,</a:t>
            </a:r>
            <a:r>
              <a:rPr lang="el-GR" sz="2400" dirty="0" smtClean="0"/>
              <a:t> και την υποτιθέμενη ‘</a:t>
            </a:r>
            <a:r>
              <a:rPr lang="el-GR" sz="2400" dirty="0" err="1" smtClean="0"/>
              <a:t>προαποκατεστημένη</a:t>
            </a:r>
            <a:r>
              <a:rPr lang="el-GR" sz="2400" dirty="0" smtClean="0"/>
              <a:t> αρμονία’  μεταξύ ‘αισθητικότητας’ και ‘διάνοιας’ </a:t>
            </a:r>
            <a:r>
              <a:rPr lang="en-US" sz="2400" dirty="0" smtClean="0"/>
              <a:t>(</a:t>
            </a:r>
            <a:r>
              <a:rPr lang="el-GR" sz="2400" dirty="0" smtClean="0"/>
              <a:t>λόγω των επιστημονικών εξελίξεων στον 20</a:t>
            </a:r>
            <a:r>
              <a:rPr lang="el-GR" sz="2400" baseline="30000" dirty="0" smtClean="0"/>
              <a:t>ο</a:t>
            </a:r>
            <a:r>
              <a:rPr lang="el-GR" sz="2400" dirty="0" smtClean="0"/>
              <a:t> αιώνα).</a:t>
            </a:r>
            <a:r>
              <a:rPr lang="en-US" sz="2400" dirty="0" smtClean="0"/>
              <a:t> </a:t>
            </a:r>
            <a:r>
              <a:rPr lang="el-GR" sz="2400" dirty="0" smtClean="0"/>
              <a:t>Τίποτα από αυτά δεν καθιστά δυνατή και αντικειμενική την εμπειρική (και επιστημονική) γνώση μας περί της πραγματικότητας.</a:t>
            </a:r>
          </a:p>
          <a:p>
            <a:endParaRPr lang="el-GR" sz="1600" dirty="0" smtClean="0"/>
          </a:p>
          <a:p>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Kant (</a:t>
            </a:r>
            <a:r>
              <a:rPr lang="el-GR" dirty="0" smtClean="0"/>
              <a:t>παρέκβαση)</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Ο </a:t>
            </a:r>
            <a:r>
              <a:rPr lang="en-US" sz="2800" dirty="0" smtClean="0"/>
              <a:t>Kant</a:t>
            </a:r>
            <a:r>
              <a:rPr lang="el-GR" sz="2800" dirty="0" smtClean="0"/>
              <a:t> (1724-1804), προσπαθώντας να συμβιβάσει τον εμπειρισμό και τον ρασιοναλισμό, και να εξηγήσει τη δυνατότητα της αντικειμενικής γνώσης στην επιστήμη, θεώρησε ότι υπάρχουν </a:t>
            </a:r>
            <a:r>
              <a:rPr lang="el-GR" sz="2800" i="1" dirty="0" smtClean="0"/>
              <a:t>δύο</a:t>
            </a:r>
            <a:r>
              <a:rPr lang="el-GR" sz="2800" dirty="0" smtClean="0"/>
              <a:t> θεμελιώδεις ικανότητες επεξεργασίας παραστάσεων, η αισθητικότητα (εποπτεία) και η διάνοια (έννοιες), που αν και διακριτές, θα πρέπει να σχετίζονται μεταξύ τους για να παράγουν αντικειμενική εμπειρική γνώση (‘έννοιες χωρίς εποπτείες είναι κενές, εποπτείες χωρίς έννοιες είναι τυφλές’).</a:t>
            </a:r>
          </a:p>
          <a:p>
            <a:endParaRPr lang="el-GR" sz="2800" dirty="0" smtClean="0"/>
          </a:p>
          <a:p>
            <a:r>
              <a:rPr lang="el-GR" sz="2800" dirty="0" smtClean="0"/>
              <a:t>Σύμφωνα με τον Καντ, η ανθρώπινη εποπτεία (αισθητικότητα) μπορεί να προσφέρει εμπειρική </a:t>
            </a:r>
            <a:r>
              <a:rPr lang="el-GR" sz="2800" i="1" dirty="0" smtClean="0"/>
              <a:t>γνώση</a:t>
            </a:r>
            <a:r>
              <a:rPr lang="el-GR" sz="2800" dirty="0" smtClean="0"/>
              <a:t> μόνο αν είναι ‘</a:t>
            </a:r>
            <a:r>
              <a:rPr lang="el-GR" sz="2800" dirty="0" err="1" smtClean="0"/>
              <a:t>προδιαμορφωμένη</a:t>
            </a:r>
            <a:r>
              <a:rPr lang="el-GR" sz="2800" dirty="0" smtClean="0"/>
              <a:t>’ κατά τρόπο που να ‘ταιριάζει’ στα ‘καλούπια’ που της ‘φορούν’ οι </a:t>
            </a:r>
            <a:r>
              <a:rPr lang="en-US" sz="2800" i="1" dirty="0" smtClean="0"/>
              <a:t>a priori </a:t>
            </a:r>
            <a:r>
              <a:rPr lang="el-GR" sz="2800" dirty="0" smtClean="0"/>
              <a:t>μορφές της διάνοιας (κατηγορίες).</a:t>
            </a:r>
            <a:r>
              <a:rPr lang="en-US" sz="2800" dirty="0" smtClean="0"/>
              <a:t> </a:t>
            </a:r>
            <a:endParaRPr lang="el-GR" sz="2800" dirty="0" smtClean="0"/>
          </a:p>
          <a:p>
            <a:endParaRPr lang="el-GR" sz="2800" dirty="0" smtClean="0"/>
          </a:p>
          <a:p>
            <a:r>
              <a:rPr lang="el-GR" sz="2800" dirty="0" smtClean="0"/>
              <a:t>Η</a:t>
            </a:r>
            <a:r>
              <a:rPr lang="en-US" sz="2800" dirty="0" smtClean="0"/>
              <a:t> </a:t>
            </a:r>
            <a:r>
              <a:rPr lang="el-GR" sz="2800" dirty="0" smtClean="0"/>
              <a:t>δυνατότητα της αντικειμενικής γνώσης (‘συνθετική </a:t>
            </a:r>
            <a:r>
              <a:rPr lang="en-US" sz="2800" dirty="0" smtClean="0"/>
              <a:t>a priori’)</a:t>
            </a:r>
            <a:r>
              <a:rPr lang="el-GR" sz="2800" dirty="0" smtClean="0"/>
              <a:t> πηγάζει από το ότι η ανθρώπινη εποπτεία και διάνοια έχουν </a:t>
            </a:r>
            <a:r>
              <a:rPr lang="en-US" sz="2800" i="1" dirty="0" smtClean="0"/>
              <a:t>a priori </a:t>
            </a:r>
            <a:r>
              <a:rPr lang="el-GR" sz="2800" dirty="0" smtClean="0"/>
              <a:t>δομές (το χώρο και το χρόνο στην περίπτωση της εποπτείας, τις κατηγορίες στην περίπτωση της διάνοιας) που είναι </a:t>
            </a:r>
            <a:r>
              <a:rPr lang="el-GR" sz="2800" i="1" dirty="0" smtClean="0"/>
              <a:t>ταυτόχρονα</a:t>
            </a:r>
            <a:r>
              <a:rPr lang="el-GR" sz="2800" dirty="0" smtClean="0"/>
              <a:t> και </a:t>
            </a:r>
            <a:r>
              <a:rPr lang="en-US" sz="2800" i="1" dirty="0" smtClean="0"/>
              <a:t>a priori</a:t>
            </a:r>
            <a:r>
              <a:rPr lang="el-GR" sz="2800" i="1" dirty="0" smtClean="0"/>
              <a:t> </a:t>
            </a:r>
            <a:r>
              <a:rPr lang="el-GR" sz="2800" dirty="0" smtClean="0"/>
              <a:t>δομές της </a:t>
            </a:r>
            <a:r>
              <a:rPr lang="el-GR" sz="2800" i="1" dirty="0" smtClean="0"/>
              <a:t>εξωτερικής</a:t>
            </a:r>
            <a:r>
              <a:rPr lang="el-GR" sz="2800" dirty="0" smtClean="0"/>
              <a:t> </a:t>
            </a:r>
            <a:r>
              <a:rPr lang="el-GR" sz="2800" i="1" dirty="0" smtClean="0"/>
              <a:t>εμπειρικής</a:t>
            </a:r>
            <a:r>
              <a:rPr lang="el-GR" sz="2800" dirty="0" smtClean="0"/>
              <a:t> πραγματικότητας -δηλ. της πραγματικότητας όπως εμφανίζεται στα ανθρώπινα υποκείμενα.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Στο πλαίσιο αυτής της αντίληψης, ο </a:t>
            </a:r>
            <a:r>
              <a:rPr lang="en-US" sz="7200" dirty="0" smtClean="0"/>
              <a:t>Kant </a:t>
            </a:r>
            <a:r>
              <a:rPr lang="el-GR" sz="7200" dirty="0" smtClean="0"/>
              <a:t>θεωρούσε ότι μπορεί κανείς να γνωρίζει </a:t>
            </a:r>
            <a:r>
              <a:rPr lang="en-US" sz="7200" i="1" dirty="0" smtClean="0"/>
              <a:t>a priori </a:t>
            </a:r>
            <a:r>
              <a:rPr lang="el-GR" sz="7200" dirty="0" smtClean="0"/>
              <a:t>διαφόρων ειδών δομές και σχέσεις (π.χ. ότι κάθε συμβάν έχει μια προγενέστερη αιτία, ότι υπάρχει </a:t>
            </a:r>
            <a:r>
              <a:rPr lang="el-GR" sz="7200" dirty="0" err="1" smtClean="0"/>
              <a:t>αιτιακή</a:t>
            </a:r>
            <a:r>
              <a:rPr lang="el-GR" sz="7200" dirty="0" smtClean="0"/>
              <a:t> αναγκαιότητα, ότι η δομή του φυσικού χώρου είναι αναγκαία ευκλείδεια). </a:t>
            </a:r>
          </a:p>
          <a:p>
            <a:endParaRPr lang="el-GR" sz="7200" dirty="0" smtClean="0"/>
          </a:p>
          <a:p>
            <a:r>
              <a:rPr lang="el-GR" sz="7200" dirty="0" smtClean="0"/>
              <a:t>Αυτές οι δομές είναι αναγκαίες δομές της εμπειρίας και της διάνοιας μας, δεν μπορούν να αλλάξουν. Η εμπειρική πραγματικότητα αναγκαία προσλαμβάνεται έτσι από εμάς (και για το ‘πράγμα καθ’ εαυτό’ που είναι το θεμέλιο της εμπειρικής πραγματικότητας δεν μπορούμε να γνωρίζουμε τίποτα).</a:t>
            </a:r>
          </a:p>
          <a:p>
            <a:endParaRPr lang="el-GR" sz="7200" dirty="0" smtClean="0"/>
          </a:p>
          <a:p>
            <a:r>
              <a:rPr lang="el-GR" sz="7200" dirty="0" smtClean="0"/>
              <a:t>Ωστόσο, νέες επαναστατικές εξελίξεις στα μαθηματικά (</a:t>
            </a:r>
            <a:r>
              <a:rPr lang="el-GR" sz="7200" dirty="0" err="1" smtClean="0"/>
              <a:t>αξιωματικοποίηση</a:t>
            </a:r>
            <a:r>
              <a:rPr lang="el-GR" sz="7200" dirty="0" smtClean="0"/>
              <a:t> της γεωμετρίας, ανακάλυψη μη ευκλείδειων γεωμετριών) και στη φυσική (θεωρία σχετικότητας, εφαρμογή μη ευκλείδειας γεωμετρίας στον</a:t>
            </a:r>
            <a:r>
              <a:rPr lang="en-US" sz="7200" dirty="0" smtClean="0"/>
              <a:t> </a:t>
            </a:r>
            <a:r>
              <a:rPr lang="el-GR" sz="7200" dirty="0" smtClean="0"/>
              <a:t>φυσικό χώρο) κλονίζουν το οικοδόμημα του Καντ (ο οποίος π.χ. απέδιδε</a:t>
            </a:r>
            <a:r>
              <a:rPr lang="en-US" sz="7200" dirty="0" smtClean="0"/>
              <a:t> (</a:t>
            </a:r>
            <a:r>
              <a:rPr lang="el-GR" sz="7200" dirty="0" smtClean="0"/>
              <a:t>συνθετικό) </a:t>
            </a:r>
            <a:r>
              <a:rPr lang="en-US" sz="7200" i="1" dirty="0" smtClean="0"/>
              <a:t>a priori </a:t>
            </a:r>
            <a:r>
              <a:rPr lang="en-US" sz="7200" dirty="0" smtClean="0"/>
              <a:t>status </a:t>
            </a:r>
            <a:r>
              <a:rPr lang="el-GR" sz="7200" dirty="0" smtClean="0"/>
              <a:t>στην ευκλείδεια γεωμετρία), και ειδικότερα τις έννοιές του περί εποπτείας και περί συνθετικής </a:t>
            </a:r>
            <a:r>
              <a:rPr lang="en-US" sz="7200" i="1" dirty="0" smtClean="0"/>
              <a:t>a priori </a:t>
            </a:r>
            <a:r>
              <a:rPr lang="el-GR" sz="7200" dirty="0" smtClean="0"/>
              <a:t>γνώσης.</a:t>
            </a:r>
          </a:p>
          <a:p>
            <a:endParaRPr lang="el-GR" sz="7200" dirty="0" smtClean="0"/>
          </a:p>
          <a:p>
            <a:r>
              <a:rPr lang="el-GR" sz="7200" dirty="0" smtClean="0"/>
              <a:t>Αρχίζει να φαίνεται πλέον (τον 20</a:t>
            </a:r>
            <a:r>
              <a:rPr lang="el-GR" sz="7200" baseline="30000" dirty="0" smtClean="0"/>
              <a:t>ο</a:t>
            </a:r>
            <a:r>
              <a:rPr lang="el-GR" sz="7200" dirty="0" smtClean="0"/>
              <a:t> αιώνα) ότι ο ‘πραγματικός κόσμος’, όπως περιγράφεται από την επιστήμη, δεν περιορίζεται αναγκαία από το περιεχόμενο της Καντιανής εποπτείας : Με άλλα λόγια, ο [επιστημονικά περιγραφόμενος] κόσμος δεν </a:t>
            </a:r>
            <a:r>
              <a:rPr lang="el-GR" sz="7200" i="1" dirty="0" smtClean="0"/>
              <a:t>είναι</a:t>
            </a:r>
            <a:r>
              <a:rPr lang="el-GR" sz="7200" dirty="0" smtClean="0"/>
              <a:t> όπως </a:t>
            </a:r>
            <a:r>
              <a:rPr lang="el-GR" sz="7200" i="1" dirty="0" smtClean="0"/>
              <a:t>εμφανίζεται</a:t>
            </a:r>
            <a:r>
              <a:rPr lang="el-GR" sz="7200" dirty="0" smtClean="0"/>
              <a:t> στην Καντιανή εποπτεία. </a:t>
            </a:r>
          </a:p>
          <a:p>
            <a:pPr>
              <a:buNone/>
            </a:pPr>
            <a:endParaRPr lang="el-G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Η κριτική του </a:t>
            </a:r>
            <a:r>
              <a:rPr lang="en-US" dirty="0" smtClean="0"/>
              <a:t>Russell </a:t>
            </a:r>
            <a:r>
              <a:rPr lang="el-GR" dirty="0" smtClean="0"/>
              <a:t>στον εμπειρισμό (θεωρία των ιδεών)</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2600" dirty="0" smtClean="0"/>
              <a:t>Επιστρέφουμε στον </a:t>
            </a:r>
            <a:r>
              <a:rPr lang="en-US" sz="2600" dirty="0" smtClean="0"/>
              <a:t>Russell </a:t>
            </a:r>
            <a:r>
              <a:rPr lang="el-GR" sz="2600" dirty="0" smtClean="0"/>
              <a:t>και στην κριτική που άσκησε</a:t>
            </a:r>
            <a:r>
              <a:rPr lang="en-US" sz="2600" dirty="0" smtClean="0"/>
              <a:t> </a:t>
            </a:r>
            <a:r>
              <a:rPr lang="el-GR" sz="2600" dirty="0" smtClean="0"/>
              <a:t>στην </a:t>
            </a:r>
            <a:r>
              <a:rPr lang="el-GR" sz="2600" dirty="0" err="1" smtClean="0"/>
              <a:t>εμπειριστική</a:t>
            </a:r>
            <a:r>
              <a:rPr lang="el-GR" sz="2600" dirty="0" smtClean="0"/>
              <a:t> θεωρία των ιδεών (και ειδικότερα, στην εκδοχή του </a:t>
            </a:r>
            <a:r>
              <a:rPr lang="en-US" sz="2600" dirty="0" smtClean="0"/>
              <a:t>Berkeley):</a:t>
            </a:r>
          </a:p>
          <a:p>
            <a:endParaRPr lang="en-US" sz="2600" dirty="0" smtClean="0"/>
          </a:p>
          <a:p>
            <a:r>
              <a:rPr lang="el-GR" sz="2600" dirty="0" smtClean="0"/>
              <a:t>Βασική θέση του </a:t>
            </a:r>
            <a:r>
              <a:rPr lang="en-US" sz="2600" dirty="0" smtClean="0"/>
              <a:t>Berkeley</a:t>
            </a:r>
            <a:r>
              <a:rPr lang="el-GR" sz="2600" dirty="0" smtClean="0"/>
              <a:t> είναι</a:t>
            </a:r>
            <a:r>
              <a:rPr lang="en-US" sz="2600" dirty="0" smtClean="0"/>
              <a:t> </a:t>
            </a:r>
            <a:r>
              <a:rPr lang="el-GR" sz="2600" dirty="0" smtClean="0"/>
              <a:t>ότι για να </a:t>
            </a:r>
            <a:r>
              <a:rPr lang="el-GR" sz="2600" i="1" dirty="0" smtClean="0"/>
              <a:t>συλλάβουμε</a:t>
            </a:r>
            <a:r>
              <a:rPr lang="el-GR" sz="2600" dirty="0" smtClean="0"/>
              <a:t> π.χ. ένα δέντρο (ή οποιοδήποτε άλλο εξωτερικό αντικείμενο) και να αποκτήσουμε </a:t>
            </a:r>
            <a:r>
              <a:rPr lang="el-GR" sz="2600" i="1" dirty="0" smtClean="0"/>
              <a:t>γνώση</a:t>
            </a:r>
            <a:r>
              <a:rPr lang="el-GR" sz="2600" dirty="0" smtClean="0"/>
              <a:t> αυτού πρέπει το τελευταίο να βρίσκεται εντός της </a:t>
            </a:r>
            <a:r>
              <a:rPr lang="el-GR" sz="2600" i="1" dirty="0" smtClean="0"/>
              <a:t>εμπειρίας</a:t>
            </a:r>
            <a:r>
              <a:rPr lang="el-GR" sz="2600" dirty="0" smtClean="0"/>
              <a:t> μας, και άρα</a:t>
            </a:r>
            <a:r>
              <a:rPr lang="en-US" sz="2600" dirty="0" smtClean="0"/>
              <a:t> </a:t>
            </a:r>
            <a:r>
              <a:rPr lang="el-GR" sz="2600" dirty="0" smtClean="0"/>
              <a:t>να έχει μια </a:t>
            </a:r>
            <a:r>
              <a:rPr lang="el-GR" sz="2600" i="1" dirty="0" smtClean="0"/>
              <a:t>νοητική</a:t>
            </a:r>
            <a:r>
              <a:rPr lang="el-GR" sz="2600" dirty="0" smtClean="0"/>
              <a:t> διάσταση, δηλαδή πρέπει να βρίσκεται με κάποιο τρόπο </a:t>
            </a:r>
            <a:r>
              <a:rPr lang="el-GR" sz="2600" i="1" dirty="0" smtClean="0"/>
              <a:t>‘μέσα’ </a:t>
            </a:r>
            <a:r>
              <a:rPr lang="el-GR" sz="2600" dirty="0" smtClean="0"/>
              <a:t>στο νου μας</a:t>
            </a:r>
            <a:r>
              <a:rPr lang="en-US" sz="2600" dirty="0" smtClean="0"/>
              <a:t>. E</a:t>
            </a:r>
            <a:r>
              <a:rPr lang="el-GR" sz="2600" dirty="0" err="1" smtClean="0"/>
              <a:t>ιδάλλως</a:t>
            </a:r>
            <a:r>
              <a:rPr lang="el-GR" sz="2600" dirty="0" smtClean="0"/>
              <a:t> το εν λόγω ‘πράγμα’ θα ήταν μη </a:t>
            </a:r>
            <a:r>
              <a:rPr lang="el-GR" sz="2600" dirty="0" err="1" smtClean="0"/>
              <a:t>συλλήψιμο</a:t>
            </a:r>
            <a:r>
              <a:rPr lang="el-GR" sz="2600" dirty="0" smtClean="0"/>
              <a:t>, μη γνώσιμο. Αλλά κάτι τέτοιο θα ισοδυναμούσε με το να μην έχει αυτό το ‘πράγμα’ κανένα προσδιορισμό, και άρα δεν θα ήταν τίποτε για εμάς.</a:t>
            </a:r>
          </a:p>
          <a:p>
            <a:endParaRPr lang="el-GR" sz="2600" dirty="0" smtClean="0"/>
          </a:p>
          <a:p>
            <a:r>
              <a:rPr lang="el-GR" sz="2600" dirty="0" smtClean="0"/>
              <a:t>Ωστόσο,</a:t>
            </a:r>
            <a:r>
              <a:rPr lang="en-US" sz="2600" dirty="0" smtClean="0"/>
              <a:t> </a:t>
            </a:r>
            <a:r>
              <a:rPr lang="el-GR" sz="2600" dirty="0" smtClean="0"/>
              <a:t>κατά</a:t>
            </a:r>
            <a:r>
              <a:rPr lang="en-US" sz="2600" dirty="0" smtClean="0"/>
              <a:t> </a:t>
            </a:r>
            <a:r>
              <a:rPr lang="el-GR" sz="2600" dirty="0" smtClean="0"/>
              <a:t>τον </a:t>
            </a:r>
            <a:r>
              <a:rPr lang="en-US" sz="2600" dirty="0" smtClean="0"/>
              <a:t>Russell,</a:t>
            </a:r>
            <a:r>
              <a:rPr lang="el-GR" sz="2600" dirty="0" smtClean="0"/>
              <a:t> η εν λόγω ιδεαλιστική θέση του </a:t>
            </a:r>
            <a:r>
              <a:rPr lang="en-US" sz="2600" dirty="0" smtClean="0"/>
              <a:t>Berkeley</a:t>
            </a:r>
            <a:r>
              <a:rPr lang="el-GR" sz="2600" dirty="0" smtClean="0"/>
              <a:t> βασίζεται σε μια σύγχυση μεταξύ </a:t>
            </a:r>
            <a:r>
              <a:rPr lang="el-GR" sz="2600" i="1" dirty="0" smtClean="0"/>
              <a:t>αυτού του ίδιου </a:t>
            </a:r>
            <a:r>
              <a:rPr lang="el-GR" sz="2600" dirty="0" smtClean="0"/>
              <a:t>του </a:t>
            </a:r>
            <a:r>
              <a:rPr lang="el-GR" sz="2600" i="1" dirty="0" smtClean="0"/>
              <a:t>πράγματος</a:t>
            </a:r>
            <a:r>
              <a:rPr lang="el-GR" sz="2600" dirty="0" smtClean="0"/>
              <a:t> που αντιλαμβανόμαστε</a:t>
            </a:r>
            <a:r>
              <a:rPr lang="en-US" sz="2600" dirty="0" smtClean="0"/>
              <a:t> (</a:t>
            </a:r>
            <a:r>
              <a:rPr lang="el-GR" sz="2600" dirty="0" smtClean="0"/>
              <a:t>το οποίο δεν βρίσκεται με κανένα τρόπο ‘μέσα’ στο νου μας) και της </a:t>
            </a:r>
            <a:r>
              <a:rPr lang="el-GR" sz="2600" i="1" dirty="0" smtClean="0"/>
              <a:t>διαδικασίας</a:t>
            </a:r>
            <a:r>
              <a:rPr lang="el-GR" sz="2600" dirty="0" smtClean="0"/>
              <a:t> αντίληψής του (που αναμφίβολα βρίσκεται ‘εντός’ του νου μας).</a:t>
            </a:r>
          </a:p>
          <a:p>
            <a:endParaRPr lang="el-GR" sz="2600" dirty="0" smtClean="0"/>
          </a:p>
          <a:p>
            <a:r>
              <a:rPr lang="el-GR" sz="2600" dirty="0" smtClean="0"/>
              <a:t>Στον βρετανικό εμπειρισμό δεν είναι πάντα σαφής η παραπάνω διάκριση (μολονότι είναι σχεδόν αυτονόητη στο επίπεδο της καθημερινής εμπειρίας).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71508"/>
          </a:xfrm>
        </p:spPr>
        <p:txBody>
          <a:bodyPr>
            <a:normAutofit/>
          </a:bodyPr>
          <a:lstStyle/>
          <a:p>
            <a:r>
              <a:rPr lang="el-GR" dirty="0" smtClean="0"/>
              <a:t>Ο σύγχρονος εμπειρισμός του </a:t>
            </a:r>
            <a:r>
              <a:rPr lang="en-US" dirty="0" smtClean="0"/>
              <a:t>Russell</a:t>
            </a:r>
            <a:endParaRPr lang="el-GR" dirty="0"/>
          </a:p>
        </p:txBody>
      </p:sp>
      <p:sp>
        <p:nvSpPr>
          <p:cNvPr id="3" name="2 - Θέση περιεχομένου"/>
          <p:cNvSpPr>
            <a:spLocks noGrp="1"/>
          </p:cNvSpPr>
          <p:nvPr>
            <p:ph sz="quarter" idx="1"/>
          </p:nvPr>
        </p:nvSpPr>
        <p:spPr/>
        <p:txBody>
          <a:bodyPr>
            <a:normAutofit fontScale="25000" lnSpcReduction="20000"/>
          </a:bodyPr>
          <a:lstStyle/>
          <a:p>
            <a:pPr>
              <a:buNone/>
            </a:pPr>
            <a:r>
              <a:rPr lang="en-US" sz="2800" dirty="0" smtClean="0"/>
              <a:t>      </a:t>
            </a:r>
            <a:r>
              <a:rPr lang="el-GR" sz="2800" dirty="0" smtClean="0"/>
              <a:t>   </a:t>
            </a:r>
            <a:r>
              <a:rPr lang="en-US" sz="7600" dirty="0" smtClean="0"/>
              <a:t>O Russell </a:t>
            </a:r>
            <a:r>
              <a:rPr lang="el-GR" sz="7600" dirty="0" smtClean="0"/>
              <a:t>διατυπώνει μια σύγχρονη εκδοχή του εμπειρισμού.</a:t>
            </a:r>
          </a:p>
          <a:p>
            <a:pPr>
              <a:buNone/>
            </a:pPr>
            <a:endParaRPr lang="el-GR" sz="7600" dirty="0" smtClean="0"/>
          </a:p>
          <a:p>
            <a:pPr>
              <a:buNone/>
            </a:pPr>
            <a:r>
              <a:rPr lang="el-GR" sz="7600" dirty="0" smtClean="0"/>
              <a:t>	Ο </a:t>
            </a:r>
            <a:r>
              <a:rPr lang="en-US" sz="7600" dirty="0" smtClean="0"/>
              <a:t>Russell </a:t>
            </a:r>
            <a:r>
              <a:rPr lang="el-GR" sz="7600" dirty="0" smtClean="0"/>
              <a:t>ξεκινά τονίζοντας ότι οι αισθητές ιδιότητες που αποδίδουμε στα ίδια τα εξωτερικά αντικείμενα (χρώμα, υφή, σχήμα, ήχος, θερμό-ψυχρό) μεταβάλλονται ανάλογα με την προοπτική του παρατηρητή και τις εξωτερικές συνθήκες παρατήρησης (κανονικές/μη κανονικές). Επομένως, δεν μπορούν να συνιστούν ιδιότητες </a:t>
            </a:r>
            <a:r>
              <a:rPr lang="el-GR" sz="7600" i="1" dirty="0" smtClean="0"/>
              <a:t>του ίδιου </a:t>
            </a:r>
            <a:r>
              <a:rPr lang="el-GR" sz="7600" dirty="0" smtClean="0"/>
              <a:t>του εξωτερικού αντικειμένου (εφόσον θεωρούμε, εύλογα, ότι το τελευταίο παραμένει σταθερό κατά τις παραπάνω μεταβολές). (</a:t>
            </a:r>
            <a:r>
              <a:rPr lang="en-US" sz="7600" dirty="0" smtClean="0"/>
              <a:t>B</a:t>
            </a:r>
            <a:r>
              <a:rPr lang="el-GR" sz="7600" dirty="0" smtClean="0"/>
              <a:t>λ. ανάλογα επιχειρήματα σε </a:t>
            </a:r>
            <a:r>
              <a:rPr lang="en-US" sz="7600" dirty="0" smtClean="0"/>
              <a:t>Descartes, Locke.)</a:t>
            </a:r>
            <a:endParaRPr lang="el-GR" sz="7600" dirty="0" smtClean="0"/>
          </a:p>
          <a:p>
            <a:endParaRPr lang="el-GR" sz="7600" dirty="0" smtClean="0"/>
          </a:p>
          <a:p>
            <a:r>
              <a:rPr lang="el-GR" sz="7600" dirty="0" smtClean="0"/>
              <a:t>Ως εμπειριστής, ωστόσο, ο </a:t>
            </a:r>
            <a:r>
              <a:rPr lang="en-US" sz="7600" dirty="0" smtClean="0"/>
              <a:t>Russell</a:t>
            </a:r>
            <a:r>
              <a:rPr lang="el-GR" sz="7600" dirty="0" smtClean="0"/>
              <a:t> δέχεται ότι η </a:t>
            </a:r>
            <a:r>
              <a:rPr lang="el-GR" sz="7600" i="1" dirty="0" smtClean="0"/>
              <a:t>βάση</a:t>
            </a:r>
            <a:r>
              <a:rPr lang="el-GR" sz="7600" dirty="0" smtClean="0"/>
              <a:t> της δικαιολόγησης των εμπειρικών μας πεποιθήσεων παρέχεται από τα </a:t>
            </a:r>
            <a:r>
              <a:rPr lang="el-GR" sz="7600" i="1" dirty="0" smtClean="0"/>
              <a:t>αισθητηριακά μας δεδομένα </a:t>
            </a:r>
            <a:r>
              <a:rPr lang="en-US" sz="7600" dirty="0" smtClean="0"/>
              <a:t>(sense-data)</a:t>
            </a:r>
            <a:r>
              <a:rPr lang="el-GR" sz="7600" i="1" dirty="0" smtClean="0"/>
              <a:t>. </a:t>
            </a:r>
            <a:r>
              <a:rPr lang="el-GR" sz="7600" dirty="0" smtClean="0"/>
              <a:t>Και αυτό διότι, βάσει του παραπάνω επιχειρήματος, μπορεί να συναχθεί ότι οι αισθητές ιδιότητες των εξωτερικών αντικειμένων, δεν είναι μεν εγγενείς ιδιότητες των ίδιων αυτών των αντικειμένων, </a:t>
            </a:r>
            <a:r>
              <a:rPr lang="el-GR" sz="7600" i="1" dirty="0" smtClean="0"/>
              <a:t>είναι </a:t>
            </a:r>
            <a:r>
              <a:rPr lang="el-GR" sz="7600" dirty="0" smtClean="0"/>
              <a:t>όμως εγγενείς ιδιότητες των </a:t>
            </a:r>
            <a:r>
              <a:rPr lang="el-GR" sz="7600" i="1" dirty="0" smtClean="0"/>
              <a:t>αισθήσεών</a:t>
            </a:r>
            <a:r>
              <a:rPr lang="el-GR" sz="7600" dirty="0" smtClean="0"/>
              <a:t> μας. Μπορεί δε να μην έχουμε ποτέ βέβαιη γνώση για τις ιδιότητες των εν λόγω εξωτερικών αντικειμένων, αλλά </a:t>
            </a:r>
            <a:r>
              <a:rPr lang="el-GR" sz="7600" i="1" dirty="0" smtClean="0"/>
              <a:t>διαθέτουμε</a:t>
            </a:r>
            <a:r>
              <a:rPr lang="el-GR" sz="7600" dirty="0" smtClean="0"/>
              <a:t> βέβαιη γνώση για το πώς αυτά </a:t>
            </a:r>
            <a:r>
              <a:rPr lang="el-GR" sz="7600" i="1" dirty="0" smtClean="0"/>
              <a:t>φαίνονται</a:t>
            </a:r>
            <a:r>
              <a:rPr lang="el-GR" sz="7600" dirty="0" smtClean="0"/>
              <a:t> σε εμάς, για το περιεχόμενο των αισθητηριακών μας δεδομένων. </a:t>
            </a:r>
          </a:p>
          <a:p>
            <a:endParaRPr lang="el-GR" sz="7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1800" dirty="0" smtClean="0"/>
              <a:t>Τα αισθητηριακά μας δεδομένα δεν μας αποκαλύπτουν μεν </a:t>
            </a:r>
            <a:r>
              <a:rPr lang="el-GR" sz="1800" i="1" dirty="0" smtClean="0"/>
              <a:t>άμεσα</a:t>
            </a:r>
            <a:r>
              <a:rPr lang="el-GR" sz="1800" dirty="0" smtClean="0"/>
              <a:t> τις εγγενείς ιδιότητες των εξωτερικών αντικειμένων, μας προσφέρουν ωστόσο </a:t>
            </a:r>
            <a:r>
              <a:rPr lang="el-GR" sz="1800" i="1" dirty="0" smtClean="0"/>
              <a:t>ενδείξεις</a:t>
            </a:r>
            <a:r>
              <a:rPr lang="el-GR" sz="1800" dirty="0" smtClean="0"/>
              <a:t> των ιδιοτήτων εκείνων των εξωτερικών αντικειμένων που πιθανόν είναι οι </a:t>
            </a:r>
            <a:r>
              <a:rPr lang="el-GR" sz="1800" i="1" dirty="0" smtClean="0"/>
              <a:t>αιτίες</a:t>
            </a:r>
            <a:r>
              <a:rPr lang="el-GR" sz="1800" dirty="0" smtClean="0"/>
              <a:t> των αισθητηριακών δεδομένων που προσλαμβάνουμε από αυτά.</a:t>
            </a:r>
          </a:p>
          <a:p>
            <a:pPr>
              <a:buNone/>
            </a:pPr>
            <a:endParaRPr lang="en-US" sz="1800" dirty="0" smtClean="0"/>
          </a:p>
          <a:p>
            <a:r>
              <a:rPr lang="el-GR" sz="1800" dirty="0" smtClean="0"/>
              <a:t>Στη βάση αυτή ο </a:t>
            </a:r>
            <a:r>
              <a:rPr lang="en-US" sz="1800" dirty="0" smtClean="0"/>
              <a:t>Russell </a:t>
            </a:r>
            <a:r>
              <a:rPr lang="el-GR" sz="1800" dirty="0" smtClean="0"/>
              <a:t>συνδέει </a:t>
            </a:r>
            <a:r>
              <a:rPr lang="el-GR" sz="1800" i="1" dirty="0" smtClean="0"/>
              <a:t>έμμεσα</a:t>
            </a:r>
            <a:r>
              <a:rPr lang="el-GR" sz="1800" dirty="0" smtClean="0"/>
              <a:t> την άμεση αντιληπτική μας εμπειρία (π.χ. ενός τραπεζιού) με τον κόσμο καθ’ εαυτόν (το τραπέζι ‘καθ’ εαυτό’) ως εξής:</a:t>
            </a:r>
            <a:r>
              <a:rPr lang="el-GR" sz="1800" i="1" dirty="0" smtClean="0"/>
              <a:t> </a:t>
            </a:r>
            <a:r>
              <a:rPr lang="el-GR" sz="1800" dirty="0" smtClean="0"/>
              <a:t>Οι εγγενείς ιδιότητες των εξωτερικών αντικειμένων δεν αντιστοιχούν ως προς το περιεχόμενο, αλλά </a:t>
            </a:r>
            <a:r>
              <a:rPr lang="el-GR" sz="1800" i="1" dirty="0" smtClean="0"/>
              <a:t>αντιστοιχούν</a:t>
            </a:r>
            <a:r>
              <a:rPr lang="el-GR" sz="1800" dirty="0" smtClean="0"/>
              <a:t> ως προς τη </a:t>
            </a:r>
            <a:r>
              <a:rPr lang="el-GR" sz="1800" i="1" dirty="0" smtClean="0"/>
              <a:t>δομή</a:t>
            </a:r>
            <a:r>
              <a:rPr lang="el-GR" sz="1800" dirty="0" smtClean="0"/>
              <a:t> τους, με τις ιδιότητες των αισθητηριακών μας οργάνων</a:t>
            </a:r>
            <a:r>
              <a:rPr lang="en-US" sz="1800" dirty="0" smtClean="0"/>
              <a:t> (</a:t>
            </a:r>
            <a:r>
              <a:rPr lang="el-GR" sz="1800" dirty="0" smtClean="0"/>
              <a:t>‘δομικός ρεαλισμός’ του </a:t>
            </a:r>
            <a:r>
              <a:rPr lang="en-US" sz="1800" dirty="0" smtClean="0"/>
              <a:t>Russell).</a:t>
            </a:r>
          </a:p>
          <a:p>
            <a:endParaRPr lang="en-US" sz="1800" dirty="0" smtClean="0"/>
          </a:p>
          <a:p>
            <a:r>
              <a:rPr lang="el-GR" sz="1800" dirty="0" smtClean="0"/>
              <a:t>Μόνο αν </a:t>
            </a:r>
            <a:r>
              <a:rPr lang="el-GR" sz="1800" i="1" dirty="0" smtClean="0"/>
              <a:t>υποθέσουμε</a:t>
            </a:r>
            <a:r>
              <a:rPr lang="el-GR" sz="1800" dirty="0" smtClean="0"/>
              <a:t> μια τέτοια</a:t>
            </a:r>
            <a:r>
              <a:rPr lang="en-US" sz="1800" dirty="0" smtClean="0"/>
              <a:t> </a:t>
            </a:r>
            <a:r>
              <a:rPr lang="el-GR" sz="1800" dirty="0" smtClean="0"/>
              <a:t>δομική αντιστοιχία μπορούμε να </a:t>
            </a:r>
            <a:r>
              <a:rPr lang="el-GR" sz="1800" i="1" dirty="0" smtClean="0"/>
              <a:t>εξηγήσουμε</a:t>
            </a:r>
            <a:r>
              <a:rPr lang="el-GR" sz="1800" dirty="0" smtClean="0"/>
              <a:t> (=να απλοποιήσουμε και να συστηματοποιήσουμε) τις </a:t>
            </a:r>
            <a:r>
              <a:rPr lang="el-GR" sz="1800" i="1" dirty="0" smtClean="0"/>
              <a:t>κανονικότητες</a:t>
            </a:r>
            <a:r>
              <a:rPr lang="el-GR" sz="1800" dirty="0" smtClean="0"/>
              <a:t> και τη </a:t>
            </a:r>
            <a:r>
              <a:rPr lang="el-GR" sz="1800" i="1" dirty="0" smtClean="0"/>
              <a:t>συνεκτική δομή </a:t>
            </a:r>
            <a:r>
              <a:rPr lang="el-GR" sz="1800" dirty="0" smtClean="0"/>
              <a:t>που παρατηρείται στα αισθητηριακά μας δεδομένα. Ειδάλλως, οι εν λόγω κανονικότητες και συνεκτική δομή θα αποτελούσαν ένα ανεξήγητο θαύμα. </a:t>
            </a:r>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Γνώση μέσω εξοικείωσης – Γνώση μέσω περιγραφής</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Σημαντική, στη συνάφεια αυτή, είναι και η (εμπνεόμενη από τον εμπειρισμό) διάκριση του </a:t>
            </a:r>
            <a:r>
              <a:rPr lang="en-US" sz="8000" dirty="0" smtClean="0"/>
              <a:t>Russell </a:t>
            </a:r>
            <a:r>
              <a:rPr lang="el-GR" sz="8000" dirty="0" smtClean="0"/>
              <a:t>μεταξύ ‘γνώσης μέσω άμεσης εξοικείωσης’ (</a:t>
            </a:r>
            <a:r>
              <a:rPr lang="en-US" sz="8000" dirty="0" smtClean="0"/>
              <a:t>knowledge by acquaintance) </a:t>
            </a:r>
            <a:r>
              <a:rPr lang="el-GR" sz="8000" dirty="0" smtClean="0"/>
              <a:t>και ‘γνώσης μέσω περιγραφής’ (</a:t>
            </a:r>
            <a:r>
              <a:rPr lang="en-US" sz="8000" dirty="0" smtClean="0"/>
              <a:t>knowledge by description). </a:t>
            </a:r>
            <a:endParaRPr lang="el-GR" sz="8000" dirty="0" smtClean="0"/>
          </a:p>
          <a:p>
            <a:endParaRPr lang="el-GR" sz="8000" dirty="0" smtClean="0"/>
          </a:p>
          <a:p>
            <a:r>
              <a:rPr lang="el-GR" sz="8000" dirty="0" smtClean="0"/>
              <a:t>Η ‘γνώση μέσω άμεσης</a:t>
            </a:r>
            <a:r>
              <a:rPr lang="en-US" sz="8000" dirty="0" smtClean="0"/>
              <a:t> </a:t>
            </a:r>
            <a:r>
              <a:rPr lang="el-GR" sz="8000" dirty="0" smtClean="0"/>
              <a:t>εξοικείωσης’ περιλαμβάνει την ‘εξωτερική αίσθηση’ (αντίληψη της εξωτερικής πραγματικότητας με τις 5 αισθήσεις), την ‘εσωτερική αίσθηση’ (ενδοσκόπηση, σκέψη, αίσθηση εσωτερικών καταστάσεων, π.χ. πόνος, συναισθήματα, επιθυμίες), τη μνήμη, τη φαντασία, και, ενδεχομένως, την αίσθηση του εαυτού. (Εδώ ο </a:t>
            </a:r>
            <a:r>
              <a:rPr lang="en-US" sz="8000" dirty="0" smtClean="0"/>
              <a:t>Russell </a:t>
            </a:r>
            <a:r>
              <a:rPr lang="el-GR" sz="8000" dirty="0" smtClean="0"/>
              <a:t>ακολουθεί τον κλασικό εμπειρισμό.)</a:t>
            </a:r>
          </a:p>
          <a:p>
            <a:pPr>
              <a:buNone/>
            </a:pPr>
            <a:endParaRPr lang="el-GR" sz="8000" dirty="0" smtClean="0"/>
          </a:p>
          <a:p>
            <a:r>
              <a:rPr lang="el-GR" sz="8000" dirty="0" smtClean="0"/>
              <a:t>Η γνώση μέσω περιγραφής (που είναι πιθανή αλλά ποτέ βέβαιη γνώση) βασίζεται στο θεμέλιο της γνώσης μέσω άμεσης εξοικείωσης (που είναι βέβαιη γνώση, μη επιδεκτική αμφιβολίας).</a:t>
            </a:r>
            <a:r>
              <a:rPr lang="en-US" sz="8000" dirty="0" smtClean="0"/>
              <a:t> </a:t>
            </a:r>
            <a:r>
              <a:rPr lang="el-GR" sz="8000" dirty="0" smtClean="0"/>
              <a:t>Στη γνώση μέσω περιγραφής δεν γνωρίζουμε άμεσα, αλλά μόνο </a:t>
            </a:r>
            <a:r>
              <a:rPr lang="el-GR" sz="8000" i="1" dirty="0" smtClean="0"/>
              <a:t>έμμεσα</a:t>
            </a:r>
            <a:r>
              <a:rPr lang="el-GR" sz="8000" dirty="0" smtClean="0"/>
              <a:t>, τα επιμέρους όντα για τα οποία γίνεται λόγος σε μια πρόταση. Π.χ. ‘Ο </a:t>
            </a:r>
            <a:r>
              <a:rPr lang="el-GR" sz="8000" dirty="0" err="1" smtClean="0"/>
              <a:t>Τζακ</a:t>
            </a:r>
            <a:r>
              <a:rPr lang="el-GR" sz="8000" dirty="0" smtClean="0"/>
              <a:t> ο Αντεροβγάλτης είναι αυτός που διέπραξε τα ειδεχθή εγκλήματα στο Λονδίνο το 1888’.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800" dirty="0" smtClean="0"/>
              <a:t>Ο ίδιος ο </a:t>
            </a:r>
            <a:r>
              <a:rPr lang="en-US" sz="6800" dirty="0" smtClean="0"/>
              <a:t>Russell </a:t>
            </a:r>
            <a:r>
              <a:rPr lang="el-GR" sz="6800" dirty="0" smtClean="0"/>
              <a:t>δέχεται ότι γνώσεις τόσο βασικές όσο η γνώση μας περί της ύπαρξης (των εγγενών ιδιοτήτων) των </a:t>
            </a:r>
            <a:r>
              <a:rPr lang="el-GR" sz="6800" i="1" dirty="0" smtClean="0"/>
              <a:t>εξωτερικών</a:t>
            </a:r>
            <a:r>
              <a:rPr lang="el-GR" sz="6800" dirty="0" smtClean="0"/>
              <a:t> φυσικών αντικειμένων και περί του νου των </a:t>
            </a:r>
            <a:r>
              <a:rPr lang="el-GR" sz="6800" i="1" dirty="0" smtClean="0"/>
              <a:t>άλλων</a:t>
            </a:r>
            <a:r>
              <a:rPr lang="el-GR" sz="6800" dirty="0" smtClean="0"/>
              <a:t> ανθρώπων δεν αποτελούν γνώση μέσω άμεσης εξοικείωσης, όπως αρχικά μπορεί να φαίνεται, αλλά ανήκουν στη γνώση μέσω </a:t>
            </a:r>
            <a:r>
              <a:rPr lang="el-GR" sz="6800" i="1" dirty="0" smtClean="0"/>
              <a:t>περιγραφής. </a:t>
            </a:r>
          </a:p>
          <a:p>
            <a:endParaRPr lang="el-GR" sz="6800" i="1" dirty="0" smtClean="0"/>
          </a:p>
          <a:p>
            <a:r>
              <a:rPr lang="el-GR" sz="6800" dirty="0" smtClean="0"/>
              <a:t>Σύμφωνα με αυτή την αντίληψη, το τραπέζι ως εξωτερικό αντικείμενο θα συλλαμβανόταν ως ‘</a:t>
            </a:r>
            <a:r>
              <a:rPr lang="el-GR" sz="6800" i="1" dirty="0" smtClean="0"/>
              <a:t>αυτό</a:t>
            </a:r>
            <a:r>
              <a:rPr lang="el-GR" sz="6800" dirty="0" smtClean="0"/>
              <a:t> που προκαλεί τις </a:t>
            </a:r>
            <a:r>
              <a:rPr lang="en-US" sz="6800" dirty="0" err="1" smtClean="0"/>
              <a:t>x,y,z</a:t>
            </a:r>
            <a:r>
              <a:rPr lang="en-US" sz="6800" dirty="0" smtClean="0"/>
              <a:t> </a:t>
            </a:r>
            <a:r>
              <a:rPr lang="el-GR" sz="6800" dirty="0" smtClean="0"/>
              <a:t>αντιληπτές ιδιότητες (χαρακτηριστικές των τραπεζιών)’. Δεν το γνωρίζουμε άμεσα, ‘από μέσα’, βάσει των εγγενών ιδιοτήτων της εσωτερικής ‘φύσης’ του, αλλά το συλλαμβάνουμε βάσει των αισθητών περιγραφών του, ως ‘αυτό’ (</a:t>
            </a:r>
            <a:r>
              <a:rPr lang="el-GR" sz="6800" dirty="0" err="1" smtClean="0"/>
              <a:t>ό,τι</a:t>
            </a:r>
            <a:r>
              <a:rPr lang="el-GR" sz="6800" dirty="0" smtClean="0"/>
              <a:t> κι αν είναι καθ’ εαυτό) που προκαλεί ένα σύνολο αισθητών αποτελεσμάτων σε εμάς.</a:t>
            </a:r>
            <a:endParaRPr lang="en-US" sz="6800" i="1" dirty="0" smtClean="0"/>
          </a:p>
          <a:p>
            <a:endParaRPr lang="en-US" sz="6800" i="1" dirty="0" smtClean="0"/>
          </a:p>
          <a:p>
            <a:r>
              <a:rPr lang="el-GR" sz="6800" dirty="0" smtClean="0"/>
              <a:t>Τούτο συμβαίνει διότι, κατά </a:t>
            </a:r>
            <a:r>
              <a:rPr lang="en-US" sz="6800" dirty="0" smtClean="0"/>
              <a:t>Russell,</a:t>
            </a:r>
            <a:r>
              <a:rPr lang="el-GR" sz="6800" dirty="0" smtClean="0"/>
              <a:t>γνώση μέσω άμεσης εξοικείωσης έχουμε μόνο για τα ιδιωτικά αισθητηριακά δεδομένα του δικού μας νου, και άρα οι πεποιθήσεις μας περί οποιουδήποτε πράγματος εκτός αυτής της ‘σφαίρας’ δεν αποτελούν βέβαιη γνώση αλλά μόνο πιθανή</a:t>
            </a:r>
            <a:r>
              <a:rPr lang="en-US" sz="6800" dirty="0" smtClean="0"/>
              <a:t> </a:t>
            </a:r>
            <a:r>
              <a:rPr lang="el-GR" sz="6800" dirty="0" smtClean="0"/>
              <a:t>και πάντα επισφαλή γνώση</a:t>
            </a:r>
            <a:r>
              <a:rPr lang="en-US" sz="6800" dirty="0" smtClean="0"/>
              <a:t> (</a:t>
            </a:r>
            <a:r>
              <a:rPr lang="el-GR" sz="6800" dirty="0" smtClean="0"/>
              <a:t>συνιστούν </a:t>
            </a:r>
            <a:r>
              <a:rPr lang="el-GR" sz="6800" i="1" dirty="0" smtClean="0"/>
              <a:t>υποθέσεις</a:t>
            </a:r>
            <a:r>
              <a:rPr lang="el-GR" sz="6800" dirty="0" smtClean="0"/>
              <a:t>, όχι βεβαιότητες). </a:t>
            </a:r>
            <a:endParaRPr lang="en-US" sz="6800" dirty="0" smtClean="0"/>
          </a:p>
          <a:p>
            <a:endParaRPr lang="en-US" sz="6800" dirty="0" smtClean="0"/>
          </a:p>
          <a:p>
            <a:r>
              <a:rPr lang="el-GR" sz="6800" dirty="0" smtClean="0"/>
              <a:t>Τα δε </a:t>
            </a:r>
            <a:r>
              <a:rPr lang="el-GR" sz="6800" i="1" dirty="0" smtClean="0"/>
              <a:t>επιμέρους όντα </a:t>
            </a:r>
            <a:r>
              <a:rPr lang="el-GR" sz="6800" dirty="0" smtClean="0"/>
              <a:t>για τα οποία γίνεται λόγος στις προτάσεις που εκφράζουν γνώση μέσω περιγραφής δεν γίνονται άμεσα, αλλά μόνο </a:t>
            </a:r>
            <a:r>
              <a:rPr lang="el-GR" sz="6800" i="1" dirty="0" smtClean="0"/>
              <a:t>έμμεσα</a:t>
            </a:r>
            <a:r>
              <a:rPr lang="el-GR" sz="6800" dirty="0" smtClean="0"/>
              <a:t> γνωστά.</a:t>
            </a:r>
          </a:p>
          <a:p>
            <a:endParaRPr lang="el-GR" sz="6800" dirty="0" smtClean="0"/>
          </a:p>
          <a:p>
            <a:r>
              <a:rPr lang="el-GR" sz="6800" dirty="0" smtClean="0"/>
              <a:t>(Και εδώ επίσης φαίνεται η επιρροή που έχει ασκήσει στον </a:t>
            </a:r>
            <a:r>
              <a:rPr lang="en-US" sz="6800" dirty="0" smtClean="0"/>
              <a:t>Russell </a:t>
            </a:r>
            <a:r>
              <a:rPr lang="el-GR" sz="6800" dirty="0" smtClean="0"/>
              <a:t>ο κλασικός εμπειρισμός.)</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Ο εμπειρισμός του </a:t>
            </a:r>
            <a:r>
              <a:rPr lang="en-US" dirty="0" smtClean="0"/>
              <a:t>Russell</a:t>
            </a:r>
            <a:r>
              <a:rPr lang="el-GR" dirty="0" smtClean="0"/>
              <a:t> ως απάντηση</a:t>
            </a:r>
            <a:r>
              <a:rPr lang="en-US" dirty="0" smtClean="0"/>
              <a:t> </a:t>
            </a:r>
            <a:r>
              <a:rPr lang="el-GR" dirty="0" smtClean="0"/>
              <a:t>στις επιστημονικές εξελίξεις του 20</a:t>
            </a:r>
            <a:r>
              <a:rPr lang="el-GR" baseline="30000" dirty="0" smtClean="0"/>
              <a:t>ου</a:t>
            </a:r>
            <a:r>
              <a:rPr lang="el-GR" dirty="0" smtClean="0"/>
              <a:t> αιώνα</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Είδαμε ότι αν και η ‘γνώση μέσω εξοικείωσης’, λόγω της αμεσότητάς της μπορεί να είναι απολύτως βέβαιη, αφορά μόνο την </a:t>
            </a:r>
            <a:r>
              <a:rPr lang="el-GR" sz="7200" i="1" dirty="0" smtClean="0"/>
              <a:t>ιδιωτική</a:t>
            </a:r>
            <a:r>
              <a:rPr lang="el-GR" sz="7200" dirty="0" smtClean="0"/>
              <a:t> σφαίρα του καθενός, περιορίζεται </a:t>
            </a:r>
            <a:r>
              <a:rPr lang="el-GR" sz="7200" dirty="0" err="1" smtClean="0"/>
              <a:t>χωροχρονικά</a:t>
            </a:r>
            <a:r>
              <a:rPr lang="el-GR" sz="7200" dirty="0" smtClean="0"/>
              <a:t> στα ατομικά βιώματα (και ατομικές μνήμες) του καθενός. (Μοιάζει ως προς αυτό με τις ‘εντυπώσεις’ του </a:t>
            </a:r>
            <a:r>
              <a:rPr lang="en-US" sz="7200" dirty="0" smtClean="0"/>
              <a:t>Hume.)</a:t>
            </a:r>
            <a:endParaRPr lang="el-GR" sz="7200" dirty="0" smtClean="0"/>
          </a:p>
          <a:p>
            <a:endParaRPr lang="el-GR" sz="7200" dirty="0" smtClean="0"/>
          </a:p>
          <a:p>
            <a:r>
              <a:rPr lang="el-GR" sz="7200" dirty="0" smtClean="0"/>
              <a:t>Ο περιορισμός αυτός έχει σχέση και με τις επιστημονικές εξελίξεις στον 20</a:t>
            </a:r>
            <a:r>
              <a:rPr lang="el-GR" sz="7200" baseline="30000" dirty="0" smtClean="0"/>
              <a:t>ο</a:t>
            </a:r>
            <a:r>
              <a:rPr lang="el-GR" sz="7200" dirty="0" smtClean="0"/>
              <a:t> αιώνα: </a:t>
            </a:r>
          </a:p>
          <a:p>
            <a:pPr>
              <a:buNone/>
            </a:pPr>
            <a:endParaRPr lang="el-GR" sz="7200" dirty="0" smtClean="0"/>
          </a:p>
          <a:p>
            <a:r>
              <a:rPr lang="el-GR" sz="7200" dirty="0" smtClean="0"/>
              <a:t>Είναι ακριβώς η κατάρρευση της Καντιανής έννοιας της ‘καθαρής εποπτείας’ και της ‘συνθετικής </a:t>
            </a:r>
            <a:r>
              <a:rPr lang="en-US" sz="7200" i="1" dirty="0" smtClean="0"/>
              <a:t>a priori</a:t>
            </a:r>
            <a:r>
              <a:rPr lang="en-US" sz="7200" dirty="0" smtClean="0"/>
              <a:t>’ </a:t>
            </a:r>
            <a:r>
              <a:rPr lang="el-GR" sz="7200" dirty="0" smtClean="0"/>
              <a:t>γνώσης που ωθεί τον </a:t>
            </a:r>
            <a:r>
              <a:rPr lang="en-US" sz="7200" dirty="0" smtClean="0"/>
              <a:t>Russell </a:t>
            </a:r>
            <a:r>
              <a:rPr lang="el-GR" sz="7200" dirty="0" smtClean="0"/>
              <a:t>στον </a:t>
            </a:r>
            <a:r>
              <a:rPr lang="el-GR" sz="7200" i="1" dirty="0" smtClean="0"/>
              <a:t>περιορισμό</a:t>
            </a:r>
            <a:r>
              <a:rPr lang="el-GR" sz="7200" dirty="0" smtClean="0"/>
              <a:t> της ‘σφαίρας κυριότητας’ της βέβαιης, μη επιδεκτικής αναθεώρησης, γνώσης, στην ιδιωτική, παροντική εμπειρία (‘δεδομένα των αισθήσεων’).</a:t>
            </a:r>
          </a:p>
          <a:p>
            <a:endParaRPr lang="el-GR" sz="7200" dirty="0" smtClean="0"/>
          </a:p>
          <a:p>
            <a:r>
              <a:rPr lang="el-GR" sz="7200" dirty="0" smtClean="0"/>
              <a:t>Π.χ. στο Καντιανό σχήμα ήταν δυνατό να διαθέτουμε </a:t>
            </a:r>
            <a:r>
              <a:rPr lang="el-GR" sz="7200" i="1" dirty="0" smtClean="0"/>
              <a:t>αντικειμενική/‘βέβαιη’ </a:t>
            </a:r>
            <a:r>
              <a:rPr lang="el-GR" sz="7200" dirty="0" smtClean="0"/>
              <a:t>(συνθετική </a:t>
            </a:r>
            <a:r>
              <a:rPr lang="en-US" sz="7200" i="1" dirty="0" smtClean="0"/>
              <a:t>a priori</a:t>
            </a:r>
            <a:r>
              <a:rPr lang="en-US" sz="7200" dirty="0" smtClean="0"/>
              <a:t>)</a:t>
            </a:r>
            <a:r>
              <a:rPr lang="el-GR" sz="7200" dirty="0" smtClean="0"/>
              <a:t> γνώση της </a:t>
            </a:r>
            <a:r>
              <a:rPr lang="el-GR" sz="7200" i="1" dirty="0" err="1" smtClean="0"/>
              <a:t>κατηγοριακής</a:t>
            </a:r>
            <a:r>
              <a:rPr lang="el-GR" sz="7200" i="1" dirty="0" smtClean="0"/>
              <a:t> δομής </a:t>
            </a:r>
            <a:r>
              <a:rPr lang="el-GR" sz="7200" dirty="0" smtClean="0"/>
              <a:t>των εξωτερικών αντικειμένων και των νοητικών και αντιληπτικών δομών των άλλων ανθρώπων</a:t>
            </a:r>
            <a:r>
              <a:rPr lang="en-US" sz="7200" dirty="0" smtClean="0"/>
              <a:t>. </a:t>
            </a:r>
            <a:r>
              <a:rPr lang="el-GR" sz="7200" dirty="0" smtClean="0"/>
              <a:t>Κάτι τέτοιο, ωστόσο, </a:t>
            </a:r>
            <a:r>
              <a:rPr lang="el-GR" sz="7200" i="1" dirty="0" smtClean="0"/>
              <a:t>δεν</a:t>
            </a:r>
            <a:r>
              <a:rPr lang="el-GR" sz="7200" dirty="0" smtClean="0"/>
              <a:t> φαίνεται να είναι αυτόματα εξασφαλισμένο μετά την αμφισβήτηση της ευλογοφάνειας της έννοιας του συνθετικού </a:t>
            </a:r>
            <a:r>
              <a:rPr lang="en-US" sz="7200" i="1" dirty="0" smtClean="0"/>
              <a:t>a priori </a:t>
            </a:r>
            <a:r>
              <a:rPr lang="el-GR" sz="7200" dirty="0" smtClean="0"/>
              <a:t>τον 20</a:t>
            </a:r>
            <a:r>
              <a:rPr lang="el-GR" sz="7200" baseline="30000" dirty="0" smtClean="0"/>
              <a:t>ο</a:t>
            </a:r>
            <a:r>
              <a:rPr lang="el-GR" sz="7200" dirty="0" smtClean="0"/>
              <a:t> αιώνα λόγω των εξελίξεων στις επιστήμες.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n-US" dirty="0" smtClean="0"/>
              <a:t>H </a:t>
            </a:r>
            <a:r>
              <a:rPr lang="el-GR" dirty="0" smtClean="0"/>
              <a:t>σύγχρονη </a:t>
            </a:r>
            <a:r>
              <a:rPr lang="el-GR" dirty="0" err="1" smtClean="0"/>
              <a:t>εμπειριστική</a:t>
            </a:r>
            <a:r>
              <a:rPr lang="el-GR" dirty="0" smtClean="0"/>
              <a:t> </a:t>
            </a:r>
            <a:r>
              <a:rPr lang="en-US" dirty="0" smtClean="0"/>
              <a:t>-</a:t>
            </a:r>
            <a:r>
              <a:rPr lang="el-GR" dirty="0" smtClean="0"/>
              <a:t> </a:t>
            </a:r>
            <a:r>
              <a:rPr lang="el-GR" dirty="0" err="1" smtClean="0"/>
              <a:t>θεμελιοκρατική</a:t>
            </a:r>
            <a:r>
              <a:rPr lang="el-GR" dirty="0" smtClean="0"/>
              <a:t> αντίληψη του </a:t>
            </a:r>
            <a:r>
              <a:rPr lang="en-US" dirty="0" smtClean="0"/>
              <a:t>Russell</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Μετά την κατάρρευση των παραπάνω Καντιανών εννοιών, έχει διαφανεί πλέον καθαρά ότι 1) η δομή και το περιεχόμενο της εξωτερικής πραγματικότητας μπορεί να είναι πολύ παράξενο/εξωτικό, εντελώς εκτός της καθημερινής ‘</a:t>
            </a:r>
            <a:r>
              <a:rPr lang="el-GR" sz="7200" dirty="0" err="1" smtClean="0"/>
              <a:t>εποπτεύσιμης</a:t>
            </a:r>
            <a:r>
              <a:rPr lang="el-GR" sz="7200" dirty="0" smtClean="0"/>
              <a:t>’ εικόνας μας για τον κόσμο και των καθημερινών εννοιολογικών κατηγοριών βάσει των οποίων τον κατανοούμε, καθώς και ότι 2) είναι δυνατό να γνωρίσουμε (έστω έμμεσα) και να επαληθεύσουμε πειραματικά αυτή την ‘παράξενη’/μη </a:t>
            </a:r>
            <a:r>
              <a:rPr lang="el-GR" sz="7200" dirty="0" err="1" smtClean="0"/>
              <a:t>εποπτεύσιμη</a:t>
            </a:r>
            <a:r>
              <a:rPr lang="el-GR" sz="7200" dirty="0" smtClean="0"/>
              <a:t> πραγματικότητα μέσω εννοιολογικών κατηγοριών (αυτών της επιστήμης) που βρίσκονται εκτός της εμβέλειας των Καντιανών κατηγοριών (υπόσταση, αιτιότητα κλπ).</a:t>
            </a:r>
          </a:p>
          <a:p>
            <a:endParaRPr lang="el-GR" sz="7200" dirty="0" smtClean="0"/>
          </a:p>
          <a:p>
            <a:r>
              <a:rPr lang="el-GR" sz="7200" dirty="0" smtClean="0"/>
              <a:t>Το ‘ηθικό δίδαγμα’ που εξάγει ο </a:t>
            </a:r>
            <a:r>
              <a:rPr lang="en-US" sz="7200" dirty="0" smtClean="0"/>
              <a:t>Russell </a:t>
            </a:r>
            <a:r>
              <a:rPr lang="el-GR" sz="7200" dirty="0" smtClean="0"/>
              <a:t>από αυτή την κατάσταση μπορεί να συνοψιστεί ως εξής: Αν θέλουμε να διατηρήσουμε μια ‘στιβαρή’ έννοια εμπειρικής γνώσης που να </a:t>
            </a:r>
            <a:r>
              <a:rPr lang="el-GR" sz="7200" i="1" dirty="0" smtClean="0"/>
              <a:t>μην</a:t>
            </a:r>
            <a:r>
              <a:rPr lang="el-GR" sz="7200" dirty="0" smtClean="0"/>
              <a:t> είναι επιδεκτική αναθεώρησης (που να λειτουργεί δηλαδή ως </a:t>
            </a:r>
            <a:r>
              <a:rPr lang="el-GR" sz="7200" i="1" dirty="0" smtClean="0"/>
              <a:t>θεμέλιο</a:t>
            </a:r>
            <a:r>
              <a:rPr lang="el-GR" sz="7200" dirty="0" smtClean="0"/>
              <a:t> της εμπειρικής γνώσης), θα πρέπει να </a:t>
            </a:r>
            <a:r>
              <a:rPr lang="el-GR" sz="7200" i="1" dirty="0" smtClean="0"/>
              <a:t>περιορίσουμε</a:t>
            </a:r>
            <a:r>
              <a:rPr lang="el-GR" sz="7200" dirty="0" smtClean="0"/>
              <a:t> τις αξιώσεις της και την εμβέλειά της</a:t>
            </a:r>
            <a:r>
              <a:rPr lang="en-US" sz="7200" dirty="0" smtClean="0"/>
              <a:t>,</a:t>
            </a:r>
            <a:r>
              <a:rPr lang="el-GR" sz="7200" dirty="0" smtClean="0"/>
              <a:t> και να τη θεωρήσουμε ως κάτι που </a:t>
            </a:r>
            <a:r>
              <a:rPr lang="el-GR" sz="7200" i="1" dirty="0" smtClean="0"/>
              <a:t>δεν</a:t>
            </a:r>
            <a:r>
              <a:rPr lang="el-GR" sz="7200" dirty="0" smtClean="0"/>
              <a:t> προβαίνει σε δεσμεύσεις για τη δομή της </a:t>
            </a:r>
            <a:r>
              <a:rPr lang="el-GR" sz="7200" i="1" dirty="0" smtClean="0"/>
              <a:t>εξωτερικής</a:t>
            </a:r>
            <a:r>
              <a:rPr lang="el-GR" sz="7200" dirty="0" smtClean="0"/>
              <a:t> πραγματικότητας. Και κάτι τέτοιο ακριβώς γίνεται </a:t>
            </a:r>
            <a:r>
              <a:rPr lang="el-GR" sz="7200" i="1" dirty="0" smtClean="0"/>
              <a:t>περιορίζοντας</a:t>
            </a:r>
            <a:r>
              <a:rPr lang="el-GR" sz="7200" dirty="0" smtClean="0"/>
              <a:t> τη μη αναθεωρήσιμη γνώση στα δεδομένα των αισθήσεων, που αφορούν αυστηρά την </a:t>
            </a:r>
            <a:r>
              <a:rPr lang="el-GR" sz="7200" i="1" dirty="0" smtClean="0"/>
              <a:t>ιδιωτική</a:t>
            </a:r>
            <a:r>
              <a:rPr lang="el-GR" sz="7200" dirty="0" smtClean="0"/>
              <a:t> εμπειρία (γνώση μέσω άμεσης εξοικείωσης) -και θεωρώντας όλη την υπόλοιπη γνώση περί της  </a:t>
            </a:r>
            <a:r>
              <a:rPr lang="el-GR" sz="7200" i="1" dirty="0" smtClean="0"/>
              <a:t>αντικειμενικής</a:t>
            </a:r>
            <a:r>
              <a:rPr lang="el-GR" sz="7200" dirty="0" smtClean="0"/>
              <a:t> πραγματικότητας δυνατή μεν, αλλά πάντα δυνάμει </a:t>
            </a:r>
            <a:r>
              <a:rPr lang="el-GR" sz="7200" i="1" dirty="0" smtClean="0"/>
              <a:t>αναθεωρήσιμη </a:t>
            </a:r>
            <a:r>
              <a:rPr lang="el-GR" sz="7200" dirty="0" smtClean="0"/>
              <a:t>(γνώση μέσω περιγραφής).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11798</TotalTime>
  <Words>21311</Words>
  <Application>Microsoft Office PowerPoint</Application>
  <PresentationFormat>Προβολή στην οθόνη (4:3)</PresentationFormat>
  <Paragraphs>872</Paragraphs>
  <Slides>134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134</vt:i4>
      </vt:variant>
    </vt:vector>
  </HeadingPairs>
  <TitlesOfParts>
    <vt:vector size="135" baseType="lpstr">
      <vt:lpstr>Δημοτικός</vt:lpstr>
      <vt:lpstr>       Νεότερη Γνωσιολογία  Θέματα Νεότερης Φιλοσοφίας </vt:lpstr>
      <vt:lpstr> Σκοπός-περίληψη μαθήματος</vt:lpstr>
      <vt:lpstr>Διαφάνεια 3</vt:lpstr>
      <vt:lpstr>1. Εμπειρισμός και ορθολογισμός: Ιστορική αναδρομή - συσχέτιση με την επιστημονική επανάσταση</vt:lpstr>
      <vt:lpstr>Αριστοτελικός ‘υλομορφισμός’</vt:lpstr>
      <vt:lpstr>Διαφάνεια 6</vt:lpstr>
      <vt:lpstr>Κριτική στον Αριστοτελικό υλομορφισμό</vt:lpstr>
      <vt:lpstr>Ιστορία του εμπειρισμού</vt:lpstr>
      <vt:lpstr>Βρετανικός εμπειρισμός και επιστήμη</vt:lpstr>
      <vt:lpstr>Ο εμπειρισμός ως μια ‘προοδευτική’ κοινωνική δύναμη</vt:lpstr>
      <vt:lpstr>Αντίθεση εμπειρισμού-ρασιοναλισμού</vt:lpstr>
      <vt:lpstr>Ηπειρωτικός ‘ρασιοναλισμός’ και επιστήμη</vt:lpstr>
      <vt:lpstr>Ο ρασιοναλισμός ως μια (εξίσου) προοδευτική κοινωνική δύναμη</vt:lpstr>
      <vt:lpstr>Η αλλαγή της φιλοσοφικής κοσμοεικόνας στη νεωτερικότητα</vt:lpstr>
      <vt:lpstr>Το ‘τίμημα’ της ριζικής αλλαγής φιλοσοφικής κοσμοεικόνας στη νεωτερικότητα</vt:lpstr>
      <vt:lpstr>Ο εμπειρισμός ως θεωρία και ως μεθοδολογία</vt:lpstr>
      <vt:lpstr>Διαφάνεια 17</vt:lpstr>
      <vt:lpstr>Στροφή της νεότερης φιλοσοφίας (και του εμπειρισμού ειδικότερα) στο υποκείμενο και στη γνώση του</vt:lpstr>
      <vt:lpstr>Διαφάνεια 19</vt:lpstr>
      <vt:lpstr>Διαφάνεια 20</vt:lpstr>
      <vt:lpstr>2. Francis Bacon (1561-1626)</vt:lpstr>
      <vt:lpstr>Διαφάνεια 22</vt:lpstr>
      <vt:lpstr>3. John Locke (1632-1704)</vt:lpstr>
      <vt:lpstr>Διαφάνεια 24</vt:lpstr>
      <vt:lpstr>Η θεωρία των ιδεών</vt:lpstr>
      <vt:lpstr>Διαφάνεια 26</vt:lpstr>
      <vt:lpstr>Διαφάνεια 27</vt:lpstr>
      <vt:lpstr>Η γνώση στον Locke</vt:lpstr>
      <vt:lpstr>Διαφάνεια 29</vt:lpstr>
      <vt:lpstr>Πρόβλημα της Λοκιανής έννοιας της ‘ιδέας’</vt:lpstr>
      <vt:lpstr>Κριτική του Locke στην έννοια της αριστοτελικής υπόστασης – Η Λοκιανή έννοια του ‘υποστρώματος’</vt:lpstr>
      <vt:lpstr>O νομιναλισμός του Locke</vt:lpstr>
      <vt:lpstr>Διάκριση πρωτευουσών-δευτερευουσών ιδιοτήτων</vt:lpstr>
      <vt:lpstr>Διαφάνεια 34</vt:lpstr>
      <vt:lpstr>4. George Berkeley (1685-1753)</vt:lpstr>
      <vt:lpstr>Επιχειρήματα υπέρ του ιδεαλισμού</vt:lpstr>
      <vt:lpstr>Άρνηση διάκρισης πρωτευουσών-δευτερευουσών ιδιοτήτων</vt:lpstr>
      <vt:lpstr>Esse est percipi</vt:lpstr>
      <vt:lpstr>Ο Νομιναλισμός του Berkeley</vt:lpstr>
      <vt:lpstr>5. David Hume (1711-1776)</vt:lpstr>
      <vt:lpstr>Εντυπώσεις και ιδέες</vt:lpstr>
      <vt:lpstr>Διαφάνεια 42</vt:lpstr>
      <vt:lpstr>Ο αιτιακός δεσμός</vt:lpstr>
      <vt:lpstr>Η κριτική του Hume στον επαγωγικό συλλογισμό</vt:lpstr>
      <vt:lpstr>Διαφάνεια 45</vt:lpstr>
      <vt:lpstr>Η κριτική του Hume στην έννοια της αιτιότητας</vt:lpstr>
      <vt:lpstr>Η κριτική του Hume στις έννοιες της ουσίας και της ενότητας του εαυτού</vt:lpstr>
      <vt:lpstr>Hume και λογικός θετικισμός</vt:lpstr>
      <vt:lpstr>6. Βασικά χαρακτηριστικά του ρασιοναλισμού</vt:lpstr>
      <vt:lpstr>Διαφάνεια 50</vt:lpstr>
      <vt:lpstr>7. René Descartes (1596-1650)</vt:lpstr>
      <vt:lpstr>Η μεθοδική αμφιβολία</vt:lpstr>
      <vt:lpstr>Σαφήνεια-ευκρίνεια-βαθμίδες μεθοδικής αμφιβολίας</vt:lpstr>
      <vt:lpstr>‘Σκέπτομαι άρα υπάρχω’</vt:lpstr>
      <vt:lpstr>Διαφάνεια 55</vt:lpstr>
      <vt:lpstr>Ο Θεός ως γέφυρα μεταξύ υποκειμενικής συνείδησης και εξωτερικού κόσμου</vt:lpstr>
      <vt:lpstr>Διαφάνεια 57</vt:lpstr>
      <vt:lpstr>Τα αντικείμενα χάνουν τις αισθητές τους ιδιότητες και γίνονται ‘σύστοιχα’ μιας συνείδησης</vt:lpstr>
      <vt:lpstr>Ο δυισμός μεταξύ νου-σώματος</vt:lpstr>
      <vt:lpstr>Η μαθηματικοποίηση της φύσης</vt:lpstr>
      <vt:lpstr>8. Baruch Spinoza (1632-1677)</vt:lpstr>
      <vt:lpstr>Άρνηση της ενδεχομενικότητας στη φύση</vt:lpstr>
      <vt:lpstr>Τρείς βαθμίδες γνώσης</vt:lpstr>
      <vt:lpstr>Η μεταφυσική του Spinoza: Αντίθεση στον καρτεσιανισμό</vt:lpstr>
      <vt:lpstr>Λύση του καρτεσιανού προβλήματος περί διάδρασης νου-σώματος</vt:lpstr>
      <vt:lpstr>Το πρόβλημα της εξατομίκευσης</vt:lpstr>
      <vt:lpstr>Κριτική της τελεολογίας</vt:lpstr>
      <vt:lpstr>9. G.W. Leibniz (1646-1714)</vt:lpstr>
      <vt:lpstr>H άρνηση της ενδεχομενικότητας στον Leibniz</vt:lpstr>
      <vt:lpstr>Αρχή του αποχρώντος Λόγου</vt:lpstr>
      <vt:lpstr>Η κατασκευή μιας λογικά τέλειας γλώσσας</vt:lpstr>
      <vt:lpstr>A priori και a posteriori γνώση</vt:lpstr>
      <vt:lpstr>Η αρχή του ‘βέλτιστου’</vt:lpstr>
      <vt:lpstr>Η μεταφυσική του Leibniz</vt:lpstr>
      <vt:lpstr>Οι μονάδες</vt:lpstr>
      <vt:lpstr>10. Η γνωσιολογία των εμπειριστών και των ρασιοναλιστών: Θεμελιοκρατία, δογματισμός και σκεπτικισμός</vt:lpstr>
      <vt:lpstr>Σκεπτικισμός</vt:lpstr>
      <vt:lpstr>Η επιχειρηματολογία του σκεπτικισμού</vt:lpstr>
      <vt:lpstr>Το σκεπτικιστικό ‘τρίλημμα’: Άπειρη αναδρομή, δογματική παραδοχή, κυκλικότητα</vt:lpstr>
      <vt:lpstr>Θεμελιοκρατία (ως απάντηση στον σκεπτικισμό)</vt:lpstr>
      <vt:lpstr>Θεμέλια και ‘εποικοδόμημα’</vt:lpstr>
      <vt:lpstr>Ο εμπειρισμός και ο ρασιοναλισμός ως εκφάνσεις της θεμελιοκρατίας</vt:lpstr>
      <vt:lpstr>Διαφάνεια 83</vt:lpstr>
      <vt:lpstr>Πρόβλημα θεμελιοκρατικού εμπειρισμού: Οδηγεί σε σκεπτικισμό</vt:lpstr>
      <vt:lpstr>Πρόβλημα θεμελιοκρατικού ρασιοναλισμου Ι: Καρτεσιανός σκεπτικισμός</vt:lpstr>
      <vt:lpstr>Προβλήματα ρασιοναλισμού ΙΙ: Δογματισμός (Spinoza, Leibniz) </vt:lpstr>
      <vt:lpstr>Διαφάνεια 87</vt:lpstr>
      <vt:lpstr>Διαφάνεια 88</vt:lpstr>
      <vt:lpstr>11. Σύνδεση της παράδοσης του εμπειρισμού με την αναλυτική φιλοσοφία: Η περίπτωση του Russell</vt:lpstr>
      <vt:lpstr>Russell: H αντίδραση στον Kant και η απαρχή του σύγχρονου εμπειρισμού</vt:lpstr>
      <vt:lpstr>Kant (παρέκβαση)</vt:lpstr>
      <vt:lpstr>Διαφάνεια 92</vt:lpstr>
      <vt:lpstr>Η κριτική του Russell στον εμπειρισμό (θεωρία των ιδεών)</vt:lpstr>
      <vt:lpstr>Ο σύγχρονος εμπειρισμός του Russell</vt:lpstr>
      <vt:lpstr>Διαφάνεια 95</vt:lpstr>
      <vt:lpstr>Γνώση μέσω εξοικείωσης – Γνώση μέσω περιγραφής</vt:lpstr>
      <vt:lpstr>Διαφάνεια 97</vt:lpstr>
      <vt:lpstr>Ο εμπειρισμός του Russell ως απάντηση στις επιστημονικές εξελίξεις του 20ου αιώνα</vt:lpstr>
      <vt:lpstr>H σύγχρονη εμπειριστική - θεμελιοκρατική αντίληψη του Russell</vt:lpstr>
      <vt:lpstr>Η αναγκαία αλληλεξάρτηση της ‘γνώσης μέσω εξοικείωσης’ και της ‘γνώσης μέσω περιγραφής’</vt:lpstr>
      <vt:lpstr>Διαφάνεια 101</vt:lpstr>
      <vt:lpstr>12. Βασικές αρχές αναλυτικής φιλοσοφίας (Russell-Wittgenstein-Λογικός Θετικισμός)</vt:lpstr>
      <vt:lpstr>Λογικός εμπειρισμός</vt:lpstr>
      <vt:lpstr>«Μια πρόταση έχει νόημα μόνο αν υπάρχει μέθοδος επαλήθευσής της (δια της εμπειρίας)»</vt:lpstr>
      <vt:lpstr>Το status των προτάσεων της λογικής και των μαθηματικών στον λογικό θετικισμό</vt:lpstr>
      <vt:lpstr>Διαφάνεια 106</vt:lpstr>
      <vt:lpstr>Διαφάνεια 107</vt:lpstr>
      <vt:lpstr>Παραδείγματα μεταφυσικών προτάσεων</vt:lpstr>
      <vt:lpstr>Διαφάνεια 109</vt:lpstr>
      <vt:lpstr>Διαφάνεια 110</vt:lpstr>
      <vt:lpstr>Μανιφέστο του λογικού θετικισμού: Η ‘επιστημονική κοσμοαντίληψη’ (Neurath-Carnap-Hahn)</vt:lpstr>
      <vt:lpstr>Συνέπειες στη σχέση φιλοσοφίας και επιστήμης</vt:lpstr>
      <vt:lpstr>Λογικός θετικισμός contra Kant</vt:lpstr>
      <vt:lpstr>Διάκριση θεωρητικών-παρατηρησιακών όρων</vt:lpstr>
      <vt:lpstr>Ατομικές (‘βασικές’) προτάσεις</vt:lpstr>
      <vt:lpstr>Το εγχείρημα της ενοποιημένης επιστήμης</vt:lpstr>
      <vt:lpstr>Προβλήματα λογικού εμπειρισμού</vt:lpstr>
      <vt:lpstr>Διαφάνεια 118</vt:lpstr>
      <vt:lpstr>Μετάβαση από τις ενικές στις καθολικές αποφάνσεις - επαγωγική γενίκευση</vt:lpstr>
      <vt:lpstr>Η αρχή της επαγωγής δεν μπορεί να δικαιολογηθεί ούτε λογικά ούτε εμπειρικά</vt:lpstr>
      <vt:lpstr>(Εσωτερική) Κριτική του λογικού εμπειρισμού (Neurath) στην έννοια των ‘παρατηρησιακών προτάσεων’</vt:lpstr>
      <vt:lpstr>Διαφάνεια 122</vt:lpstr>
      <vt:lpstr>Πέραν του λογικού εμπειρισμού: Ο συνεκτικισμός του Neurath</vt:lpstr>
      <vt:lpstr>Διαφάνεια 124</vt:lpstr>
      <vt:lpstr>13. Κριτική στη γνωσιολογία του νεότερου εμπειρισμού-ορθολογισμού: Ο Sellars και ο ‘μύθος του Δεδομένου’</vt:lpstr>
      <vt:lpstr>Διαφάνεια 126</vt:lpstr>
      <vt:lpstr>Η έννοια (και ο μύθος) του ‘Δεδομένου’</vt:lpstr>
      <vt:lpstr>Διαφάνεια 128</vt:lpstr>
      <vt:lpstr>Διαφάνεια 129</vt:lpstr>
      <vt:lpstr>Διαφάνεια 130</vt:lpstr>
      <vt:lpstr>Διαφάνεια 131</vt:lpstr>
      <vt:lpstr>Διαφάνεια 132</vt:lpstr>
      <vt:lpstr>Συνέπειες της απόρριψης του ‘Δεδομένου’</vt:lpstr>
      <vt:lpstr>Διαφάνεια 134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Νεότερη Γνωσιολογία  Θέματα Νεότερης Φιλοσοφίας </dc:title>
  <dc:creator>Dionysis Christias</dc:creator>
  <cp:lastModifiedBy>Dionysis Christias</cp:lastModifiedBy>
  <cp:revision>921</cp:revision>
  <dcterms:created xsi:type="dcterms:W3CDTF">2018-10-06T18:32:13Z</dcterms:created>
  <dcterms:modified xsi:type="dcterms:W3CDTF">2019-01-07T12:48:44Z</dcterms:modified>
</cp:coreProperties>
</file>