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22" r:id="rId2"/>
    <p:sldId id="323" r:id="rId3"/>
    <p:sldId id="326" r:id="rId4"/>
    <p:sldId id="327" r:id="rId5"/>
    <p:sldId id="328" r:id="rId6"/>
    <p:sldId id="324" r:id="rId7"/>
    <p:sldId id="329" r:id="rId8"/>
    <p:sldId id="33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4541"/>
  </p:normalViewPr>
  <p:slideViewPr>
    <p:cSldViewPr snapToGrid="0" snapToObjects="1">
      <p:cViewPr>
        <p:scale>
          <a:sx n="51" d="100"/>
          <a:sy n="51" d="100"/>
        </p:scale>
        <p:origin x="576" y="18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349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0151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9615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862496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3/4/19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673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3/4/19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2195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3/4/19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493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3/4/19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91386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3/4/19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94610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t>3/4/19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5124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3/4/19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9536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3/4/19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6163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easst.net/" TargetMode="External"/><Relationship Id="rId13" Type="http://schemas.openxmlformats.org/officeDocument/2006/relationships/hyperlink" Target="http://www.icohtec.org/" TargetMode="External"/><Relationship Id="rId18" Type="http://schemas.openxmlformats.org/officeDocument/2006/relationships/hyperlink" Target="http://www.4sonline.org/" TargetMode="External"/><Relationship Id="rId3" Type="http://schemas.openxmlformats.org/officeDocument/2006/relationships/hyperlink" Target="http://www.documentaryediting.org/" TargetMode="External"/><Relationship Id="rId7" Type="http://schemas.openxmlformats.org/officeDocument/2006/relationships/hyperlink" Target="http://www.chemheritage.org/" TargetMode="External"/><Relationship Id="rId12" Type="http://schemas.openxmlformats.org/officeDocument/2006/relationships/hyperlink" Target="https://www.ieee.org/about/history_center/index.html" TargetMode="External"/><Relationship Id="rId17" Type="http://schemas.openxmlformats.org/officeDocument/2006/relationships/hyperlink" Target="http://www.spt.org/" TargetMode="External"/><Relationship Id="rId2" Type="http://schemas.openxmlformats.org/officeDocument/2006/relationships/hyperlink" Target="https://www.historians.org/about-aha-and-membership/affiliated-societies/american-association-for-history-and-computing" TargetMode="External"/><Relationship Id="rId16" Type="http://schemas.openxmlformats.org/officeDocument/2006/relationships/hyperlink" Target="http://www.sia-web.org/" TargetMode="External"/><Relationship Id="rId1" Type="http://schemas.openxmlformats.org/officeDocument/2006/relationships/slideLayout" Target="../slideLayouts/slideLayout4.xml"/><Relationship Id="rId6" Type="http://schemas.openxmlformats.org/officeDocument/2006/relationships/hyperlink" Target="http://www.aip.org/history" TargetMode="External"/><Relationship Id="rId11" Type="http://schemas.openxmlformats.org/officeDocument/2006/relationships/hyperlink" Target="http://hssonline.org/" TargetMode="External"/><Relationship Id="rId5" Type="http://schemas.openxmlformats.org/officeDocument/2006/relationships/hyperlink" Target="http://www.cstha-ahstc.ca/" TargetMode="External"/><Relationship Id="rId15" Type="http://schemas.openxmlformats.org/officeDocument/2006/relationships/hyperlink" Target="http://www.situsci.ca/" TargetMode="External"/><Relationship Id="rId10" Type="http://schemas.openxmlformats.org/officeDocument/2006/relationships/hyperlink" Target="http://www.gtg.tu-berlin.de/" TargetMode="External"/><Relationship Id="rId19" Type="http://schemas.openxmlformats.org/officeDocument/2006/relationships/hyperlink" Target="http://www.tensionsofeurope.eu/" TargetMode="External"/><Relationship Id="rId4" Type="http://schemas.openxmlformats.org/officeDocument/2006/relationships/hyperlink" Target="http://www.bshs.org.uk/" TargetMode="External"/><Relationship Id="rId9" Type="http://schemas.openxmlformats.org/officeDocument/2006/relationships/hyperlink" Target="http://www.histech.nl/www/en/" TargetMode="External"/><Relationship Id="rId14" Type="http://schemas.openxmlformats.org/officeDocument/2006/relationships/hyperlink" Target="http://www.inesweb.org/"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icohtec.org/" TargetMode="External"/><Relationship Id="rId3" Type="http://schemas.openxmlformats.org/officeDocument/2006/relationships/hyperlink" Target="http://www.tensionsofeurope.eu/" TargetMode="External"/><Relationship Id="rId7" Type="http://schemas.openxmlformats.org/officeDocument/2006/relationships/hyperlink" Target="https://www.ieee.org/" TargetMode="External"/><Relationship Id="rId2" Type="http://schemas.openxmlformats.org/officeDocument/2006/relationships/hyperlink" Target="https://www.historyoftechnology.org/" TargetMode="External"/><Relationship Id="rId1" Type="http://schemas.openxmlformats.org/officeDocument/2006/relationships/slideLayout" Target="../slideLayouts/slideLayout2.xml"/><Relationship Id="rId6" Type="http://schemas.openxmlformats.org/officeDocument/2006/relationships/hyperlink" Target="https://www.ieee.org/about/history_center/index.html" TargetMode="External"/><Relationship Id="rId5" Type="http://schemas.openxmlformats.org/officeDocument/2006/relationships/hyperlink" Target="http://www.4sonline.org/" TargetMode="External"/><Relationship Id="rId4" Type="http://schemas.openxmlformats.org/officeDocument/2006/relationships/hyperlink" Target="https://www.tensionsofeurope.eu/" TargetMode="External"/><Relationship Id="rId9" Type="http://schemas.openxmlformats.org/officeDocument/2006/relationships/hyperlink" Target="https://easst.ne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read.dukeupress.edu/easts" TargetMode="External"/><Relationship Id="rId7" Type="http://schemas.openxmlformats.org/officeDocument/2006/relationships/hyperlink" Target="https://us.sagepub.com/en-us/nam/journal/science-technology-human-values#description" TargetMode="External"/><Relationship Id="rId2" Type="http://schemas.openxmlformats.org/officeDocument/2006/relationships/hyperlink" Target="http://muse.jhu.edu/journal/194" TargetMode="External"/><Relationship Id="rId1" Type="http://schemas.openxmlformats.org/officeDocument/2006/relationships/slideLayout" Target="../slideLayouts/slideLayout2.xml"/><Relationship Id="rId6" Type="http://schemas.openxmlformats.org/officeDocument/2006/relationships/hyperlink" Target="https://www.journals.uchicago.edu/toc/isis/current" TargetMode="External"/><Relationship Id="rId5" Type="http://schemas.openxmlformats.org/officeDocument/2006/relationships/hyperlink" Target="https://publications.computer.org/annals/" TargetMode="External"/><Relationship Id="rId4" Type="http://schemas.openxmlformats.org/officeDocument/2006/relationships/hyperlink" Target="https://www.tandfonline.com/toc/ghat20/curr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johost.eu/" TargetMode="External"/><Relationship Id="rId2" Type="http://schemas.openxmlformats.org/officeDocument/2006/relationships/hyperlink" Target="https://sciencetechnologystudies.journal.fi/" TargetMode="External"/><Relationship Id="rId1" Type="http://schemas.openxmlformats.org/officeDocument/2006/relationships/slideLayout" Target="../slideLayouts/slideLayout2.xml"/><Relationship Id="rId6" Type="http://schemas.openxmlformats.org/officeDocument/2006/relationships/hyperlink" Target="https://us.sagepub.com/en-us/nam/journal-of-transport-history/journal202520#description" TargetMode="External"/><Relationship Id="rId5" Type="http://schemas.openxmlformats.org/officeDocument/2006/relationships/hyperlink" Target="https://www.journals.elsevier.com/environmental-innovation-and-societal-transitions" TargetMode="External"/><Relationship Id="rId4" Type="http://schemas.openxmlformats.org/officeDocument/2006/relationships/hyperlink" Target="http://www.icohtec.org/publications-icon.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sst.eu/" TargetMode="External"/><Relationship Id="rId2" Type="http://schemas.openxmlformats.org/officeDocument/2006/relationships/hyperlink" Target="https://www.historyoftechnology.org/doing-history-of-technology/departments-and-programs-of-study" TargetMode="External"/><Relationship Id="rId1" Type="http://schemas.openxmlformats.org/officeDocument/2006/relationships/slideLayout" Target="../slideLayouts/slideLayout2.xml"/><Relationship Id="rId5" Type="http://schemas.openxmlformats.org/officeDocument/2006/relationships/hyperlink" Target="https://group.sciencemuseum.org.uk/about-us/collection/" TargetMode="External"/><Relationship Id="rId4" Type="http://schemas.openxmlformats.org/officeDocument/2006/relationships/hyperlink" Target="https://www.historyoftechnology.org/doing-history-of-technology/museums-and-historic-site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29B2-3883-204E-8ECE-05E18556358A}"/>
              </a:ext>
            </a:extLst>
          </p:cNvPr>
          <p:cNvSpPr>
            <a:spLocks noGrp="1"/>
          </p:cNvSpPr>
          <p:nvPr>
            <p:ph type="ctrTitle"/>
          </p:nvPr>
        </p:nvSpPr>
        <p:spPr/>
        <p:txBody>
          <a:bodyPr/>
          <a:lstStyle/>
          <a:p>
            <a:pPr algn="ctr"/>
            <a:r>
              <a:rPr lang="el-GR" dirty="0"/>
              <a:t>Θεσμοί, Περιοδικά και Τμήματα της Ιστορίας της Τεχνολογίας </a:t>
            </a:r>
            <a:endParaRPr lang="en-GB" dirty="0"/>
          </a:p>
        </p:txBody>
      </p:sp>
      <p:sp>
        <p:nvSpPr>
          <p:cNvPr id="3" name="Subtitle 2">
            <a:extLst>
              <a:ext uri="{FF2B5EF4-FFF2-40B4-BE49-F238E27FC236}">
                <a16:creationId xmlns:a16="http://schemas.microsoft.com/office/drawing/2014/main" id="{2207317F-2A97-8A4F-8610-1DEA17359287}"/>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522505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1CC3F-53F8-1A4A-A02D-A14F704C61A8}"/>
              </a:ext>
            </a:extLst>
          </p:cNvPr>
          <p:cNvSpPr>
            <a:spLocks noGrp="1"/>
          </p:cNvSpPr>
          <p:nvPr>
            <p:ph type="title"/>
          </p:nvPr>
        </p:nvSpPr>
        <p:spPr/>
        <p:txBody>
          <a:bodyPr/>
          <a:lstStyle/>
          <a:p>
            <a:r>
              <a:rPr lang="el-GR" dirty="0"/>
              <a:t>Θεσμοί: Οργανώσεις και Κοινότητες  </a:t>
            </a:r>
            <a:endParaRPr lang="en-US" dirty="0"/>
          </a:p>
        </p:txBody>
      </p:sp>
      <p:sp>
        <p:nvSpPr>
          <p:cNvPr id="4" name="Content Placeholder 3">
            <a:extLst>
              <a:ext uri="{FF2B5EF4-FFF2-40B4-BE49-F238E27FC236}">
                <a16:creationId xmlns:a16="http://schemas.microsoft.com/office/drawing/2014/main" id="{2697898C-E988-F949-96CC-3535F49BE964}"/>
              </a:ext>
            </a:extLst>
          </p:cNvPr>
          <p:cNvSpPr>
            <a:spLocks noGrp="1"/>
          </p:cNvSpPr>
          <p:nvPr>
            <p:ph sz="half" idx="1"/>
          </p:nvPr>
        </p:nvSpPr>
        <p:spPr/>
        <p:txBody>
          <a:bodyPr>
            <a:normAutofit fontScale="92500" lnSpcReduction="20000"/>
          </a:bodyPr>
          <a:lstStyle/>
          <a:p>
            <a:r>
              <a:rPr lang="en-US" dirty="0">
                <a:solidFill>
                  <a:schemeClr val="tx1"/>
                </a:solidFill>
                <a:hlinkClick r:id="rId2">
                  <a:extLst>
                    <a:ext uri="{A12FA001-AC4F-418D-AE19-62706E023703}">
                      <ahyp:hlinkClr xmlns:ahyp="http://schemas.microsoft.com/office/drawing/2018/hyperlinkcolor" val="tx"/>
                    </a:ext>
                  </a:extLst>
                </a:hlinkClick>
              </a:rPr>
              <a:t>American Association for History and Computing</a:t>
            </a:r>
            <a:r>
              <a:rPr lang="en-US" dirty="0">
                <a:solidFill>
                  <a:schemeClr val="tx1"/>
                </a:solidFill>
              </a:rPr>
              <a:t> </a:t>
            </a:r>
          </a:p>
          <a:p>
            <a:r>
              <a:rPr lang="en-US" dirty="0">
                <a:solidFill>
                  <a:schemeClr val="tx1"/>
                </a:solidFill>
                <a:hlinkClick r:id="rId3">
                  <a:extLst>
                    <a:ext uri="{A12FA001-AC4F-418D-AE19-62706E023703}">
                      <ahyp:hlinkClr xmlns:ahyp="http://schemas.microsoft.com/office/drawing/2018/hyperlinkcolor" val="tx"/>
                    </a:ext>
                  </a:extLst>
                </a:hlinkClick>
              </a:rPr>
              <a:t>Association for Documentary Editing</a:t>
            </a:r>
            <a:r>
              <a:rPr lang="en-US" dirty="0">
                <a:solidFill>
                  <a:schemeClr val="tx1"/>
                </a:solidFill>
              </a:rPr>
              <a:t> </a:t>
            </a:r>
          </a:p>
          <a:p>
            <a:r>
              <a:rPr lang="en-US" dirty="0">
                <a:solidFill>
                  <a:srgbClr val="FF0000"/>
                </a:solidFill>
                <a:hlinkClick r:id="rId4">
                  <a:extLst>
                    <a:ext uri="{A12FA001-AC4F-418D-AE19-62706E023703}">
                      <ahyp:hlinkClr xmlns:ahyp="http://schemas.microsoft.com/office/drawing/2018/hyperlinkcolor" val="tx"/>
                    </a:ext>
                  </a:extLst>
                </a:hlinkClick>
              </a:rPr>
              <a:t>British Society for the History of Science</a:t>
            </a:r>
            <a:endParaRPr lang="en-US" dirty="0">
              <a:solidFill>
                <a:srgbClr val="FF0000"/>
              </a:solidFill>
            </a:endParaRPr>
          </a:p>
          <a:p>
            <a:r>
              <a:rPr lang="en-US" dirty="0">
                <a:solidFill>
                  <a:schemeClr val="tx1"/>
                </a:solidFill>
              </a:rPr>
              <a:t> </a:t>
            </a:r>
            <a:r>
              <a:rPr lang="en-US" dirty="0">
                <a:solidFill>
                  <a:schemeClr val="tx1"/>
                </a:solidFill>
                <a:hlinkClick r:id="rId5">
                  <a:extLst>
                    <a:ext uri="{A12FA001-AC4F-418D-AE19-62706E023703}">
                      <ahyp:hlinkClr xmlns:ahyp="http://schemas.microsoft.com/office/drawing/2018/hyperlinkcolor" val="tx"/>
                    </a:ext>
                  </a:extLst>
                </a:hlinkClick>
              </a:rPr>
              <a:t>Canadian Science and Technology Historical Association</a:t>
            </a:r>
            <a:endParaRPr lang="en-US" dirty="0">
              <a:solidFill>
                <a:schemeClr val="tx1"/>
              </a:solidFill>
            </a:endParaRPr>
          </a:p>
          <a:p>
            <a:r>
              <a:rPr lang="en-US" dirty="0">
                <a:solidFill>
                  <a:schemeClr val="tx1"/>
                </a:solidFill>
                <a:hlinkClick r:id="rId6" tooltip="American Institute of Physics">
                  <a:extLst>
                    <a:ext uri="{A12FA001-AC4F-418D-AE19-62706E023703}">
                      <ahyp:hlinkClr xmlns:ahyp="http://schemas.microsoft.com/office/drawing/2018/hyperlinkcolor" val="tx"/>
                    </a:ext>
                  </a:extLst>
                </a:hlinkClick>
              </a:rPr>
              <a:t>Center for History of Physics</a:t>
            </a:r>
            <a:r>
              <a:rPr lang="en-US" dirty="0">
                <a:solidFill>
                  <a:schemeClr val="tx1"/>
                </a:solidFill>
              </a:rPr>
              <a:t> </a:t>
            </a:r>
            <a:r>
              <a:rPr lang="en-US" dirty="0">
                <a:solidFill>
                  <a:schemeClr val="tx1"/>
                </a:solidFill>
                <a:hlinkClick r:id="rId7">
                  <a:extLst>
                    <a:ext uri="{A12FA001-AC4F-418D-AE19-62706E023703}">
                      <ahyp:hlinkClr xmlns:ahyp="http://schemas.microsoft.com/office/drawing/2018/hyperlinkcolor" val="tx"/>
                    </a:ext>
                  </a:extLst>
                </a:hlinkClick>
              </a:rPr>
              <a:t>Chemical Heritage Foundation</a:t>
            </a:r>
            <a:r>
              <a:rPr lang="en-US" dirty="0">
                <a:solidFill>
                  <a:schemeClr val="tx1"/>
                </a:solidFill>
              </a:rPr>
              <a:t> </a:t>
            </a:r>
          </a:p>
          <a:p>
            <a:r>
              <a:rPr lang="en-US" dirty="0">
                <a:solidFill>
                  <a:srgbClr val="FF0000"/>
                </a:solidFill>
                <a:hlinkClick r:id="rId8">
                  <a:extLst>
                    <a:ext uri="{A12FA001-AC4F-418D-AE19-62706E023703}">
                      <ahyp:hlinkClr xmlns:ahyp="http://schemas.microsoft.com/office/drawing/2018/hyperlinkcolor" val="tx"/>
                    </a:ext>
                  </a:extLst>
                </a:hlinkClick>
              </a:rPr>
              <a:t>*European Association for the Study of Science and Technology</a:t>
            </a:r>
            <a:r>
              <a:rPr lang="en-US" dirty="0">
                <a:solidFill>
                  <a:srgbClr val="FF0000"/>
                </a:solidFill>
              </a:rPr>
              <a:t> </a:t>
            </a:r>
          </a:p>
          <a:p>
            <a:r>
              <a:rPr lang="en-US" dirty="0">
                <a:solidFill>
                  <a:srgbClr val="FF0000"/>
                </a:solidFill>
                <a:hlinkClick r:id="rId9">
                  <a:extLst>
                    <a:ext uri="{A12FA001-AC4F-418D-AE19-62706E023703}">
                      <ahyp:hlinkClr xmlns:ahyp="http://schemas.microsoft.com/office/drawing/2018/hyperlinkcolor" val="tx"/>
                    </a:ext>
                  </a:extLst>
                </a:hlinkClick>
              </a:rPr>
              <a:t>Foundation for the History of Technology</a:t>
            </a:r>
            <a:r>
              <a:rPr lang="en-US" dirty="0">
                <a:solidFill>
                  <a:srgbClr val="FF0000"/>
                </a:solidFill>
              </a:rPr>
              <a:t> </a:t>
            </a:r>
          </a:p>
          <a:p>
            <a:r>
              <a:rPr lang="en-US" dirty="0">
                <a:solidFill>
                  <a:schemeClr val="tx1"/>
                </a:solidFill>
                <a:hlinkClick r:id="rId10">
                  <a:extLst>
                    <a:ext uri="{A12FA001-AC4F-418D-AE19-62706E023703}">
                      <ahyp:hlinkClr xmlns:ahyp="http://schemas.microsoft.com/office/drawing/2018/hyperlinkcolor" val="tx"/>
                    </a:ext>
                  </a:extLst>
                </a:hlinkClick>
              </a:rPr>
              <a:t>Gesellschaft für Technikgeschichte</a:t>
            </a:r>
            <a:endParaRPr lang="en-US" dirty="0">
              <a:solidFill>
                <a:schemeClr val="tx1"/>
              </a:solidFill>
            </a:endParaRPr>
          </a:p>
        </p:txBody>
      </p:sp>
      <p:sp>
        <p:nvSpPr>
          <p:cNvPr id="5" name="Content Placeholder 4">
            <a:extLst>
              <a:ext uri="{FF2B5EF4-FFF2-40B4-BE49-F238E27FC236}">
                <a16:creationId xmlns:a16="http://schemas.microsoft.com/office/drawing/2014/main" id="{404791F2-A35A-9B4F-A311-D72C279F4B2C}"/>
              </a:ext>
            </a:extLst>
          </p:cNvPr>
          <p:cNvSpPr>
            <a:spLocks noGrp="1"/>
          </p:cNvSpPr>
          <p:nvPr>
            <p:ph sz="half" idx="2"/>
          </p:nvPr>
        </p:nvSpPr>
        <p:spPr/>
        <p:txBody>
          <a:bodyPr>
            <a:normAutofit fontScale="92500" lnSpcReduction="20000"/>
          </a:bodyPr>
          <a:lstStyle/>
          <a:p>
            <a:r>
              <a:rPr lang="en-US" dirty="0">
                <a:solidFill>
                  <a:schemeClr val="tx1"/>
                </a:solidFill>
                <a:hlinkClick r:id="rId11">
                  <a:extLst>
                    <a:ext uri="{A12FA001-AC4F-418D-AE19-62706E023703}">
                      <ahyp:hlinkClr xmlns:ahyp="http://schemas.microsoft.com/office/drawing/2018/hyperlinkcolor" val="tx"/>
                    </a:ext>
                  </a:extLst>
                </a:hlinkClick>
              </a:rPr>
              <a:t>History of Science Society</a:t>
            </a:r>
            <a:endParaRPr lang="en-US" dirty="0">
              <a:solidFill>
                <a:schemeClr val="tx1"/>
              </a:solidFill>
            </a:endParaRPr>
          </a:p>
          <a:p>
            <a:r>
              <a:rPr lang="en-US" dirty="0">
                <a:solidFill>
                  <a:srgbClr val="FF0000"/>
                </a:solidFill>
                <a:hlinkClick r:id="rId12">
                  <a:extLst>
                    <a:ext uri="{A12FA001-AC4F-418D-AE19-62706E023703}">
                      <ahyp:hlinkClr xmlns:ahyp="http://schemas.microsoft.com/office/drawing/2018/hyperlinkcolor" val="tx"/>
                    </a:ext>
                  </a:extLst>
                </a:hlinkClick>
              </a:rPr>
              <a:t>*Institute of Electrical and Electronics Engineers</a:t>
            </a:r>
            <a:endParaRPr lang="en-US" dirty="0">
              <a:solidFill>
                <a:srgbClr val="FF0000"/>
              </a:solidFill>
            </a:endParaRPr>
          </a:p>
          <a:p>
            <a:r>
              <a:rPr lang="en-US" dirty="0">
                <a:solidFill>
                  <a:srgbClr val="FF0000"/>
                </a:solidFill>
                <a:hlinkClick r:id="rId13">
                  <a:extLst>
                    <a:ext uri="{A12FA001-AC4F-418D-AE19-62706E023703}">
                      <ahyp:hlinkClr xmlns:ahyp="http://schemas.microsoft.com/office/drawing/2018/hyperlinkcolor" val="tx"/>
                    </a:ext>
                  </a:extLst>
                </a:hlinkClick>
              </a:rPr>
              <a:t>International Committee for the History of Technology (ICOHTEC)</a:t>
            </a:r>
            <a:endParaRPr lang="en-US" dirty="0">
              <a:solidFill>
                <a:srgbClr val="FF0000"/>
              </a:solidFill>
            </a:endParaRPr>
          </a:p>
          <a:p>
            <a:r>
              <a:rPr lang="en-US" dirty="0">
                <a:solidFill>
                  <a:schemeClr val="tx1"/>
                </a:solidFill>
                <a:hlinkClick r:id="rId14">
                  <a:extLst>
                    <a:ext uri="{A12FA001-AC4F-418D-AE19-62706E023703}">
                      <ahyp:hlinkClr xmlns:ahyp="http://schemas.microsoft.com/office/drawing/2018/hyperlinkcolor" val="tx"/>
                    </a:ext>
                  </a:extLst>
                </a:hlinkClick>
              </a:rPr>
              <a:t>International Network for Engineering Studies</a:t>
            </a:r>
            <a:endParaRPr lang="en-US" dirty="0">
              <a:solidFill>
                <a:schemeClr val="tx1"/>
              </a:solidFill>
            </a:endParaRPr>
          </a:p>
          <a:p>
            <a:r>
              <a:rPr lang="en-US" dirty="0">
                <a:solidFill>
                  <a:schemeClr val="tx1"/>
                </a:solidFill>
                <a:hlinkClick r:id="rId15" tooltip="Cluster for the Humanist and Social Studies of Science (Canada)">
                  <a:extLst>
                    <a:ext uri="{A12FA001-AC4F-418D-AE19-62706E023703}">
                      <ahyp:hlinkClr xmlns:ahyp="http://schemas.microsoft.com/office/drawing/2018/hyperlinkcolor" val="tx"/>
                    </a:ext>
                  </a:extLst>
                </a:hlinkClick>
              </a:rPr>
              <a:t>Situating Science</a:t>
            </a:r>
            <a:endParaRPr lang="en-US" dirty="0">
              <a:solidFill>
                <a:schemeClr val="tx1"/>
              </a:solidFill>
            </a:endParaRPr>
          </a:p>
          <a:p>
            <a:r>
              <a:rPr lang="en-US" dirty="0">
                <a:solidFill>
                  <a:schemeClr val="tx1"/>
                </a:solidFill>
                <a:hlinkClick r:id="rId16">
                  <a:extLst>
                    <a:ext uri="{A12FA001-AC4F-418D-AE19-62706E023703}">
                      <ahyp:hlinkClr xmlns:ahyp="http://schemas.microsoft.com/office/drawing/2018/hyperlinkcolor" val="tx"/>
                    </a:ext>
                  </a:extLst>
                </a:hlinkClick>
              </a:rPr>
              <a:t>Society for Industrial Archeology</a:t>
            </a:r>
            <a:endParaRPr lang="en-US" dirty="0">
              <a:solidFill>
                <a:schemeClr val="tx1"/>
              </a:solidFill>
            </a:endParaRPr>
          </a:p>
          <a:p>
            <a:r>
              <a:rPr lang="en-US" dirty="0">
                <a:solidFill>
                  <a:schemeClr val="tx1"/>
                </a:solidFill>
                <a:hlinkClick r:id="rId17">
                  <a:extLst>
                    <a:ext uri="{A12FA001-AC4F-418D-AE19-62706E023703}">
                      <ahyp:hlinkClr xmlns:ahyp="http://schemas.microsoft.com/office/drawing/2018/hyperlinkcolor" val="tx"/>
                    </a:ext>
                  </a:extLst>
                </a:hlinkClick>
              </a:rPr>
              <a:t>Society for Philosophy and Technology</a:t>
            </a:r>
            <a:endParaRPr lang="en-US" dirty="0">
              <a:solidFill>
                <a:schemeClr val="tx1"/>
              </a:solidFill>
            </a:endParaRPr>
          </a:p>
          <a:p>
            <a:r>
              <a:rPr lang="en-US" dirty="0">
                <a:solidFill>
                  <a:srgbClr val="FF0000"/>
                </a:solidFill>
                <a:hlinkClick r:id="rId18">
                  <a:extLst>
                    <a:ext uri="{A12FA001-AC4F-418D-AE19-62706E023703}">
                      <ahyp:hlinkClr xmlns:ahyp="http://schemas.microsoft.com/office/drawing/2018/hyperlinkcolor" val="tx"/>
                    </a:ext>
                  </a:extLst>
                </a:hlinkClick>
              </a:rPr>
              <a:t>*Society for Social Studies of Science</a:t>
            </a:r>
            <a:r>
              <a:rPr lang="en-US" dirty="0">
                <a:solidFill>
                  <a:srgbClr val="FF0000"/>
                </a:solidFill>
              </a:rPr>
              <a:t> (4s)</a:t>
            </a:r>
          </a:p>
          <a:p>
            <a:r>
              <a:rPr lang="en-US" u="sng" dirty="0">
                <a:solidFill>
                  <a:srgbClr val="FF0000"/>
                </a:solidFill>
              </a:rPr>
              <a:t>*Society for the History of Technology (SHOT)</a:t>
            </a:r>
          </a:p>
          <a:p>
            <a:r>
              <a:rPr lang="en-US" dirty="0">
                <a:solidFill>
                  <a:srgbClr val="FF0000"/>
                </a:solidFill>
                <a:hlinkClick r:id="rId19">
                  <a:extLst>
                    <a:ext uri="{A12FA001-AC4F-418D-AE19-62706E023703}">
                      <ahyp:hlinkClr xmlns:ahyp="http://schemas.microsoft.com/office/drawing/2018/hyperlinkcolor" val="tx"/>
                    </a:ext>
                  </a:extLst>
                </a:hlinkClick>
              </a:rPr>
              <a:t>*Tensions of Europe</a:t>
            </a:r>
            <a:r>
              <a:rPr lang="en-US" dirty="0">
                <a:solidFill>
                  <a:srgbClr val="FF0000"/>
                </a:solidFill>
              </a:rPr>
              <a:t> (</a:t>
            </a:r>
            <a:r>
              <a:rPr lang="en-US" dirty="0" err="1">
                <a:solidFill>
                  <a:srgbClr val="FF0000"/>
                </a:solidFill>
              </a:rPr>
              <a:t>ToE</a:t>
            </a:r>
            <a:r>
              <a:rPr lang="en-US" dirty="0">
                <a:solidFill>
                  <a:srgbClr val="FF0000"/>
                </a:solidFill>
              </a:rPr>
              <a:t>)</a:t>
            </a:r>
          </a:p>
          <a:p>
            <a:endParaRPr lang="en-US" dirty="0"/>
          </a:p>
        </p:txBody>
      </p:sp>
    </p:spTree>
    <p:extLst>
      <p:ext uri="{BB962C8B-B14F-4D97-AF65-F5344CB8AC3E}">
        <p14:creationId xmlns:p14="http://schemas.microsoft.com/office/powerpoint/2010/main" val="2577582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9EA7CE-9B6F-6544-932B-35320721666B}"/>
              </a:ext>
            </a:extLst>
          </p:cNvPr>
          <p:cNvSpPr>
            <a:spLocks noGrp="1"/>
          </p:cNvSpPr>
          <p:nvPr>
            <p:ph type="title"/>
          </p:nvPr>
        </p:nvSpPr>
        <p:spPr>
          <a:xfrm>
            <a:off x="1214511" y="0"/>
            <a:ext cx="10058400" cy="1450757"/>
          </a:xfrm>
        </p:spPr>
        <p:txBody>
          <a:bodyPr/>
          <a:lstStyle/>
          <a:p>
            <a:r>
              <a:rPr lang="el-GR" dirty="0"/>
              <a:t>Θεσμοί: Οργανώσεις και Κοινότητες </a:t>
            </a:r>
            <a:endParaRPr lang="en-US" dirty="0"/>
          </a:p>
        </p:txBody>
      </p:sp>
      <p:sp>
        <p:nvSpPr>
          <p:cNvPr id="6" name="Content Placeholder 5">
            <a:extLst>
              <a:ext uri="{FF2B5EF4-FFF2-40B4-BE49-F238E27FC236}">
                <a16:creationId xmlns:a16="http://schemas.microsoft.com/office/drawing/2014/main" id="{71D1292A-DEB4-404C-A43C-AE64C370C448}"/>
              </a:ext>
            </a:extLst>
          </p:cNvPr>
          <p:cNvSpPr>
            <a:spLocks noGrp="1"/>
          </p:cNvSpPr>
          <p:nvPr>
            <p:ph idx="1"/>
          </p:nvPr>
        </p:nvSpPr>
        <p:spPr>
          <a:xfrm>
            <a:off x="996462" y="1681611"/>
            <a:ext cx="10276449" cy="4578512"/>
          </a:xfrm>
        </p:spPr>
        <p:txBody>
          <a:bodyPr>
            <a:normAutofit lnSpcReduction="10000"/>
          </a:bodyPr>
          <a:lstStyle/>
          <a:p>
            <a:pPr>
              <a:buFont typeface="Arial" panose="020B0604020202020204" pitchFamily="34" charset="0"/>
              <a:buChar char="•"/>
            </a:pPr>
            <a:r>
              <a:rPr lang="en-US" u="sng" dirty="0">
                <a:solidFill>
                  <a:schemeClr val="tx1"/>
                </a:solidFill>
              </a:rPr>
              <a:t>Society for the History of Technology (SHOT)</a:t>
            </a:r>
            <a:endParaRPr lang="el-GR" u="sng" dirty="0">
              <a:solidFill>
                <a:schemeClr val="tx1"/>
              </a:solidFill>
            </a:endParaRPr>
          </a:p>
          <a:p>
            <a:pPr lvl="1">
              <a:buFont typeface="Arial" panose="020B0604020202020204" pitchFamily="34" charset="0"/>
              <a:buChar char="•"/>
            </a:pPr>
            <a:r>
              <a:rPr lang="en-US" u="sng" dirty="0">
                <a:solidFill>
                  <a:schemeClr val="tx1"/>
                </a:solidFill>
                <a:hlinkClick r:id="rId2"/>
              </a:rPr>
              <a:t>https://www.historyoftechnology.org/</a:t>
            </a:r>
            <a:r>
              <a:rPr lang="el-GR" u="sng" dirty="0">
                <a:solidFill>
                  <a:schemeClr val="tx1"/>
                </a:solidFill>
              </a:rPr>
              <a:t> </a:t>
            </a:r>
            <a:endParaRPr lang="en-US" u="sng" dirty="0">
              <a:solidFill>
                <a:schemeClr val="tx1"/>
              </a:solidFill>
            </a:endParaRPr>
          </a:p>
          <a:p>
            <a:pPr>
              <a:buFont typeface="Arial" panose="020B0604020202020204" pitchFamily="34" charset="0"/>
              <a:buChar char="•"/>
            </a:pPr>
            <a:r>
              <a:rPr lang="en-US" dirty="0">
                <a:solidFill>
                  <a:schemeClr val="tx1"/>
                </a:solidFill>
                <a:hlinkClick r:id="rId3">
                  <a:extLst>
                    <a:ext uri="{A12FA001-AC4F-418D-AE19-62706E023703}">
                      <ahyp:hlinkClr xmlns:ahyp="http://schemas.microsoft.com/office/drawing/2018/hyperlinkcolor" val="tx"/>
                    </a:ext>
                  </a:extLst>
                </a:hlinkClick>
              </a:rPr>
              <a:t>Tensions of Europe</a:t>
            </a:r>
            <a:r>
              <a:rPr lang="en-US" dirty="0">
                <a:solidFill>
                  <a:schemeClr val="tx1"/>
                </a:solidFill>
              </a:rPr>
              <a:t> (</a:t>
            </a:r>
            <a:r>
              <a:rPr lang="en-US" dirty="0" err="1">
                <a:solidFill>
                  <a:schemeClr val="tx1"/>
                </a:solidFill>
              </a:rPr>
              <a:t>ToE</a:t>
            </a:r>
            <a:r>
              <a:rPr lang="el-GR" dirty="0">
                <a:solidFill>
                  <a:schemeClr val="tx1"/>
                </a:solidFill>
              </a:rPr>
              <a:t>)</a:t>
            </a:r>
          </a:p>
          <a:p>
            <a:pPr lvl="1">
              <a:buFont typeface="Arial" panose="020B0604020202020204" pitchFamily="34" charset="0"/>
              <a:buChar char="•"/>
            </a:pPr>
            <a:r>
              <a:rPr lang="en-US" dirty="0">
                <a:solidFill>
                  <a:schemeClr val="tx1"/>
                </a:solidFill>
                <a:hlinkClick r:id="rId4"/>
              </a:rPr>
              <a:t>https://www.tensionsofeurope.eu/</a:t>
            </a:r>
            <a:r>
              <a:rPr lang="en-US" dirty="0">
                <a:solidFill>
                  <a:schemeClr val="tx1"/>
                </a:solidFill>
              </a:rPr>
              <a:t> </a:t>
            </a:r>
            <a:endParaRPr lang="el-GR" dirty="0">
              <a:solidFill>
                <a:schemeClr val="tx1"/>
              </a:solidFill>
            </a:endParaRPr>
          </a:p>
          <a:p>
            <a:pPr>
              <a:buFont typeface="Arial" panose="020B0604020202020204" pitchFamily="34" charset="0"/>
              <a:buChar char="•"/>
            </a:pPr>
            <a:r>
              <a:rPr lang="en-US" dirty="0">
                <a:solidFill>
                  <a:schemeClr val="tx1"/>
                </a:solidFill>
                <a:hlinkClick r:id="rId5">
                  <a:extLst>
                    <a:ext uri="{A12FA001-AC4F-418D-AE19-62706E023703}">
                      <ahyp:hlinkClr xmlns:ahyp="http://schemas.microsoft.com/office/drawing/2018/hyperlinkcolor" val="tx"/>
                    </a:ext>
                  </a:extLst>
                </a:hlinkClick>
              </a:rPr>
              <a:t>Society for Social Studies of Science</a:t>
            </a:r>
            <a:r>
              <a:rPr lang="en-US" dirty="0">
                <a:solidFill>
                  <a:schemeClr val="tx1"/>
                </a:solidFill>
              </a:rPr>
              <a:t> (4s)</a:t>
            </a:r>
          </a:p>
          <a:p>
            <a:pPr lvl="1">
              <a:buFont typeface="Arial" panose="020B0604020202020204" pitchFamily="34" charset="0"/>
              <a:buChar char="•"/>
            </a:pPr>
            <a:r>
              <a:rPr lang="en-US" dirty="0">
                <a:solidFill>
                  <a:schemeClr val="tx1"/>
                </a:solidFill>
                <a:hlinkClick r:id="rId5"/>
              </a:rPr>
              <a:t>http://www.4sonline.org/</a:t>
            </a:r>
            <a:r>
              <a:rPr lang="en-US" dirty="0">
                <a:solidFill>
                  <a:schemeClr val="tx1"/>
                </a:solidFill>
              </a:rPr>
              <a:t> </a:t>
            </a:r>
          </a:p>
          <a:p>
            <a:pPr>
              <a:buFont typeface="Arial" panose="020B0604020202020204" pitchFamily="34" charset="0"/>
              <a:buChar char="•"/>
            </a:pPr>
            <a:r>
              <a:rPr lang="en-US" dirty="0">
                <a:solidFill>
                  <a:schemeClr val="tx1"/>
                </a:solidFill>
                <a:hlinkClick r:id="rId6">
                  <a:extLst>
                    <a:ext uri="{A12FA001-AC4F-418D-AE19-62706E023703}">
                      <ahyp:hlinkClr xmlns:ahyp="http://schemas.microsoft.com/office/drawing/2018/hyperlinkcolor" val="tx"/>
                    </a:ext>
                  </a:extLst>
                </a:hlinkClick>
              </a:rPr>
              <a:t>Institute of Electrical and Electronics Engineers</a:t>
            </a:r>
            <a:endParaRPr lang="en-US" dirty="0">
              <a:solidFill>
                <a:schemeClr val="tx1"/>
              </a:solidFill>
            </a:endParaRPr>
          </a:p>
          <a:p>
            <a:pPr lvl="1">
              <a:buFont typeface="Arial" panose="020B0604020202020204" pitchFamily="34" charset="0"/>
              <a:buChar char="•"/>
            </a:pPr>
            <a:r>
              <a:rPr lang="en-US" dirty="0">
                <a:solidFill>
                  <a:schemeClr val="tx1"/>
                </a:solidFill>
                <a:hlinkClick r:id="rId7"/>
              </a:rPr>
              <a:t>https://www.ieee.org/</a:t>
            </a:r>
            <a:r>
              <a:rPr lang="en-US" dirty="0">
                <a:solidFill>
                  <a:schemeClr val="tx1"/>
                </a:solidFill>
              </a:rPr>
              <a:t> </a:t>
            </a:r>
          </a:p>
          <a:p>
            <a:pPr>
              <a:buFont typeface="Arial" panose="020B0604020202020204" pitchFamily="34" charset="0"/>
              <a:buChar char="•"/>
            </a:pPr>
            <a:r>
              <a:rPr lang="en-US" dirty="0">
                <a:solidFill>
                  <a:schemeClr val="tx1"/>
                </a:solidFill>
                <a:hlinkClick r:id="rId8">
                  <a:extLst>
                    <a:ext uri="{A12FA001-AC4F-418D-AE19-62706E023703}">
                      <ahyp:hlinkClr xmlns:ahyp="http://schemas.microsoft.com/office/drawing/2018/hyperlinkcolor" val="tx"/>
                    </a:ext>
                  </a:extLst>
                </a:hlinkClick>
              </a:rPr>
              <a:t>International Committee for the History of Technology (ICOHTEC)</a:t>
            </a:r>
            <a:endParaRPr lang="en-US" dirty="0">
              <a:solidFill>
                <a:schemeClr val="tx1"/>
              </a:solidFill>
            </a:endParaRPr>
          </a:p>
          <a:p>
            <a:pPr lvl="1">
              <a:buFont typeface="Arial" panose="020B0604020202020204" pitchFamily="34" charset="0"/>
              <a:buChar char="•"/>
            </a:pPr>
            <a:r>
              <a:rPr lang="en-US" dirty="0">
                <a:hlinkClick r:id="rId8"/>
              </a:rPr>
              <a:t>http://www.icohtec.org/</a:t>
            </a:r>
            <a:r>
              <a:rPr lang="en-US" dirty="0"/>
              <a:t> </a:t>
            </a:r>
          </a:p>
          <a:p>
            <a:pPr>
              <a:buFont typeface="Arial" panose="020B0604020202020204" pitchFamily="34" charset="0"/>
              <a:buChar char="•"/>
            </a:pPr>
            <a:r>
              <a:rPr lang="en-US" dirty="0">
                <a:solidFill>
                  <a:schemeClr val="tx1"/>
                </a:solidFill>
              </a:rPr>
              <a:t>European Association for the Study of Science and Technology</a:t>
            </a:r>
          </a:p>
          <a:p>
            <a:pPr lvl="1">
              <a:buFont typeface="Arial" panose="020B0604020202020204" pitchFamily="34" charset="0"/>
              <a:buChar char="•"/>
            </a:pPr>
            <a:r>
              <a:rPr lang="en-US" dirty="0">
                <a:solidFill>
                  <a:schemeClr val="tx1"/>
                </a:solidFill>
                <a:hlinkClick r:id="rId9"/>
              </a:rPr>
              <a:t>https://easst.net/</a:t>
            </a:r>
            <a:r>
              <a:rPr lang="en-US" dirty="0">
                <a:solidFill>
                  <a:schemeClr val="tx1"/>
                </a:solidFill>
              </a:rPr>
              <a:t> </a:t>
            </a:r>
          </a:p>
          <a:p>
            <a:pPr lvl="1"/>
            <a:endParaRPr lang="en-US" dirty="0">
              <a:solidFill>
                <a:schemeClr val="tx1"/>
              </a:solidFill>
            </a:endParaRPr>
          </a:p>
        </p:txBody>
      </p:sp>
    </p:spTree>
    <p:extLst>
      <p:ext uri="{BB962C8B-B14F-4D97-AF65-F5344CB8AC3E}">
        <p14:creationId xmlns:p14="http://schemas.microsoft.com/office/powerpoint/2010/main" val="237477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7F49A-F469-1D4D-9662-EE2CAB9A112B}"/>
              </a:ext>
            </a:extLst>
          </p:cNvPr>
          <p:cNvSpPr>
            <a:spLocks noGrp="1"/>
          </p:cNvSpPr>
          <p:nvPr>
            <p:ph type="title"/>
          </p:nvPr>
        </p:nvSpPr>
        <p:spPr>
          <a:xfrm>
            <a:off x="480646" y="286603"/>
            <a:ext cx="10675034" cy="1260843"/>
          </a:xfrm>
        </p:spPr>
        <p:txBody>
          <a:bodyPr/>
          <a:lstStyle/>
          <a:p>
            <a:r>
              <a:rPr lang="el-GR" dirty="0"/>
              <a:t>Περιοδικά </a:t>
            </a:r>
            <a:endParaRPr lang="en-US" dirty="0"/>
          </a:p>
        </p:txBody>
      </p:sp>
      <p:sp>
        <p:nvSpPr>
          <p:cNvPr id="3" name="Content Placeholder 2">
            <a:extLst>
              <a:ext uri="{FF2B5EF4-FFF2-40B4-BE49-F238E27FC236}">
                <a16:creationId xmlns:a16="http://schemas.microsoft.com/office/drawing/2014/main" id="{BD15D9C4-1A8D-0B42-AB6C-7B56C3A362EE}"/>
              </a:ext>
            </a:extLst>
          </p:cNvPr>
          <p:cNvSpPr>
            <a:spLocks noGrp="1"/>
          </p:cNvSpPr>
          <p:nvPr>
            <p:ph idx="1"/>
          </p:nvPr>
        </p:nvSpPr>
        <p:spPr>
          <a:xfrm>
            <a:off x="480646" y="1711569"/>
            <a:ext cx="10675035" cy="4595446"/>
          </a:xfrm>
        </p:spPr>
        <p:txBody>
          <a:bodyPr>
            <a:normAutofit/>
          </a:bodyPr>
          <a:lstStyle/>
          <a:p>
            <a:pPr>
              <a:buFont typeface="Arial" panose="020B0604020202020204" pitchFamily="34" charset="0"/>
              <a:buChar char="•"/>
            </a:pPr>
            <a:r>
              <a:rPr lang="en-US" dirty="0"/>
              <a:t>Technology and Culture</a:t>
            </a:r>
          </a:p>
          <a:p>
            <a:pPr lvl="1">
              <a:buFont typeface="Arial" panose="020B0604020202020204" pitchFamily="34" charset="0"/>
              <a:buChar char="•"/>
            </a:pPr>
            <a:r>
              <a:rPr lang="en-US" dirty="0">
                <a:hlinkClick r:id="rId2"/>
              </a:rPr>
              <a:t>http://muse.jhu.edu/journal/194</a:t>
            </a:r>
            <a:r>
              <a:rPr lang="en-US" dirty="0"/>
              <a:t> </a:t>
            </a:r>
          </a:p>
          <a:p>
            <a:pPr>
              <a:buFont typeface="Arial" panose="020B0604020202020204" pitchFamily="34" charset="0"/>
              <a:buChar char="•"/>
            </a:pPr>
            <a:r>
              <a:rPr lang="en-US" dirty="0"/>
              <a:t>East Asian Science, Technology, and Society</a:t>
            </a:r>
          </a:p>
          <a:p>
            <a:pPr lvl="1">
              <a:buFont typeface="Arial" panose="020B0604020202020204" pitchFamily="34" charset="0"/>
              <a:buChar char="•"/>
            </a:pPr>
            <a:r>
              <a:rPr lang="en-US" dirty="0">
                <a:hlinkClick r:id="rId3"/>
              </a:rPr>
              <a:t>https://read.dukeupress.edu/easts</a:t>
            </a:r>
            <a:endParaRPr lang="en-US" dirty="0"/>
          </a:p>
          <a:p>
            <a:pPr>
              <a:buFont typeface="Arial" panose="020B0604020202020204" pitchFamily="34" charset="0"/>
              <a:buChar char="•"/>
            </a:pPr>
            <a:r>
              <a:rPr lang="en-US" dirty="0"/>
              <a:t>History and Technology</a:t>
            </a:r>
          </a:p>
          <a:p>
            <a:pPr lvl="1">
              <a:buFont typeface="Arial" panose="020B0604020202020204" pitchFamily="34" charset="0"/>
              <a:buChar char="•"/>
            </a:pPr>
            <a:r>
              <a:rPr lang="en-US" dirty="0">
                <a:hlinkClick r:id="rId4"/>
              </a:rPr>
              <a:t>https://www.tandfonline.com/toc/ghat20/current</a:t>
            </a:r>
            <a:r>
              <a:rPr lang="en-US" dirty="0"/>
              <a:t> </a:t>
            </a:r>
          </a:p>
          <a:p>
            <a:pPr>
              <a:buFont typeface="Arial" panose="020B0604020202020204" pitchFamily="34" charset="0"/>
              <a:buChar char="•"/>
            </a:pPr>
            <a:r>
              <a:rPr lang="en-US" dirty="0"/>
              <a:t>IEEE Annals of the History of Computing</a:t>
            </a:r>
          </a:p>
          <a:p>
            <a:pPr lvl="1">
              <a:buFont typeface="Arial" panose="020B0604020202020204" pitchFamily="34" charset="0"/>
              <a:buChar char="•"/>
            </a:pPr>
            <a:r>
              <a:rPr lang="en-US" dirty="0">
                <a:hlinkClick r:id="rId5"/>
              </a:rPr>
              <a:t>https://publications.computer.org/annals/</a:t>
            </a:r>
            <a:r>
              <a:rPr lang="en-US" dirty="0"/>
              <a:t> </a:t>
            </a:r>
          </a:p>
          <a:p>
            <a:pPr>
              <a:buFont typeface="Arial" panose="020B0604020202020204" pitchFamily="34" charset="0"/>
              <a:buChar char="•"/>
            </a:pPr>
            <a:r>
              <a:rPr lang="en-US" dirty="0"/>
              <a:t>Isis</a:t>
            </a:r>
          </a:p>
          <a:p>
            <a:pPr lvl="1">
              <a:buFont typeface="Arial" panose="020B0604020202020204" pitchFamily="34" charset="0"/>
              <a:buChar char="•"/>
            </a:pPr>
            <a:r>
              <a:rPr lang="en-US" dirty="0">
                <a:hlinkClick r:id="rId6"/>
              </a:rPr>
              <a:t>https://www.journals.uchicago.edu/toc/isis/current</a:t>
            </a:r>
            <a:r>
              <a:rPr lang="en-US" dirty="0"/>
              <a:t> </a:t>
            </a:r>
          </a:p>
          <a:p>
            <a:pPr>
              <a:buFont typeface="Arial" panose="020B0604020202020204" pitchFamily="34" charset="0"/>
              <a:buChar char="•"/>
            </a:pPr>
            <a:r>
              <a:rPr lang="en-US" dirty="0"/>
              <a:t>Science, Technology, and Human Values</a:t>
            </a:r>
          </a:p>
          <a:p>
            <a:pPr lvl="1">
              <a:buFont typeface="Arial" panose="020B0604020202020204" pitchFamily="34" charset="0"/>
              <a:buChar char="•"/>
            </a:pPr>
            <a:r>
              <a:rPr lang="en-US" dirty="0">
                <a:hlinkClick r:id="rId7"/>
              </a:rPr>
              <a:t>https://us.sagepub.com/en-us/nam/journal/science-technology-human-values#description</a:t>
            </a:r>
            <a:r>
              <a:rPr lang="en-US" dirty="0"/>
              <a:t>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40265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65587-9E1C-824E-A713-E7F15F8F9491}"/>
              </a:ext>
            </a:extLst>
          </p:cNvPr>
          <p:cNvSpPr>
            <a:spLocks noGrp="1"/>
          </p:cNvSpPr>
          <p:nvPr>
            <p:ph type="title"/>
          </p:nvPr>
        </p:nvSpPr>
        <p:spPr/>
        <p:txBody>
          <a:bodyPr/>
          <a:lstStyle/>
          <a:p>
            <a:r>
              <a:rPr lang="el-GR" dirty="0"/>
              <a:t>Περιοδικά</a:t>
            </a:r>
            <a:endParaRPr lang="en-US" dirty="0"/>
          </a:p>
        </p:txBody>
      </p:sp>
      <p:sp>
        <p:nvSpPr>
          <p:cNvPr id="3" name="Content Placeholder 2">
            <a:extLst>
              <a:ext uri="{FF2B5EF4-FFF2-40B4-BE49-F238E27FC236}">
                <a16:creationId xmlns:a16="http://schemas.microsoft.com/office/drawing/2014/main" id="{67C2FF92-F74F-A341-93A1-EB2A6BE63EC8}"/>
              </a:ext>
            </a:extLst>
          </p:cNvPr>
          <p:cNvSpPr>
            <a:spLocks noGrp="1"/>
          </p:cNvSpPr>
          <p:nvPr>
            <p:ph idx="1"/>
          </p:nvPr>
        </p:nvSpPr>
        <p:spPr/>
        <p:txBody>
          <a:bodyPr>
            <a:normAutofit/>
          </a:bodyPr>
          <a:lstStyle/>
          <a:p>
            <a:pPr>
              <a:buFont typeface="Arial" panose="020B0604020202020204" pitchFamily="34" charset="0"/>
              <a:buChar char="•"/>
            </a:pPr>
            <a:r>
              <a:rPr lang="en-US" dirty="0"/>
              <a:t>Science &amp; Technology Studies</a:t>
            </a:r>
          </a:p>
          <a:p>
            <a:pPr lvl="1">
              <a:buFont typeface="Arial" panose="020B0604020202020204" pitchFamily="34" charset="0"/>
              <a:buChar char="•"/>
            </a:pPr>
            <a:r>
              <a:rPr lang="en-US" dirty="0">
                <a:hlinkClick r:id="rId2"/>
              </a:rPr>
              <a:t>https://sciencetechnologystudies.journal.fi/</a:t>
            </a:r>
            <a:r>
              <a:rPr lang="en-US" dirty="0"/>
              <a:t>  </a:t>
            </a:r>
          </a:p>
          <a:p>
            <a:pPr>
              <a:buFont typeface="Arial" panose="020B0604020202020204" pitchFamily="34" charset="0"/>
              <a:buChar char="•"/>
            </a:pPr>
            <a:r>
              <a:rPr lang="en-US" dirty="0"/>
              <a:t>Journal of History of Science and Technology </a:t>
            </a:r>
          </a:p>
          <a:p>
            <a:pPr lvl="1">
              <a:buFont typeface="Arial" panose="020B0604020202020204" pitchFamily="34" charset="0"/>
              <a:buChar char="•"/>
            </a:pPr>
            <a:r>
              <a:rPr lang="en-US" dirty="0">
                <a:hlinkClick r:id="rId3"/>
              </a:rPr>
              <a:t>http://johost.eu/</a:t>
            </a:r>
            <a:r>
              <a:rPr lang="en-US" dirty="0"/>
              <a:t> </a:t>
            </a:r>
          </a:p>
          <a:p>
            <a:pPr>
              <a:buFont typeface="Arial" panose="020B0604020202020204" pitchFamily="34" charset="0"/>
              <a:buChar char="•"/>
            </a:pPr>
            <a:r>
              <a:rPr lang="en-US" dirty="0"/>
              <a:t>ICON</a:t>
            </a:r>
          </a:p>
          <a:p>
            <a:pPr lvl="1">
              <a:buFont typeface="Arial" panose="020B0604020202020204" pitchFamily="34" charset="0"/>
              <a:buChar char="•"/>
            </a:pPr>
            <a:r>
              <a:rPr lang="en-US" dirty="0">
                <a:hlinkClick r:id="rId4"/>
              </a:rPr>
              <a:t>http://www.icohtec.org/publications-icon.html</a:t>
            </a:r>
            <a:r>
              <a:rPr lang="en-US" dirty="0"/>
              <a:t> </a:t>
            </a:r>
            <a:endParaRPr lang="el-GR" dirty="0"/>
          </a:p>
          <a:p>
            <a:pPr>
              <a:buFont typeface="Arial" panose="020B0604020202020204" pitchFamily="34" charset="0"/>
              <a:buChar char="•"/>
            </a:pPr>
            <a:r>
              <a:rPr lang="en-US" dirty="0"/>
              <a:t>Environmental Innovation and Societal Transitions</a:t>
            </a:r>
          </a:p>
          <a:p>
            <a:pPr lvl="1">
              <a:buFont typeface="Arial" panose="020B0604020202020204" pitchFamily="34" charset="0"/>
              <a:buChar char="•"/>
            </a:pPr>
            <a:r>
              <a:rPr lang="en-US" dirty="0">
                <a:hlinkClick r:id="rId5"/>
              </a:rPr>
              <a:t>https://www.journals.elsevier.com/environmental-innovation-and-societal-transitions</a:t>
            </a:r>
            <a:r>
              <a:rPr lang="en-US" dirty="0"/>
              <a:t> </a:t>
            </a:r>
          </a:p>
          <a:p>
            <a:pPr>
              <a:buFont typeface="Arial" panose="020B0604020202020204" pitchFamily="34" charset="0"/>
              <a:buChar char="•"/>
            </a:pPr>
            <a:r>
              <a:rPr lang="en-US" dirty="0"/>
              <a:t>Journal of Transport History </a:t>
            </a:r>
          </a:p>
          <a:p>
            <a:pPr lvl="1">
              <a:buFont typeface="Arial" panose="020B0604020202020204" pitchFamily="34" charset="0"/>
              <a:buChar char="•"/>
            </a:pPr>
            <a:r>
              <a:rPr lang="en-US" dirty="0">
                <a:hlinkClick r:id="rId6"/>
              </a:rPr>
              <a:t>https://us.sagepub.com/en-us/nam/journal-of-transport-history/journal202520#description</a:t>
            </a:r>
            <a:endParaRPr lang="en-US" dirty="0"/>
          </a:p>
        </p:txBody>
      </p:sp>
    </p:spTree>
    <p:extLst>
      <p:ext uri="{BB962C8B-B14F-4D97-AF65-F5344CB8AC3E}">
        <p14:creationId xmlns:p14="http://schemas.microsoft.com/office/powerpoint/2010/main" val="408914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BF5FE8-4858-2C4F-B065-0893099E1335}"/>
              </a:ext>
            </a:extLst>
          </p:cNvPr>
          <p:cNvSpPr>
            <a:spLocks noGrp="1"/>
          </p:cNvSpPr>
          <p:nvPr>
            <p:ph type="title"/>
          </p:nvPr>
        </p:nvSpPr>
        <p:spPr/>
        <p:txBody>
          <a:bodyPr/>
          <a:lstStyle/>
          <a:p>
            <a:r>
              <a:rPr lang="el-GR" dirty="0"/>
              <a:t>Τμήματα</a:t>
            </a:r>
            <a:r>
              <a:rPr lang="en-US" dirty="0"/>
              <a:t>, </a:t>
            </a:r>
            <a:r>
              <a:rPr lang="el-GR" dirty="0"/>
              <a:t>Προγράμματα και Μουσεία</a:t>
            </a:r>
            <a:endParaRPr lang="en-US" dirty="0"/>
          </a:p>
        </p:txBody>
      </p:sp>
      <p:sp>
        <p:nvSpPr>
          <p:cNvPr id="6" name="Content Placeholder 5">
            <a:extLst>
              <a:ext uri="{FF2B5EF4-FFF2-40B4-BE49-F238E27FC236}">
                <a16:creationId xmlns:a16="http://schemas.microsoft.com/office/drawing/2014/main" id="{30F595B8-2EF0-664B-8C2C-59C8B265E28F}"/>
              </a:ext>
            </a:extLst>
          </p:cNvPr>
          <p:cNvSpPr>
            <a:spLocks noGrp="1"/>
          </p:cNvSpPr>
          <p:nvPr>
            <p:ph idx="1"/>
          </p:nvPr>
        </p:nvSpPr>
        <p:spPr/>
        <p:txBody>
          <a:bodyPr/>
          <a:lstStyle/>
          <a:p>
            <a:pPr>
              <a:buFont typeface="Arial" panose="020B0604020202020204" pitchFamily="34" charset="0"/>
              <a:buChar char="•"/>
            </a:pPr>
            <a:r>
              <a:rPr lang="en-US" u="sng" dirty="0">
                <a:solidFill>
                  <a:schemeClr val="tx1"/>
                </a:solidFill>
              </a:rPr>
              <a:t> </a:t>
            </a:r>
            <a:r>
              <a:rPr lang="el-GR" dirty="0">
                <a:solidFill>
                  <a:schemeClr val="tx1"/>
                </a:solidFill>
              </a:rPr>
              <a:t>Τμ</a:t>
            </a:r>
            <a:r>
              <a:rPr lang="en-US" dirty="0">
                <a:solidFill>
                  <a:schemeClr val="tx1"/>
                </a:solidFill>
              </a:rPr>
              <a:t>ή</a:t>
            </a:r>
            <a:r>
              <a:rPr lang="el-GR" dirty="0">
                <a:solidFill>
                  <a:schemeClr val="tx1"/>
                </a:solidFill>
              </a:rPr>
              <a:t>ματα και Προγράμματα</a:t>
            </a:r>
            <a:endParaRPr lang="en-US" dirty="0">
              <a:solidFill>
                <a:schemeClr val="tx1"/>
              </a:solidFill>
            </a:endParaRPr>
          </a:p>
          <a:p>
            <a:pPr>
              <a:buFont typeface="Arial" panose="020B0604020202020204" pitchFamily="34" charset="0"/>
              <a:buChar char="•"/>
            </a:pPr>
            <a:r>
              <a:rPr lang="en-US" dirty="0">
                <a:hlinkClick r:id="rId2"/>
              </a:rPr>
              <a:t>https://www.historyoftechnology.org/doing-history-of-technology/departments-and-programs-of-study</a:t>
            </a:r>
            <a:r>
              <a:rPr lang="el-GR" dirty="0"/>
              <a:t> </a:t>
            </a:r>
            <a:endParaRPr lang="el-GR" b="1" dirty="0"/>
          </a:p>
          <a:p>
            <a:pPr>
              <a:buFont typeface="Arial" panose="020B0604020202020204" pitchFamily="34" charset="0"/>
              <a:buChar char="•"/>
            </a:pPr>
            <a:r>
              <a:rPr lang="en-US" b="1" dirty="0"/>
              <a:t>International Teaching Programs</a:t>
            </a:r>
            <a:r>
              <a:rPr lang="el-GR" b="1" dirty="0"/>
              <a:t>: </a:t>
            </a:r>
            <a:r>
              <a:rPr lang="en-US" b="1" dirty="0"/>
              <a:t>ESST </a:t>
            </a:r>
            <a:r>
              <a:rPr lang="en-US" b="1" dirty="0">
                <a:hlinkClick r:id="rId3"/>
              </a:rPr>
              <a:t>http://esst.eu/</a:t>
            </a:r>
            <a:r>
              <a:rPr lang="en-US" b="1" dirty="0"/>
              <a:t> </a:t>
            </a:r>
          </a:p>
          <a:p>
            <a:pPr>
              <a:buFont typeface="Arial" panose="020B0604020202020204" pitchFamily="34" charset="0"/>
              <a:buChar char="•"/>
            </a:pPr>
            <a:endParaRPr lang="en-US" b="1" dirty="0"/>
          </a:p>
          <a:p>
            <a:pPr>
              <a:buFont typeface="Arial" panose="020B0604020202020204" pitchFamily="34" charset="0"/>
              <a:buChar char="•"/>
            </a:pPr>
            <a:endParaRPr lang="el-GR" b="1" dirty="0"/>
          </a:p>
          <a:p>
            <a:pPr>
              <a:buFont typeface="Arial" panose="020B0604020202020204" pitchFamily="34" charset="0"/>
              <a:buChar char="•"/>
            </a:pPr>
            <a:r>
              <a:rPr lang="en-US" dirty="0">
                <a:hlinkClick r:id="rId4"/>
              </a:rPr>
              <a:t>https://www.historyoftechnology.org/doing-history-of-technology/museums-and-historic-sites/</a:t>
            </a:r>
            <a:r>
              <a:rPr lang="en-US" dirty="0"/>
              <a:t> </a:t>
            </a:r>
            <a:endParaRPr lang="el-GR" dirty="0"/>
          </a:p>
          <a:p>
            <a:pPr>
              <a:buFont typeface="Arial" panose="020B0604020202020204" pitchFamily="34" charset="0"/>
              <a:buChar char="•"/>
            </a:pPr>
            <a:r>
              <a:rPr lang="en-US" dirty="0">
                <a:hlinkClick r:id="rId5"/>
              </a:rPr>
              <a:t>https://group.sciencemuseum.org.uk/about-us/collection/</a:t>
            </a:r>
            <a:r>
              <a:rPr lang="en-US" dirty="0"/>
              <a:t>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03203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376E2-6464-A34C-A6DC-7092AADB08E5}"/>
              </a:ext>
            </a:extLst>
          </p:cNvPr>
          <p:cNvSpPr>
            <a:spLocks noGrp="1"/>
          </p:cNvSpPr>
          <p:nvPr>
            <p:ph type="title"/>
          </p:nvPr>
        </p:nvSpPr>
        <p:spPr>
          <a:xfrm>
            <a:off x="187569" y="394977"/>
            <a:ext cx="10874326" cy="1450757"/>
          </a:xfrm>
        </p:spPr>
        <p:txBody>
          <a:bodyPr>
            <a:normAutofit/>
          </a:bodyPr>
          <a:lstStyle/>
          <a:p>
            <a:r>
              <a:rPr lang="en-US" dirty="0">
                <a:solidFill>
                  <a:schemeClr val="tx1"/>
                </a:solidFill>
              </a:rPr>
              <a:t>Tensions of Europe (</a:t>
            </a:r>
            <a:r>
              <a:rPr lang="en-US" dirty="0" err="1">
                <a:solidFill>
                  <a:schemeClr val="tx1"/>
                </a:solidFill>
              </a:rPr>
              <a:t>ToE</a:t>
            </a:r>
            <a:r>
              <a:rPr lang="el-GR" dirty="0">
                <a:solidFill>
                  <a:schemeClr val="tx1"/>
                </a:solidFill>
              </a:rPr>
              <a:t>)</a:t>
            </a:r>
            <a:r>
              <a:rPr lang="en-US" dirty="0">
                <a:solidFill>
                  <a:schemeClr val="tx1"/>
                </a:solidFill>
              </a:rPr>
              <a:t> </a:t>
            </a:r>
            <a:endParaRPr lang="en-US" dirty="0"/>
          </a:p>
        </p:txBody>
      </p:sp>
      <p:sp>
        <p:nvSpPr>
          <p:cNvPr id="3" name="Content Placeholder 2">
            <a:extLst>
              <a:ext uri="{FF2B5EF4-FFF2-40B4-BE49-F238E27FC236}">
                <a16:creationId xmlns:a16="http://schemas.microsoft.com/office/drawing/2014/main" id="{5A363CD8-BC8F-B048-9676-03FD14DCDC9D}"/>
              </a:ext>
            </a:extLst>
          </p:cNvPr>
          <p:cNvSpPr>
            <a:spLocks noGrp="1"/>
          </p:cNvSpPr>
          <p:nvPr>
            <p:ph idx="1"/>
          </p:nvPr>
        </p:nvSpPr>
        <p:spPr>
          <a:xfrm>
            <a:off x="187569" y="1845734"/>
            <a:ext cx="11570677" cy="4144758"/>
          </a:xfrm>
        </p:spPr>
        <p:txBody>
          <a:bodyPr>
            <a:normAutofit/>
          </a:bodyPr>
          <a:lstStyle/>
          <a:p>
            <a:pPr>
              <a:buFont typeface="Arial" panose="020B0604020202020204" pitchFamily="34" charset="0"/>
              <a:buChar char="•"/>
            </a:pPr>
            <a:r>
              <a:rPr lang="en-US" b="1" dirty="0">
                <a:solidFill>
                  <a:schemeClr val="tx1"/>
                </a:solidFill>
              </a:rPr>
              <a:t>Making Europe Project – Transnational History of Technology</a:t>
            </a:r>
            <a:endParaRPr lang="en-GB" b="1" dirty="0"/>
          </a:p>
          <a:p>
            <a:pPr>
              <a:buFont typeface="Arial" panose="020B0604020202020204" pitchFamily="34" charset="0"/>
              <a:buChar char="•"/>
            </a:pPr>
            <a:r>
              <a:rPr lang="en-GB" dirty="0"/>
              <a:t>Emblematic works like </a:t>
            </a:r>
            <a:r>
              <a:rPr lang="en-GB" i="1" dirty="0"/>
              <a:t>Making Europe </a:t>
            </a:r>
            <a:r>
              <a:rPr lang="en-GB" dirty="0"/>
              <a:t>book series</a:t>
            </a:r>
            <a:r>
              <a:rPr lang="en-GB" i="1" dirty="0"/>
              <a:t> </a:t>
            </a:r>
            <a:r>
              <a:rPr lang="en-GB" dirty="0"/>
              <a:t>and networks of historians of technology like </a:t>
            </a:r>
            <a:r>
              <a:rPr lang="en-GB" i="1" dirty="0"/>
              <a:t>Tensions of Europe (</a:t>
            </a:r>
            <a:r>
              <a:rPr lang="en-GB" i="1" dirty="0" err="1"/>
              <a:t>ToE</a:t>
            </a:r>
            <a:r>
              <a:rPr lang="en-GB" i="1" dirty="0"/>
              <a:t>) </a:t>
            </a:r>
            <a:r>
              <a:rPr lang="en-GB" dirty="0"/>
              <a:t>have produced large number of case studies illustrating how European Integration has not been a series of agreements but it was a long process of cross-border infrastructure building, institution making and knowledge circulation. </a:t>
            </a:r>
          </a:p>
          <a:p>
            <a:pPr>
              <a:buFont typeface="Arial" panose="020B0604020202020204" pitchFamily="34" charset="0"/>
              <a:buChar char="•"/>
            </a:pPr>
            <a:r>
              <a:rPr lang="en-GB" dirty="0"/>
              <a:t>A wide range of ‘system builders’, as individuals and organizations, helped to transform Europe and its borders by envisioning, constructing, and manipulating large-scale interconnected transport, communications, and energy systems which had long-term impact to the outcome of the European Integration process(</a:t>
            </a:r>
          </a:p>
          <a:p>
            <a:pPr>
              <a:buFont typeface="Arial" panose="020B0604020202020204" pitchFamily="34" charset="0"/>
              <a:buChar char="•"/>
            </a:pPr>
            <a:r>
              <a:rPr lang="en-GB" dirty="0"/>
              <a:t>Thus, the scholarship provides us a comprehensive narrative for the making of the materiality of the European integration. </a:t>
            </a:r>
            <a:endParaRPr lang="en-US" dirty="0"/>
          </a:p>
        </p:txBody>
      </p:sp>
    </p:spTree>
    <p:extLst>
      <p:ext uri="{BB962C8B-B14F-4D97-AF65-F5344CB8AC3E}">
        <p14:creationId xmlns:p14="http://schemas.microsoft.com/office/powerpoint/2010/main" val="361601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376E2-6464-A34C-A6DC-7092AADB08E5}"/>
              </a:ext>
            </a:extLst>
          </p:cNvPr>
          <p:cNvSpPr>
            <a:spLocks noGrp="1"/>
          </p:cNvSpPr>
          <p:nvPr>
            <p:ph type="title"/>
          </p:nvPr>
        </p:nvSpPr>
        <p:spPr>
          <a:xfrm>
            <a:off x="293077" y="152400"/>
            <a:ext cx="10874326" cy="1450757"/>
          </a:xfrm>
        </p:spPr>
        <p:txBody>
          <a:bodyPr/>
          <a:lstStyle/>
          <a:p>
            <a:r>
              <a:rPr lang="en-US" dirty="0">
                <a:solidFill>
                  <a:schemeClr val="tx1"/>
                </a:solidFill>
              </a:rPr>
              <a:t>Tensions of Europe (</a:t>
            </a:r>
            <a:r>
              <a:rPr lang="en-US" dirty="0" err="1">
                <a:solidFill>
                  <a:schemeClr val="tx1"/>
                </a:solidFill>
              </a:rPr>
              <a:t>ToE</a:t>
            </a:r>
            <a:r>
              <a:rPr lang="el-GR" dirty="0">
                <a:solidFill>
                  <a:schemeClr val="tx1"/>
                </a:solidFill>
              </a:rPr>
              <a:t>)</a:t>
            </a:r>
            <a:r>
              <a:rPr lang="en-US" dirty="0">
                <a:solidFill>
                  <a:schemeClr val="tx1"/>
                </a:solidFill>
              </a:rPr>
              <a:t>- </a:t>
            </a:r>
            <a:br>
              <a:rPr lang="en-US" dirty="0">
                <a:solidFill>
                  <a:schemeClr val="tx1"/>
                </a:solidFill>
              </a:rPr>
            </a:br>
            <a:r>
              <a:rPr lang="en-US" dirty="0">
                <a:solidFill>
                  <a:schemeClr val="tx1"/>
                </a:solidFill>
              </a:rPr>
              <a:t>Transnational History of Technology</a:t>
            </a:r>
            <a:endParaRPr lang="en-US" dirty="0"/>
          </a:p>
        </p:txBody>
      </p:sp>
      <p:sp>
        <p:nvSpPr>
          <p:cNvPr id="3" name="Content Placeholder 2">
            <a:extLst>
              <a:ext uri="{FF2B5EF4-FFF2-40B4-BE49-F238E27FC236}">
                <a16:creationId xmlns:a16="http://schemas.microsoft.com/office/drawing/2014/main" id="{5A363CD8-BC8F-B048-9676-03FD14DCDC9D}"/>
              </a:ext>
            </a:extLst>
          </p:cNvPr>
          <p:cNvSpPr>
            <a:spLocks noGrp="1"/>
          </p:cNvSpPr>
          <p:nvPr>
            <p:ph idx="1"/>
          </p:nvPr>
        </p:nvSpPr>
        <p:spPr>
          <a:xfrm>
            <a:off x="187569" y="1845734"/>
            <a:ext cx="11570677" cy="4144758"/>
          </a:xfrm>
        </p:spPr>
        <p:txBody>
          <a:bodyPr>
            <a:normAutofit fontScale="92500"/>
          </a:bodyPr>
          <a:lstStyle/>
          <a:p>
            <a:pPr>
              <a:buFont typeface="Arial" panose="020B0604020202020204" pitchFamily="34" charset="0"/>
              <a:buChar char="•"/>
            </a:pPr>
            <a:r>
              <a:rPr lang="en-GB" dirty="0"/>
              <a:t> Processes like European Integration, can also be read as an outcome emerging from hidden processes of </a:t>
            </a:r>
          </a:p>
          <a:p>
            <a:pPr>
              <a:buFont typeface="Arial" panose="020B0604020202020204" pitchFamily="34" charset="0"/>
              <a:buChar char="•"/>
            </a:pPr>
            <a:r>
              <a:rPr lang="en-GB" dirty="0"/>
              <a:t> </a:t>
            </a:r>
            <a:r>
              <a:rPr lang="en-GB" dirty="0" err="1"/>
              <a:t>i</a:t>
            </a:r>
            <a:r>
              <a:rPr lang="en-GB" dirty="0"/>
              <a:t>)  </a:t>
            </a:r>
            <a:r>
              <a:rPr lang="en-GB" b="1" dirty="0"/>
              <a:t>linking and delinking</a:t>
            </a:r>
            <a:r>
              <a:rPr lang="en-GB" dirty="0"/>
              <a:t> of infrastructures that cross national borders </a:t>
            </a:r>
          </a:p>
          <a:p>
            <a:pPr>
              <a:buFont typeface="Arial" panose="020B0604020202020204" pitchFamily="34" charset="0"/>
              <a:buChar char="•"/>
            </a:pPr>
            <a:r>
              <a:rPr lang="en-GB" dirty="0"/>
              <a:t>ii) </a:t>
            </a:r>
            <a:r>
              <a:rPr lang="en-GB" b="1" dirty="0"/>
              <a:t>circulation and appropriation</a:t>
            </a:r>
            <a:r>
              <a:rPr lang="en-GB" dirty="0"/>
              <a:t> of products, systems and knowledge</a:t>
            </a:r>
            <a:r>
              <a:rPr lang="en-US" dirty="0"/>
              <a:t> </a:t>
            </a:r>
          </a:p>
          <a:p>
            <a:pPr>
              <a:buFont typeface="Arial" panose="020B0604020202020204" pitchFamily="34" charset="0"/>
              <a:buChar char="•"/>
            </a:pPr>
            <a:r>
              <a:rPr lang="en-GB" dirty="0"/>
              <a:t>(system-building) open-ended process to avoid straightforward account of integration, thus involve fragmentation, segregation, disintegration and exclusion without underestimating the role of nation-state at each phase.</a:t>
            </a:r>
          </a:p>
          <a:p>
            <a:pPr>
              <a:buFont typeface="Arial" panose="020B0604020202020204" pitchFamily="34" charset="0"/>
              <a:buChar char="•"/>
            </a:pPr>
            <a:r>
              <a:rPr lang="en-GB" dirty="0"/>
              <a:t> </a:t>
            </a:r>
            <a:r>
              <a:rPr lang="en-GB" b="1" dirty="0"/>
              <a:t>Linking and de-linking: </a:t>
            </a:r>
            <a:r>
              <a:rPr lang="en-US" dirty="0"/>
              <a:t> </a:t>
            </a:r>
            <a:r>
              <a:rPr lang="en-GB" dirty="0"/>
              <a:t>The linking of infrastructures involves physical couplings, regulatory and institutional structures, and standardization practices needed to make the couplings work and to facilitate the flow of information, goods, people and energy. By studying de-linking symmetrically, transnational infrastructure making presents itself as a process that involves tensions and struggles about inclusion. </a:t>
            </a:r>
          </a:p>
          <a:p>
            <a:pPr>
              <a:buFont typeface="Arial" panose="020B0604020202020204" pitchFamily="34" charset="0"/>
              <a:buChar char="•"/>
            </a:pPr>
            <a:r>
              <a:rPr lang="en-GB" dirty="0"/>
              <a:t>The </a:t>
            </a:r>
            <a:r>
              <a:rPr lang="en-GB" b="1" dirty="0"/>
              <a:t>circulation</a:t>
            </a:r>
            <a:r>
              <a:rPr lang="en-GB" dirty="0"/>
              <a:t> emphasizes the movement of people, knowledge, and artefacts while </a:t>
            </a:r>
            <a:r>
              <a:rPr lang="en-GB" b="1" dirty="0"/>
              <a:t>appropriation</a:t>
            </a:r>
            <a:r>
              <a:rPr lang="en-GB" dirty="0"/>
              <a:t> addresses “the process in which users – governments, companies, organisations and citizens – reproduce, communicate and integrate knowledge-artefacts into their daily life” </a:t>
            </a:r>
            <a:endParaRPr lang="en-US" dirty="0"/>
          </a:p>
        </p:txBody>
      </p:sp>
    </p:spTree>
    <p:extLst>
      <p:ext uri="{BB962C8B-B14F-4D97-AF65-F5344CB8AC3E}">
        <p14:creationId xmlns:p14="http://schemas.microsoft.com/office/powerpoint/2010/main" val="81787569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otalTime>6588</TotalTime>
  <Words>788</Words>
  <Application>Microsoft Macintosh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Retrospect</vt:lpstr>
      <vt:lpstr>Θεσμοί, Περιοδικά και Τμήματα της Ιστορίας της Τεχνολογίας </vt:lpstr>
      <vt:lpstr>Θεσμοί: Οργανώσεις και Κοινότητες  </vt:lpstr>
      <vt:lpstr>Θεσμοί: Οργανώσεις και Κοινότητες </vt:lpstr>
      <vt:lpstr>Περιοδικά </vt:lpstr>
      <vt:lpstr>Περιοδικά</vt:lpstr>
      <vt:lpstr>Τμήματα, Προγράμματα και Μουσεία</vt:lpstr>
      <vt:lpstr>Tensions of Europe (ToE) </vt:lpstr>
      <vt:lpstr>Tensions of Europe (ToE)-  Transnational History of Technology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Bioeconomy- Βιο-οικονομία </dc:title>
  <dc:creator>Serkan Karas</dc:creator>
  <cp:lastModifiedBy>Serkan Karas</cp:lastModifiedBy>
  <cp:revision>93</cp:revision>
  <dcterms:created xsi:type="dcterms:W3CDTF">2018-10-23T13:03:05Z</dcterms:created>
  <dcterms:modified xsi:type="dcterms:W3CDTF">2019-03-06T06:51:24Z</dcterms:modified>
</cp:coreProperties>
</file>