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60" r:id="rId5"/>
    <p:sldId id="257" r:id="rId6"/>
    <p:sldId id="263" r:id="rId7"/>
    <p:sldId id="262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7/10/2025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7/10/2025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7/10/2025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7/10/2025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7/10/2025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7/10/2025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7/10/2025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7/10/2025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7/10/2025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7/10/2025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7/10/2025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324BB-B085-46EC-8700-E76D73B95083}" type="datetimeFigureOut">
              <a:rPr lang="el-GR" smtClean="0"/>
              <a:pPr/>
              <a:t>7/10/2025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8134672" cy="2331690"/>
          </a:xfrm>
        </p:spPr>
        <p:txBody>
          <a:bodyPr>
            <a:normAutofit/>
          </a:bodyPr>
          <a:lstStyle/>
          <a:p>
            <a:r>
              <a:rPr lang="el-GR" sz="4000" dirty="0"/>
              <a:t>ΜΑΘΗΜΑΤΙΚΑ</a:t>
            </a:r>
            <a:br>
              <a:rPr lang="el-GR" sz="4000" dirty="0"/>
            </a:br>
            <a:r>
              <a:rPr lang="el-GR" sz="4000" dirty="0"/>
              <a:t>ΙΦΕ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4365104"/>
            <a:ext cx="6400800" cy="864096"/>
          </a:xfrm>
        </p:spPr>
        <p:txBody>
          <a:bodyPr/>
          <a:lstStyle/>
          <a:p>
            <a:r>
              <a:rPr lang="el-GR" b="1" dirty="0">
                <a:solidFill>
                  <a:srgbClr val="0070C0"/>
                </a:solidFill>
              </a:rPr>
              <a:t>Οργάνωση μαθήματος</a:t>
            </a:r>
            <a:endParaRPr lang="en-US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Οργάνωση του μαθήματος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65104"/>
          </a:xfrm>
        </p:spPr>
        <p:txBody>
          <a:bodyPr>
            <a:normAutofit fontScale="92500" lnSpcReduction="20000"/>
          </a:bodyPr>
          <a:lstStyle/>
          <a:p>
            <a:r>
              <a:rPr lang="el-GR" sz="3600" dirty="0">
                <a:solidFill>
                  <a:srgbClr val="00B050"/>
                </a:solidFill>
              </a:rPr>
              <a:t>Θεωρία</a:t>
            </a:r>
          </a:p>
          <a:p>
            <a:pPr marL="0" indent="0">
              <a:buNone/>
            </a:pPr>
            <a:r>
              <a:rPr lang="el-GR" sz="3600" dirty="0"/>
              <a:t>Τετάρτη 9-12.</a:t>
            </a:r>
          </a:p>
          <a:p>
            <a:pPr marL="0" indent="0">
              <a:buNone/>
            </a:pPr>
            <a:r>
              <a:rPr lang="el-GR" sz="3600" dirty="0"/>
              <a:t>Χ. Τριανταφύλλου &amp; Δ. </a:t>
            </a:r>
            <a:r>
              <a:rPr lang="el-GR" sz="3600" dirty="0" err="1"/>
              <a:t>Πόταρη</a:t>
            </a:r>
            <a:endParaRPr lang="el-GR" sz="3600" dirty="0"/>
          </a:p>
          <a:p>
            <a:pPr marL="0" indent="0">
              <a:buNone/>
            </a:pPr>
            <a:endParaRPr lang="el-GR" sz="3600" dirty="0">
              <a:solidFill>
                <a:srgbClr val="00B050"/>
              </a:solidFill>
            </a:endParaRPr>
          </a:p>
          <a:p>
            <a:r>
              <a:rPr lang="el-GR" sz="3600" dirty="0">
                <a:solidFill>
                  <a:srgbClr val="00B050"/>
                </a:solidFill>
              </a:rPr>
              <a:t>Φροντιστήριο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l-GR" sz="3600" dirty="0"/>
              <a:t>Πέμπτη 12-2μμ.</a:t>
            </a:r>
          </a:p>
          <a:p>
            <a:pPr marL="0" indent="0">
              <a:buNone/>
            </a:pPr>
            <a:r>
              <a:rPr lang="el-GR" sz="3600" dirty="0"/>
              <a:t>Επαμεινώνδας </a:t>
            </a:r>
            <a:r>
              <a:rPr lang="el-GR" sz="3600" dirty="0" err="1"/>
              <a:t>Καραστάθης</a:t>
            </a:r>
            <a:r>
              <a:rPr lang="el-GR" sz="3600"/>
              <a:t> </a:t>
            </a:r>
          </a:p>
          <a:p>
            <a:pPr marL="0" indent="0">
              <a:buNone/>
            </a:pPr>
            <a:r>
              <a:rPr lang="el-GR" sz="3600"/>
              <a:t>&amp; </a:t>
            </a:r>
            <a:endParaRPr lang="el-GR" sz="3600" dirty="0"/>
          </a:p>
          <a:p>
            <a:pPr marL="0" indent="0">
              <a:buNone/>
            </a:pPr>
            <a:r>
              <a:rPr lang="el-GR" sz="3600" dirty="0"/>
              <a:t>Κων/νος </a:t>
            </a:r>
            <a:r>
              <a:rPr lang="el-GR" sz="3600" dirty="0" err="1"/>
              <a:t>Καραχρήστος</a:t>
            </a:r>
            <a:r>
              <a:rPr lang="el-GR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70849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l-GR" dirty="0"/>
              <a:t>Διδακτικές ενότητες (1/2)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0" cy="532859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l-GR" b="1" dirty="0"/>
              <a:t>Α ΜΕΡΟΣ </a:t>
            </a:r>
          </a:p>
          <a:p>
            <a:pPr marL="0" indent="0">
              <a:buNone/>
            </a:pPr>
            <a:r>
              <a:rPr lang="el-GR" dirty="0"/>
              <a:t>ΔΙΔΑΣΚΟΥΣΑ: ΧΡΥΣΑΥΓΗ ΤΡΙΑΝΤΑΦΥΛΛΟΥ</a:t>
            </a:r>
          </a:p>
          <a:p>
            <a:pPr marL="0" indent="0">
              <a:buNone/>
            </a:pPr>
            <a:endParaRPr lang="el-GR" dirty="0"/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Οι πραγματικοί αριθμοί και ιδιότητές τους.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Η έννοια της ευθείας των πραγματικών αριθμών και η σύνδεσή της με ερωτήματα της φιλοσοφίας των μαθηματικών.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Η έννοια της συνάρτησης.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Παραδείγματα συναρτήσεων και γραφικές παραστάσεις.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Η έννοια του ορίου συνάρτησης. Διαισθητική και αυστηρή εννοιολογική παρουσίαση.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Η έννοια της συνέχειας συναρτήσεων. Εφαρμογές και ασκήσεις για τον έλεγχο της συνέχειας.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err="1"/>
              <a:t>Παραγώγιση</a:t>
            </a:r>
            <a:r>
              <a:rPr lang="el-GR" dirty="0"/>
              <a:t> συναρτήσεων. Ο ορισμός της παραγώγου και η εξίσωση της εφαπτομένης καμπύλης. Η έννοια του ρυθμού μεταβολής.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Έννοια του ολοκληρώματος και εφαρμογές στο εμβαδόν επιφάνειας.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Διδακτικές ενότητες (2/2)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9715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l-GR" b="1" dirty="0"/>
              <a:t>Β ΜΕΡΟΣ</a:t>
            </a:r>
          </a:p>
          <a:p>
            <a:pPr marL="0" indent="0">
              <a:buNone/>
            </a:pPr>
            <a:r>
              <a:rPr lang="el-GR" dirty="0"/>
              <a:t>ΔΙΔΑΣΚΟΥΣΑ: ΔΕΣΠΟΙΝΑ ΠΟΤΑΡΗ</a:t>
            </a:r>
          </a:p>
          <a:p>
            <a:pPr marL="0" indent="0">
              <a:buNone/>
            </a:pPr>
            <a:endParaRPr lang="el-GR" dirty="0"/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Εισαγωγή στη Θεωρία Αριθμών: ιδιότητες των ακεραίων, μαθηματική επαγωγή, ευκλείδεια διαίρεση, πρώτοι αριθμοί, μέγιστος κοινός διαιρέτης, ευκλείδειος αλγόριθμος.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Η διαδικασία της κατασκευής, απόδειξης και διερεύνησης στα προβλήματα γεωμετρικών κατασκευών. Ανάλυση και σύνθεση.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Καρτεσιανές συντεταγμένες. Η έννοια του διανύσματος, εξίσωση ευθείας και κωνικών τομών. 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90571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42900" y="140757"/>
            <a:ext cx="8458200" cy="634082"/>
          </a:xfrm>
        </p:spPr>
        <p:txBody>
          <a:bodyPr>
            <a:noAutofit/>
          </a:bodyPr>
          <a:lstStyle/>
          <a:p>
            <a:r>
              <a:rPr lang="el-GR" sz="3200" dirty="0"/>
              <a:t>Συμμετοχή σε εργασίες</a:t>
            </a:r>
            <a:r>
              <a:rPr lang="en-US" sz="3200" dirty="0"/>
              <a:t> </a:t>
            </a:r>
            <a:r>
              <a:rPr lang="en-US" sz="3200" dirty="0">
                <a:highlight>
                  <a:srgbClr val="FF00FF"/>
                </a:highlight>
              </a:rPr>
              <a:t>(</a:t>
            </a:r>
            <a:r>
              <a:rPr lang="el-GR" sz="3200" dirty="0">
                <a:highlight>
                  <a:srgbClr val="FF00FF"/>
                </a:highlight>
              </a:rPr>
              <a:t>θεωρία)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28600" y="908720"/>
            <a:ext cx="8763000" cy="5734990"/>
          </a:xfrm>
        </p:spPr>
        <p:txBody>
          <a:bodyPr>
            <a:noAutofit/>
          </a:bodyPr>
          <a:lstStyle/>
          <a:p>
            <a:r>
              <a:rPr lang="el-GR" sz="2400" b="1" dirty="0"/>
              <a:t>5 ατομικές εργασίες  σε θέματα που θα σας δίνονται στη </a:t>
            </a:r>
            <a:r>
              <a:rPr lang="el-GR" sz="2400" b="1" dirty="0">
                <a:highlight>
                  <a:srgbClr val="FF00FF"/>
                </a:highlight>
              </a:rPr>
              <a:t>θεωρία του μαθήματος </a:t>
            </a:r>
            <a:r>
              <a:rPr lang="el-GR" sz="2400" i="1" dirty="0"/>
              <a:t>(</a:t>
            </a:r>
            <a:r>
              <a:rPr lang="en-US" sz="2400" i="1" dirty="0"/>
              <a:t>ppt</a:t>
            </a:r>
            <a:r>
              <a:rPr lang="el-GR" sz="2400" i="1" dirty="0"/>
              <a:t> ή </a:t>
            </a:r>
            <a:r>
              <a:rPr lang="en-US" sz="2400" i="1" dirty="0"/>
              <a:t>word)</a:t>
            </a:r>
            <a:endParaRPr lang="el-GR" sz="2400" i="1" dirty="0"/>
          </a:p>
          <a:p>
            <a:pPr marL="742950" lvl="2" indent="-342900"/>
            <a:r>
              <a:rPr lang="el-GR" i="1" dirty="0"/>
              <a:t>Εύρος εργασίας: 3-</a:t>
            </a:r>
            <a:r>
              <a:rPr lang="en-US" i="1" dirty="0"/>
              <a:t>5</a:t>
            </a:r>
            <a:r>
              <a:rPr lang="el-GR" i="1" dirty="0"/>
              <a:t> διαφάνειες</a:t>
            </a:r>
            <a:r>
              <a:rPr lang="en-US" i="1" dirty="0"/>
              <a:t> </a:t>
            </a:r>
            <a:r>
              <a:rPr lang="el-GR" i="1" dirty="0"/>
              <a:t>ή &lt;500 λέξεις.</a:t>
            </a:r>
          </a:p>
          <a:p>
            <a:pPr marL="400050" lvl="2" indent="0">
              <a:buNone/>
            </a:pPr>
            <a:endParaRPr lang="el-GR" b="1" i="1" dirty="0"/>
          </a:p>
          <a:p>
            <a:pPr marL="400050" lvl="2" indent="0">
              <a:buNone/>
            </a:pPr>
            <a:r>
              <a:rPr lang="el-GR" b="1" i="1" dirty="0"/>
              <a:t>Βαθμολογία:</a:t>
            </a:r>
            <a:r>
              <a:rPr lang="el-GR" b="1" i="1" dirty="0">
                <a:highlight>
                  <a:srgbClr val="FFFF00"/>
                </a:highlight>
              </a:rPr>
              <a:t> </a:t>
            </a:r>
            <a:r>
              <a:rPr lang="el-GR" i="1" dirty="0">
                <a:highlight>
                  <a:srgbClr val="FFFF00"/>
                </a:highlight>
              </a:rPr>
              <a:t>1μ</a:t>
            </a:r>
            <a:r>
              <a:rPr lang="el-GR" i="1" dirty="0"/>
              <a:t>., </a:t>
            </a:r>
            <a:r>
              <a:rPr lang="el-GR" b="1" i="1" dirty="0"/>
              <a:t>αν ο βαθμός της γραπτής εξέτασης είναι &gt; ή = του 5.</a:t>
            </a:r>
            <a:endParaRPr lang="en-US" b="1" i="1" dirty="0"/>
          </a:p>
          <a:p>
            <a:pPr marL="0" lvl="2" indent="0">
              <a:buNone/>
            </a:pPr>
            <a:endParaRPr lang="el-GR" dirty="0"/>
          </a:p>
          <a:p>
            <a:pPr marL="0" lvl="2" indent="0">
              <a:buNone/>
            </a:pPr>
            <a:r>
              <a:rPr lang="el-GR" dirty="0"/>
              <a:t>Ο στόχος των εργασιών είναι η θεωρητική διερεύνηση </a:t>
            </a:r>
            <a:r>
              <a:rPr lang="el-GR" i="1" dirty="0"/>
              <a:t>(π.χ. ιστορικά στοιχεία, εφαρμογές κ.ά.) </a:t>
            </a:r>
            <a:r>
              <a:rPr lang="el-GR" dirty="0"/>
              <a:t>συγκεκριμένων μαθηματικών εννοιών </a:t>
            </a:r>
            <a:r>
              <a:rPr lang="el-GR" i="1" dirty="0"/>
              <a:t>(π.χ. εφαρμογές της χρυσής τομής στην αρχιτεκτονική)</a:t>
            </a:r>
          </a:p>
          <a:p>
            <a:pPr marL="0" lvl="2" indent="0">
              <a:buNone/>
            </a:pPr>
            <a:r>
              <a:rPr lang="el-GR" dirty="0"/>
              <a:t>Ανέβασμα όλων των εργασιών στην </a:t>
            </a:r>
            <a:r>
              <a:rPr lang="en-US" dirty="0" err="1"/>
              <a:t>eclass</a:t>
            </a:r>
            <a:r>
              <a:rPr lang="en-US" dirty="0"/>
              <a:t> </a:t>
            </a:r>
            <a:r>
              <a:rPr lang="el-GR" dirty="0"/>
              <a:t>εντός προκαθορισμένης ημερομηνίας.</a:t>
            </a:r>
          </a:p>
          <a:p>
            <a:pPr marL="0" lvl="2" indent="0">
              <a:buNone/>
            </a:pPr>
            <a:r>
              <a:rPr lang="el-GR" dirty="0"/>
              <a:t>Η συμμετοχή σας στις εργασίες είναι προαιρετική</a:t>
            </a:r>
            <a:r>
              <a:rPr lang="el-GR" i="1" dirty="0"/>
              <a:t>.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610258B-B5DF-3812-F51A-484DBEBDE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Συμμετοχή σε εργασίες </a:t>
            </a:r>
            <a:r>
              <a:rPr lang="el-GR" i="1" dirty="0">
                <a:highlight>
                  <a:srgbClr val="FF00FF"/>
                </a:highlight>
              </a:rPr>
              <a:t>(εργαστήριο)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9B865DA-A8F8-4057-CE3A-46555EF20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Θα αφορούν ασκήσεις και προβλήματα προς επίλυση που θα σας δίνονται στη διάρκεια του φροντιστηρίου</a:t>
            </a:r>
          </a:p>
          <a:p>
            <a:r>
              <a:rPr lang="el-GR" dirty="0"/>
              <a:t>Θα τις ανεβάζετε σε πλατφόρμα στην </a:t>
            </a:r>
            <a:r>
              <a:rPr lang="en-US" dirty="0" err="1"/>
              <a:t>eclass</a:t>
            </a:r>
            <a:r>
              <a:rPr lang="el-GR" dirty="0"/>
              <a:t> </a:t>
            </a:r>
            <a:endParaRPr lang="en-US" dirty="0"/>
          </a:p>
          <a:p>
            <a:pPr lvl="1"/>
            <a:r>
              <a:rPr lang="el-GR" dirty="0"/>
              <a:t>Οι εργασίες αυτές έχουν σκοπό </a:t>
            </a:r>
            <a:r>
              <a:rPr lang="el-GR" dirty="0">
                <a:highlight>
                  <a:srgbClr val="FFFF00"/>
                </a:highlight>
              </a:rPr>
              <a:t>την εξάσκησή σας σε μαθηματικές (κυρίως) διαδικασίες </a:t>
            </a:r>
            <a:r>
              <a:rPr lang="el-GR" dirty="0"/>
              <a:t>με στόχο την καλύτερη κατανόησή τους. </a:t>
            </a:r>
          </a:p>
          <a:p>
            <a:pPr marL="0" indent="0">
              <a:buNone/>
            </a:pPr>
            <a:endParaRPr lang="el-GR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54710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Υλικό μελέτης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σημειώσεις και το σχετικό υλικό στην </a:t>
            </a:r>
            <a:r>
              <a:rPr lang="en-US" dirty="0" err="1"/>
              <a:t>eclass</a:t>
            </a:r>
            <a:r>
              <a:rPr lang="en-US" dirty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530102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368</Words>
  <Application>Microsoft Office PowerPoint</Application>
  <PresentationFormat>Προβολή στην οθόνη (4:3)</PresentationFormat>
  <Paragraphs>46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0" baseType="lpstr">
      <vt:lpstr>Arial</vt:lpstr>
      <vt:lpstr>Calibri</vt:lpstr>
      <vt:lpstr>Θέμα του Office</vt:lpstr>
      <vt:lpstr>ΜΑΘΗΜΑΤΙΚΑ ΙΦΕ</vt:lpstr>
      <vt:lpstr>Οργάνωση του μαθήματος</vt:lpstr>
      <vt:lpstr>Διδακτικές ενότητες (1/2)</vt:lpstr>
      <vt:lpstr>Διδακτικές ενότητες (2/2)</vt:lpstr>
      <vt:lpstr>Συμμετοχή σε εργασίες (θεωρία)</vt:lpstr>
      <vt:lpstr>Συμμετοχή σε εργασίες (εργαστήριο)</vt:lpstr>
      <vt:lpstr>Υλικό μελέτης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‘Υλη &amp; αξιολόγηση μαθήματος</dc:title>
  <dc:creator>A.Kallioras</dc:creator>
  <cp:lastModifiedBy>Chrissavgi Triantafillou</cp:lastModifiedBy>
  <cp:revision>103</cp:revision>
  <dcterms:created xsi:type="dcterms:W3CDTF">2017-09-16T09:41:01Z</dcterms:created>
  <dcterms:modified xsi:type="dcterms:W3CDTF">2025-10-07T09:04:38Z</dcterms:modified>
</cp:coreProperties>
</file>