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72" r:id="rId11"/>
    <p:sldId id="271" r:id="rId12"/>
    <p:sldId id="265" r:id="rId13"/>
    <p:sldId id="273" r:id="rId14"/>
    <p:sldId id="274" r:id="rId15"/>
    <p:sldId id="263" r:id="rId16"/>
    <p:sldId id="267" r:id="rId17"/>
    <p:sldId id="266" r:id="rId18"/>
    <p:sldId id="268" r:id="rId19"/>
    <p:sldId id="275" r:id="rId20"/>
    <p:sldId id="26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83"/>
    <p:restoredTop sz="91439"/>
  </p:normalViewPr>
  <p:slideViewPr>
    <p:cSldViewPr snapToGrid="0" snapToObjects="1">
      <p:cViewPr varScale="1">
        <p:scale>
          <a:sx n="97" d="100"/>
          <a:sy n="97" d="100"/>
        </p:scale>
        <p:origin x="2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E485-48FC-9B49-B04A-0A781E582E96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15FB-53DA-E84E-AEA8-89BA90BE3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5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5FB-53DA-E84E-AEA8-89BA90BE3B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6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5FB-53DA-E84E-AEA8-89BA90BE3B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5FB-53DA-E84E-AEA8-89BA90BE3B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2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potari@math.uoa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www.youtube.com/watch?v=NKWBLY4HIL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urier.math.uoc.gr/~papadim/number_theory/number_theory.pdf" TargetMode="External"/><Relationship Id="rId2" Type="http://schemas.openxmlformats.org/officeDocument/2006/relationships/hyperlink" Target="https://eclass.uoa.gr/modules/document/file.php/MATH443/NumberTheoryNov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Μαθηματικά: Θεωρία Αριθμών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l-GR" sz="3800" dirty="0"/>
              <a:t>Δέσποινα </a:t>
            </a:r>
            <a:r>
              <a:rPr lang="el-GR" sz="3800" dirty="0" err="1"/>
              <a:t>Πόταρη</a:t>
            </a:r>
            <a:r>
              <a:rPr lang="el-GR" sz="3800" dirty="0"/>
              <a:t>, τμήμα μαθηματικών ΕΚΠΑ</a:t>
            </a:r>
          </a:p>
          <a:p>
            <a:pPr algn="just"/>
            <a:r>
              <a:rPr lang="en-US" sz="3800" dirty="0">
                <a:hlinkClick r:id="rId2"/>
              </a:rPr>
              <a:t>dpotari@math.uoa.gr</a:t>
            </a:r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Ιδιότητες των Ακεραίων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174290" cy="3200401"/>
          </a:xfrm>
        </p:spPr>
        <p:txBody>
          <a:bodyPr/>
          <a:lstStyle/>
          <a:p>
            <a:pPr marL="285750" lvl="1"/>
            <a:r>
              <a:rPr lang="el-GR" dirty="0"/>
              <a:t>Οι νόμοι των δυνάμεων (εκθετών)</a:t>
            </a:r>
          </a:p>
          <a:p>
            <a:pPr marL="285750" lvl="1"/>
            <a:r>
              <a:rPr lang="el-GR" dirty="0"/>
              <a:t>Ιδιότητες των ανισοτήτων  (ορισμός α&gt;β αν και μόνο εάν α-β &gt;0</a:t>
            </a:r>
          </a:p>
          <a:p>
            <a:pPr marL="285750" lvl="1"/>
            <a:endParaRPr lang="el-GR" dirty="0"/>
          </a:p>
          <a:p>
            <a:pPr marL="285750" lvl="1"/>
            <a:endParaRPr lang="el-G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2037079"/>
            <a:ext cx="2755900" cy="1447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91149"/>
              </p:ext>
            </p:extLst>
          </p:nvPr>
        </p:nvGraphicFramePr>
        <p:xfrm>
          <a:off x="5776912" y="3892232"/>
          <a:ext cx="3265487" cy="640080"/>
        </p:xfrm>
        <a:graphic>
          <a:graphicData uri="http://schemas.openxmlformats.org/drawingml/2006/table">
            <a:tbl>
              <a:tblPr/>
              <a:tblGrid>
                <a:gridCol w="3265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32">
                <a:tc>
                  <a:txBody>
                    <a:bodyPr/>
                    <a:lstStyle/>
                    <a:p>
                      <a:r>
                        <a:rPr lang="mr-IN" dirty="0"/>
                        <a:t>(α &gt; β </a:t>
                      </a:r>
                      <a:r>
                        <a:rPr lang="mr-IN" dirty="0" err="1"/>
                        <a:t>κ</a:t>
                      </a:r>
                      <a:r>
                        <a:rPr lang="mr-IN" dirty="0"/>
                        <a:t>α</a:t>
                      </a:r>
                      <a:r>
                        <a:rPr lang="mr-IN" dirty="0" err="1"/>
                        <a:t>ι</a:t>
                      </a:r>
                      <a:r>
                        <a:rPr lang="mr-IN" dirty="0"/>
                        <a:t> β &gt;</a:t>
                      </a:r>
                      <a:r>
                        <a:rPr lang="el-GR" dirty="0"/>
                        <a:t>γ</a:t>
                      </a:r>
                      <a:r>
                        <a:rPr lang="mr-IN" dirty="0"/>
                        <a:t> ) ⇒ α &gt; </a:t>
                      </a:r>
                      <a:r>
                        <a:rPr lang="mr-IN" dirty="0" err="1"/>
                        <a:t>γ</a:t>
                      </a:r>
                      <a:r>
                        <a:rPr lang="mr-IN" dirty="0"/>
                        <a:t> </a:t>
                      </a:r>
                      <a:br>
                        <a:rPr lang="mr-IN" dirty="0"/>
                      </a:br>
                      <a:endParaRPr lang="mr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70794"/>
              </p:ext>
            </p:extLst>
          </p:nvPr>
        </p:nvGraphicFramePr>
        <p:xfrm>
          <a:off x="5776913" y="4444364"/>
          <a:ext cx="10018712" cy="914400"/>
        </p:xfrm>
        <a:graphic>
          <a:graphicData uri="http://schemas.openxmlformats.org/drawingml/2006/table">
            <a:tbl>
              <a:tblPr/>
              <a:tblGrid>
                <a:gridCol w="1001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r>
                        <a:rPr lang="el-GR" dirty="0"/>
                        <a:t>α &gt; β ⇔ α + γ &gt; β + γ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el-GR" dirty="0"/>
                        <a:t>Αν γ &gt; 0, τότε: α &gt; β ⇔ α · γ &gt; β · γ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el-GR" dirty="0"/>
                        <a:t>Αν γ &lt; 0, τότε: α &gt; β ⇔ α · γ &lt; β · 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7069"/>
              </p:ext>
            </p:extLst>
          </p:nvPr>
        </p:nvGraphicFramePr>
        <p:xfrm>
          <a:off x="5892800" y="5561965"/>
          <a:ext cx="10018712" cy="1188720"/>
        </p:xfrm>
        <a:graphic>
          <a:graphicData uri="http://schemas.openxmlformats.org/drawingml/2006/table">
            <a:tbl>
              <a:tblPr/>
              <a:tblGrid>
                <a:gridCol w="1001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el-GR" dirty="0"/>
                        <a:t>(α &gt; β και γ &gt; δ ) ⇒ α + γ &gt; β + δ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l-GR" dirty="0"/>
                        <a:t>Για </a:t>
                      </a:r>
                      <a:r>
                        <a:rPr lang="el-GR" b="1" dirty="0"/>
                        <a:t>θετικούς </a:t>
                      </a:r>
                      <a:r>
                        <a:rPr lang="el-GR" dirty="0"/>
                        <a:t>αριθμούς α, β, γ, δ ισχύει</a:t>
                      </a:r>
                      <a:br>
                        <a:rPr lang="el-GR" dirty="0"/>
                      </a:br>
                      <a:r>
                        <a:rPr lang="el-GR" dirty="0"/>
                        <a:t>η συνεπαγωγή:</a:t>
                      </a:r>
                      <a:br>
                        <a:rPr lang="el-GR" dirty="0"/>
                      </a:br>
                      <a:r>
                        <a:rPr lang="el-GR" dirty="0"/>
                        <a:t>(α &gt; β και γ &gt; δ ) ⇒ α · γ &gt; β · 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59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των πράξεων στο σύνολο των Ακεραίων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869" y="2540000"/>
            <a:ext cx="69342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1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αξιώματα του </a:t>
            </a:r>
            <a:r>
              <a:rPr lang="el-GR" dirty="0" err="1"/>
              <a:t>Πεάνο</a:t>
            </a:r>
            <a:r>
              <a:rPr lang="el-GR" dirty="0"/>
              <a:t> (Ιταλός μαθηματικός και φιλόσοφος 1858 -1932)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Το 1 είναι φυσικός αριθμός (μπορούμε να αρχίσουμε και από το μηδέν)</a:t>
            </a:r>
          </a:p>
          <a:p>
            <a:r>
              <a:rPr lang="el-GR" dirty="0"/>
              <a:t>Αν α είναι ένας φυσικός αριθμός τότε και ο διάδοχος το α είναι φυσικός αριθμός</a:t>
            </a:r>
          </a:p>
          <a:p>
            <a:r>
              <a:rPr lang="el-GR" dirty="0"/>
              <a:t>Δεν υπάρχει φυσικός αριθμός, του οποίου ο διάδοχος να είναι ο 1</a:t>
            </a:r>
          </a:p>
          <a:p>
            <a:r>
              <a:rPr lang="el-GR" dirty="0"/>
              <a:t>Αν δύο φυσικοί αριθμοί έχουν ίσους διαδόχους, τότε οι αριθμοί αυτοί είναι ίσοι</a:t>
            </a:r>
          </a:p>
          <a:p>
            <a:r>
              <a:rPr lang="el-GR" dirty="0"/>
              <a:t>Αν ένα σύνολο </a:t>
            </a:r>
            <a:r>
              <a:rPr lang="en-US" dirty="0"/>
              <a:t>S </a:t>
            </a:r>
            <a:r>
              <a:rPr lang="el-GR" dirty="0"/>
              <a:t>φυσικών αριθμών περιέχει το 1 καθώς και τον διάδοχο κάθε φυσικού αριθμού, που ανήκει στο </a:t>
            </a:r>
            <a:r>
              <a:rPr lang="en-US" dirty="0"/>
              <a:t>S, </a:t>
            </a:r>
            <a:r>
              <a:rPr lang="el-GR" dirty="0"/>
              <a:t>τότε κάθε φυσικός αριθμός ανήκει στο </a:t>
            </a:r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2041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μαθηματική επαγωγή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πιο απλή και πιο συνήθης μορφή της μεθόδου είναι αυτή που αποδεικνύει ότι μια πρόταση </a:t>
            </a:r>
            <a:r>
              <a:rPr lang="el-GR" i="1" dirty="0"/>
              <a:t>P</a:t>
            </a:r>
            <a:r>
              <a:rPr lang="el-GR" dirty="0"/>
              <a:t>(</a:t>
            </a:r>
            <a:r>
              <a:rPr lang="el-GR" i="1" dirty="0"/>
              <a:t>ν</a:t>
            </a:r>
            <a:r>
              <a:rPr lang="el-GR" dirty="0"/>
              <a:t>) είναι αληθής για όλους τους φυσικούς αριθμούς </a:t>
            </a:r>
            <a:r>
              <a:rPr lang="el-GR" b="1" dirty="0"/>
              <a:t>ν</a:t>
            </a:r>
            <a:r>
              <a:rPr lang="el-GR" dirty="0"/>
              <a:t> και αποτελείται από τα παρακάτω </a:t>
            </a:r>
            <a:r>
              <a:rPr lang="el-GR" b="1" dirty="0"/>
              <a:t>τρία</a:t>
            </a:r>
            <a:r>
              <a:rPr lang="el-GR" dirty="0"/>
              <a:t> βήματα: </a:t>
            </a:r>
          </a:p>
          <a:p>
            <a:r>
              <a:rPr lang="el-GR" b="1" dirty="0"/>
              <a:t>1. Βασικό βήμα:</a:t>
            </a:r>
            <a:r>
              <a:rPr lang="el-GR" dirty="0"/>
              <a:t> δείχνουμε ότι η πρόταση </a:t>
            </a:r>
            <a:r>
              <a:rPr lang="el-GR" i="1" dirty="0"/>
              <a:t>P</a:t>
            </a:r>
            <a:r>
              <a:rPr lang="el-GR" dirty="0"/>
              <a:t>(</a:t>
            </a:r>
            <a:r>
              <a:rPr lang="el-GR" i="1" dirty="0"/>
              <a:t>ν</a:t>
            </a:r>
            <a:r>
              <a:rPr lang="el-GR" dirty="0"/>
              <a:t>) ισχύει για </a:t>
            </a:r>
            <a:r>
              <a:rPr lang="el-GR" b="1" dirty="0"/>
              <a:t>ν = 1</a:t>
            </a:r>
            <a:r>
              <a:rPr lang="el-GR" dirty="0"/>
              <a:t>, </a:t>
            </a:r>
            <a:r>
              <a:rPr lang="el-GR" b="1" dirty="0"/>
              <a:t>2. Επαγωγική υπόθεση:</a:t>
            </a:r>
            <a:r>
              <a:rPr lang="el-GR" dirty="0"/>
              <a:t> υποθέτουμε ότι η πρόταση </a:t>
            </a:r>
            <a:r>
              <a:rPr lang="el-GR" i="1" dirty="0"/>
              <a:t>P</a:t>
            </a:r>
            <a:r>
              <a:rPr lang="el-GR" dirty="0"/>
              <a:t>(</a:t>
            </a:r>
            <a:r>
              <a:rPr lang="el-GR" i="1" dirty="0"/>
              <a:t>ν</a:t>
            </a:r>
            <a:r>
              <a:rPr lang="el-GR" dirty="0"/>
              <a:t>) είναι αληθής για κάποιο ν = κ, δηλαδή ότι ισχύει </a:t>
            </a:r>
            <a:r>
              <a:rPr lang="el-GR" i="1" dirty="0"/>
              <a:t>P</a:t>
            </a:r>
            <a:r>
              <a:rPr lang="el-GR" dirty="0"/>
              <a:t>(</a:t>
            </a:r>
            <a:r>
              <a:rPr lang="el-GR" i="1" dirty="0"/>
              <a:t>κ</a:t>
            </a:r>
            <a:r>
              <a:rPr lang="el-GR" dirty="0"/>
              <a:t>). </a:t>
            </a:r>
            <a:r>
              <a:rPr lang="el-GR" b="1" dirty="0"/>
              <a:t>3. Επαγωγικό βήμα:</a:t>
            </a:r>
            <a:r>
              <a:rPr lang="el-GR" dirty="0"/>
              <a:t> χρησιμοποιώντας την επαγωγική υπόθεση προσπαθούμε να αποδείξουμε ότι </a:t>
            </a:r>
            <a:r>
              <a:rPr lang="el-GR" b="1" dirty="0"/>
              <a:t>αν η πρόταση ισχύει για ν = κ τότε ισχύει και για ν = κ + 1 </a:t>
            </a:r>
            <a:r>
              <a:rPr lang="el-GR" dirty="0"/>
              <a:t>δηλαδή ότι: ξεκινώντας από την υπόθεση ότι ισχύει </a:t>
            </a:r>
            <a:r>
              <a:rPr lang="el-GR" i="1" dirty="0"/>
              <a:t>P</a:t>
            </a:r>
            <a:r>
              <a:rPr lang="el-GR" dirty="0"/>
              <a:t>(</a:t>
            </a:r>
            <a:r>
              <a:rPr lang="el-GR" i="1" dirty="0"/>
              <a:t>κ</a:t>
            </a:r>
            <a:r>
              <a:rPr lang="el-GR" dirty="0"/>
              <a:t>) καταλήγουμε ότι ισχύει </a:t>
            </a:r>
            <a:r>
              <a:rPr lang="el-GR" i="1" dirty="0"/>
              <a:t>P</a:t>
            </a:r>
            <a:r>
              <a:rPr lang="el-GR" dirty="0"/>
              <a:t>(</a:t>
            </a:r>
            <a:r>
              <a:rPr lang="el-GR" i="1" dirty="0"/>
              <a:t>κ + 1</a:t>
            </a:r>
            <a:r>
              <a:rPr lang="el-GR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9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Μαθηματική επαγωγή και ντόμινο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2784202"/>
            <a:ext cx="5657221" cy="2689498"/>
          </a:xfrm>
        </p:spPr>
      </p:pic>
    </p:spTree>
    <p:extLst>
      <p:ext uri="{BB962C8B-B14F-4D97-AF65-F5344CB8AC3E}">
        <p14:creationId xmlns:p14="http://schemas.microsoft.com/office/powerpoint/2010/main" val="86490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  <a:r>
              <a:rPr lang="en-US" dirty="0"/>
              <a:t> </a:t>
            </a:r>
            <a:r>
              <a:rPr lang="el-GR" dirty="0"/>
              <a:t>σχέσεων για απόδειξη με τη μαθηματική επαγωγή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Υπολόγισε το άθροισμα των 100 φυσικών αριθμών από το 1 έως το 100. </a:t>
            </a:r>
          </a:p>
          <a:p>
            <a:r>
              <a:rPr lang="el-GR" dirty="0"/>
              <a:t>Υπολόγισε το άθροισμα 1+2+3+...+ν</a:t>
            </a:r>
          </a:p>
          <a:p>
            <a:r>
              <a:rPr lang="el-GR" dirty="0"/>
              <a:t>Απόδειξε τη σχέση που βρήκες με τη βοήθεια της μαθηματικής επαγωγής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49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  <a:r>
              <a:rPr lang="en-US" dirty="0"/>
              <a:t> </a:t>
            </a:r>
            <a:r>
              <a:rPr lang="el-GR" dirty="0"/>
              <a:t>σχέσεων για απόδειξη με τη μαθηματική επαγωγή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Τρίγωνοι αριθμοί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Τετράγωνοι αριθμοί</a:t>
            </a:r>
          </a:p>
          <a:p>
            <a:r>
              <a:rPr lang="el-GR" dirty="0"/>
              <a:t>Το άθροισμα ν διαδοχικών</a:t>
            </a:r>
          </a:p>
          <a:p>
            <a:r>
              <a:rPr lang="el-GR" dirty="0"/>
              <a:t> φυσικών αριθμών αρχίζοντας από</a:t>
            </a:r>
          </a:p>
          <a:p>
            <a:r>
              <a:rPr lang="el-GR" dirty="0"/>
              <a:t>Το μηδέν</a:t>
            </a:r>
          </a:p>
          <a:p>
            <a:r>
              <a:rPr lang="en-US" dirty="0">
                <a:hlinkClick r:id="rId2"/>
              </a:rPr>
              <a:t>https://www.youtube.com/watch?v=NKWBLY4HILQ</a:t>
            </a:r>
            <a:endParaRPr lang="el-G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336" y="2445270"/>
            <a:ext cx="5531372" cy="1751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920" y="4425347"/>
            <a:ext cx="5786204" cy="15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80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  <a:r>
              <a:rPr lang="en-US" dirty="0"/>
              <a:t> </a:t>
            </a:r>
            <a:r>
              <a:rPr lang="el-GR" dirty="0"/>
              <a:t>σχέσεων για απόδειξη με τη μαθηματική επαγωγή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Εάν ν φυσικός αριθμός μεγαλύτερος ή ίσος του 5 να αποδείξετε ότι ισχύει η ανισότητα 2</a:t>
            </a:r>
            <a:r>
              <a:rPr lang="el-GR" baseline="30000" dirty="0"/>
              <a:t>ν</a:t>
            </a:r>
            <a:r>
              <a:rPr lang="el-GR" dirty="0"/>
              <a:t>&gt;5ν .</a:t>
            </a:r>
          </a:p>
          <a:p>
            <a:r>
              <a:rPr lang="el-GR" dirty="0"/>
              <a:t>Να υπολογίσετε το άθροισμα των ν περιττών φυσικών αριθμών</a:t>
            </a:r>
          </a:p>
          <a:p>
            <a:r>
              <a:rPr lang="el-GR" dirty="0"/>
              <a:t>1+3+5+7+9+... (2ν-1).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7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μπορούμε να εκφράσουμε το άθροισμα των περιττών αριθμών</a:t>
            </a:r>
            <a:endParaRPr lang="en-US" dirty="0"/>
          </a:p>
        </p:txBody>
      </p:sp>
      <p:pic>
        <p:nvPicPr>
          <p:cNvPr id="1026" name="Picture 2" descr="https://i.stack.imgur.com/2kbGG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69" y="31242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attachments.timesofmalta.com/life-features_01_0_temp-1506244729-59c77879-620x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990850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4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297067"/>
              </p:ext>
            </p:extLst>
          </p:nvPr>
        </p:nvGraphicFramePr>
        <p:xfrm>
          <a:off x="5762150" y="2236926"/>
          <a:ext cx="5464646" cy="3135170"/>
        </p:xfrm>
        <a:graphic>
          <a:graphicData uri="http://schemas.openxmlformats.org/drawingml/2006/table">
            <a:tbl>
              <a:tblPr firstRow="1" firstCol="1" bandRow="1"/>
              <a:tblGrid>
                <a:gridCol w="533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31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19501" y="482600"/>
            <a:ext cx="825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dirty="0"/>
              <a:t>Δίνεται η παρακάτω αναπαράσταση των 100 πρώτων φυσικών αριθμών. Βρείτε μια ακολουθία αριθμών σε κάποια στήλη (</a:t>
            </a:r>
            <a:r>
              <a:rPr lang="el-GR" dirty="0" err="1"/>
              <a:t>π.χ</a:t>
            </a:r>
            <a:r>
              <a:rPr lang="el-GR" dirty="0"/>
              <a:t> 6, 16, 26...). Ποιος είναι ο 10</a:t>
            </a:r>
            <a:r>
              <a:rPr lang="el-GR" baseline="30000" dirty="0"/>
              <a:t>ος</a:t>
            </a:r>
            <a:r>
              <a:rPr lang="el-GR" dirty="0"/>
              <a:t> όρος αυτής της ακολουθίας αριθμών; Ποιος είναι ο 100στός όρος; Ποιος είναι ο νιοστός όρος. Μπορείτε να βγάλετε κάποιο συμπέρασμα για τις ακολουθίες των αριθμών σε κάθε στήλη; Κάντε το ίδιο για τους αριθμούς στη διαγώνιο (1, 12, 23...)</a:t>
            </a:r>
            <a:br>
              <a:rPr lang="el-GR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4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Οργάνωση Μαθήματος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i="1" dirty="0"/>
              <a:t>Βασικά Περιεχόμενα</a:t>
            </a:r>
          </a:p>
          <a:p>
            <a:r>
              <a:rPr lang="el-GR" dirty="0"/>
              <a:t>Εισαγωγή σε έννοιες της θεωρίας αριθμών (2 εβδομάδες)</a:t>
            </a:r>
          </a:p>
          <a:p>
            <a:r>
              <a:rPr lang="el-GR" dirty="0"/>
              <a:t>Γεωμετρικοί τόποι και κατασκευές (2 εβδομάδες)</a:t>
            </a:r>
          </a:p>
          <a:p>
            <a:r>
              <a:rPr lang="el-GR" dirty="0"/>
              <a:t>Έννοιες της αναλυτικής γεωμετρίας (1 εβδομάδα)</a:t>
            </a:r>
          </a:p>
        </p:txBody>
      </p:sp>
    </p:spTree>
    <p:extLst>
      <p:ext uri="{BB962C8B-B14F-4D97-AF65-F5344CB8AC3E}">
        <p14:creationId xmlns:p14="http://schemas.microsoft.com/office/powerpoint/2010/main" val="1765110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πέρασμα στην απόδειξη με μαθηματική επαγωγή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γενίκευση ως μια αλγεβρική δραστηριότητα</a:t>
            </a:r>
          </a:p>
          <a:p>
            <a:r>
              <a:rPr lang="el-GR" dirty="0"/>
              <a:t>Χρήση συμβόλων και απόδειξη με τη μαθηματική επαγωγή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1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Δίνεται η παρακάτω εσφαλμένη πρόταση με την απόδειξη της. Βρείτε που βρίσκεται το λάθος «Κάθε φυσικός αριθμός είναι ίσος με τον επόμενο του». Με τη βοήθεια της μαθηματικής επαγωγής υποθέτω ότι ισχύει η πρόταση για κάποιο φυσικό αριθμό κ. Τότε κ=κ+1. Θα αποδείξω ότι η πρόταση ισχύει για τον επόμενο του κ τον κ+1. Δηλαδή ότι κ+1 =κ+2. Επειδή κ=κ+1 από την υπόθεση προσθέτοντας και στα δύο μέλη τον αριθμό 1 έχουμε ότι κ+1=κ+1+1 δηλαδή κ+1=κ+2. Άρα απόδειξα την αρχική εικασία.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2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 μαθήματος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Τελικές εξετάσεις</a:t>
            </a:r>
          </a:p>
          <a:p>
            <a:r>
              <a:rPr lang="el-GR" dirty="0"/>
              <a:t>Εργασίες στο μάθημα (προαιρετικές) </a:t>
            </a:r>
            <a:r>
              <a:rPr lang="en-US" dirty="0"/>
              <a:t> (2  </a:t>
            </a:r>
            <a:r>
              <a:rPr lang="el-GR" dirty="0"/>
              <a:t>εργασίες)-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7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στη Θεωρία Αριθμών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α) το σύνολο των ακεραίων αριθμών και οι ιδιότητες του  και η αρχή της μαθηματικής επαγωγής </a:t>
            </a:r>
          </a:p>
          <a:p>
            <a:r>
              <a:rPr lang="el-GR" dirty="0"/>
              <a:t>β) η διαιρετότητα – ορισμοί και ιδιότητες, κριτήρια διαιρετότητας, Ευκλείδεια διαίρεση και </a:t>
            </a:r>
            <a:r>
              <a:rPr lang="el-GR" dirty="0" err="1"/>
              <a:t>ισουπολοιποι</a:t>
            </a:r>
            <a:r>
              <a:rPr lang="el-GR" dirty="0"/>
              <a:t> αριθμοί </a:t>
            </a:r>
          </a:p>
          <a:p>
            <a:r>
              <a:rPr lang="el-GR" dirty="0"/>
              <a:t>γ) Μέγιστος κοινός διαιρέτης, ιδιότητες, ο  αλγόριθμος του Ευκλείδη  </a:t>
            </a:r>
          </a:p>
          <a:p>
            <a:r>
              <a:rPr lang="el-GR" dirty="0"/>
              <a:t>δ)  πρώτοι αριθμοί και μέθοδοι υπολογισμού τους (απειρία των πρώτων αριθμών, ειδικής μορφής πρώτοι αριθμοί, κόσκινο του </a:t>
            </a:r>
            <a:r>
              <a:rPr lang="el-GR" dirty="0" err="1"/>
              <a:t>Ερατοσθένους</a:t>
            </a:r>
            <a:r>
              <a:rPr lang="el-GR" dirty="0"/>
              <a:t>), Θεμελιώδες θεώρημα της αριθμητικής).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4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Βασικοί στόχοι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φοιτητές να</a:t>
            </a:r>
          </a:p>
          <a:p>
            <a:pPr lvl="1"/>
            <a:r>
              <a:rPr lang="el-GR" dirty="0"/>
              <a:t> έρθουν σε επαφή με βασικές έννοιες της θεωρίας αριθμών μέσα από συνδέσεις με την ιστορία των μαθηματικών</a:t>
            </a:r>
          </a:p>
          <a:p>
            <a:pPr lvl="1"/>
            <a:r>
              <a:rPr lang="el-GR" dirty="0"/>
              <a:t>να κάνουν απλές αποδείξεις διαφορετικών μορφών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4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 και υλικά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Σημειώσεις – Διαφάνειες μαθήματος</a:t>
            </a:r>
          </a:p>
          <a:p>
            <a:r>
              <a:rPr lang="el-GR" dirty="0"/>
              <a:t>Μελέτη μέσα από υλικά σε ιστοσελίδες</a:t>
            </a:r>
          </a:p>
          <a:p>
            <a:pPr lvl="1"/>
            <a:r>
              <a:rPr lang="el-GR" dirty="0"/>
              <a:t>Ευκλείδη Στοιχεία, Θεωρία Αριθμών ΚΕΕΠΕΚ, 2001</a:t>
            </a:r>
          </a:p>
          <a:p>
            <a:pPr lvl="1"/>
            <a:r>
              <a:rPr lang="el-GR" dirty="0"/>
              <a:t>Βιβλία Λυκείου</a:t>
            </a:r>
          </a:p>
          <a:p>
            <a:pPr lvl="1"/>
            <a:r>
              <a:rPr lang="en-US" dirty="0"/>
              <a:t>https://free-</a:t>
            </a:r>
            <a:r>
              <a:rPr lang="en-US" dirty="0" err="1"/>
              <a:t>ebooks.gr</a:t>
            </a:r>
            <a:r>
              <a:rPr lang="en-US" dirty="0"/>
              <a:t>/%CE%B2%CE%B9%CE%B2%CE%BB%CE%AF%CE%BF/</a:t>
            </a:r>
            <a:r>
              <a:rPr lang="en-US" dirty="0" err="1"/>
              <a:t>gVZ</a:t>
            </a:r>
            <a:r>
              <a:rPr lang="en-US" dirty="0"/>
              <a:t>/%CF%83%CF%84%</a:t>
            </a:r>
            <a:endParaRPr lang="el-GR" dirty="0"/>
          </a:p>
          <a:p>
            <a:pPr lvl="1"/>
            <a:r>
              <a:rPr lang="el-GR" dirty="0"/>
              <a:t>Θεωρία Αριθμών (Αντωνιάδης και </a:t>
            </a:r>
            <a:r>
              <a:rPr lang="el-GR" dirty="0" err="1"/>
              <a:t>Κοντογιώργης</a:t>
            </a:r>
            <a:r>
              <a:rPr lang="el-GR" dirty="0"/>
              <a:t> </a:t>
            </a:r>
            <a:r>
              <a:rPr lang="en-US" dirty="0">
                <a:hlinkClick r:id="rId2"/>
              </a:rPr>
              <a:t>https://eclass.uoa.gr/modules/document/file.php/MATH443/NumberTheoryNov.pdf</a:t>
            </a:r>
            <a:endParaRPr lang="el-GR" dirty="0"/>
          </a:p>
          <a:p>
            <a:pPr lvl="1"/>
            <a:r>
              <a:rPr lang="el-GR" dirty="0"/>
              <a:t>Σημειώσεις Θεωρίας Αριθμών (</a:t>
            </a:r>
            <a:r>
              <a:rPr lang="el-GR" dirty="0" err="1"/>
              <a:t>Παπαδημητράκης</a:t>
            </a:r>
            <a:r>
              <a:rPr lang="el-GR" dirty="0"/>
              <a:t>)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http://fourier.math.uoc.gr/~papadim/number_theory/number_theory.pdf</a:t>
            </a:r>
            <a:endParaRPr lang="el-GR" dirty="0"/>
          </a:p>
          <a:p>
            <a:pPr marL="45720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878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Άλυτα προβλήματα στη θεωρία αριθμών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Κάθε ακέραιος αριθμός μεγαλύτερος από τον 2 είναι άθροισμα δύο πρώτων αριθμών (Εικασία του </a:t>
            </a:r>
            <a:r>
              <a:rPr lang="en-US" dirty="0" err="1"/>
              <a:t>Goldbach</a:t>
            </a:r>
            <a:r>
              <a:rPr lang="en-US" dirty="0"/>
              <a:t>)</a:t>
            </a:r>
          </a:p>
          <a:p>
            <a:r>
              <a:rPr lang="el-GR" dirty="0"/>
              <a:t>Υπάρχουν άπειροι πρώτοι αριθμοί της μορφής ν</a:t>
            </a:r>
            <a:r>
              <a:rPr lang="el-GR" baseline="30000" dirty="0"/>
              <a:t>2</a:t>
            </a:r>
            <a:r>
              <a:rPr lang="el-GR" dirty="0"/>
              <a:t>+1.</a:t>
            </a:r>
          </a:p>
          <a:p>
            <a:r>
              <a:rPr lang="el-GR" dirty="0"/>
              <a:t>Υπάρχουν άπειροι πρώτοι αριθμοί της μορφής </a:t>
            </a:r>
            <a:r>
              <a:rPr lang="en-US" dirty="0"/>
              <a:t>2</a:t>
            </a:r>
            <a:r>
              <a:rPr lang="el-GR" baseline="30000" dirty="0"/>
              <a:t>ν</a:t>
            </a:r>
            <a:r>
              <a:rPr lang="el-GR" dirty="0"/>
              <a:t>-1. (Μ</a:t>
            </a:r>
            <a:r>
              <a:rPr lang="en-US" dirty="0" err="1"/>
              <a:t>ersenne</a:t>
            </a:r>
            <a:r>
              <a:rPr lang="en-US" dirty="0"/>
              <a:t> </a:t>
            </a:r>
            <a:r>
              <a:rPr lang="el-GR" dirty="0"/>
              <a:t>πρώτοι)</a:t>
            </a:r>
          </a:p>
          <a:p>
            <a:r>
              <a:rPr lang="el-GR" dirty="0"/>
              <a:t>Υπάρχουν άπειροι πρώτοι αριθμοί στο δεκαδικό σύστημα με όλα τα ψηφία τους μονάδες;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6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Σύνολα αριθμών: Ακέραιοι (Ζ)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Φυσικοί – Ακέραιοι, Ρητοί, Άρρητοι, Πραγματικοί</a:t>
            </a:r>
          </a:p>
          <a:p>
            <a:r>
              <a:rPr lang="el-GR" dirty="0"/>
              <a:t>Φυσικοί </a:t>
            </a:r>
            <a:r>
              <a:rPr lang="mr-IN" dirty="0"/>
              <a:t>–</a:t>
            </a:r>
            <a:r>
              <a:rPr lang="el-GR" dirty="0"/>
              <a:t> Ακέραιοι</a:t>
            </a:r>
          </a:p>
          <a:p>
            <a:r>
              <a:rPr lang="el-GR" dirty="0"/>
              <a:t>Το σύνολα των ακεραίων</a:t>
            </a:r>
          </a:p>
          <a:p>
            <a:r>
              <a:rPr lang="el-GR" dirty="0"/>
              <a:t>... -4, -3, -2,-1, 0,</a:t>
            </a:r>
            <a:r>
              <a:rPr lang="mr-IN" dirty="0"/>
              <a:t> </a:t>
            </a:r>
            <a:r>
              <a:rPr lang="el-GR" dirty="0"/>
              <a:t>1, 2, 3, ...</a:t>
            </a:r>
            <a:endParaRPr lang="mr-IN" dirty="0"/>
          </a:p>
          <a:p>
            <a:r>
              <a:rPr lang="el-GR" dirty="0"/>
              <a:t>συμβολίζεται Z και το σύνολο των θετικών ακεραίων ή φυσικών</a:t>
            </a:r>
          </a:p>
          <a:p>
            <a:r>
              <a:rPr lang="fr-FR" dirty="0"/>
              <a:t>1</a:t>
            </a:r>
            <a:r>
              <a:rPr lang="el-GR" dirty="0"/>
              <a:t>,</a:t>
            </a:r>
            <a:r>
              <a:rPr lang="fr-FR" dirty="0"/>
              <a:t> 2</a:t>
            </a:r>
            <a:r>
              <a:rPr lang="el-GR" dirty="0"/>
              <a:t>, </a:t>
            </a:r>
            <a:r>
              <a:rPr lang="fr-FR" dirty="0"/>
              <a:t>3</a:t>
            </a:r>
            <a:r>
              <a:rPr lang="el-GR" dirty="0"/>
              <a:t>,...</a:t>
            </a:r>
            <a:endParaRPr lang="fr-FR" dirty="0"/>
          </a:p>
          <a:p>
            <a:r>
              <a:rPr lang="el-GR" dirty="0"/>
              <a:t>συμβολίζεται N.</a:t>
            </a:r>
          </a:p>
        </p:txBody>
      </p:sp>
    </p:spTree>
    <p:extLst>
      <p:ext uri="{BB962C8B-B14F-4D97-AF65-F5344CB8AC3E}">
        <p14:creationId xmlns:p14="http://schemas.microsoft.com/office/powerpoint/2010/main" val="150445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αξιώματα των Ακεραίων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dirty="0"/>
              <a:t>Κλειστότητα (αν α, β ακέραιοι τότε </a:t>
            </a:r>
            <a:r>
              <a:rPr lang="el-GR" dirty="0" err="1"/>
              <a:t>α+β</a:t>
            </a:r>
            <a:r>
              <a:rPr lang="el-GR" dirty="0"/>
              <a:t> , α-β, </a:t>
            </a:r>
            <a:r>
              <a:rPr lang="el-GR" dirty="0" err="1"/>
              <a:t>α.β</a:t>
            </a:r>
            <a:r>
              <a:rPr lang="el-GR" dirty="0"/>
              <a:t> ακέραιοι)</a:t>
            </a:r>
          </a:p>
          <a:p>
            <a:pPr lvl="1"/>
            <a:r>
              <a:rPr lang="el-GR" dirty="0"/>
              <a:t>Διαδοχή (ανάμεσα στους ακεραίους α, α+1 δεν υπάρχει ακέραιος</a:t>
            </a:r>
          </a:p>
          <a:p>
            <a:pPr lvl="1"/>
            <a:r>
              <a:rPr lang="el-GR" dirty="0"/>
              <a:t>Η έννοια του αντιστρόφου (εάν </a:t>
            </a:r>
            <a:r>
              <a:rPr lang="el-GR" dirty="0" err="1"/>
              <a:t>αβ</a:t>
            </a:r>
            <a:r>
              <a:rPr lang="el-GR" dirty="0"/>
              <a:t>=1 τότε α=1 και β=1 ή α=-1 και β=-1)</a:t>
            </a:r>
          </a:p>
          <a:p>
            <a:pPr lvl="1"/>
            <a:r>
              <a:rPr lang="el-GR" dirty="0"/>
              <a:t>Η καλή διάταξη των Φυσικών αριθμών (κάθε μη κενό υποσύνολο των Φυσικών περιέχει ένα ελάχιστο στοιχείο)</a:t>
            </a:r>
          </a:p>
          <a:p>
            <a:pPr lvl="1"/>
            <a:r>
              <a:rPr lang="el-GR" dirty="0"/>
              <a:t>Η αρχή της μαθηματικής επαγωγής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16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Παράλλαξη</Template>
  <TotalTime>2816</TotalTime>
  <Words>1321</Words>
  <Application>Microsoft Macintosh PowerPoint</Application>
  <PresentationFormat>Widescreen</PresentationFormat>
  <Paragraphs>195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Parallax</vt:lpstr>
      <vt:lpstr>Μαθηματικά: Θεωρία Αριθμών</vt:lpstr>
      <vt:lpstr>Οργάνωση Μαθήματος</vt:lpstr>
      <vt:lpstr>Αξιολόγηση μαθήματος</vt:lpstr>
      <vt:lpstr>Εισαγωγή στη Θεωρία Αριθμών </vt:lpstr>
      <vt:lpstr>Βασικοί στόχοι</vt:lpstr>
      <vt:lpstr>Πηγές και υλικά</vt:lpstr>
      <vt:lpstr>Άλυτα προβλήματα στη θεωρία αριθμών</vt:lpstr>
      <vt:lpstr>Σύνολα αριθμών: Ακέραιοι (Ζ)</vt:lpstr>
      <vt:lpstr>Βασικά αξιώματα των Ακεραίων </vt:lpstr>
      <vt:lpstr>Βασικές Ιδιότητες των Ακεραίων</vt:lpstr>
      <vt:lpstr>Ιδιότητες των πράξεων στο σύνολο των Ακεραίων</vt:lpstr>
      <vt:lpstr>Τα αξιώματα του Πεάνο (Ιταλός μαθηματικός και φιλόσοφος 1858 -1932)</vt:lpstr>
      <vt:lpstr>Η μαθηματική επαγωγή</vt:lpstr>
      <vt:lpstr>Μαθηματική επαγωγή και ντόμινο</vt:lpstr>
      <vt:lpstr>Παραδείγματα σχέσεων για απόδειξη με τη μαθηματική επαγωγή </vt:lpstr>
      <vt:lpstr>Παραδείγματα σχέσεων για απόδειξη με τη μαθηματική επαγωγή </vt:lpstr>
      <vt:lpstr>Παραδείγματα σχέσεων για απόδειξη με τη μαθηματική επαγωγή </vt:lpstr>
      <vt:lpstr>Πώς μπορούμε να εκφράσουμε το άθροισμα των περιττών αριθμών</vt:lpstr>
      <vt:lpstr>PowerPoint Presentation</vt:lpstr>
      <vt:lpstr>Το πέρασμα στην απόδειξη με μαθηματική επαγωγή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Μαθηματικά: Θεωρία Αριθμών</dc:title>
  <dc:creator>Microsoft Office User</dc:creator>
  <cp:lastModifiedBy>Despoina Potari</cp:lastModifiedBy>
  <cp:revision>119</cp:revision>
  <dcterms:created xsi:type="dcterms:W3CDTF">2017-10-02T06:35:22Z</dcterms:created>
  <dcterms:modified xsi:type="dcterms:W3CDTF">2025-12-02T14:54:34Z</dcterms:modified>
</cp:coreProperties>
</file>