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23"/>
  </p:notesMasterIdLst>
  <p:sldIdLst>
    <p:sldId id="256" r:id="rId2"/>
    <p:sldId id="257" r:id="rId3"/>
    <p:sldId id="259" r:id="rId4"/>
    <p:sldId id="262" r:id="rId5"/>
    <p:sldId id="260" r:id="rId6"/>
    <p:sldId id="27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5" r:id="rId17"/>
    <p:sldId id="276" r:id="rId18"/>
    <p:sldId id="274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19"/>
    <p:restoredTop sz="87579"/>
  </p:normalViewPr>
  <p:slideViewPr>
    <p:cSldViewPr snapToGrid="0" snapToObjects="1">
      <p:cViewPr>
        <p:scale>
          <a:sx n="100" d="100"/>
          <a:sy n="100" d="100"/>
        </p:scale>
        <p:origin x="-536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4DDDB-A153-B14E-AA8B-C265713C8451}" type="datetimeFigureOut">
              <a:rPr lang="en-US" smtClean="0"/>
              <a:t>12/8/19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F5043-43B4-1248-B7B1-F160E77F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1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5FB-53DA-E84E-AEA8-89BA90BE3B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5043-43B4-1248-B7B1-F160E77F14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0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5043-43B4-1248-B7B1-F160E77F14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5FB-53DA-E84E-AEA8-89BA90BE3B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38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5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42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0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5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13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61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7B4999-71B5-A047-8AA4-41EE67B17F1A}" type="datetimeFigureOut">
              <a:rPr lang="en-US" smtClean="0"/>
              <a:t>12/8/19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232AE1-5B14-3F47-873F-A2E376487F6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54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imes.utm.edu/howmany.html" TargetMode="External"/><Relationship Id="rId3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Θεωρία αριθμών: Διαιρετότητα και πρώτοι αριθμοί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Δέσποινα </a:t>
            </a:r>
            <a:r>
              <a:rPr lang="el-GR" dirty="0" err="1" smtClean="0"/>
              <a:t>Πόταρη</a:t>
            </a:r>
            <a:r>
              <a:rPr lang="el-GR" dirty="0" smtClean="0"/>
              <a:t>, Τμήμα μαθηματικών ΕΚΠΑ</a:t>
            </a:r>
          </a:p>
          <a:p>
            <a:r>
              <a:rPr lang="en-US" dirty="0" err="1" smtClean="0"/>
              <a:t>dpotari@math.uoa.gr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υπολογισμοί του ΜΚΔ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τον ορισμό (υπολογίζοντας όλους τους διαιρέτες και βρίσκοντας τους κοινούς και τον μεγαλύτερο)</a:t>
            </a:r>
          </a:p>
          <a:p>
            <a:r>
              <a:rPr lang="el-GR" dirty="0" smtClean="0"/>
              <a:t>Με ανάλυση των αριθμών σε γινόμενο πρώτων παραγόντων</a:t>
            </a:r>
          </a:p>
          <a:p>
            <a:r>
              <a:rPr lang="el-GR" dirty="0" smtClean="0"/>
              <a:t>Με τον Ευκλείδ</a:t>
            </a:r>
            <a:r>
              <a:rPr lang="el-GR" dirty="0"/>
              <a:t>ε</a:t>
            </a:r>
            <a:r>
              <a:rPr lang="el-GR" dirty="0" smtClean="0"/>
              <a:t>ιο αλγόριθμο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Ευκλείδιος</a:t>
            </a:r>
            <a:r>
              <a:rPr lang="el-GR" dirty="0" smtClean="0"/>
              <a:t> Αλγόριθμος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b="1" dirty="0" smtClean="0"/>
                  <a:t>Λήμμα3.1.</a:t>
                </a:r>
                <a:r>
                  <a:rPr lang="el-GR" i="1" dirty="0" smtClean="0"/>
                  <a:t>Αν </a:t>
                </a:r>
                <a:r>
                  <a:rPr lang="el-GR" dirty="0" smtClean="0"/>
                  <a:t>a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r>
                  <a:rPr lang="el-GR" dirty="0" smtClean="0"/>
                  <a:t> 0 </a:t>
                </a:r>
                <a:r>
                  <a:rPr lang="el-GR" i="1" dirty="0" smtClean="0"/>
                  <a:t>και </a:t>
                </a:r>
                <a:r>
                  <a:rPr lang="el-GR" dirty="0" smtClean="0"/>
                  <a:t>b </a:t>
                </a:r>
                <a:r>
                  <a:rPr lang="el-GR" dirty="0"/>
                  <a:t>= </a:t>
                </a:r>
                <a:r>
                  <a:rPr lang="el-GR" dirty="0" err="1"/>
                  <a:t>ma+c</a:t>
                </a:r>
                <a:r>
                  <a:rPr lang="el-GR" i="1" dirty="0" smtClean="0"/>
                  <a:t>, </a:t>
                </a:r>
                <a:r>
                  <a:rPr lang="el-GR" i="1" dirty="0" err="1" smtClean="0"/>
                  <a:t>τότε</a:t>
                </a:r>
                <a:r>
                  <a:rPr lang="el-GR" i="1" dirty="0" smtClean="0"/>
                  <a:t> οι </a:t>
                </a:r>
                <a:r>
                  <a:rPr lang="el-GR" i="1" dirty="0" err="1" smtClean="0"/>
                  <a:t>κοινοι</a:t>
                </a:r>
                <a:r>
                  <a:rPr lang="el-GR" i="1" dirty="0" smtClean="0"/>
                  <a:t>́ </a:t>
                </a:r>
                <a:r>
                  <a:rPr lang="el-GR" i="1" dirty="0" err="1" smtClean="0"/>
                  <a:t>διαιρέτες</a:t>
                </a:r>
                <a:r>
                  <a:rPr lang="el-GR" i="1" dirty="0" smtClean="0"/>
                  <a:t> των </a:t>
                </a:r>
                <a:r>
                  <a:rPr lang="el-GR" dirty="0" err="1" smtClean="0"/>
                  <a:t>a,b</a:t>
                </a:r>
                <a:r>
                  <a:rPr lang="el-GR" dirty="0" smtClean="0"/>
                  <a:t> </a:t>
                </a:r>
                <a:r>
                  <a:rPr lang="el-GR" i="1" dirty="0" err="1" smtClean="0"/>
                  <a:t>είναι</a:t>
                </a:r>
                <a:r>
                  <a:rPr lang="el-GR" i="1" dirty="0" smtClean="0"/>
                  <a:t> οι </a:t>
                </a:r>
                <a:r>
                  <a:rPr lang="el-GR" i="1" dirty="0" err="1" smtClean="0"/>
                  <a:t>ίδιοι</a:t>
                </a:r>
                <a:r>
                  <a:rPr lang="el-GR" i="1" dirty="0" smtClean="0"/>
                  <a:t> με τους </a:t>
                </a:r>
                <a:r>
                  <a:rPr lang="el-GR" i="1" dirty="0" err="1"/>
                  <a:t>κοινούς</a:t>
                </a:r>
                <a:r>
                  <a:rPr lang="el-GR" i="1" dirty="0"/>
                  <a:t> </a:t>
                </a:r>
                <a:r>
                  <a:rPr lang="el-GR" i="1" dirty="0" err="1"/>
                  <a:t>διαιρέτες</a:t>
                </a:r>
                <a:r>
                  <a:rPr lang="el-GR" i="1" dirty="0"/>
                  <a:t> των </a:t>
                </a:r>
                <a:r>
                  <a:rPr lang="el-GR" dirty="0"/>
                  <a:t>a, c</a:t>
                </a:r>
                <a:r>
                  <a:rPr lang="el-GR" i="1" dirty="0"/>
                  <a:t>. </a:t>
                </a:r>
                <a:r>
                  <a:rPr lang="el-GR" i="1" dirty="0" smtClean="0"/>
                  <a:t>Ειδικότερα</a:t>
                </a:r>
                <a:r>
                  <a:rPr lang="el-GR" i="1" dirty="0"/>
                  <a:t>, </a:t>
                </a:r>
                <a:r>
                  <a:rPr lang="el-GR" dirty="0"/>
                  <a:t>(a, b) = (a, c)</a:t>
                </a:r>
                <a:r>
                  <a:rPr lang="el-GR" i="1" dirty="0"/>
                  <a:t>. </a:t>
                </a:r>
                <a:endParaRPr lang="el-GR" dirty="0"/>
              </a:p>
              <a:p>
                <a:r>
                  <a:rPr lang="el-GR" i="1" dirty="0" err="1"/>
                  <a:t>Απόδειξη</a:t>
                </a:r>
                <a:r>
                  <a:rPr lang="el-GR" i="1" dirty="0"/>
                  <a:t>. </a:t>
                </a:r>
                <a:r>
                  <a:rPr lang="el-GR" dirty="0" smtClean="0"/>
                  <a:t>Αν d </a:t>
                </a:r>
                <a:r>
                  <a:rPr lang="el-GR" dirty="0"/>
                  <a:t>| </a:t>
                </a:r>
                <a:r>
                  <a:rPr lang="el-GR" dirty="0" smtClean="0"/>
                  <a:t>a και d </a:t>
                </a:r>
                <a:r>
                  <a:rPr lang="el-GR" dirty="0"/>
                  <a:t>| b</a:t>
                </a:r>
                <a:r>
                  <a:rPr lang="el-GR" dirty="0" smtClean="0"/>
                  <a:t>, </a:t>
                </a:r>
                <a:r>
                  <a:rPr lang="el-GR" dirty="0" err="1" smtClean="0"/>
                  <a:t>τότε</a:t>
                </a:r>
                <a:r>
                  <a:rPr lang="el-GR" dirty="0" smtClean="0"/>
                  <a:t> d </a:t>
                </a:r>
                <a:r>
                  <a:rPr lang="el-GR" dirty="0"/>
                  <a:t>| b−</a:t>
                </a:r>
                <a:r>
                  <a:rPr lang="el-GR" dirty="0" err="1"/>
                  <a:t>ma</a:t>
                </a:r>
                <a:r>
                  <a:rPr lang="el-GR" dirty="0"/>
                  <a:t> = c</a:t>
                </a:r>
                <a:r>
                  <a:rPr lang="el-GR" dirty="0" smtClean="0"/>
                  <a:t>. </a:t>
                </a:r>
                <a:r>
                  <a:rPr lang="el-GR" dirty="0" err="1" smtClean="0"/>
                  <a:t>Άρα</a:t>
                </a:r>
                <a:r>
                  <a:rPr lang="el-GR" dirty="0" smtClean="0"/>
                  <a:t> d </a:t>
                </a:r>
                <a:r>
                  <a:rPr lang="el-GR" dirty="0"/>
                  <a:t>| </a:t>
                </a:r>
                <a:r>
                  <a:rPr lang="el-GR" dirty="0" smtClean="0"/>
                  <a:t>a και d </a:t>
                </a:r>
                <a:r>
                  <a:rPr lang="el-GR" dirty="0"/>
                  <a:t>| c</a:t>
                </a:r>
                <a:r>
                  <a:rPr lang="el-GR" dirty="0" smtClean="0"/>
                  <a:t>. </a:t>
                </a:r>
                <a:r>
                  <a:rPr lang="el-GR" dirty="0" err="1" smtClean="0"/>
                  <a:t>Επομένως</a:t>
                </a:r>
                <a:r>
                  <a:rPr lang="el-GR" dirty="0" smtClean="0"/>
                  <a:t>, </a:t>
                </a:r>
                <a:r>
                  <a:rPr lang="el-GR" dirty="0" err="1" smtClean="0"/>
                  <a:t>κάθε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κοινός</a:t>
                </a:r>
                <a:r>
                  <a:rPr lang="el-GR" dirty="0" smtClean="0"/>
                  <a:t> </a:t>
                </a:r>
                <a:r>
                  <a:rPr lang="el-GR" dirty="0" err="1"/>
                  <a:t>διαιρέτης</a:t>
                </a:r>
                <a:r>
                  <a:rPr lang="el-GR" dirty="0"/>
                  <a:t> των a, b </a:t>
                </a:r>
                <a:r>
                  <a:rPr lang="el-GR" dirty="0" err="1"/>
                  <a:t>είναι</a:t>
                </a:r>
                <a:r>
                  <a:rPr lang="el-GR" dirty="0"/>
                  <a:t> και </a:t>
                </a:r>
                <a:r>
                  <a:rPr lang="el-GR" dirty="0" err="1"/>
                  <a:t>κοινός</a:t>
                </a:r>
                <a:r>
                  <a:rPr lang="el-GR" dirty="0"/>
                  <a:t> </a:t>
                </a:r>
                <a:r>
                  <a:rPr lang="el-GR" dirty="0" err="1"/>
                  <a:t>διαιρέτης</a:t>
                </a:r>
                <a:r>
                  <a:rPr lang="el-GR" dirty="0"/>
                  <a:t> των a, c. </a:t>
                </a:r>
              </a:p>
              <a:p>
                <a:r>
                  <a:rPr lang="el-GR" dirty="0" err="1"/>
                  <a:t>Αντιστρόφως</a:t>
                </a:r>
                <a:r>
                  <a:rPr lang="el-GR" dirty="0"/>
                  <a:t>, αν d | a και d | c, </a:t>
                </a:r>
                <a:r>
                  <a:rPr lang="el-GR" dirty="0" err="1"/>
                  <a:t>τότε</a:t>
                </a:r>
                <a:r>
                  <a:rPr lang="el-GR" dirty="0"/>
                  <a:t> d | </a:t>
                </a:r>
                <a:r>
                  <a:rPr lang="el-GR" dirty="0" err="1"/>
                  <a:t>ma</a:t>
                </a:r>
                <a:r>
                  <a:rPr lang="el-GR" dirty="0"/>
                  <a:t> + c = b. </a:t>
                </a:r>
                <a:r>
                  <a:rPr lang="el-GR" dirty="0" err="1"/>
                  <a:t>Άρα</a:t>
                </a:r>
                <a:r>
                  <a:rPr lang="el-GR" dirty="0"/>
                  <a:t> d | a και d | b. </a:t>
                </a:r>
                <a:r>
                  <a:rPr lang="el-GR" dirty="0" err="1"/>
                  <a:t>Επομένως</a:t>
                </a:r>
                <a:r>
                  <a:rPr lang="el-GR" dirty="0"/>
                  <a:t>, </a:t>
                </a:r>
                <a:r>
                  <a:rPr lang="el-GR" dirty="0" err="1"/>
                  <a:t>κάθε</a:t>
                </a:r>
                <a:r>
                  <a:rPr lang="el-GR" dirty="0"/>
                  <a:t> </a:t>
                </a:r>
                <a:r>
                  <a:rPr lang="el-GR" dirty="0" err="1"/>
                  <a:t>κοινός</a:t>
                </a:r>
                <a:r>
                  <a:rPr lang="el-GR" dirty="0"/>
                  <a:t> </a:t>
                </a:r>
                <a:r>
                  <a:rPr lang="el-GR" dirty="0" err="1"/>
                  <a:t>διαιρέτης</a:t>
                </a:r>
                <a:r>
                  <a:rPr lang="el-GR" dirty="0"/>
                  <a:t> των a, c </a:t>
                </a:r>
                <a:r>
                  <a:rPr lang="el-GR" dirty="0" err="1"/>
                  <a:t>είναι</a:t>
                </a:r>
                <a:r>
                  <a:rPr lang="el-GR" dirty="0"/>
                  <a:t> και </a:t>
                </a:r>
                <a:r>
                  <a:rPr lang="el-GR" dirty="0" err="1"/>
                  <a:t>κοινός</a:t>
                </a:r>
                <a:r>
                  <a:rPr lang="el-GR" dirty="0"/>
                  <a:t> </a:t>
                </a:r>
                <a:r>
                  <a:rPr lang="el-GR" dirty="0" err="1"/>
                  <a:t>διαιρέτης</a:t>
                </a:r>
                <a:r>
                  <a:rPr lang="el-GR" dirty="0"/>
                  <a:t> των a, b.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Ευκλείδιος</a:t>
            </a:r>
            <a:r>
              <a:rPr lang="el-GR" dirty="0" smtClean="0"/>
              <a:t> αλγόριθμος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364" y="2438399"/>
            <a:ext cx="6917705" cy="3022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8289" y="6355830"/>
            <a:ext cx="670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Γεωμετρική αναπαράσταση με μήκη ευθυγράμμων τμημάτων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Ελάχιστο κοινό πολλαπλάσιο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3218997"/>
            <a:ext cx="10058400" cy="12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Υπολογίστε τον μέγιστο κοινό διαιρέτη των αριθμών α) 1769 και 2378 β) 5032 και 313764</a:t>
            </a:r>
          </a:p>
          <a:p>
            <a:r>
              <a:rPr lang="el-GR" dirty="0" smtClean="0"/>
              <a:t>Βρες το ελάχιστο κοινό πολλαπλάσιο των αριθμών α) 306, 357 β) 25, 15</a:t>
            </a:r>
          </a:p>
        </p:txBody>
      </p:sp>
    </p:spTree>
    <p:extLst>
      <p:ext uri="{BB962C8B-B14F-4D97-AF65-F5344CB8AC3E}">
        <p14:creationId xmlns:p14="http://schemas.microsoft.com/office/powerpoint/2010/main" val="1514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Πρώτοι αριθμοί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865245"/>
            <a:ext cx="10058400" cy="39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90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Θεώρημα: «Υπάρχουν άπειροι πρώτοι»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</a:t>
            </a:r>
            <a:r>
              <a:rPr lang="el-GR" dirty="0" smtClean="0"/>
              <a:t>όταση: </a:t>
            </a:r>
            <a:r>
              <a:rPr lang="en-US" dirty="0" smtClean="0"/>
              <a:t>K</a:t>
            </a:r>
            <a:r>
              <a:rPr lang="el-GR" dirty="0" err="1" smtClean="0"/>
              <a:t>άθε</a:t>
            </a:r>
            <a:r>
              <a:rPr lang="el-GR" dirty="0" smtClean="0"/>
              <a:t> φυσικός αριθμός ν με ν&gt;1 έχει τουλάχιστον έναν πρώτο διαιρέτη</a:t>
            </a:r>
          </a:p>
          <a:p>
            <a:r>
              <a:rPr lang="el-GR" dirty="0" smtClean="0"/>
              <a:t>Έσω ότι </a:t>
            </a:r>
            <a:r>
              <a:rPr lang="en-US" dirty="0" smtClean="0"/>
              <a:t>P </a:t>
            </a:r>
            <a:r>
              <a:rPr lang="el-GR" dirty="0" smtClean="0"/>
              <a:t>το σύνολο των πρώτων </a:t>
            </a:r>
            <a:r>
              <a:rPr lang="en-US" dirty="0" smtClean="0"/>
              <a:t> </a:t>
            </a:r>
            <a:r>
              <a:rPr lang="el-GR" dirty="0" smtClean="0"/>
              <a:t>αριθμών με στοιχεία </a:t>
            </a:r>
            <a:r>
              <a:rPr lang="en-US" dirty="0" smtClean="0"/>
              <a:t>p1, p2, p3,</a:t>
            </a:r>
            <a:r>
              <a:rPr lang="mr-IN" dirty="0" smtClean="0"/>
              <a:t>…</a:t>
            </a:r>
            <a:r>
              <a:rPr lang="en-US" dirty="0" smtClean="0"/>
              <a:t>p</a:t>
            </a:r>
            <a:r>
              <a:rPr lang="el-GR" dirty="0" smtClean="0"/>
              <a:t>ν</a:t>
            </a:r>
          </a:p>
          <a:p>
            <a:r>
              <a:rPr lang="el-GR" dirty="0" smtClean="0"/>
              <a:t>Παίρνουμε τον αριθμό Ν=</a:t>
            </a:r>
            <a:r>
              <a:rPr lang="en-US" dirty="0" smtClean="0"/>
              <a:t>p1.p2.p3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r>
              <a:rPr lang="en-US" dirty="0" err="1" smtClean="0"/>
              <a:t>pv</a:t>
            </a:r>
            <a:r>
              <a:rPr lang="en-US" dirty="0" smtClean="0"/>
              <a:t> </a:t>
            </a:r>
          </a:p>
          <a:p>
            <a:r>
              <a:rPr lang="el-GR" dirty="0" smtClean="0"/>
              <a:t>Επειδή Ν&gt;1 </a:t>
            </a:r>
            <a:r>
              <a:rPr lang="el-GR" dirty="0" err="1" smtClean="0"/>
              <a:t>τόε</a:t>
            </a:r>
            <a:r>
              <a:rPr lang="el-GR" dirty="0" smtClean="0"/>
              <a:t> ο Ν έχει τουλάχιστον 1 πρώτο διαιρέτη έστω </a:t>
            </a:r>
            <a:r>
              <a:rPr lang="en-US" dirty="0" smtClean="0"/>
              <a:t>p. </a:t>
            </a:r>
            <a:r>
              <a:rPr lang="el-GR" dirty="0" smtClean="0"/>
              <a:t>Όμως </a:t>
            </a:r>
            <a:r>
              <a:rPr lang="en-US" dirty="0" smtClean="0"/>
              <a:t>p </a:t>
            </a:r>
            <a:r>
              <a:rPr lang="el-GR" dirty="0" smtClean="0"/>
              <a:t>δεν ανήκει στο </a:t>
            </a:r>
            <a:r>
              <a:rPr lang="en-US" dirty="0" smtClean="0"/>
              <a:t>P</a:t>
            </a:r>
            <a:r>
              <a:rPr lang="el-GR" dirty="0" smtClean="0"/>
              <a:t> γιατί </a:t>
            </a:r>
            <a:r>
              <a:rPr lang="en-US" dirty="0" smtClean="0"/>
              <a:t> </a:t>
            </a:r>
            <a:r>
              <a:rPr lang="el-GR" dirty="0" smtClean="0"/>
              <a:t>θα ήταν ένας από τους </a:t>
            </a:r>
            <a:r>
              <a:rPr lang="en-US" dirty="0" smtClean="0"/>
              <a:t>p1, p2,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pv</a:t>
            </a:r>
            <a:r>
              <a:rPr lang="en-US" dirty="0" smtClean="0"/>
              <a:t> </a:t>
            </a:r>
            <a:r>
              <a:rPr lang="el-GR" dirty="0" smtClean="0"/>
              <a:t>άρα ο </a:t>
            </a:r>
            <a:r>
              <a:rPr lang="en-US" dirty="0" smtClean="0"/>
              <a:t>p </a:t>
            </a:r>
            <a:r>
              <a:rPr lang="el-GR" dirty="0" smtClean="0"/>
              <a:t>διαιρεί τη διαφορά Ν- </a:t>
            </a:r>
            <a:r>
              <a:rPr lang="en-US" dirty="0" smtClean="0"/>
              <a:t>p1.p2.p3</a:t>
            </a:r>
            <a:r>
              <a:rPr lang="mr-IN" dirty="0" smtClean="0"/>
              <a:t>…</a:t>
            </a:r>
            <a:r>
              <a:rPr lang="en-US" dirty="0" smtClean="0"/>
              <a:t>p</a:t>
            </a:r>
            <a:r>
              <a:rPr lang="el-GR" dirty="0" smtClean="0"/>
              <a:t>ν</a:t>
            </a:r>
            <a:r>
              <a:rPr lang="en-US" dirty="0" smtClean="0"/>
              <a:t> =1 </a:t>
            </a:r>
            <a:r>
              <a:rPr lang="el-GR" smtClean="0"/>
              <a:t>άτοπο.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28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Θεμελιώδες θεώρημα της Αριθμητικής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Κάθε θετικός ακέραιος  μπορεί να γραφεί κατά μοναδικό τρόπο στη μορφή:  όπου οι </a:t>
            </a:r>
            <a:r>
              <a:rPr lang="el-GR" i="1" dirty="0"/>
              <a:t>p</a:t>
            </a:r>
            <a:r>
              <a:rPr lang="el-GR" i="1" baseline="-25000" dirty="0"/>
              <a:t>1</a:t>
            </a:r>
            <a:r>
              <a:rPr lang="el-GR" i="1" dirty="0"/>
              <a:t>,p</a:t>
            </a:r>
            <a:r>
              <a:rPr lang="el-GR" i="1" baseline="-25000" dirty="0"/>
              <a:t>2</a:t>
            </a:r>
            <a:r>
              <a:rPr lang="el-GR" i="1" dirty="0"/>
              <a:t>,...,</a:t>
            </a:r>
            <a:r>
              <a:rPr lang="el-GR" i="1" dirty="0" err="1"/>
              <a:t>p</a:t>
            </a:r>
            <a:r>
              <a:rPr lang="el-GR" i="1" baseline="-25000" dirty="0" err="1"/>
              <a:t>κ</a:t>
            </a:r>
            <a:r>
              <a:rPr lang="el-GR" dirty="0"/>
              <a:t> είναι θετικοί πρώτοι με  και </a:t>
            </a:r>
            <a:r>
              <a:rPr lang="el-GR" i="1" dirty="0"/>
              <a:t>α</a:t>
            </a:r>
            <a:r>
              <a:rPr lang="el-GR" i="1" baseline="-25000" dirty="0"/>
              <a:t>1</a:t>
            </a:r>
            <a:r>
              <a:rPr lang="el-GR" i="1" dirty="0"/>
              <a:t>,α</a:t>
            </a:r>
            <a:r>
              <a:rPr lang="el-GR" i="1" baseline="-25000" dirty="0"/>
              <a:t>2</a:t>
            </a:r>
            <a:r>
              <a:rPr lang="el-GR" i="1" dirty="0"/>
              <a:t>,...,</a:t>
            </a:r>
            <a:r>
              <a:rPr lang="el-GR" i="1" dirty="0" err="1"/>
              <a:t>α</a:t>
            </a:r>
            <a:r>
              <a:rPr lang="el-GR" i="1" baseline="-25000" dirty="0" err="1"/>
              <a:t>κ</a:t>
            </a:r>
            <a:r>
              <a:rPr lang="el-GR" dirty="0"/>
              <a:t> θετικοί ακέραιοι.	</a:t>
            </a:r>
          </a:p>
          <a:p>
            <a:endParaRPr lang="el-GR" dirty="0" smtClean="0"/>
          </a:p>
          <a:p>
            <a:r>
              <a:rPr lang="el-GR" dirty="0" err="1" smtClean="0"/>
              <a:t>Π.χ</a:t>
            </a:r>
            <a:r>
              <a:rPr lang="el-GR" dirty="0" smtClean="0"/>
              <a:t> 68 =2</a:t>
            </a:r>
            <a:r>
              <a:rPr lang="el-GR" baseline="30000" dirty="0" smtClean="0"/>
              <a:t>2</a:t>
            </a:r>
            <a:r>
              <a:rPr lang="el-GR" dirty="0" smtClean="0"/>
              <a:t>.17,     1248=2</a:t>
            </a:r>
            <a:r>
              <a:rPr lang="el-GR" baseline="30000" dirty="0" smtClean="0"/>
              <a:t>5</a:t>
            </a:r>
            <a:r>
              <a:rPr lang="el-GR" dirty="0" smtClean="0"/>
              <a:t>.3.13</a:t>
            </a:r>
          </a:p>
          <a:p>
            <a:endParaRPr lang="el-GR" dirty="0"/>
          </a:p>
          <a:p>
            <a:r>
              <a:rPr lang="el-GR" dirty="0" smtClean="0"/>
              <a:t>Χρήση του για τον υπολογισμό </a:t>
            </a:r>
            <a:r>
              <a:rPr lang="el-GR" dirty="0" err="1" smtClean="0"/>
              <a:t>διαρετών</a:t>
            </a:r>
            <a:r>
              <a:rPr lang="el-GR" smtClean="0"/>
              <a:t>, ΜΚΔ και ΕΚΠ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76593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Τρόποι εύρεσης πρώτων αριθμών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Κόσκινο του Ερατοσθένη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32346"/>
              </p:ext>
            </p:extLst>
          </p:nvPr>
        </p:nvGraphicFramePr>
        <p:xfrm>
          <a:off x="3745279" y="2342366"/>
          <a:ext cx="5160726" cy="3720230"/>
        </p:xfrm>
        <a:graphic>
          <a:graphicData uri="http://schemas.openxmlformats.org/drawingml/2006/table">
            <a:tbl>
              <a:tblPr firstRow="1" firstCol="1" bandRow="1"/>
              <a:tblGrid>
                <a:gridCol w="503830"/>
                <a:gridCol w="503830"/>
                <a:gridCol w="503830"/>
                <a:gridCol w="503830"/>
                <a:gridCol w="503830"/>
                <a:gridCol w="503830"/>
                <a:gridCol w="503830"/>
                <a:gridCol w="503830"/>
                <a:gridCol w="503830"/>
                <a:gridCol w="626256"/>
              </a:tblGrid>
              <a:tr h="372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10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11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12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13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14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15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16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17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18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19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20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21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22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23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24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25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26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27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28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29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30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31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32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33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34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35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36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37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38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39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40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41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42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43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44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45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46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47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48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49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50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51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52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53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54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55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56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57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58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59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60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61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62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63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64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65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66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67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68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69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70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71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72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73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74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75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76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77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78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79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80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81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82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83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84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85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86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87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88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89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90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20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91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92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93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94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95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96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97</a:t>
                      </a:r>
                      <a:endParaRPr lang="en-US" sz="120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98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99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charset="-95"/>
                          <a:ea typeface="Calibri" charset="-95"/>
                          <a:cs typeface="Times New Roman" charset="-95"/>
                        </a:rPr>
                        <a:t>100</a:t>
                      </a:r>
                      <a:endParaRPr lang="en-US" sz="1200" dirty="0">
                        <a:effectLst/>
                        <a:latin typeface="Calibri" charset="-95"/>
                        <a:ea typeface="Calibri" charset="-95"/>
                        <a:cs typeface="Times New Roman" charset="-95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43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primes.utm.edu/howmany.html</a:t>
            </a:r>
            <a:endParaRPr lang="en-US" dirty="0"/>
          </a:p>
          <a:p>
            <a:r>
              <a:rPr lang="el-GR" dirty="0" smtClean="0"/>
              <a:t>Μπορούμε να βρούμε τον ν-οστό πρώτο αριθμό;</a:t>
            </a:r>
          </a:p>
          <a:p>
            <a:pPr lvl="1"/>
            <a:r>
              <a:rPr lang="el-GR" dirty="0" smtClean="0"/>
              <a:t>Δεν υπάρχει μοτίβο (σχέση) εύρεσης τους</a:t>
            </a:r>
          </a:p>
          <a:p>
            <a:pPr lvl="1"/>
            <a:r>
              <a:rPr lang="el-GR" dirty="0" smtClean="0"/>
              <a:t>Υπάρχουν προσπάθειες</a:t>
            </a:r>
            <a:r>
              <a:rPr lang="en-US" dirty="0" smtClean="0"/>
              <a:t> </a:t>
            </a:r>
            <a:r>
              <a:rPr lang="el-GR" dirty="0" smtClean="0"/>
              <a:t>εύρεσης ειδικών μορφών πρώτων αριθμών </a:t>
            </a:r>
          </a:p>
          <a:p>
            <a:pPr lvl="2"/>
            <a:r>
              <a:rPr lang="el-GR" dirty="0" err="1" smtClean="0"/>
              <a:t>π.χ</a:t>
            </a:r>
            <a:r>
              <a:rPr lang="el-GR" dirty="0" smtClean="0"/>
              <a:t> δίδυμοι πρώτοι (διαδοχικοί πρώτοι περιττοί))</a:t>
            </a:r>
          </a:p>
          <a:p>
            <a:pPr lvl="2"/>
            <a:endParaRPr lang="el-GR" dirty="0"/>
          </a:p>
          <a:p>
            <a:pPr lvl="2"/>
            <a:r>
              <a:rPr lang="el-GR" dirty="0" smtClean="0"/>
              <a:t>Υπάρχουν άπειροι πρώτοι της μορφής 4ν</a:t>
            </a:r>
            <a:r>
              <a:rPr lang="en-US" dirty="0" smtClean="0"/>
              <a:t>+3, </a:t>
            </a:r>
            <a:r>
              <a:rPr lang="el-GR" dirty="0" smtClean="0"/>
              <a:t>της μορφής 4ν+1</a:t>
            </a:r>
          </a:p>
          <a:p>
            <a:pPr lvl="2"/>
            <a:r>
              <a:rPr lang="el-GR" dirty="0" smtClean="0"/>
              <a:t>Υπάρχουν διαστήματα φυσικών αριθμών όσο θέλουμε μεγάλα που δεν περιέχουν πρώτους αριθμούς. (</a:t>
            </a:r>
            <a:r>
              <a:rPr lang="el-GR" dirty="0" err="1" smtClean="0"/>
              <a:t>π.χ</a:t>
            </a:r>
            <a:r>
              <a:rPr lang="el-GR" dirty="0" smtClean="0"/>
              <a:t> (ν+1)!+2, (ν+1)!+3,...(ν+1)!+ν+1 )</a:t>
            </a:r>
          </a:p>
          <a:p>
            <a:pPr lvl="2"/>
            <a:r>
              <a:rPr lang="el-GR" dirty="0" smtClean="0"/>
              <a:t>Το πολυώνυμο </a:t>
            </a:r>
            <a:r>
              <a:rPr lang="en-US" dirty="0" smtClean="0"/>
              <a:t>f(x) =x</a:t>
            </a:r>
            <a:r>
              <a:rPr lang="en-US" baseline="30000" dirty="0" smtClean="0"/>
              <a:t>2</a:t>
            </a:r>
            <a:r>
              <a:rPr lang="en-US" dirty="0" smtClean="0"/>
              <a:t>+x+11 </a:t>
            </a:r>
            <a:r>
              <a:rPr lang="el-GR" dirty="0" smtClean="0"/>
              <a:t>μας δίνει για  χ=1,...9 πρώτους αριθμούς αλλά όχι για χ=10</a:t>
            </a:r>
          </a:p>
          <a:p>
            <a:pPr lvl="1"/>
            <a:endParaRPr lang="el-GR" dirty="0" smtClean="0"/>
          </a:p>
          <a:p>
            <a:pPr lvl="2"/>
            <a:endParaRPr lang="el-GR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744" y="5055394"/>
            <a:ext cx="7542146" cy="22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Διαιρετότητα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Παραδείγματα διαιρετών και πολλαπλασίων</a:t>
            </a:r>
          </a:p>
          <a:p>
            <a:r>
              <a:rPr lang="el-GR" dirty="0" smtClean="0"/>
              <a:t>Ορισμός  (ένας φυσικός αριθμός διαιρεί κάποιον άλλο  - ένας φυσικός αριθμός δεν διαιρεί)</a:t>
            </a:r>
          </a:p>
          <a:p>
            <a:r>
              <a:rPr lang="el-GR" dirty="0" smtClean="0"/>
              <a:t>Διαφορετικές εκφράσεις και συμβολισμοί</a:t>
            </a:r>
          </a:p>
          <a:p>
            <a:r>
              <a:rPr lang="el-GR" dirty="0" smtClean="0"/>
              <a:t>Αναπαράσταση στην ευθεία των αριθμών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Το πλήθος των πρώτων αριθμών </a:t>
            </a:r>
            <a:r>
              <a:rPr lang="en-US" sz="3200" dirty="0" smtClean="0"/>
              <a:t>p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(x) </a:t>
            </a:r>
            <a:r>
              <a:rPr lang="el-GR" sz="3200" dirty="0" smtClean="0"/>
              <a:t>μέχρι τον </a:t>
            </a:r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b="1" dirty="0"/>
              <a:t>Table 1.  Values of pi(</a:t>
            </a:r>
            <a:r>
              <a:rPr lang="en-US" b="1" i="1" dirty="0"/>
              <a:t>x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dirty="0"/>
              <a:t> 	</a:t>
            </a:r>
            <a:r>
              <a:rPr lang="en-US" b="1" i="1" dirty="0"/>
              <a:t>x</a:t>
            </a:r>
            <a:r>
              <a:rPr lang="en-US" b="1" dirty="0"/>
              <a:t>	pi(</a:t>
            </a:r>
            <a:r>
              <a:rPr lang="en-US" b="1" i="1" dirty="0"/>
              <a:t>x</a:t>
            </a:r>
            <a:r>
              <a:rPr lang="en-US" b="1" dirty="0"/>
              <a:t>)	reference	</a:t>
            </a:r>
          </a:p>
          <a:p>
            <a:r>
              <a:rPr lang="sk-SK" dirty="0"/>
              <a:t>1	10	4	 	</a:t>
            </a:r>
          </a:p>
          <a:p>
            <a:r>
              <a:rPr lang="is-IS" dirty="0"/>
              <a:t>2	100	25	 	</a:t>
            </a:r>
          </a:p>
          <a:p>
            <a:r>
              <a:rPr lang="en-US" dirty="0"/>
              <a:t>3	1,000	168	 	</a:t>
            </a:r>
          </a:p>
          <a:p>
            <a:r>
              <a:rPr lang="en-US" dirty="0"/>
              <a:t>4	10,000	1,229	 	</a:t>
            </a:r>
          </a:p>
          <a:p>
            <a:r>
              <a:rPr lang="en-US" dirty="0"/>
              <a:t>5	100,000	9,592	 	</a:t>
            </a:r>
          </a:p>
          <a:p>
            <a:r>
              <a:rPr lang="en-US" dirty="0"/>
              <a:t>6	1,000,000	78,498	 	</a:t>
            </a:r>
          </a:p>
          <a:p>
            <a:r>
              <a:rPr lang="en-US" dirty="0"/>
              <a:t>7	10,000,000	664,579	 	</a:t>
            </a:r>
          </a:p>
          <a:p>
            <a:r>
              <a:rPr lang="en-US" dirty="0"/>
              <a:t>8	100,000,000	5,761,455	 	</a:t>
            </a:r>
          </a:p>
          <a:p>
            <a:r>
              <a:rPr lang="en-US" dirty="0"/>
              <a:t>9	1,000,000,000	50,847,534	 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 	 	</a:t>
            </a:r>
          </a:p>
          <a:p>
            <a:r>
              <a:rPr lang="en-US" dirty="0"/>
              <a:t>23	100,000,000,000,000,000,000,000	1,925,320,391,606,803,968,923	 	</a:t>
            </a:r>
          </a:p>
          <a:p>
            <a:r>
              <a:rPr lang="en-US" dirty="0"/>
              <a:t>24	1,000,000,000,000,000,000,000,000	18,435,599,767,349,200,867,866	(</a:t>
            </a:r>
            <a:r>
              <a:rPr lang="en-US" u="sng" dirty="0">
                <a:hlinkClick r:id="rId2" invalidUrl="https://primes.utm.edu/notes/pi(10^24).html"/>
              </a:rPr>
              <a:t>note)	</a:t>
            </a:r>
          </a:p>
          <a:p>
            <a:r>
              <a:rPr lang="en-US" dirty="0"/>
              <a:t>25	10,000,000,000,000,000,000,000,000	176,846,309,399,143,769,411,680	 	</a:t>
            </a:r>
          </a:p>
          <a:p>
            <a:r>
              <a:rPr lang="sk-SK" dirty="0"/>
              <a:t> 	 	 	 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μεγαλύτερος πρώτος αριθμός που έχει βρεθεί το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963" y="2924175"/>
            <a:ext cx="7264400" cy="186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4600" y="1930400"/>
            <a:ext cx="706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Ένας υπολογιστής (του δικτύου GIMPS) στο Πανεπιστήμιο του </a:t>
            </a:r>
            <a:r>
              <a:rPr lang="el-GR" dirty="0" err="1"/>
              <a:t>Μισούρι</a:t>
            </a:r>
            <a:r>
              <a:rPr lang="el-GR" dirty="0"/>
              <a:t> στις ΗΠΑ κατέγραψε τον μεγαλύτερο μέχρι σήμερα πρώτο αριθμό, που γράφεται ως:</a:t>
            </a:r>
          </a:p>
          <a:p>
            <a:r>
              <a:rPr lang="el-GR" b="1" dirty="0"/>
              <a:t> 2</a:t>
            </a:r>
            <a:r>
              <a:rPr lang="el-GR" b="1" baseline="30000" dirty="0"/>
              <a:t>74,207,281</a:t>
            </a:r>
            <a:r>
              <a:rPr lang="el-GR" b="1" dirty="0"/>
              <a:t>-1</a:t>
            </a:r>
            <a:r>
              <a:rPr lang="el-GR" dirty="0"/>
              <a:t> και ονομάζεται </a:t>
            </a:r>
            <a:r>
              <a:rPr lang="el-GR" b="1" dirty="0"/>
              <a:t>M74207281</a:t>
            </a:r>
            <a:r>
              <a:rPr lang="el-GR" dirty="0"/>
              <a:t>. Πρόκειται για το 49ο πρώτο του </a:t>
            </a:r>
            <a:r>
              <a:rPr lang="el-GR" dirty="0" err="1"/>
              <a:t>Mersenne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της διαιρετότητας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75295"/>
            <a:ext cx="10018713" cy="39159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sz="5000" dirty="0" smtClean="0"/>
              <a:t>ν/ν (ανακλαστική)</a:t>
            </a:r>
          </a:p>
          <a:p>
            <a:pPr marL="0" indent="0">
              <a:buNone/>
            </a:pPr>
            <a:r>
              <a:rPr lang="el-GR" sz="5000" dirty="0" smtClean="0"/>
              <a:t>ν/μ και μ/κ τότε ν/κ (μεταβατική)</a:t>
            </a:r>
          </a:p>
          <a:p>
            <a:pPr marL="0" indent="0">
              <a:buNone/>
            </a:pPr>
            <a:r>
              <a:rPr lang="el-GR" sz="5000" dirty="0" smtClean="0"/>
              <a:t>δ/ν και δ/μ τότε δ/(</a:t>
            </a:r>
            <a:r>
              <a:rPr lang="el-GR" sz="5000" dirty="0" err="1" smtClean="0"/>
              <a:t>αν+βμ</a:t>
            </a:r>
            <a:r>
              <a:rPr lang="el-GR" sz="5000" dirty="0" smtClean="0"/>
              <a:t>) για κάθε α και β</a:t>
            </a:r>
          </a:p>
          <a:p>
            <a:pPr marL="0" indent="0">
              <a:buNone/>
            </a:pPr>
            <a:r>
              <a:rPr lang="el-GR" sz="5000" dirty="0" smtClean="0"/>
              <a:t>δ/ν τότε </a:t>
            </a:r>
            <a:r>
              <a:rPr lang="el-GR" sz="5000" dirty="0" err="1" smtClean="0"/>
              <a:t>αδ</a:t>
            </a:r>
            <a:r>
              <a:rPr lang="el-GR" sz="5000" dirty="0" smtClean="0"/>
              <a:t>/αν</a:t>
            </a:r>
          </a:p>
          <a:p>
            <a:pPr marL="0" indent="0">
              <a:buNone/>
            </a:pPr>
            <a:r>
              <a:rPr lang="el-GR" sz="5000" dirty="0" smtClean="0"/>
              <a:t>Αν </a:t>
            </a:r>
            <a:r>
              <a:rPr lang="el-GR" sz="5000" dirty="0" err="1" smtClean="0"/>
              <a:t>αδ</a:t>
            </a:r>
            <a:r>
              <a:rPr lang="el-GR" sz="5000" dirty="0" smtClean="0"/>
              <a:t>/αν και α διαφορετικός από το μηδέν τότε δ/ν</a:t>
            </a:r>
          </a:p>
          <a:p>
            <a:pPr marL="0" indent="0">
              <a:buNone/>
            </a:pPr>
            <a:r>
              <a:rPr lang="el-GR" sz="5000" dirty="0" smtClean="0"/>
              <a:t>1/ν</a:t>
            </a:r>
          </a:p>
          <a:p>
            <a:pPr marL="0" indent="0">
              <a:buNone/>
            </a:pPr>
            <a:r>
              <a:rPr lang="el-GR" sz="5000" dirty="0" smtClean="0"/>
              <a:t>Αν ν/1 τότε ν= +1 ή -1</a:t>
            </a:r>
          </a:p>
          <a:p>
            <a:pPr marL="0" indent="0">
              <a:buNone/>
            </a:pPr>
            <a:r>
              <a:rPr lang="el-GR" sz="5000" dirty="0" smtClean="0"/>
              <a:t>δ/0</a:t>
            </a:r>
          </a:p>
          <a:p>
            <a:pPr marL="0" indent="0">
              <a:buNone/>
            </a:pPr>
            <a:r>
              <a:rPr lang="el-GR" sz="5000" dirty="0" smtClean="0"/>
              <a:t>0/ν τότε ν=0</a:t>
            </a:r>
          </a:p>
          <a:p>
            <a:pPr marL="0" indent="0">
              <a:buNone/>
            </a:pPr>
            <a:r>
              <a:rPr lang="el-GR" sz="5000" dirty="0" smtClean="0"/>
              <a:t>δ και ν θετικοί και δ/ν τότε δ μικρότερο ή ίσο του </a:t>
            </a:r>
            <a:r>
              <a:rPr lang="el-GR" sz="5000" dirty="0"/>
              <a:t>ν</a:t>
            </a:r>
            <a:endParaRPr lang="el-GR" sz="5000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</a:t>
            </a:r>
            <a:r>
              <a:rPr lang="el-GR" dirty="0"/>
              <a:t>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Αποδείξτε</a:t>
            </a:r>
            <a:r>
              <a:rPr lang="el-GR" dirty="0" smtClean="0"/>
              <a:t> ή απορρίψτε με κάποιο </a:t>
            </a:r>
            <a:r>
              <a:rPr lang="el-GR" dirty="0" err="1" smtClean="0"/>
              <a:t>αντιπαράδειγμα</a:t>
            </a:r>
            <a:r>
              <a:rPr lang="el-GR" dirty="0" smtClean="0"/>
              <a:t>: </a:t>
            </a:r>
            <a:r>
              <a:rPr lang="el-GR" dirty="0" err="1" smtClean="0"/>
              <a:t>a|b+c</a:t>
            </a:r>
            <a:r>
              <a:rPr lang="el-GR" dirty="0" smtClean="0"/>
              <a:t> </a:t>
            </a:r>
            <a:r>
              <a:rPr lang="el-GR" dirty="0"/>
              <a:t>⇒ </a:t>
            </a:r>
            <a:r>
              <a:rPr lang="el-GR" dirty="0" err="1" smtClean="0"/>
              <a:t>a|b</a:t>
            </a:r>
            <a:r>
              <a:rPr lang="el-GR" dirty="0" smtClean="0"/>
              <a:t> ή </a:t>
            </a:r>
            <a:r>
              <a:rPr lang="el-GR" dirty="0" err="1" smtClean="0"/>
              <a:t>a|c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7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αλγόριθμος της διαίρεσης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γένεση του αλγορίθμου της διαίρεσης και του ευκλείδειου αλγορίθμου</a:t>
            </a:r>
          </a:p>
          <a:p>
            <a:r>
              <a:rPr lang="en-US" dirty="0">
                <a:hlinkClick r:id=""/>
              </a:rPr>
              <a:t>https://el.wikipedia.org/wiki/%CE%91%CE%BB%CE%B3%CF%8C%CF%81%CE%B9%CE%B8%CE%BC</a:t>
            </a:r>
            <a:r>
              <a:rPr lang="en-US" dirty="0" smtClean="0">
                <a:hlinkClick r:id=""/>
              </a:rPr>
              <a:t>%</a:t>
            </a:r>
            <a:endParaRPr lang="el-GR" dirty="0" smtClean="0"/>
          </a:p>
          <a:p>
            <a:r>
              <a:rPr lang="en-US" dirty="0" smtClean="0"/>
              <a:t>A</a:t>
            </a:r>
            <a:r>
              <a:rPr lang="el-GR" dirty="0" smtClean="0"/>
              <a:t>ν  </a:t>
            </a:r>
            <a:r>
              <a:rPr lang="en-US" dirty="0" smtClean="0"/>
              <a:t>a, b </a:t>
            </a:r>
            <a:r>
              <a:rPr lang="el-GR" dirty="0" smtClean="0"/>
              <a:t> ακέραιοι με </a:t>
            </a:r>
            <a:r>
              <a:rPr lang="en-US" dirty="0" smtClean="0"/>
              <a:t>b</a:t>
            </a:r>
            <a:r>
              <a:rPr lang="el-GR" dirty="0" smtClean="0"/>
              <a:t> διαφορετικό του μηδενός. Τότε υπάρχουν μοναδικοί ακέραιοι </a:t>
            </a:r>
            <a:r>
              <a:rPr lang="en-US" dirty="0" smtClean="0"/>
              <a:t>q, r </a:t>
            </a:r>
            <a:r>
              <a:rPr lang="el-GR" dirty="0" smtClean="0"/>
              <a:t> ώστε </a:t>
            </a:r>
            <a:r>
              <a:rPr lang="en-US" dirty="0"/>
              <a:t>a</a:t>
            </a:r>
            <a:r>
              <a:rPr lang="en-US" dirty="0" smtClean="0"/>
              <a:t>=</a:t>
            </a:r>
            <a:r>
              <a:rPr lang="en-US" dirty="0" err="1" smtClean="0"/>
              <a:t>bq+r</a:t>
            </a:r>
            <a:r>
              <a:rPr lang="el-GR" dirty="0" smtClean="0"/>
              <a:t>, </a:t>
            </a:r>
            <a:r>
              <a:rPr lang="en-US" dirty="0" smtClean="0"/>
              <a:t>0&lt;= r&lt;|</a:t>
            </a:r>
            <a:r>
              <a:rPr lang="en-US" dirty="0"/>
              <a:t>b</a:t>
            </a:r>
            <a:r>
              <a:rPr lang="en-US" dirty="0" smtClean="0"/>
              <a:t>|</a:t>
            </a:r>
            <a:endParaRPr lang="el-GR" dirty="0" smtClean="0"/>
          </a:p>
          <a:p>
            <a:pPr lvl="1"/>
            <a:r>
              <a:rPr lang="el-GR" dirty="0" smtClean="0"/>
              <a:t>Γεωμετρική αναπαράσταση του αλγορίθμου</a:t>
            </a:r>
            <a:endParaRPr lang="en-US" dirty="0" smtClean="0"/>
          </a:p>
          <a:p>
            <a:pPr lvl="1"/>
            <a:r>
              <a:rPr lang="el-GR" dirty="0" smtClean="0"/>
              <a:t>Απόδειξη για </a:t>
            </a:r>
            <a:r>
              <a:rPr lang="en-US" dirty="0" smtClean="0"/>
              <a:t>a </a:t>
            </a:r>
            <a:r>
              <a:rPr lang="el-GR" dirty="0" smtClean="0"/>
              <a:t>θετικό ακέραιο</a:t>
            </a:r>
          </a:p>
        </p:txBody>
      </p:sp>
    </p:spTree>
    <p:extLst>
      <p:ext uri="{BB962C8B-B14F-4D97-AF65-F5344CB8AC3E}">
        <p14:creationId xmlns:p14="http://schemas.microsoft.com/office/powerpoint/2010/main" val="12305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Απόδειξη του αλγορίθμου της διαίρεσης για </a:t>
            </a:r>
            <a:r>
              <a:rPr lang="en-US" dirty="0" smtClean="0"/>
              <a:t>a </a:t>
            </a:r>
            <a:r>
              <a:rPr lang="el-GR" dirty="0" smtClean="0"/>
              <a:t>και </a:t>
            </a:r>
            <a:r>
              <a:rPr lang="en-US" dirty="0" smtClean="0"/>
              <a:t>b </a:t>
            </a:r>
            <a:r>
              <a:rPr lang="el-GR" dirty="0" smtClean="0"/>
              <a:t>φυσικο</a:t>
            </a:r>
            <a:r>
              <a:rPr lang="el-GR" dirty="0" smtClean="0"/>
              <a:t>ί αριθμοί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4630" y="1690688"/>
                <a:ext cx="10924784" cy="47226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l-GR" sz="1800" b="1" dirty="0" smtClean="0"/>
                  <a:t>Ύπαρξη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b</a:t>
                </a:r>
                <a:r>
                  <a:rPr lang="el-GR" sz="1800" dirty="0" smtClean="0"/>
                  <a:t> διαφορετικός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του μηδενός και έστω </a:t>
                </a:r>
                <a:r>
                  <a:rPr lang="en-US" sz="1800" dirty="0" smtClean="0"/>
                  <a:t>a</a:t>
                </a:r>
                <a:r>
                  <a:rPr lang="el-GR" sz="1800" dirty="0" smtClean="0"/>
                  <a:t> μεγαλύτερος του </a:t>
                </a:r>
                <a:r>
                  <a:rPr lang="en-US" sz="1800" dirty="0" smtClean="0"/>
                  <a:t>b</a:t>
                </a:r>
                <a:endParaRPr lang="el-GR" sz="1800" dirty="0" smtClean="0"/>
              </a:p>
              <a:p>
                <a:pPr marL="0" indent="0">
                  <a:buNone/>
                </a:pPr>
                <a:r>
                  <a:rPr lang="el-GR" sz="1800" dirty="0" smtClean="0"/>
                  <a:t>Παίρνω το σύνολο με στοιχεία πολλαπλάσια του 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 </a:t>
                </a:r>
              </a:p>
              <a:p>
                <a:pPr marL="0" indent="0">
                  <a:buNone/>
                </a:pPr>
                <a:r>
                  <a:rPr lang="el-GR" sz="1800" dirty="0" smtClean="0"/>
                  <a:t>Α =    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,2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,3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,4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,5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,...χ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      με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κάθε στοιχείο να είναι μι</a:t>
                </a:r>
                <a:r>
                  <a:rPr lang="el-GR" sz="1800" dirty="0"/>
                  <a:t>κ</a:t>
                </a:r>
                <a:r>
                  <a:rPr lang="el-GR" sz="1800" dirty="0" smtClean="0"/>
                  <a:t>ρότερο από το </a:t>
                </a:r>
                <a:r>
                  <a:rPr lang="en-US" sz="1800" dirty="0" smtClean="0"/>
                  <a:t>a</a:t>
                </a:r>
                <a:r>
                  <a:rPr lang="el-GR" sz="1800" dirty="0" smtClean="0"/>
                  <a:t>.</a:t>
                </a:r>
                <a:endParaRPr lang="el-GR" sz="1800" dirty="0" smtClean="0"/>
              </a:p>
              <a:p>
                <a:pPr marL="0" indent="0">
                  <a:buNone/>
                </a:pPr>
                <a:r>
                  <a:rPr lang="el-GR" sz="1800" dirty="0" smtClean="0"/>
                  <a:t>Επειδή το Α έχει στοιχεία και περιορίζεται (φράσσεται) από το </a:t>
                </a:r>
                <a:r>
                  <a:rPr lang="en-US" sz="1800" dirty="0" smtClean="0"/>
                  <a:t>a</a:t>
                </a:r>
                <a:r>
                  <a:rPr lang="el-GR" sz="1800" dirty="0" smtClean="0"/>
                  <a:t> υπάρχει ένα μέγιστο στοιχείο. Έστω </a:t>
                </a:r>
                <a:r>
                  <a:rPr lang="en-US" sz="1800" dirty="0" err="1"/>
                  <a:t>q</a:t>
                </a:r>
                <a:r>
                  <a:rPr lang="en-US" sz="1800" dirty="0" err="1" smtClean="0"/>
                  <a:t>b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μέγιστο αυτό στοιχείο. Τότε έχουμε  </a:t>
                </a:r>
                <a:r>
                  <a:rPr lang="en-US" sz="1800" dirty="0" smtClean="0"/>
                  <a:t>q</a:t>
                </a:r>
                <a:r>
                  <a:rPr lang="en-US" sz="1800" dirty="0"/>
                  <a:t>b</a:t>
                </a:r>
                <a14:m>
                  <m:oMath xmlns:m="http://schemas.openxmlformats.org/officeDocument/2006/math">
                    <m:r>
                      <a:rPr lang="el-GR" sz="1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l-GR" sz="1800" dirty="0" smtClean="0"/>
                  <a:t>α&lt;(</a:t>
                </a:r>
                <a:r>
                  <a:rPr lang="en-US" sz="1800" dirty="0" smtClean="0"/>
                  <a:t>q+1)</a:t>
                </a:r>
                <a:r>
                  <a:rPr lang="en-US" sz="1800" dirty="0"/>
                  <a:t>b</a:t>
                </a:r>
                <a:r>
                  <a:rPr lang="el-GR" sz="1800" dirty="0" smtClean="0"/>
                  <a:t> δηλαδή </a:t>
                </a:r>
                <a:r>
                  <a:rPr lang="en-US" sz="1800" dirty="0"/>
                  <a:t>q</a:t>
                </a:r>
                <a:r>
                  <a:rPr lang="en-US" sz="1800" dirty="0" smtClean="0"/>
                  <a:t>b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a</m:t>
                    </m:r>
                  </m:oMath>
                </a14:m>
                <a:r>
                  <a:rPr lang="el-GR" sz="1800" dirty="0" smtClean="0"/>
                  <a:t>&lt; </a:t>
                </a:r>
                <a:r>
                  <a:rPr lang="en-US" sz="1800" dirty="0" err="1" smtClean="0"/>
                  <a:t>q</a:t>
                </a:r>
                <a:r>
                  <a:rPr lang="en-US" sz="1800" dirty="0" err="1"/>
                  <a:t>b</a:t>
                </a:r>
                <a:r>
                  <a:rPr lang="el-GR" sz="1800" dirty="0" smtClean="0"/>
                  <a:t>+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 (1)</a:t>
                </a:r>
              </a:p>
              <a:p>
                <a:pPr marL="0" indent="0">
                  <a:buNone/>
                </a:pPr>
                <a:r>
                  <a:rPr lang="el-GR" sz="1800" dirty="0" smtClean="0"/>
                  <a:t>Θέτω </a:t>
                </a:r>
                <a:r>
                  <a:rPr lang="en-US" sz="1800" dirty="0" smtClean="0"/>
                  <a:t>r=</a:t>
                </a:r>
                <a:r>
                  <a:rPr lang="en-US" sz="1800" dirty="0"/>
                  <a:t>a</a:t>
                </a:r>
                <a:r>
                  <a:rPr lang="el-GR" sz="1800" dirty="0" smtClean="0"/>
                  <a:t>-</a:t>
                </a:r>
                <a:r>
                  <a:rPr lang="en-US" sz="1800" dirty="0" err="1" smtClean="0"/>
                  <a:t>q</a:t>
                </a:r>
                <a:r>
                  <a:rPr lang="en-US" sz="1800" dirty="0" err="1"/>
                  <a:t>b</a:t>
                </a:r>
                <a:r>
                  <a:rPr lang="el-GR" sz="1800" dirty="0" smtClean="0"/>
                  <a:t> Τότε  από τη σχέση (1) έχουμε ότι 0</a:t>
                </a:r>
                <a:r>
                  <a:rPr lang="el-GR" sz="18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l-GR" sz="1800" dirty="0" smtClean="0"/>
                  <a:t> </a:t>
                </a:r>
                <a:r>
                  <a:rPr lang="en-US" sz="1800" dirty="0" smtClean="0"/>
                  <a:t>r &lt; </a:t>
                </a:r>
                <a:r>
                  <a:rPr lang="en-US" sz="1800" dirty="0"/>
                  <a:t>b</a:t>
                </a:r>
                <a:r>
                  <a:rPr lang="el-GR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l-GR" sz="1800" b="1" dirty="0" smtClean="0"/>
                  <a:t>Μοναδικότητα</a:t>
                </a:r>
              </a:p>
              <a:p>
                <a:pPr marL="0" indent="0">
                  <a:buNone/>
                </a:pPr>
                <a:r>
                  <a:rPr lang="el-GR" sz="1800" dirty="0" smtClean="0"/>
                  <a:t>Έστω ότι οι </a:t>
                </a:r>
                <a:r>
                  <a:rPr lang="en-US" sz="1800" dirty="0" smtClean="0"/>
                  <a:t>q </a:t>
                </a:r>
                <a:r>
                  <a:rPr lang="el-GR" sz="1800" dirty="0" smtClean="0"/>
                  <a:t>και </a:t>
                </a:r>
                <a:r>
                  <a:rPr lang="en-US" sz="1800" dirty="0" smtClean="0"/>
                  <a:t>r </a:t>
                </a:r>
                <a:r>
                  <a:rPr lang="el-GR" sz="1800" dirty="0" smtClean="0"/>
                  <a:t>δεν είναι μοναδικοί. Τότε έχουμε τα παρακάτω</a:t>
                </a:r>
              </a:p>
              <a:p>
                <a:pPr marL="0" indent="0">
                  <a:buNone/>
                </a:pPr>
                <a:r>
                  <a:rPr lang="en-US" sz="1800" dirty="0"/>
                  <a:t>a</a:t>
                </a:r>
                <a:r>
                  <a:rPr lang="el-GR" sz="1800" dirty="0" smtClean="0"/>
                  <a:t>=</a:t>
                </a:r>
                <a:r>
                  <a:rPr lang="en-US" sz="1800" dirty="0" smtClean="0"/>
                  <a:t>q</a:t>
                </a:r>
                <a:r>
                  <a:rPr lang="en-US" sz="1800" baseline="-25000" dirty="0" smtClean="0"/>
                  <a:t>1</a:t>
                </a:r>
                <a:r>
                  <a:rPr lang="en-US" sz="1800" dirty="0"/>
                  <a:t>b</a:t>
                </a:r>
                <a:r>
                  <a:rPr lang="el-GR" sz="1800" dirty="0" smtClean="0"/>
                  <a:t>+</a:t>
                </a:r>
                <a:r>
                  <a:rPr lang="en-US" sz="1800" dirty="0" smtClean="0"/>
                  <a:t>r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   </a:t>
                </a:r>
                <a:r>
                  <a:rPr lang="el-GR" sz="1800" dirty="0" smtClean="0"/>
                  <a:t>με </a:t>
                </a:r>
                <a:r>
                  <a:rPr lang="el-GR" sz="1800" dirty="0"/>
                  <a:t>0</a:t>
                </a:r>
                <a:r>
                  <a:rPr lang="el-GR" sz="18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l-GR" sz="1800" dirty="0"/>
                  <a:t> </a:t>
                </a:r>
                <a:r>
                  <a:rPr lang="en-US" sz="1800" dirty="0" smtClean="0"/>
                  <a:t>r</a:t>
                </a:r>
                <a:r>
                  <a:rPr lang="el-GR" sz="1800" baseline="-25000" dirty="0" smtClean="0"/>
                  <a:t>1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&lt; b</a:t>
                </a:r>
                <a:r>
                  <a:rPr lang="el-GR" sz="1800" dirty="0" smtClean="0"/>
                  <a:t> και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a</a:t>
                </a:r>
                <a:r>
                  <a:rPr lang="el-GR" sz="1800" dirty="0" smtClean="0"/>
                  <a:t>=</a:t>
                </a:r>
                <a:r>
                  <a:rPr lang="en-US" sz="1800" dirty="0" smtClean="0"/>
                  <a:t>q</a:t>
                </a:r>
                <a:r>
                  <a:rPr lang="el-GR" sz="1800" baseline="-25000" dirty="0" smtClean="0"/>
                  <a:t>2</a:t>
                </a:r>
                <a:r>
                  <a:rPr lang="en-US" sz="1800" dirty="0"/>
                  <a:t>b</a:t>
                </a:r>
                <a:r>
                  <a:rPr lang="el-GR" sz="1800" dirty="0" smtClean="0"/>
                  <a:t>+</a:t>
                </a:r>
                <a:r>
                  <a:rPr lang="en-US" sz="1800" dirty="0" smtClean="0"/>
                  <a:t>r</a:t>
                </a:r>
                <a:r>
                  <a:rPr lang="el-GR" sz="1800" baseline="-25000" dirty="0" smtClean="0"/>
                  <a:t>2</a:t>
                </a:r>
                <a:r>
                  <a:rPr lang="en-US" sz="1800" dirty="0" smtClean="0"/>
                  <a:t>   </a:t>
                </a:r>
                <a:r>
                  <a:rPr lang="el-GR" sz="1800" dirty="0"/>
                  <a:t>με 0</a:t>
                </a:r>
                <a:r>
                  <a:rPr lang="el-GR" sz="18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l-GR" sz="1800" dirty="0"/>
                  <a:t> </a:t>
                </a:r>
                <a:r>
                  <a:rPr lang="en-US" sz="1800" dirty="0" smtClean="0"/>
                  <a:t>r</a:t>
                </a:r>
                <a:r>
                  <a:rPr lang="el-GR" sz="1800" baseline="-25000" dirty="0" smtClean="0"/>
                  <a:t>2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&lt; b</a:t>
                </a:r>
                <a:r>
                  <a:rPr lang="el-GR" sz="1800" dirty="0" smtClean="0"/>
                  <a:t> όπου </a:t>
                </a:r>
                <a:r>
                  <a:rPr lang="en-US" sz="1800" dirty="0" smtClean="0"/>
                  <a:t>q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διαφορετικός από το </a:t>
                </a:r>
                <a:r>
                  <a:rPr lang="en-US" sz="1800" dirty="0" smtClean="0"/>
                  <a:t>q</a:t>
                </a:r>
                <a:r>
                  <a:rPr lang="el-GR" sz="1800" baseline="-25000" dirty="0" smtClean="0"/>
                  <a:t>2</a:t>
                </a:r>
                <a:r>
                  <a:rPr lang="el-GR" sz="1800" dirty="0" smtClean="0"/>
                  <a:t> και </a:t>
                </a:r>
                <a:r>
                  <a:rPr lang="en-US" sz="1800" dirty="0" smtClean="0"/>
                  <a:t>r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διαφορετικός από το </a:t>
                </a:r>
                <a:r>
                  <a:rPr lang="en-US" sz="1800" dirty="0" smtClean="0"/>
                  <a:t>r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l-GR" sz="1800" dirty="0" smtClean="0"/>
                  <a:t>Αφαιρώντας τις παραπάνω σχέσεις κατά μέλη έχουμε 0=(</a:t>
                </a:r>
                <a:r>
                  <a:rPr lang="en-US" sz="1800" dirty="0" smtClean="0"/>
                  <a:t>q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-q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)</a:t>
                </a:r>
                <a:r>
                  <a:rPr lang="en-US" sz="1800" dirty="0"/>
                  <a:t>b</a:t>
                </a:r>
                <a:r>
                  <a:rPr lang="el-GR" sz="1800" dirty="0" smtClean="0"/>
                  <a:t> +(</a:t>
                </a:r>
                <a:r>
                  <a:rPr lang="en-US" sz="1800" dirty="0" smtClean="0"/>
                  <a:t>r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-r</a:t>
                </a:r>
                <a:r>
                  <a:rPr lang="en-US" sz="1800" baseline="-25000" dirty="0" smtClean="0"/>
                  <a:t>2</a:t>
                </a:r>
                <a:r>
                  <a:rPr lang="en-US" sz="1800" dirty="0" smtClean="0"/>
                  <a:t>) </a:t>
                </a:r>
                <a:r>
                  <a:rPr lang="el-GR" sz="1800" dirty="0" smtClean="0"/>
                  <a:t>με  –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&lt;</a:t>
                </a:r>
                <a:r>
                  <a:rPr lang="en-US" sz="1800" dirty="0" smtClean="0"/>
                  <a:t>r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-r</a:t>
                </a:r>
                <a:r>
                  <a:rPr lang="en-US" sz="1800" baseline="-25000" dirty="0" smtClean="0"/>
                  <a:t>2</a:t>
                </a:r>
                <a:r>
                  <a:rPr lang="el-GR" sz="1800" dirty="0" smtClean="0"/>
                  <a:t>&lt;</a:t>
                </a:r>
                <a:r>
                  <a:rPr lang="en-US" sz="1800" dirty="0" smtClean="0"/>
                  <a:t>b</a:t>
                </a:r>
                <a:endParaRPr lang="el-GR" sz="1800" dirty="0" smtClean="0"/>
              </a:p>
              <a:p>
                <a:pPr marL="0" indent="0">
                  <a:buNone/>
                </a:pPr>
                <a:r>
                  <a:rPr lang="el-GR" sz="1800" dirty="0" smtClean="0"/>
                  <a:t>Τότε (</a:t>
                </a:r>
                <a:r>
                  <a:rPr lang="en-US" sz="1800" dirty="0" smtClean="0"/>
                  <a:t>q</a:t>
                </a:r>
                <a:r>
                  <a:rPr lang="el-GR" sz="1800" baseline="-25000" dirty="0" smtClean="0"/>
                  <a:t>2</a:t>
                </a:r>
                <a:r>
                  <a:rPr lang="en-US" sz="1800" dirty="0" smtClean="0"/>
                  <a:t>-q</a:t>
                </a:r>
                <a:r>
                  <a:rPr lang="el-GR" sz="1800" baseline="-25000" dirty="0" smtClean="0"/>
                  <a:t>1)</a:t>
                </a:r>
                <a:r>
                  <a:rPr lang="en-US" sz="1800" dirty="0" smtClean="0"/>
                  <a:t>)</a:t>
                </a:r>
                <a:r>
                  <a:rPr lang="en-US" sz="1800" dirty="0"/>
                  <a:t>b</a:t>
                </a:r>
                <a:r>
                  <a:rPr lang="el-GR" sz="1800" dirty="0" smtClean="0"/>
                  <a:t> = </a:t>
                </a:r>
                <a:r>
                  <a:rPr lang="en-US" sz="1800" dirty="0" smtClean="0"/>
                  <a:t>r</a:t>
                </a:r>
                <a:r>
                  <a:rPr lang="en-US" sz="1800" baseline="-25000" dirty="0" smtClean="0"/>
                  <a:t>1</a:t>
                </a:r>
                <a:r>
                  <a:rPr lang="en-US" sz="1800" dirty="0" smtClean="0"/>
                  <a:t>-r</a:t>
                </a:r>
                <a:r>
                  <a:rPr lang="en-US" sz="1800" baseline="-25000" dirty="0" smtClean="0"/>
                  <a:t>2</a:t>
                </a:r>
                <a:r>
                  <a:rPr lang="el-GR" sz="1800" dirty="0"/>
                  <a:t> </a:t>
                </a:r>
                <a:r>
                  <a:rPr lang="el-GR" sz="1800" dirty="0" smtClean="0"/>
                  <a:t>άρα –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&lt; </a:t>
                </a:r>
                <a:r>
                  <a:rPr lang="el-GR" sz="1800" dirty="0"/>
                  <a:t>(</a:t>
                </a:r>
                <a:r>
                  <a:rPr lang="en-US" sz="1800" dirty="0"/>
                  <a:t>q</a:t>
                </a:r>
                <a:r>
                  <a:rPr lang="el-GR" sz="1800" baseline="-25000" dirty="0"/>
                  <a:t>2</a:t>
                </a:r>
                <a:r>
                  <a:rPr lang="en-US" sz="1800" dirty="0"/>
                  <a:t>-q</a:t>
                </a:r>
                <a:r>
                  <a:rPr lang="el-GR" sz="1800" baseline="-25000" dirty="0"/>
                  <a:t>1)</a:t>
                </a:r>
                <a:r>
                  <a:rPr lang="en-US" sz="1800" dirty="0" smtClean="0"/>
                  <a:t>)b</a:t>
                </a:r>
                <a:r>
                  <a:rPr lang="el-GR" sz="1800" dirty="0" smtClean="0"/>
                  <a:t> &lt;</a:t>
                </a:r>
                <a:r>
                  <a:rPr lang="en-US" sz="1800" dirty="0" smtClean="0"/>
                  <a:t>b</a:t>
                </a:r>
                <a:r>
                  <a:rPr lang="el-GR" sz="1800" dirty="0" smtClean="0"/>
                  <a:t>. Τότε έχουμε -1&lt;</a:t>
                </a:r>
                <a:r>
                  <a:rPr lang="en-US" sz="1800" dirty="0"/>
                  <a:t> q</a:t>
                </a:r>
                <a:r>
                  <a:rPr lang="el-GR" sz="1800" baseline="-25000" dirty="0"/>
                  <a:t>2</a:t>
                </a:r>
                <a:r>
                  <a:rPr lang="en-US" sz="1800" dirty="0"/>
                  <a:t>-q</a:t>
                </a:r>
                <a:r>
                  <a:rPr lang="el-GR" sz="1800" baseline="-25000" dirty="0" smtClean="0"/>
                  <a:t>1</a:t>
                </a:r>
                <a:r>
                  <a:rPr lang="el-GR" sz="1800" dirty="0" smtClean="0"/>
                  <a:t>&lt;1 Άρα </a:t>
                </a:r>
                <a:r>
                  <a:rPr lang="en-US" sz="1800" dirty="0" smtClean="0"/>
                  <a:t>q</a:t>
                </a:r>
                <a:r>
                  <a:rPr lang="el-GR" sz="1800" baseline="-25000" dirty="0" smtClean="0"/>
                  <a:t>2</a:t>
                </a:r>
                <a:r>
                  <a:rPr lang="en-US" sz="1800" dirty="0" smtClean="0"/>
                  <a:t>=q</a:t>
                </a:r>
                <a:r>
                  <a:rPr lang="el-GR" sz="1800" baseline="-25000" dirty="0" smtClean="0"/>
                  <a:t>1</a:t>
                </a:r>
                <a:r>
                  <a:rPr lang="el-GR" sz="1800" dirty="0" smtClean="0"/>
                  <a:t> </a:t>
                </a:r>
                <a:endParaRPr lang="el-GR" sz="1800" dirty="0"/>
              </a:p>
              <a:p>
                <a:pPr marL="0" indent="0">
                  <a:buNone/>
                </a:pPr>
                <a:endParaRPr lang="el-GR" sz="1800" dirty="0"/>
              </a:p>
              <a:p>
                <a:pPr marL="0" indent="0">
                  <a:buNone/>
                </a:pPr>
                <a:endParaRPr lang="el-GR" sz="1800" dirty="0"/>
              </a:p>
              <a:p>
                <a:pPr marL="0" indent="0">
                  <a:buNone/>
                </a:pPr>
                <a:endParaRPr lang="el-GR" sz="1800" dirty="0" smtClean="0"/>
              </a:p>
              <a:p>
                <a:pPr marL="0" indent="0">
                  <a:buNone/>
                </a:pPr>
                <a:endParaRPr lang="el-GR" b="1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630" y="1690688"/>
                <a:ext cx="10924784" cy="4722638"/>
              </a:xfrm>
              <a:blipFill rotWithShape="0">
                <a:blip r:embed="rId3"/>
                <a:stretch>
                  <a:fillRect l="-1172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1202498" y="2778256"/>
            <a:ext cx="175365" cy="4158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194137" y="2746941"/>
            <a:ext cx="112735" cy="5386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Κριτήρια διαιρετότητας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Δώστε παραδείγματα αριθμών που διαιρούνται με το 3</a:t>
            </a:r>
          </a:p>
          <a:p>
            <a:r>
              <a:rPr lang="el-GR" dirty="0" smtClean="0"/>
              <a:t>Μπορείτε να βρείτε κάποιο τρόπο να ελέγχετε αν ένας αριθμός διαιρείται με το 3 χωρίς να κάνετε τη διαίρεση;</a:t>
            </a:r>
          </a:p>
          <a:p>
            <a:r>
              <a:rPr lang="el-GR" dirty="0" smtClean="0"/>
              <a:t>Αποδείξτε  την ισχύ του</a:t>
            </a:r>
          </a:p>
          <a:p>
            <a:r>
              <a:rPr lang="el-GR" dirty="0" smtClean="0"/>
              <a:t>Υπάρχουν κριτήρια για να ελέγχετε τη διαίρεση με άλλους αριθμούς (</a:t>
            </a:r>
            <a:r>
              <a:rPr lang="el-GR" dirty="0" err="1" smtClean="0"/>
              <a:t>π.χ</a:t>
            </a:r>
            <a:r>
              <a:rPr lang="el-GR" dirty="0" smtClean="0"/>
              <a:t> 2, 5, 11)</a:t>
            </a:r>
          </a:p>
        </p:txBody>
      </p:sp>
    </p:spTree>
    <p:extLst>
      <p:ext uri="{BB962C8B-B14F-4D97-AF65-F5344CB8AC3E}">
        <p14:creationId xmlns:p14="http://schemas.microsoft.com/office/powerpoint/2010/main" val="5483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Ασκήσεις- προβλήματα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Έλεγξε την ορθότητα των παρακάτω προτάσεων:</a:t>
            </a:r>
          </a:p>
          <a:p>
            <a:pPr lvl="1"/>
            <a:r>
              <a:rPr lang="el-GR" dirty="0" smtClean="0"/>
              <a:t>Το άθροισμα 4 διαδοχικών φυσικών αριθμών είναι πολλαπλάσιο του 4</a:t>
            </a:r>
          </a:p>
          <a:p>
            <a:pPr lvl="1"/>
            <a:r>
              <a:rPr lang="el-GR" dirty="0" smtClean="0"/>
              <a:t>Το άθροισμα 5 διαδοχικών φυσικών αριθμών είναι πολλαπλάσιο του 5</a:t>
            </a:r>
          </a:p>
          <a:p>
            <a:pPr lvl="1"/>
            <a:r>
              <a:rPr lang="el-GR" dirty="0" smtClean="0"/>
              <a:t>Το άθροισμα 6 διαδοχικών φυσικών αριθμών είναι πολλαπλάσιο του3</a:t>
            </a:r>
          </a:p>
          <a:p>
            <a:r>
              <a:rPr lang="el-GR" dirty="0" smtClean="0"/>
              <a:t>Το άθροισμα ν διαδοχικών φυσικών αριθμών </a:t>
            </a:r>
            <a:r>
              <a:rPr lang="el-GR" dirty="0" err="1" smtClean="0"/>
              <a:t>ποιών</a:t>
            </a:r>
            <a:r>
              <a:rPr lang="el-GR" dirty="0" smtClean="0"/>
              <a:t> αριθμών μπορεί να είναι πολλαπλάσιο;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l-GR" dirty="0" err="1" smtClean="0"/>
              <a:t>έγιστος</a:t>
            </a:r>
            <a:r>
              <a:rPr lang="el-GR" dirty="0" smtClean="0"/>
              <a:t> κοινός διαιρέτης και ευκλείδειος αλγόριθμος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ΟΡΙΣΜΟΣ. </a:t>
            </a:r>
            <a:r>
              <a:rPr lang="el-GR" i="1" dirty="0"/>
              <a:t>Αν οι </a:t>
            </a:r>
            <a:r>
              <a:rPr lang="el-GR" dirty="0"/>
              <a:t>a, b </a:t>
            </a:r>
            <a:r>
              <a:rPr lang="el-GR" i="1" dirty="0"/>
              <a:t>δεν </a:t>
            </a:r>
            <a:r>
              <a:rPr lang="el-GR" i="1" dirty="0" err="1"/>
              <a:t>είναι</a:t>
            </a:r>
            <a:r>
              <a:rPr lang="el-GR" i="1" dirty="0"/>
              <a:t> και οι </a:t>
            </a:r>
            <a:r>
              <a:rPr lang="el-GR" i="1" dirty="0" err="1"/>
              <a:t>δύο</a:t>
            </a:r>
            <a:r>
              <a:rPr lang="el-GR" i="1" dirty="0"/>
              <a:t> </a:t>
            </a:r>
            <a:r>
              <a:rPr lang="el-GR" dirty="0"/>
              <a:t>0</a:t>
            </a:r>
            <a:r>
              <a:rPr lang="el-GR" i="1" dirty="0"/>
              <a:t>, </a:t>
            </a:r>
            <a:r>
              <a:rPr lang="el-GR" i="1" dirty="0" err="1"/>
              <a:t>τότε</a:t>
            </a:r>
            <a:r>
              <a:rPr lang="el-GR" i="1" dirty="0"/>
              <a:t> ο </a:t>
            </a:r>
            <a:r>
              <a:rPr lang="el-GR" i="1" dirty="0" err="1"/>
              <a:t>μεγαλύτερος</a:t>
            </a:r>
            <a:r>
              <a:rPr lang="el-GR" i="1" dirty="0"/>
              <a:t> </a:t>
            </a:r>
            <a:r>
              <a:rPr lang="el-GR" i="1" dirty="0" err="1"/>
              <a:t>απο</a:t>
            </a:r>
            <a:r>
              <a:rPr lang="el-GR" i="1" dirty="0"/>
              <a:t>́ τους </a:t>
            </a:r>
            <a:r>
              <a:rPr lang="el-GR" i="1" dirty="0" err="1"/>
              <a:t>κοινούς</a:t>
            </a:r>
            <a:r>
              <a:rPr lang="el-GR" i="1" dirty="0"/>
              <a:t> </a:t>
            </a:r>
            <a:r>
              <a:rPr lang="el-GR" i="1" dirty="0" err="1"/>
              <a:t>διαιρέτες</a:t>
            </a:r>
            <a:r>
              <a:rPr lang="el-GR" i="1" dirty="0"/>
              <a:t> τους </a:t>
            </a:r>
            <a:r>
              <a:rPr lang="el-GR" i="1" dirty="0" err="1"/>
              <a:t>ονομάζεται</a:t>
            </a:r>
            <a:r>
              <a:rPr lang="el-GR" i="1" dirty="0"/>
              <a:t> </a:t>
            </a:r>
            <a:r>
              <a:rPr lang="el-GR" b="1" dirty="0" err="1"/>
              <a:t>μέγιστος</a:t>
            </a:r>
            <a:r>
              <a:rPr lang="el-GR" b="1" dirty="0"/>
              <a:t> </a:t>
            </a:r>
            <a:r>
              <a:rPr lang="el-GR" b="1" dirty="0" err="1"/>
              <a:t>κοινός</a:t>
            </a:r>
            <a:r>
              <a:rPr lang="el-GR" b="1" dirty="0"/>
              <a:t> </a:t>
            </a:r>
            <a:r>
              <a:rPr lang="el-GR" b="1" dirty="0" err="1"/>
              <a:t>διαιρέτης</a:t>
            </a:r>
            <a:r>
              <a:rPr lang="el-GR" b="1" dirty="0"/>
              <a:t> </a:t>
            </a:r>
            <a:r>
              <a:rPr lang="el-GR" i="1" dirty="0"/>
              <a:t>των </a:t>
            </a:r>
            <a:r>
              <a:rPr lang="el-GR" dirty="0"/>
              <a:t>a, b </a:t>
            </a:r>
            <a:r>
              <a:rPr lang="el-GR" i="1" dirty="0"/>
              <a:t>και </a:t>
            </a:r>
            <a:r>
              <a:rPr lang="el-GR" i="1" dirty="0" err="1"/>
              <a:t>συμβολίζεται</a:t>
            </a:r>
            <a:r>
              <a:rPr lang="el-GR" i="1" dirty="0"/>
              <a:t> </a:t>
            </a:r>
            <a:r>
              <a:rPr lang="el-GR" dirty="0" smtClean="0"/>
              <a:t> (</a:t>
            </a:r>
            <a:r>
              <a:rPr lang="el-GR" dirty="0"/>
              <a:t>a, b).</a:t>
            </a:r>
            <a:br>
              <a:rPr lang="el-GR" dirty="0"/>
            </a:br>
            <a:r>
              <a:rPr lang="el-GR" i="1" dirty="0"/>
              <a:t>Αν οι </a:t>
            </a:r>
            <a:r>
              <a:rPr lang="el-GR" dirty="0" err="1"/>
              <a:t>a,b</a:t>
            </a:r>
            <a:r>
              <a:rPr lang="el-GR" dirty="0"/>
              <a:t> </a:t>
            </a:r>
            <a:r>
              <a:rPr lang="el-GR" i="1" dirty="0"/>
              <a:t>δεν </a:t>
            </a:r>
            <a:r>
              <a:rPr lang="el-GR" i="1" dirty="0" err="1"/>
              <a:t>είναι</a:t>
            </a:r>
            <a:r>
              <a:rPr lang="el-GR" i="1" dirty="0"/>
              <a:t> και οι </a:t>
            </a:r>
            <a:r>
              <a:rPr lang="el-GR" i="1" dirty="0" err="1"/>
              <a:t>δύο</a:t>
            </a:r>
            <a:r>
              <a:rPr lang="el-GR" i="1" dirty="0"/>
              <a:t> </a:t>
            </a:r>
            <a:r>
              <a:rPr lang="el-GR" dirty="0"/>
              <a:t>0 </a:t>
            </a:r>
            <a:r>
              <a:rPr lang="el-GR" i="1" dirty="0"/>
              <a:t>και </a:t>
            </a:r>
            <a:r>
              <a:rPr lang="el-GR" dirty="0"/>
              <a:t>(</a:t>
            </a:r>
            <a:r>
              <a:rPr lang="el-GR" dirty="0" err="1"/>
              <a:t>a,b</a:t>
            </a:r>
            <a:r>
              <a:rPr lang="el-GR" dirty="0"/>
              <a:t>) = 1</a:t>
            </a:r>
            <a:r>
              <a:rPr lang="el-GR" i="1" dirty="0"/>
              <a:t>, </a:t>
            </a:r>
            <a:r>
              <a:rPr lang="el-GR" i="1" dirty="0" err="1"/>
              <a:t>τότε</a:t>
            </a:r>
            <a:r>
              <a:rPr lang="el-GR" i="1" dirty="0"/>
              <a:t> </a:t>
            </a:r>
            <a:r>
              <a:rPr lang="el-GR" i="1" dirty="0" err="1"/>
              <a:t>λέμε</a:t>
            </a:r>
            <a:r>
              <a:rPr lang="el-GR" i="1" dirty="0"/>
              <a:t> </a:t>
            </a:r>
            <a:r>
              <a:rPr lang="el-GR" i="1" dirty="0" err="1"/>
              <a:t>ότι</a:t>
            </a:r>
            <a:r>
              <a:rPr lang="el-GR" i="1" dirty="0"/>
              <a:t> οι </a:t>
            </a:r>
            <a:r>
              <a:rPr lang="el-GR" dirty="0" err="1"/>
              <a:t>a,b</a:t>
            </a:r>
            <a:r>
              <a:rPr lang="el-GR" dirty="0"/>
              <a:t> </a:t>
            </a:r>
            <a:r>
              <a:rPr lang="el-GR" i="1" dirty="0" err="1"/>
              <a:t>είναι</a:t>
            </a:r>
            <a:r>
              <a:rPr lang="el-GR" i="1" dirty="0"/>
              <a:t> </a:t>
            </a:r>
            <a:r>
              <a:rPr lang="el-GR" b="1" dirty="0" err="1"/>
              <a:t>πρώτοι</a:t>
            </a:r>
            <a:r>
              <a:rPr lang="el-GR" b="1" dirty="0"/>
              <a:t> προς </a:t>
            </a:r>
            <a:r>
              <a:rPr lang="el-GR" b="1" dirty="0" err="1"/>
              <a:t>αλλήλους</a:t>
            </a:r>
            <a:r>
              <a:rPr lang="el-GR" b="1" dirty="0"/>
              <a:t> </a:t>
            </a:r>
            <a:r>
              <a:rPr lang="el-GR" i="1" dirty="0"/>
              <a:t>ή </a:t>
            </a:r>
            <a:endParaRPr lang="el-GR" dirty="0"/>
          </a:p>
          <a:p>
            <a:r>
              <a:rPr lang="el-GR" b="1" dirty="0" err="1"/>
              <a:t>σχετικα</a:t>
            </a:r>
            <a:r>
              <a:rPr lang="el-GR" b="1" dirty="0"/>
              <a:t>́ </a:t>
            </a:r>
            <a:r>
              <a:rPr lang="el-GR" b="1" dirty="0" err="1"/>
              <a:t>πρώτοι</a:t>
            </a:r>
            <a:r>
              <a:rPr lang="el-GR" i="1" dirty="0"/>
              <a:t>.</a:t>
            </a:r>
            <a:br>
              <a:rPr lang="el-GR" i="1" dirty="0"/>
            </a:br>
            <a:endParaRPr lang="el-GR" dirty="0"/>
          </a:p>
          <a:p>
            <a:r>
              <a:rPr lang="el-GR" dirty="0" smtClean="0"/>
              <a:t>Παραδείγματα (4,6)=2, (2,125)=1 Βρείτε και άλλα παραδείγματα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480</TotalTime>
  <Words>1142</Words>
  <Application>Microsoft Macintosh PowerPoint</Application>
  <PresentationFormat>Widescreen</PresentationFormat>
  <Paragraphs>223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Cambria Math</vt:lpstr>
      <vt:lpstr>Mangal</vt:lpstr>
      <vt:lpstr>Times New Roman</vt:lpstr>
      <vt:lpstr>Retrospect</vt:lpstr>
      <vt:lpstr>Θεωρία αριθμών: Διαιρετότητα και πρώτοι αριθμοί</vt:lpstr>
      <vt:lpstr>Διαιρετότητα</vt:lpstr>
      <vt:lpstr>Ιδιότητες της διαιρετότητας</vt:lpstr>
      <vt:lpstr>Άσκηση</vt:lpstr>
      <vt:lpstr>Ο αλγόριθμος της διαίρεσης</vt:lpstr>
      <vt:lpstr>Απόδειξη του αλγορίθμου της διαίρεσης για a και b φυσικοί αριθμοί</vt:lpstr>
      <vt:lpstr>Κριτήρια διαιρετότητας</vt:lpstr>
      <vt:lpstr>Ασκήσεις- προβλήματα</vt:lpstr>
      <vt:lpstr>Mέγιστος κοινός διαιρέτης και ευκλείδειος αλγόριθμος</vt:lpstr>
      <vt:lpstr>Τρόποι υπολογισμοί του ΜΚΔ </vt:lpstr>
      <vt:lpstr>Ευκλείδιος Αλγόριθμος</vt:lpstr>
      <vt:lpstr>Ευκλείδιος αλγόριθμος</vt:lpstr>
      <vt:lpstr>Ελάχιστο κοινό πολλαπλάσιο</vt:lpstr>
      <vt:lpstr>Ασκήσεις </vt:lpstr>
      <vt:lpstr>Πρώτοι αριθμοί</vt:lpstr>
      <vt:lpstr>Θεώρημα: «Υπάρχουν άπειροι πρώτοι»</vt:lpstr>
      <vt:lpstr>Θεμελιώδες θεώρημα της Αριθμητικής</vt:lpstr>
      <vt:lpstr>Τρόποι εύρεσης πρώτων αριθμών</vt:lpstr>
      <vt:lpstr>PowerPoint Presentation</vt:lpstr>
      <vt:lpstr>Το πλήθος των πρώτων αριθμών pi(x) μέχρι τον x</vt:lpstr>
      <vt:lpstr>Ο μεγαλύτερος πρώτος αριθμός που έχει βρεθεί το 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αριθμών: Διαιρετότητα και πρώτοι αριθμοί</dc:title>
  <dc:creator>Microsoft Office User</dc:creator>
  <cp:lastModifiedBy>Microsoft Office User</cp:lastModifiedBy>
  <cp:revision>46</cp:revision>
  <dcterms:created xsi:type="dcterms:W3CDTF">2017-10-09T19:06:23Z</dcterms:created>
  <dcterms:modified xsi:type="dcterms:W3CDTF">2019-12-08T17:08:04Z</dcterms:modified>
</cp:coreProperties>
</file>