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7" r:id="rId4"/>
    <p:sldId id="262" r:id="rId5"/>
    <p:sldId id="259" r:id="rId6"/>
    <p:sldId id="268" r:id="rId7"/>
    <p:sldId id="269" r:id="rId8"/>
    <p:sldId id="270" r:id="rId9"/>
    <p:sldId id="2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140"/>
    <p:restoredTop sz="85408"/>
  </p:normalViewPr>
  <p:slideViewPr>
    <p:cSldViewPr snapToGrid="0" snapToObjects="1">
      <p:cViewPr>
        <p:scale>
          <a:sx n="97" d="100"/>
          <a:sy n="97" d="100"/>
        </p:scale>
        <p:origin x="-190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14E485-48FC-9B49-B04A-0A781E582E96}" type="datetimeFigureOut">
              <a:rPr lang="en-US" smtClean="0"/>
              <a:t>1/10/23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F415FB-53DA-E84E-AEA8-89BA90BE3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558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l-GR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l-G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l-G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l-GR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l-GR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l-GR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l-GR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l-GR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l-G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l-G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l-GR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dpotari@math.uoa.gr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Relationship Id="rId3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Μαθηματικά:</a:t>
            </a:r>
            <a:br>
              <a:rPr lang="el-GR" dirty="0" smtClean="0"/>
            </a:br>
            <a:r>
              <a:rPr lang="el-GR" dirty="0" smtClean="0"/>
              <a:t>Γεωμετρικοί τόποι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el-GR" sz="3800" dirty="0" smtClean="0"/>
              <a:t>Δέσποινα </a:t>
            </a:r>
            <a:r>
              <a:rPr lang="el-GR" sz="3800" dirty="0" err="1" smtClean="0"/>
              <a:t>Πόταρη</a:t>
            </a:r>
            <a:r>
              <a:rPr lang="el-GR" sz="3800" dirty="0" smtClean="0"/>
              <a:t>, τμήμα μαθηματικών ΕΚΠΑ</a:t>
            </a:r>
          </a:p>
          <a:p>
            <a:pPr algn="just"/>
            <a:r>
              <a:rPr lang="en-US" sz="3800" dirty="0" smtClean="0">
                <a:hlinkClick r:id="rId2"/>
              </a:rPr>
              <a:t>dpotari@math.uoa.gr</a:t>
            </a:r>
            <a:endParaRPr lang="en-US" sz="3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75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1019950"/>
          </a:xfrm>
        </p:spPr>
        <p:txBody>
          <a:bodyPr/>
          <a:lstStyle/>
          <a:p>
            <a:r>
              <a:rPr lang="el-GR" dirty="0" smtClean="0"/>
              <a:t>Τι σημαίνει γεωμετρικός τόπος;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3092" y="2478157"/>
            <a:ext cx="10018713" cy="463826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sz="3600" dirty="0" smtClean="0"/>
              <a:t>Γεωμετρικός </a:t>
            </a:r>
            <a:r>
              <a:rPr lang="el-GR" sz="3600" dirty="0"/>
              <a:t>τόπος ονομάζεται κάθε σημειοσύνολο </a:t>
            </a:r>
            <a:r>
              <a:rPr lang="en-US" sz="3600" dirty="0"/>
              <a:t>G</a:t>
            </a:r>
            <a:r>
              <a:rPr lang="el-GR" sz="3600" dirty="0" smtClean="0"/>
              <a:t> </a:t>
            </a:r>
            <a:r>
              <a:rPr lang="el-GR" sz="3600" dirty="0"/>
              <a:t>του οποίου </a:t>
            </a:r>
            <a:r>
              <a:rPr lang="el-GR" sz="3600" b="1" dirty="0"/>
              <a:t>όλα τα </a:t>
            </a:r>
            <a:r>
              <a:rPr lang="el-GR" sz="3600" b="1" dirty="0" smtClean="0"/>
              <a:t>σημεία και </a:t>
            </a:r>
            <a:r>
              <a:rPr lang="en-US" sz="3600" b="1" dirty="0" smtClean="0"/>
              <a:t> </a:t>
            </a:r>
            <a:r>
              <a:rPr lang="el-GR" sz="3600" b="1" dirty="0" smtClean="0"/>
              <a:t>μόνο </a:t>
            </a:r>
            <a:r>
              <a:rPr lang="el-GR" sz="3600" b="1" dirty="0"/>
              <a:t>αυτά</a:t>
            </a:r>
            <a:r>
              <a:rPr lang="el-GR" sz="3600" dirty="0"/>
              <a:t> έχουν μια δεδομένη ιδιότητα </a:t>
            </a:r>
            <a:r>
              <a:rPr lang="en-US" sz="3600" dirty="0" smtClean="0"/>
              <a:t>I</a:t>
            </a:r>
            <a:r>
              <a:rPr lang="el-GR" sz="3600" dirty="0" smtClean="0"/>
              <a:t>.</a:t>
            </a:r>
            <a:r>
              <a:rPr lang="en-US" sz="3600" dirty="0" smtClean="0"/>
              <a:t> </a:t>
            </a:r>
            <a:endParaRPr lang="el-GR" sz="3600" dirty="0" smtClean="0"/>
          </a:p>
          <a:p>
            <a:r>
              <a:rPr lang="el-GR" sz="3600" dirty="0"/>
              <a:t>Η φράση </a:t>
            </a:r>
            <a:r>
              <a:rPr lang="el-GR" sz="3600" dirty="0" smtClean="0"/>
              <a:t>«όλα </a:t>
            </a:r>
            <a:r>
              <a:rPr lang="el-GR" sz="3600" dirty="0"/>
              <a:t>τα σημεία του συνόλου και μόνο </a:t>
            </a:r>
            <a:r>
              <a:rPr lang="el-GR" sz="3600" dirty="0" smtClean="0"/>
              <a:t>αυτά» </a:t>
            </a:r>
            <a:r>
              <a:rPr lang="el-GR" sz="3600" dirty="0"/>
              <a:t>έχει διπλή σημασία:</a:t>
            </a:r>
          </a:p>
          <a:p>
            <a:r>
              <a:rPr lang="el-GR" sz="3600" dirty="0"/>
              <a:t>I. Όλα τα σημεία του γεωμετρικού τόπου ικανοποιούν την δεδομένη ιδιότητα.</a:t>
            </a:r>
          </a:p>
          <a:p>
            <a:r>
              <a:rPr lang="el-GR" sz="3600" dirty="0"/>
              <a:t>II. Όλα τα σημεία που ικανοποιούν την δεδομένη ιδιότητα βρίσκονται </a:t>
            </a:r>
            <a:r>
              <a:rPr lang="el-GR" sz="3600" dirty="0" smtClean="0"/>
              <a:t>πάνω στο </a:t>
            </a:r>
            <a:r>
              <a:rPr lang="el-GR" sz="3600" dirty="0"/>
              <a:t>γεωμετρικό τόπο</a:t>
            </a:r>
            <a:endParaRPr lang="el-GR" sz="3600" dirty="0" smtClean="0"/>
          </a:p>
          <a:p>
            <a:pPr marL="0" indent="0">
              <a:buNone/>
            </a:pPr>
            <a:endParaRPr lang="el-GR" sz="3600" dirty="0"/>
          </a:p>
          <a:p>
            <a:pPr marL="0" indent="0">
              <a:buNone/>
            </a:pPr>
            <a:r>
              <a:rPr lang="en-US" sz="3600" dirty="0"/>
              <a:t>(</a:t>
            </a:r>
            <a:r>
              <a:rPr lang="el-GR" sz="3600" dirty="0"/>
              <a:t>σχολικό βιβλίο Κύπρου Γεωμετρίας </a:t>
            </a:r>
            <a:r>
              <a:rPr lang="el-GR" sz="3600" dirty="0" err="1"/>
              <a:t>Β΄Λυκείου</a:t>
            </a:r>
            <a:r>
              <a:rPr lang="el-GR" sz="3600" dirty="0"/>
              <a:t> Κατεύθυνσης, 2016)</a:t>
            </a:r>
            <a:endParaRPr lang="el-GR" sz="3600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5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8836" y="2667000"/>
            <a:ext cx="8249666" cy="3124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3459" y="242916"/>
            <a:ext cx="7765774" cy="213809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23653" y="6226073"/>
            <a:ext cx="2236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Από βιβλίο </a:t>
            </a:r>
            <a:r>
              <a:rPr lang="el-GR" dirty="0" err="1"/>
              <a:t>Κανέλλου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33629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Στοιχειώδεις γεωμετρικοί τόποι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Η </a:t>
            </a:r>
            <a:r>
              <a:rPr lang="el-GR" dirty="0" err="1" smtClean="0"/>
              <a:t>μεσοκάθετος</a:t>
            </a:r>
            <a:r>
              <a:rPr lang="el-GR" dirty="0" smtClean="0"/>
              <a:t> ενός ευθυγράμμου τμήματος είναι ο γεωμετρικός τόπος των σημείων του επιπέδου που </a:t>
            </a:r>
            <a:r>
              <a:rPr lang="el-GR" dirty="0" err="1" smtClean="0"/>
              <a:t>ισαπέχουν</a:t>
            </a:r>
            <a:r>
              <a:rPr lang="el-GR" dirty="0" smtClean="0"/>
              <a:t> από τα άκρα του ευθυγράμμου τμήματος (ευθύ και αντίστροφο)</a:t>
            </a:r>
          </a:p>
          <a:p>
            <a:r>
              <a:rPr lang="el-GR" dirty="0"/>
              <a:t>Η</a:t>
            </a:r>
            <a:r>
              <a:rPr lang="el-GR" dirty="0" smtClean="0"/>
              <a:t> διχοτόμος </a:t>
            </a:r>
            <a:r>
              <a:rPr lang="el-GR" dirty="0"/>
              <a:t>της </a:t>
            </a:r>
            <a:r>
              <a:rPr lang="el-GR" dirty="0" smtClean="0"/>
              <a:t>γωνίας είναι ο γεωμετρικός τόπος των σημείων  που </a:t>
            </a:r>
            <a:r>
              <a:rPr lang="el-GR" dirty="0" err="1" smtClean="0"/>
              <a:t>ισαπέχουν</a:t>
            </a:r>
            <a:r>
              <a:rPr lang="el-GR" dirty="0" smtClean="0"/>
              <a:t> από τις πλευρές της (ευθύ και αντίστροφο)</a:t>
            </a:r>
          </a:p>
          <a:p>
            <a:r>
              <a:rPr lang="el-GR" dirty="0" smtClean="0"/>
              <a:t>Ο γεωμετρικός τόπος των σημείων που απέχουν από ένα σταθερό σημείο ίση απόσταση είναι κύκλος με κέντρο το σταθερό σημείο και ακτίνα την απόσταση αυτή.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876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Διαδικασία εύρεσης του γεωμετρικού τόπου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Θεωρούμε </a:t>
            </a:r>
            <a:r>
              <a:rPr lang="el-GR" dirty="0"/>
              <a:t>ένα τυχαίο σημείο </a:t>
            </a:r>
            <a:r>
              <a:rPr lang="el-GR" dirty="0" smtClean="0"/>
              <a:t>Μ του </a:t>
            </a:r>
            <a:r>
              <a:rPr lang="el-GR" dirty="0"/>
              <a:t>ζητούμενου γεωμετρικού τόπου </a:t>
            </a:r>
            <a:r>
              <a:rPr lang="el-GR" dirty="0" smtClean="0"/>
              <a:t>και με </a:t>
            </a:r>
            <a:r>
              <a:rPr lang="el-GR" dirty="0"/>
              <a:t>βάση την ιδιότητα </a:t>
            </a:r>
            <a:r>
              <a:rPr lang="el-GR" dirty="0" smtClean="0"/>
              <a:t>Ι που </a:t>
            </a:r>
            <a:r>
              <a:rPr lang="el-GR" dirty="0"/>
              <a:t>έχει, προσδιορίζουμε τη γραμμή </a:t>
            </a:r>
            <a:r>
              <a:rPr lang="en-US" dirty="0" smtClean="0"/>
              <a:t>G </a:t>
            </a:r>
            <a:r>
              <a:rPr lang="el-GR" dirty="0" smtClean="0"/>
              <a:t>πάνω στην </a:t>
            </a:r>
            <a:r>
              <a:rPr lang="el-GR" dirty="0"/>
              <a:t>οποία βρίσκεται το σημείο αυτό.</a:t>
            </a:r>
          </a:p>
          <a:p>
            <a:r>
              <a:rPr lang="el-GR" dirty="0" smtClean="0"/>
              <a:t>Κατασκευάζουμε </a:t>
            </a:r>
            <a:r>
              <a:rPr lang="el-GR" dirty="0"/>
              <a:t>με κανόνα και διαβήτη τη γραμμή </a:t>
            </a:r>
            <a:r>
              <a:rPr lang="en-US" dirty="0" smtClean="0"/>
              <a:t>G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 smtClean="0"/>
              <a:t>Αποδεικνύουμε </a:t>
            </a:r>
            <a:r>
              <a:rPr lang="el-GR" dirty="0"/>
              <a:t>το αντίστροφο, δηλαδή παίρνουμε ένα τυχαίο σημείο </a:t>
            </a:r>
            <a:r>
              <a:rPr lang="el-GR" dirty="0" smtClean="0"/>
              <a:t>της γραμμής </a:t>
            </a:r>
            <a:r>
              <a:rPr lang="en-US" dirty="0" smtClean="0"/>
              <a:t>G</a:t>
            </a:r>
            <a:r>
              <a:rPr lang="el-GR" dirty="0" smtClean="0"/>
              <a:t> </a:t>
            </a:r>
            <a:r>
              <a:rPr lang="el-GR" dirty="0"/>
              <a:t>και εξετάζουμε αν αυτό ικανοποιεί τη δεδομένη ιδιότητα </a:t>
            </a:r>
            <a:r>
              <a:rPr lang="en-US" dirty="0" smtClean="0"/>
              <a:t>I </a:t>
            </a:r>
            <a:r>
              <a:rPr lang="el-GR" dirty="0" smtClean="0"/>
              <a:t>του γεωμετρικού </a:t>
            </a:r>
            <a:r>
              <a:rPr lang="el-GR" dirty="0"/>
              <a:t>τόπου.</a:t>
            </a:r>
          </a:p>
          <a:p>
            <a:r>
              <a:rPr lang="el-GR" dirty="0" smtClean="0"/>
              <a:t>Διερεύνηση</a:t>
            </a:r>
            <a:r>
              <a:rPr lang="el-GR" dirty="0"/>
              <a:t>: Το αντίστροφο μπορεί να μην ισχύει γενικά, δηλαδή </a:t>
            </a:r>
            <a:r>
              <a:rPr lang="el-GR" dirty="0" smtClean="0"/>
              <a:t>μπορεί να </a:t>
            </a:r>
            <a:r>
              <a:rPr lang="el-GR" dirty="0"/>
              <a:t>υπάρχουν σημεία του σημειοσυνόλου </a:t>
            </a:r>
            <a:r>
              <a:rPr lang="en-US" dirty="0" smtClean="0"/>
              <a:t>G </a:t>
            </a:r>
            <a:r>
              <a:rPr lang="el-GR" dirty="0" smtClean="0"/>
              <a:t>που </a:t>
            </a:r>
            <a:r>
              <a:rPr lang="el-GR" dirty="0"/>
              <a:t>δεν επαληθεύουν </a:t>
            </a:r>
            <a:r>
              <a:rPr lang="el-GR" dirty="0" smtClean="0"/>
              <a:t>την</a:t>
            </a:r>
            <a:r>
              <a:rPr lang="en-US" dirty="0" smtClean="0"/>
              <a:t> </a:t>
            </a:r>
            <a:r>
              <a:rPr lang="el-GR" dirty="0" smtClean="0"/>
              <a:t>ιδιότητα </a:t>
            </a:r>
            <a:r>
              <a:rPr lang="el-GR" dirty="0"/>
              <a:t>Ι. Τότε, ο γεωμετρικός τόπος δεν θα είναι ολόκληρη η </a:t>
            </a:r>
            <a:r>
              <a:rPr lang="el-GR" dirty="0" smtClean="0"/>
              <a:t>γραμμή,</a:t>
            </a:r>
            <a:r>
              <a:rPr lang="en-US" dirty="0" smtClean="0"/>
              <a:t> </a:t>
            </a:r>
            <a:r>
              <a:rPr lang="el-GR" dirty="0" smtClean="0"/>
              <a:t>αλλά </a:t>
            </a:r>
            <a:r>
              <a:rPr lang="el-GR" dirty="0"/>
              <a:t>ένα μέρος της, το οποίο πρέπει να προσδιορίσουμε.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792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Προβλήματα εύρεσης γεωμετρικών </a:t>
            </a:r>
            <a:r>
              <a:rPr lang="el-GR" smtClean="0"/>
              <a:t>τόπων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Να βρεθεί ο γεωμετρικός τόπος των κέντρων των </a:t>
            </a:r>
            <a:r>
              <a:rPr lang="el-GR" dirty="0" smtClean="0"/>
              <a:t>κύκλων που </a:t>
            </a:r>
            <a:r>
              <a:rPr lang="el-GR" dirty="0"/>
              <a:t>διέρχονται από δύο σταθερά σημεία </a:t>
            </a:r>
            <a:r>
              <a:rPr lang="el-GR" dirty="0" smtClean="0"/>
              <a:t> Α και Β</a:t>
            </a:r>
          </a:p>
          <a:p>
            <a:r>
              <a:rPr lang="el-GR" dirty="0"/>
              <a:t>Πάνω στους θετικούς </a:t>
            </a:r>
            <a:r>
              <a:rPr lang="el-GR" dirty="0" err="1"/>
              <a:t>ημιάξονες</a:t>
            </a:r>
            <a:r>
              <a:rPr lang="el-GR" dirty="0"/>
              <a:t> </a:t>
            </a:r>
            <a:r>
              <a:rPr lang="el-GR" dirty="0" err="1" smtClean="0"/>
              <a:t>Οχ</a:t>
            </a:r>
            <a:r>
              <a:rPr lang="el-GR" dirty="0" smtClean="0"/>
              <a:t> και Οψ παίρνουμε μεταβλητά </a:t>
            </a:r>
            <a:r>
              <a:rPr lang="el-GR" dirty="0"/>
              <a:t>σημεία </a:t>
            </a:r>
            <a:r>
              <a:rPr lang="el-GR" dirty="0" smtClean="0"/>
              <a:t>Α και Β, </a:t>
            </a:r>
            <a:r>
              <a:rPr lang="el-GR" dirty="0"/>
              <a:t>αντίστοιχα, έτσι ώστε </a:t>
            </a:r>
            <a:r>
              <a:rPr lang="el-GR" dirty="0" smtClean="0"/>
              <a:t>ΑΒ = λ</a:t>
            </a:r>
            <a:r>
              <a:rPr lang="el-GR" dirty="0"/>
              <a:t> </a:t>
            </a:r>
            <a:r>
              <a:rPr lang="el-GR" dirty="0" smtClean="0"/>
              <a:t>σταθερό</a:t>
            </a:r>
            <a:r>
              <a:rPr lang="el-GR" dirty="0"/>
              <a:t>. Να βρείτε τον γεωμετρικό τόπο του μέσου </a:t>
            </a:r>
            <a:r>
              <a:rPr lang="el-GR" dirty="0" smtClean="0"/>
              <a:t>Μ του ΑΒ.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448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Ασκήσεις γεωμετρικών τόπων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Δίνεται ένας κύκλος </a:t>
            </a:r>
            <a:r>
              <a:rPr lang="el-GR" dirty="0" smtClean="0"/>
              <a:t>(</a:t>
            </a:r>
            <a:r>
              <a:rPr lang="el-GR" dirty="0" err="1" smtClean="0"/>
              <a:t>Κ.ρ</a:t>
            </a:r>
            <a:r>
              <a:rPr lang="el-GR" dirty="0" smtClean="0"/>
              <a:t>). α</a:t>
            </a:r>
            <a:r>
              <a:rPr lang="el-GR" dirty="0"/>
              <a:t>) Να βρείτε τον γεωμετρικό τόπο των μέσων </a:t>
            </a:r>
            <a:r>
              <a:rPr lang="el-GR" dirty="0" smtClean="0"/>
              <a:t>Μ των </a:t>
            </a:r>
            <a:r>
              <a:rPr lang="el-GR" dirty="0"/>
              <a:t>ακτινών </a:t>
            </a:r>
            <a:r>
              <a:rPr lang="el-GR" dirty="0" smtClean="0"/>
              <a:t>του κύκλου</a:t>
            </a:r>
            <a:r>
              <a:rPr lang="el-GR" dirty="0"/>
              <a:t> </a:t>
            </a:r>
            <a:r>
              <a:rPr lang="el-GR" dirty="0" smtClean="0"/>
              <a:t>β</a:t>
            </a:r>
            <a:r>
              <a:rPr lang="el-GR" dirty="0"/>
              <a:t>) Να βρείτε τον γεωμετρικό τόπο των μέσων </a:t>
            </a:r>
            <a:r>
              <a:rPr lang="el-GR" dirty="0" smtClean="0"/>
              <a:t>Μ των </a:t>
            </a:r>
            <a:r>
              <a:rPr lang="el-GR" dirty="0"/>
              <a:t>χορδών </a:t>
            </a:r>
            <a:r>
              <a:rPr lang="el-GR" dirty="0" smtClean="0"/>
              <a:t>του κύκλου (Κ, ρ)  </a:t>
            </a:r>
            <a:r>
              <a:rPr lang="el-GR" dirty="0"/>
              <a:t>που είναι παράλληλες προς μια διάμετρο </a:t>
            </a:r>
            <a:r>
              <a:rPr lang="el-GR" dirty="0" smtClean="0"/>
              <a:t>ΑΒ αυτού.</a:t>
            </a:r>
          </a:p>
          <a:p>
            <a:r>
              <a:rPr lang="el-GR" dirty="0"/>
              <a:t>Να βρείτε τον γεωμετρικό τόπο των κορυφών </a:t>
            </a:r>
            <a:r>
              <a:rPr lang="el-GR" dirty="0" smtClean="0"/>
              <a:t>Α </a:t>
            </a:r>
            <a:r>
              <a:rPr lang="el-GR" dirty="0"/>
              <a:t>των τριγώνων </a:t>
            </a:r>
            <a:r>
              <a:rPr lang="el-GR" dirty="0" smtClean="0"/>
              <a:t>⊿ΑΒΓ που </a:t>
            </a:r>
            <a:r>
              <a:rPr lang="el-GR" dirty="0"/>
              <a:t>έχουν την πλευρά </a:t>
            </a:r>
            <a:r>
              <a:rPr lang="el-GR" dirty="0" smtClean="0"/>
              <a:t>ΒΓ </a:t>
            </a:r>
            <a:r>
              <a:rPr lang="el-GR" dirty="0"/>
              <a:t>ίση με δεδομένο σταθερό τμήμα </a:t>
            </a:r>
            <a:r>
              <a:rPr lang="el-GR" dirty="0" smtClean="0"/>
              <a:t>ΒΓ=α και</a:t>
            </a:r>
            <a:r>
              <a:rPr lang="el-GR" dirty="0"/>
              <a:t> </a:t>
            </a:r>
            <a:r>
              <a:rPr lang="el-GR" dirty="0" smtClean="0"/>
              <a:t>την </a:t>
            </a:r>
            <a:r>
              <a:rPr lang="el-GR" dirty="0"/>
              <a:t>διάμεσο </a:t>
            </a:r>
            <a:r>
              <a:rPr lang="el-GR" dirty="0" smtClean="0"/>
              <a:t>μ</a:t>
            </a:r>
            <a:r>
              <a:rPr lang="el-GR" baseline="-25000" dirty="0" smtClean="0"/>
              <a:t>α</a:t>
            </a:r>
            <a:r>
              <a:rPr lang="el-GR" dirty="0" smtClean="0"/>
              <a:t>   ίση με </a:t>
            </a:r>
            <a:r>
              <a:rPr lang="el-GR" dirty="0"/>
              <a:t>δεδομένο τμήμα </a:t>
            </a:r>
            <a:r>
              <a:rPr lang="el-GR" dirty="0" smtClean="0"/>
              <a:t>λ.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671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Δραστηριότητα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Βρείτε στο διαδίκτυο ένα πρόγραμμα δυναμικής γεωμετρίας το οποίο να σας δίνει τη δυνατότητα να πιθανολογήσετε ποιος μπορεί να είναι ο γεωμετρικός τόπος σε κάποια από τα προηγούμενα προβλήματα (ή σε κάποιο άλλο)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93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Πηγές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Σχολικό βιβλίο Γεωμετρία </a:t>
            </a:r>
            <a:r>
              <a:rPr lang="el-GR" dirty="0" err="1" smtClean="0"/>
              <a:t>Β΄Λυκείου</a:t>
            </a:r>
            <a:r>
              <a:rPr lang="el-GR" dirty="0" smtClean="0"/>
              <a:t> κατεύθυνσης, Ενότητα 7 . Παιδαγωγικό Ινστιτούτο Κύπρου (2016)</a:t>
            </a:r>
          </a:p>
          <a:p>
            <a:r>
              <a:rPr lang="el-GR" dirty="0" smtClean="0"/>
              <a:t>Σχολικό βιβλίο βιβλίου Σπύρου </a:t>
            </a:r>
            <a:r>
              <a:rPr lang="el-GR" dirty="0" err="1" smtClean="0"/>
              <a:t>Κανέλλου</a:t>
            </a:r>
            <a:r>
              <a:rPr lang="el-GR" dirty="0"/>
              <a:t> </a:t>
            </a:r>
            <a:r>
              <a:rPr lang="el-GR" dirty="0" smtClean="0"/>
              <a:t>(1976) Ευκλείδεια Γεωμετρία </a:t>
            </a:r>
            <a:r>
              <a:rPr lang="el-GR" dirty="0" err="1" smtClean="0"/>
              <a:t>Α΄Λυκείου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8713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Παράλλαξη</Template>
  <TotalTime>3064</TotalTime>
  <Words>493</Words>
  <Application>Microsoft Macintosh PowerPoint</Application>
  <PresentationFormat>Widescreen</PresentationFormat>
  <Paragraphs>36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Calibri</vt:lpstr>
      <vt:lpstr>Corbel</vt:lpstr>
      <vt:lpstr>Arial</vt:lpstr>
      <vt:lpstr>Parallax</vt:lpstr>
      <vt:lpstr>Μαθηματικά: Γεωμετρικοί τόποι</vt:lpstr>
      <vt:lpstr>Τι σημαίνει γεωμετρικός τόπος;</vt:lpstr>
      <vt:lpstr>PowerPoint Presentation</vt:lpstr>
      <vt:lpstr>Στοιχειώδεις γεωμετρικοί τόποι</vt:lpstr>
      <vt:lpstr>Διαδικασία εύρεσης του γεωμετρικού τόπου</vt:lpstr>
      <vt:lpstr>Προβλήματα εύρεσης γεωμετρικών τόπων </vt:lpstr>
      <vt:lpstr>Ασκήσεις γεωμετρικών τόπων</vt:lpstr>
      <vt:lpstr>Δραστηριότητα</vt:lpstr>
      <vt:lpstr>Πηγές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Μαθηματικά: Θεωρία Αριθμών</dc:title>
  <dc:creator>Microsoft Office User</dc:creator>
  <cp:lastModifiedBy>Despoina Potari</cp:lastModifiedBy>
  <cp:revision>149</cp:revision>
  <dcterms:created xsi:type="dcterms:W3CDTF">2017-10-02T06:35:22Z</dcterms:created>
  <dcterms:modified xsi:type="dcterms:W3CDTF">2023-01-10T11:51:52Z</dcterms:modified>
</cp:coreProperties>
</file>