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89"/>
    <p:restoredTop sz="90909"/>
  </p:normalViewPr>
  <p:slideViewPr>
    <p:cSldViewPr snapToGrid="0" snapToObjects="1">
      <p:cViewPr>
        <p:scale>
          <a:sx n="69" d="100"/>
          <a:sy n="69" d="100"/>
        </p:scale>
        <p:origin x="9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E485-48FC-9B49-B04A-0A781E582E96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15FB-53DA-E84E-AEA8-89BA90BE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potari@math.uoa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egean.gr)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Μαθηματικά:</a:t>
            </a:r>
            <a:br>
              <a:rPr lang="el-GR" dirty="0" smtClean="0"/>
            </a:br>
            <a:r>
              <a:rPr lang="el-GR" dirty="0" smtClean="0"/>
              <a:t>Βασικ</a:t>
            </a:r>
            <a:r>
              <a:rPr lang="el-GR" dirty="0" smtClean="0"/>
              <a:t>ές έννοιες της αναλυτικής γεωμετρίας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sz="3800" dirty="0" smtClean="0"/>
              <a:t>Δέσποινα </a:t>
            </a:r>
            <a:r>
              <a:rPr lang="el-GR" sz="3800" dirty="0" err="1" smtClean="0"/>
              <a:t>Πόταρη</a:t>
            </a:r>
            <a:r>
              <a:rPr lang="el-GR" sz="3800" dirty="0" smtClean="0"/>
              <a:t>, τμήμα μαθηματικών ΕΚΠΑ</a:t>
            </a:r>
          </a:p>
          <a:p>
            <a:pPr algn="just"/>
            <a:r>
              <a:rPr lang="en-US" sz="3800" dirty="0" smtClean="0">
                <a:hlinkClick r:id="rId2"/>
              </a:rPr>
              <a:t>dpotari@math.uoa.gr</a:t>
            </a:r>
            <a:endParaRPr lang="en-US" sz="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</a:t>
            </a:r>
            <a:r>
              <a:rPr lang="el-GR" dirty="0" smtClean="0"/>
              <a:t>ότητες γινομένου διανύσματος με αριθμό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12" y="2438399"/>
            <a:ext cx="11803139" cy="3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</a:t>
            </a:r>
            <a:r>
              <a:rPr lang="el-GR" dirty="0" smtClean="0"/>
              <a:t>ό γινόμενο διανυσμάτων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2699656"/>
            <a:ext cx="8778547" cy="1031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1" y="4366726"/>
            <a:ext cx="12488664" cy="839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4311" y="5659404"/>
            <a:ext cx="87785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Αποδε</a:t>
            </a:r>
            <a:r>
              <a:rPr lang="el-GR" smtClean="0"/>
              <a:t>ίξτε </a:t>
            </a:r>
            <a:r>
              <a:rPr lang="el-GR" dirty="0" smtClean="0"/>
              <a:t>ότι τα διανύσματα (3, 6) και (-2,1) είναι κάθετα διανύσματα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2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</a:t>
            </a:r>
            <a:r>
              <a:rPr lang="el-GR" dirty="0" smtClean="0"/>
              <a:t>ότητες εσωτερικού γινομένου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964" y="2438399"/>
            <a:ext cx="12470040" cy="31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2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Ευθε</a:t>
            </a:r>
            <a:r>
              <a:rPr lang="el-GR" dirty="0" smtClean="0"/>
              <a:t>ία στο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καρτεσιαν</a:t>
            </a:r>
            <a:r>
              <a:rPr lang="el-GR" dirty="0" smtClean="0"/>
              <a:t>ή μορφή της Α</a:t>
            </a:r>
            <a:r>
              <a:rPr lang="en-US" dirty="0" err="1" smtClean="0"/>
              <a:t>x+By+C</a:t>
            </a:r>
            <a:r>
              <a:rPr lang="en-US" dirty="0" smtClean="0"/>
              <a:t>=</a:t>
            </a:r>
            <a:r>
              <a:rPr lang="el-GR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με Α και Β όχι συγχρόνως μηδέν</a:t>
            </a:r>
          </a:p>
          <a:p>
            <a:r>
              <a:rPr lang="el-GR" dirty="0" smtClean="0"/>
              <a:t>Συντελεστής διεύθυνσης ευθείας λ= -Α/Β</a:t>
            </a:r>
          </a:p>
          <a:p>
            <a:r>
              <a:rPr lang="el-GR" dirty="0" smtClean="0"/>
              <a:t>Είναι παράλληλη στο διάνυσμα (Β, -Α) και κάθετη στο διάνυσμα (Α, Β)</a:t>
            </a:r>
            <a:endParaRPr lang="en-US" dirty="0" smtClean="0"/>
          </a:p>
          <a:p>
            <a:r>
              <a:rPr lang="el-GR" dirty="0" smtClean="0"/>
              <a:t>Διερεύνηση της εξίσωσης για διάφορες τιμές των Α, Β, </a:t>
            </a:r>
            <a:r>
              <a:rPr lang="en-US" dirty="0" smtClean="0"/>
              <a:t>C.</a:t>
            </a:r>
            <a:endParaRPr lang="el-GR" dirty="0" smtClean="0"/>
          </a:p>
          <a:p>
            <a:r>
              <a:rPr lang="el-GR" dirty="0" smtClean="0"/>
              <a:t>Παράλληλες και κάθετες ευθείες</a:t>
            </a:r>
          </a:p>
          <a:p>
            <a:r>
              <a:rPr lang="el-GR" dirty="0" smtClean="0"/>
              <a:t>Εξίσωση ευθείας που έχει συντελεστή λ και διέρχεται από ένα σημείο Α(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l-GR" dirty="0" err="1" smtClean="0"/>
              <a:t>ωνικ</a:t>
            </a:r>
            <a:r>
              <a:rPr lang="el-GR" dirty="0" err="1" smtClean="0"/>
              <a:t>ές</a:t>
            </a:r>
            <a:r>
              <a:rPr lang="el-GR" dirty="0" smtClean="0"/>
              <a:t> τομές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</a:t>
            </a:r>
            <a:r>
              <a:rPr lang="el-GR" dirty="0" smtClean="0"/>
              <a:t>ύκλος, Έλλειψη, Παραβολή, Υπερβολή</a:t>
            </a:r>
          </a:p>
          <a:p>
            <a:r>
              <a:rPr lang="el-GR" dirty="0" smtClean="0"/>
              <a:t>Κ</a:t>
            </a:r>
            <a:r>
              <a:rPr lang="el-GR" dirty="0" smtClean="0"/>
              <a:t>ύκλος: Ο Γεωμετρικός τόπος των σημείων που </a:t>
            </a:r>
            <a:r>
              <a:rPr lang="el-GR" dirty="0" err="1" smtClean="0"/>
              <a:t>ισαπέχουν</a:t>
            </a:r>
            <a:r>
              <a:rPr lang="el-GR" dirty="0" smtClean="0"/>
              <a:t> από ένα σταθερό σημείο</a:t>
            </a:r>
          </a:p>
          <a:p>
            <a:r>
              <a:rPr lang="el-GR" dirty="0" smtClean="0"/>
              <a:t>Εξ</a:t>
            </a:r>
            <a:r>
              <a:rPr lang="el-GR" dirty="0" smtClean="0"/>
              <a:t>ίσωση του κύκλου με κέντρο (α, β) και ακτίνα </a:t>
            </a:r>
            <a:r>
              <a:rPr lang="en-US" dirty="0" smtClean="0"/>
              <a:t>R</a:t>
            </a:r>
          </a:p>
          <a:p>
            <a:r>
              <a:rPr lang="en-US" dirty="0" smtClean="0"/>
              <a:t>H </a:t>
            </a:r>
            <a:r>
              <a:rPr lang="el-GR" dirty="0" smtClean="0"/>
              <a:t>γενική μορφή της εξίσωσης</a:t>
            </a:r>
          </a:p>
          <a:p>
            <a:endParaRPr lang="el-GR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45" y="4027842"/>
            <a:ext cx="5398280" cy="67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27" y="4963886"/>
            <a:ext cx="5016691" cy="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υπολογιστε</a:t>
            </a:r>
            <a:r>
              <a:rPr lang="el-GR" dirty="0" smtClean="0"/>
              <a:t>ί η ακτίνα και το κέντρο των παρακάτω κύκλων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+y</a:t>
            </a:r>
            <a:r>
              <a:rPr lang="en-US" baseline="30000" dirty="0" smtClean="0"/>
              <a:t>2</a:t>
            </a:r>
            <a:r>
              <a:rPr lang="en-US" dirty="0" smtClean="0"/>
              <a:t>+4x+4y+8=0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+y</a:t>
            </a:r>
            <a:r>
              <a:rPr lang="en-US" baseline="30000" dirty="0" smtClean="0"/>
              <a:t>2</a:t>
            </a:r>
            <a:r>
              <a:rPr lang="en-US" dirty="0" smtClean="0"/>
              <a:t>-6x+10y+8=0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3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Κωνικ</a:t>
            </a:r>
            <a:r>
              <a:rPr lang="el-GR" dirty="0" smtClean="0"/>
              <a:t>ές τομές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72" y="2163146"/>
            <a:ext cx="10018713" cy="3124201"/>
          </a:xfrm>
        </p:spPr>
        <p:txBody>
          <a:bodyPr/>
          <a:lstStyle/>
          <a:p>
            <a:r>
              <a:rPr lang="el-GR" dirty="0" smtClean="0"/>
              <a:t>Έλλειψη: Το σύνολο των σημείων του επιπέδου των οποίων το άθροισμα των αποστάσεων από δύο σταθερά σημεία   (εστίες) είναι σταθερό.</a:t>
            </a:r>
          </a:p>
          <a:p>
            <a:r>
              <a:rPr lang="el-GR" dirty="0" smtClean="0"/>
              <a:t>Εκκεντρότητα </a:t>
            </a:r>
            <a:r>
              <a:rPr lang="en-US" dirty="0" smtClean="0"/>
              <a:t>e = c/a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882" y="3049282"/>
            <a:ext cx="3186404" cy="177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0" y="3725245"/>
            <a:ext cx="4949983" cy="11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l-GR" dirty="0" err="1" smtClean="0"/>
              <a:t>ωνικ</a:t>
            </a:r>
            <a:r>
              <a:rPr lang="el-GR" dirty="0" err="1" smtClean="0"/>
              <a:t>ές</a:t>
            </a:r>
            <a:r>
              <a:rPr lang="el-GR" dirty="0" smtClean="0"/>
              <a:t> τομές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Υπερβολ</a:t>
            </a:r>
            <a:r>
              <a:rPr lang="el-GR" dirty="0" smtClean="0"/>
              <a:t>ή: Το σύνολο των σημείων  του επιπέδου των οποίων η διαφορά των αποστάσεων τους από δύο σταθερά σημεία είναι σταθερή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64" y="3930649"/>
            <a:ext cx="41275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54" y="3764772"/>
            <a:ext cx="5150499" cy="27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Κωνικ</a:t>
            </a:r>
            <a:r>
              <a:rPr lang="el-GR" dirty="0" smtClean="0"/>
              <a:t>ές τομές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Παραβολ</a:t>
            </a:r>
            <a:r>
              <a:rPr lang="el-GR" dirty="0" smtClean="0"/>
              <a:t>ή είναι το σύνολο των σημείων του επιπέδου των οποίων η απόσταση από ένα σταθερό σημείο και από μια σταθερή ευθεία είναι σταθερή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66" y="3562737"/>
            <a:ext cx="4217877" cy="2603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0" y="4394508"/>
            <a:ext cx="3323334" cy="7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</a:t>
            </a:r>
            <a:r>
              <a:rPr lang="el-GR" dirty="0" smtClean="0"/>
              <a:t>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Κορν</a:t>
            </a:r>
            <a:r>
              <a:rPr lang="el-GR" dirty="0" smtClean="0"/>
              <a:t>άρος Χαράλαμπος, Αναλυτική Γεωμετρία, Τμήμα Μαθηματικών, Σάμος (</a:t>
            </a:r>
            <a:r>
              <a:rPr lang="en-US" dirty="0" err="1" smtClean="0"/>
              <a:t>url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www.aegean.gr)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3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σημασ</a:t>
            </a:r>
            <a:r>
              <a:rPr lang="el-GR" dirty="0" smtClean="0"/>
              <a:t>ία της Αναλυτικής Γεωμετρίας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π</a:t>
            </a:r>
            <a:r>
              <a:rPr lang="el-GR" dirty="0" smtClean="0"/>
              <a:t>έρασμα από τη Γεωμετρία στην Άλγεβρα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μελέτη γεωμετρικών καμπυλών με </a:t>
            </a:r>
          </a:p>
          <a:p>
            <a:r>
              <a:rPr lang="el-GR" dirty="0" smtClean="0"/>
              <a:t>αλγεβρικές εξισώσεις</a:t>
            </a:r>
          </a:p>
          <a:p>
            <a:r>
              <a:rPr lang="el-GR" dirty="0" smtClean="0"/>
              <a:t>Η ανάπτυξη του διαφορικού λογισμού (η εφαπτομένη καμπύλης) και του ολοκληρωτικού λογισμού (εμβαδόν καμπύλης επιφάνειας)</a:t>
            </a:r>
          </a:p>
          <a:p>
            <a:r>
              <a:rPr lang="el-GR" dirty="0" smtClean="0"/>
              <a:t>Αναπαράσταση ζεύγη αριθμών με σημεία στην Αστρονομία. Η εφαπτομένη σε μια καμπύλη (σπείρα) του Αρχιμήδη με μεθόδους αντίστοιχες με τις εξισώσεις. Ο </a:t>
            </a:r>
            <a:r>
              <a:rPr lang="en-US" dirty="0" smtClean="0"/>
              <a:t>Fermat </a:t>
            </a:r>
            <a:r>
              <a:rPr lang="el-GR" dirty="0" smtClean="0"/>
              <a:t>και Καρτέσιος οι ιδρυτές της αναλυτικής γεωμετρίας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08" y="1978090"/>
            <a:ext cx="3184849" cy="19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</a:t>
            </a:r>
            <a:r>
              <a:rPr lang="el-GR" dirty="0" smtClean="0"/>
              <a:t>ύστημα συντεταγμένων στο επίπεδο και η αναπαράσταση διατεταγμένων σημείων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Το καρτεσιαν</a:t>
            </a:r>
            <a:r>
              <a:rPr lang="el-GR" dirty="0" smtClean="0"/>
              <a:t>ό γινόμενο Α</a:t>
            </a:r>
            <a:r>
              <a:rPr lang="en-US" dirty="0" smtClean="0"/>
              <a:t>x</a:t>
            </a:r>
            <a:r>
              <a:rPr lang="el-GR" dirty="0" smtClean="0"/>
              <a:t>Β</a:t>
            </a:r>
          </a:p>
          <a:p>
            <a:r>
              <a:rPr lang="el-GR" dirty="0" smtClean="0"/>
              <a:t>Η αντιστοίχιση ενός διατεταγμένου ζεύγους σε σημείο του επιπέδου</a:t>
            </a:r>
            <a:r>
              <a:rPr lang="en-US" dirty="0" smtClean="0"/>
              <a:t> </a:t>
            </a:r>
            <a:r>
              <a:rPr lang="el-GR" dirty="0" smtClean="0"/>
              <a:t>και αντίστροφα</a:t>
            </a:r>
          </a:p>
          <a:p>
            <a:r>
              <a:rPr lang="el-GR" dirty="0" smtClean="0"/>
              <a:t>Η απόσταση δύο σημείων Α(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l-GR" dirty="0" smtClean="0"/>
              <a:t>και Β(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Συντεταγμένες στο χώρο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20" y="4147455"/>
            <a:ext cx="816117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Τοποθετ</a:t>
            </a:r>
            <a:r>
              <a:rPr lang="el-GR" dirty="0" smtClean="0"/>
              <a:t>ήστε τα σημεία Α (-3,5) και Β (2, -4) σε σύστημα καρτεσιανών συντεταγμένων και βρείτε την απόσταση τους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3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</a:t>
            </a:r>
            <a:r>
              <a:rPr lang="el-GR" dirty="0" smtClean="0"/>
              <a:t>ύσματα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Μετ</a:t>
            </a:r>
            <a:r>
              <a:rPr lang="el-GR" dirty="0" smtClean="0"/>
              <a:t>άθεση, μετατόπιση ενός σημείου Σ σε μια άλλη θέση του επιπέδου κατά διάνυσμα (</a:t>
            </a:r>
            <a:r>
              <a:rPr lang="en-US" dirty="0" smtClean="0"/>
              <a:t>x, y)  </a:t>
            </a:r>
            <a:r>
              <a:rPr lang="el-GR" dirty="0" smtClean="0"/>
              <a:t> (αλγεβρική και γεωμετρική αναπαράσταση)</a:t>
            </a:r>
            <a:endParaRPr lang="en-US" dirty="0" smtClean="0"/>
          </a:p>
          <a:p>
            <a:pPr marL="3657600" lvl="8" indent="0">
              <a:buNone/>
            </a:pPr>
            <a:endParaRPr lang="en-US" dirty="0" smtClean="0"/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dirty="0" smtClean="0"/>
          </a:p>
          <a:p>
            <a:pPr marL="3657600" lvl="8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07" y="3975100"/>
            <a:ext cx="35941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740" y="3669622"/>
            <a:ext cx="3413354" cy="23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7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 το αρχικ</a:t>
            </a:r>
            <a:r>
              <a:rPr lang="el-GR" dirty="0" smtClean="0"/>
              <a:t>ό σημείο ενός διανύσματος είναι το Σ(1,2) και το τελικό το Τ(2,4) να βρείτε το διάνυσμα στην αλγεβρική του μορφή και να το αναπαραστήσετε γεωμετρικά</a:t>
            </a:r>
          </a:p>
          <a:p>
            <a:r>
              <a:rPr lang="el-GR" dirty="0" smtClean="0"/>
              <a:t>Δίνεται το διάνυσμα (-1,1) που έχει αρχικό σημείο το (2,3). Βρείτε το τελικό.</a:t>
            </a:r>
          </a:p>
          <a:p>
            <a:r>
              <a:rPr lang="el-GR" dirty="0" smtClean="0"/>
              <a:t>Μπορείτε να γενικεύσετε;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7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</a:t>
            </a:r>
            <a:r>
              <a:rPr lang="el-GR" dirty="0" smtClean="0"/>
              <a:t>ύσματα και πράξεις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Άθροισμα διανυσμάτων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Μηδενικό διάνυσμα</a:t>
            </a:r>
          </a:p>
          <a:p>
            <a:r>
              <a:rPr lang="el-GR" dirty="0" smtClean="0"/>
              <a:t>Αντίθετο διάνυσμα  - Αφαίρεση</a:t>
            </a:r>
          </a:p>
          <a:p>
            <a:endParaRPr lang="el-GR" dirty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0" y="3138194"/>
            <a:ext cx="6832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23" y="2438399"/>
            <a:ext cx="30861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760" y="4966994"/>
            <a:ext cx="7226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</a:t>
            </a:r>
            <a:r>
              <a:rPr lang="el-GR" dirty="0" smtClean="0"/>
              <a:t>έγεθος και η κατεύθυνση του διανύσματος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ν</a:t>
            </a:r>
            <a:r>
              <a:rPr lang="el-GR" dirty="0" smtClean="0"/>
              <a:t>όρμα του διανύσματος </a:t>
            </a:r>
            <a:r>
              <a:rPr lang="en-US" dirty="0" smtClean="0"/>
              <a:t>v = (x, y)</a:t>
            </a:r>
          </a:p>
          <a:p>
            <a:r>
              <a:rPr lang="el-GR" dirty="0" smtClean="0"/>
              <a:t>Βρείτε τη νόρμα του διανύσματος (3, -2)</a:t>
            </a:r>
          </a:p>
          <a:p>
            <a:r>
              <a:rPr lang="el-GR" dirty="0" smtClean="0"/>
              <a:t>Γωνία κατεύθυνσης θ </a:t>
            </a:r>
            <a:r>
              <a:rPr lang="en-US" dirty="0"/>
              <a:t>(</a:t>
            </a:r>
            <a:r>
              <a:rPr lang="el-GR" dirty="0"/>
              <a:t>γωνία  αναφοράς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l-GR" dirty="0" smtClean="0"/>
              <a:t>Βρείτε τη νόρμα και την κατεύθυνση του </a:t>
            </a:r>
            <a:r>
              <a:rPr lang="en-US" dirty="0" smtClean="0"/>
              <a:t> </a:t>
            </a:r>
            <a:r>
              <a:rPr lang="el-GR" dirty="0" smtClean="0"/>
              <a:t>Διανύσματος </a:t>
            </a:r>
          </a:p>
          <a:p>
            <a:r>
              <a:rPr lang="en-US" dirty="0" smtClean="0"/>
              <a:t>v= (4, -3)</a:t>
            </a:r>
            <a:endParaRPr lang="el-GR" dirty="0" smtClean="0"/>
          </a:p>
          <a:p>
            <a:r>
              <a:rPr lang="el-GR" dirty="0" smtClean="0"/>
              <a:t>Παραλληλία (α, β), (-α, -β), </a:t>
            </a:r>
            <a:r>
              <a:rPr lang="el-GR" dirty="0" err="1" smtClean="0"/>
              <a:t>καθετότητα</a:t>
            </a:r>
            <a:r>
              <a:rPr lang="el-GR" dirty="0" smtClean="0"/>
              <a:t> διανυσμάτων (α, β), (-β, α)</a:t>
            </a:r>
          </a:p>
          <a:p>
            <a:r>
              <a:rPr lang="el-GR" dirty="0" smtClean="0"/>
              <a:t>Γινόμενο αριθμού με διάνυσμα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554" y="2809681"/>
            <a:ext cx="1765300" cy="49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87" y="3303037"/>
            <a:ext cx="2792704" cy="143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154" y="4738448"/>
            <a:ext cx="4368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Παράλλαξη</Template>
  <TotalTime>3339</TotalTime>
  <Words>576</Words>
  <Application>Microsoft Macintosh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Arial</vt:lpstr>
      <vt:lpstr>Parallax</vt:lpstr>
      <vt:lpstr>Μαθηματικά: Βασικές έννοιες της αναλυτικής γεωμετρίας</vt:lpstr>
      <vt:lpstr>Η σημασία της Αναλυτικής Γεωμετρίας</vt:lpstr>
      <vt:lpstr>Το σύστημα συντεταγμένων στο επίπεδο και η αναπαράσταση διατεταγμένων σημείων</vt:lpstr>
      <vt:lpstr>Άσκηση</vt:lpstr>
      <vt:lpstr>Διανύσματα</vt:lpstr>
      <vt:lpstr>Άσκηση</vt:lpstr>
      <vt:lpstr>Διανύσματα και πράξεις</vt:lpstr>
      <vt:lpstr>PowerPoint Presentation</vt:lpstr>
      <vt:lpstr>Το μέγεθος και η κατεύθυνση του διανύσματος</vt:lpstr>
      <vt:lpstr>Ιδιότητες γινομένου διανύσματος με αριθμό</vt:lpstr>
      <vt:lpstr>Εσωτερικό γινόμενο διανυσμάτων</vt:lpstr>
      <vt:lpstr>Ιδιότητες εσωτερικού γινομένου</vt:lpstr>
      <vt:lpstr>Ευθεία στο επίπεδο</vt:lpstr>
      <vt:lpstr>Kωνικές τομές</vt:lpstr>
      <vt:lpstr>Άσκηση </vt:lpstr>
      <vt:lpstr>Κωνικές τομές</vt:lpstr>
      <vt:lpstr>Kωνικές τομές</vt:lpstr>
      <vt:lpstr>Κωνικές τομές</vt:lpstr>
      <vt:lpstr>Πηγές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Μαθηματικά: Θεωρία Αριθμών</dc:title>
  <dc:creator>Microsoft Office User</dc:creator>
  <cp:lastModifiedBy>Microsoft Office User</cp:lastModifiedBy>
  <cp:revision>197</cp:revision>
  <dcterms:created xsi:type="dcterms:W3CDTF">2017-10-02T06:35:22Z</dcterms:created>
  <dcterms:modified xsi:type="dcterms:W3CDTF">2017-11-05T21:38:22Z</dcterms:modified>
</cp:coreProperties>
</file>