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259" r:id="rId4"/>
    <p:sldId id="263" r:id="rId5"/>
    <p:sldId id="265" r:id="rId6"/>
    <p:sldId id="261" r:id="rId7"/>
    <p:sldId id="264" r:id="rId8"/>
    <p:sldId id="274" r:id="rId9"/>
    <p:sldId id="328" r:id="rId10"/>
    <p:sldId id="266" r:id="rId11"/>
    <p:sldId id="262" r:id="rId12"/>
    <p:sldId id="267" r:id="rId13"/>
    <p:sldId id="271" r:id="rId14"/>
    <p:sldId id="269" r:id="rId15"/>
    <p:sldId id="283" r:id="rId16"/>
    <p:sldId id="275" r:id="rId17"/>
    <p:sldId id="276" r:id="rId18"/>
    <p:sldId id="272" r:id="rId19"/>
    <p:sldId id="277" r:id="rId20"/>
    <p:sldId id="318" r:id="rId21"/>
    <p:sldId id="319" r:id="rId22"/>
    <p:sldId id="278" r:id="rId23"/>
    <p:sldId id="339" r:id="rId24"/>
    <p:sldId id="340" r:id="rId25"/>
    <p:sldId id="317"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25" autoAdjust="0"/>
    <p:restoredTop sz="94660"/>
  </p:normalViewPr>
  <p:slideViewPr>
    <p:cSldViewPr snapToGrid="0">
      <p:cViewPr varScale="1">
        <p:scale>
          <a:sx n="68" d="100"/>
          <a:sy n="68" d="100"/>
        </p:scale>
        <p:origin x="74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7F9A29E1-E97F-4EC3-8701-3DE999E6F227}" type="datetimeFigureOut">
              <a:rPr lang="el-GR" smtClean="0"/>
              <a:t>7/10/2019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4279452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F9A29E1-E97F-4EC3-8701-3DE999E6F227}" type="datetimeFigureOut">
              <a:rPr lang="el-GR" smtClean="0"/>
              <a:t>7/10/2019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192704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F9A29E1-E97F-4EC3-8701-3DE999E6F227}" type="datetimeFigureOut">
              <a:rPr lang="el-GR" smtClean="0"/>
              <a:t>7/10/2019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3073191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7F9A29E1-E97F-4EC3-8701-3DE999E6F227}" type="datetimeFigureOut">
              <a:rPr lang="el-GR" smtClean="0"/>
              <a:t>7/10/2019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289622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7F9A29E1-E97F-4EC3-8701-3DE999E6F227}" type="datetimeFigureOut">
              <a:rPr lang="el-GR" smtClean="0"/>
              <a:t>7/10/2019</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3654304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7F9A29E1-E97F-4EC3-8701-3DE999E6F227}" type="datetimeFigureOut">
              <a:rPr lang="el-GR" smtClean="0"/>
              <a:t>7/10/2019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98241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7F9A29E1-E97F-4EC3-8701-3DE999E6F227}" type="datetimeFigureOut">
              <a:rPr lang="el-GR" smtClean="0"/>
              <a:t>7/10/2019</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1314092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7F9A29E1-E97F-4EC3-8701-3DE999E6F227}" type="datetimeFigureOut">
              <a:rPr lang="el-GR" smtClean="0"/>
              <a:t>7/10/2019</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326543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7F9A29E1-E97F-4EC3-8701-3DE999E6F227}" type="datetimeFigureOut">
              <a:rPr lang="el-GR" smtClean="0"/>
              <a:t>7/10/2019</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168214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F9A29E1-E97F-4EC3-8701-3DE999E6F227}" type="datetimeFigureOut">
              <a:rPr lang="el-GR" smtClean="0"/>
              <a:t>7/10/2019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340446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7F9A29E1-E97F-4EC3-8701-3DE999E6F227}" type="datetimeFigureOut">
              <a:rPr lang="el-GR" smtClean="0"/>
              <a:t>7/10/2019</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FBA1C19-6C5C-4DB7-94AC-937D7695BE68}" type="slidenum">
              <a:rPr lang="el-GR" smtClean="0"/>
              <a:t>‹#›</a:t>
            </a:fld>
            <a:endParaRPr lang="el-GR"/>
          </a:p>
        </p:txBody>
      </p:sp>
    </p:spTree>
    <p:extLst>
      <p:ext uri="{BB962C8B-B14F-4D97-AF65-F5344CB8AC3E}">
        <p14:creationId xmlns:p14="http://schemas.microsoft.com/office/powerpoint/2010/main" val="23807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A29E1-E97F-4EC3-8701-3DE999E6F227}" type="datetimeFigureOut">
              <a:rPr lang="el-GR" smtClean="0"/>
              <a:t>7/10/2019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A1C19-6C5C-4DB7-94AC-937D7695BE68}" type="slidenum">
              <a:rPr lang="el-GR" smtClean="0"/>
              <a:t>‹#›</a:t>
            </a:fld>
            <a:endParaRPr lang="el-GR"/>
          </a:p>
        </p:txBody>
      </p:sp>
    </p:spTree>
    <p:extLst>
      <p:ext uri="{BB962C8B-B14F-4D97-AF65-F5344CB8AC3E}">
        <p14:creationId xmlns:p14="http://schemas.microsoft.com/office/powerpoint/2010/main" val="1818363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l.wikipedia.org/wiki/%CE%A3%CF%8D%CE%BD%CE%BF%CE%BB%CE%BF" TargetMode="External"/><Relationship Id="rId2" Type="http://schemas.openxmlformats.org/officeDocument/2006/relationships/hyperlink" Target="https://el.wikipedia.org/wiki/%CE%9C%CE%B1%CE%B8%CE%B7%CE%BC%CE%B1%CF%84%CE%B9%CE%BA%CE%AC" TargetMode="External"/><Relationship Id="rId1" Type="http://schemas.openxmlformats.org/officeDocument/2006/relationships/slideLayout" Target="../slideLayouts/slideLayout2.xml"/><Relationship Id="rId6" Type="http://schemas.openxmlformats.org/officeDocument/2006/relationships/hyperlink" Target="https://el.wikipedia.org/wiki/%CE%95%CF%85%CE%B8%CE%B5%CE%AF%CE%B1" TargetMode="External"/><Relationship Id="rId5" Type="http://schemas.openxmlformats.org/officeDocument/2006/relationships/hyperlink" Target="https://el.wikipedia.org/wiki/%CE%A3%CE%B7%CE%BC%CE%B5%CE%AF%CE%BF" TargetMode="External"/><Relationship Id="rId4" Type="http://schemas.openxmlformats.org/officeDocument/2006/relationships/hyperlink" Target="https://el.wikipedia.org/w/index.php?title=%CE%88%CE%BD%CE%B1_%CF%80%CF%81%CE%BF%CF%82_%CE%AD%CE%BD%CE%B1_%CE%B1%CE%BD%CF%84%CE%B9%CF%83%CF%84%CE%BF%CE%B9%CF%87%CE%AF%CE%B1&amp;action=edit&amp;redlink=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s://el.wikipedia.org/wiki/%CE%91%CE%BD%CE%B1%CE%BB%CE%BF%CE%B3%CE%AF%CE%B1_(%CE%9C%CE%B1%CE%B8%CE%B7%CE%BC%CE%B1%CF%84%CE%B9%CE%BA%CE%AC)" TargetMode="External"/><Relationship Id="rId7"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el.wikipedia.org/wiki/%CE%9A%CF%8D%CE%BA%CE%BB%CE%BF%CF%82" TargetMode="External"/><Relationship Id="rId5" Type="http://schemas.openxmlformats.org/officeDocument/2006/relationships/hyperlink" Target="https://el.wikipedia.org/wiki/%CE%94%CE%B9%CE%AC%CE%BC%CE%B5%CF%84%CF%81%CE%BF%CF%82" TargetMode="External"/><Relationship Id="rId4" Type="http://schemas.openxmlformats.org/officeDocument/2006/relationships/hyperlink" Target="https://el.wikipedia.org/wiki/%CE%A0%CE%B5%CF%81%CE%B9%CF%86%CE%AD%CF%81%CE%B5%CE%B9%CE%B1_(%CE%BC%CE%B1%CE%B8%CE%B7%CE%BC%CE%B1%CF%84%CE%B9%CE%BA%CE%AC)"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03583" y="1041400"/>
            <a:ext cx="11184834" cy="2387600"/>
          </a:xfrm>
        </p:spPr>
        <p:txBody>
          <a:bodyPr>
            <a:normAutofit/>
          </a:bodyPr>
          <a:lstStyle/>
          <a:p>
            <a:r>
              <a:rPr lang="el-GR" sz="6600" dirty="0">
                <a:solidFill>
                  <a:srgbClr val="7030A0"/>
                </a:solidFill>
              </a:rPr>
              <a:t>Μαθηματικά</a:t>
            </a:r>
            <a:br>
              <a:rPr lang="en-US" dirty="0"/>
            </a:br>
            <a:r>
              <a:rPr lang="en-US" dirty="0"/>
              <a:t>1</a:t>
            </a:r>
            <a:r>
              <a:rPr lang="el-GR" baseline="30000" dirty="0"/>
              <a:t>η</a:t>
            </a:r>
            <a:r>
              <a:rPr lang="el-GR" dirty="0"/>
              <a:t> ενότητα: </a:t>
            </a:r>
            <a:r>
              <a:rPr lang="el-GR" b="1" dirty="0">
                <a:solidFill>
                  <a:srgbClr val="00B050"/>
                </a:solidFill>
              </a:rPr>
              <a:t>Πραγματικοί αριθμοί</a:t>
            </a:r>
          </a:p>
        </p:txBody>
      </p:sp>
      <p:sp>
        <p:nvSpPr>
          <p:cNvPr id="3" name="Υπότιτλος 2"/>
          <p:cNvSpPr>
            <a:spLocks noGrp="1"/>
          </p:cNvSpPr>
          <p:nvPr>
            <p:ph type="subTitle" idx="1"/>
          </p:nvPr>
        </p:nvSpPr>
        <p:spPr>
          <a:xfrm>
            <a:off x="1524000" y="4064000"/>
            <a:ext cx="9144000" cy="1193799"/>
          </a:xfrm>
        </p:spPr>
        <p:txBody>
          <a:bodyPr>
            <a:normAutofit/>
          </a:bodyPr>
          <a:lstStyle/>
          <a:p>
            <a:r>
              <a:rPr lang="el-GR" sz="6000" dirty="0">
                <a:solidFill>
                  <a:srgbClr val="00B0F0"/>
                </a:solidFill>
              </a:rPr>
              <a:t>ΙΦΕ</a:t>
            </a:r>
          </a:p>
        </p:txBody>
      </p:sp>
    </p:spTree>
    <p:extLst>
      <p:ext uri="{BB962C8B-B14F-4D97-AF65-F5344CB8AC3E}">
        <p14:creationId xmlns:p14="http://schemas.microsoft.com/office/powerpoint/2010/main" val="326737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87D259-ACAB-4437-980E-15307A37839E}"/>
              </a:ext>
            </a:extLst>
          </p:cNvPr>
          <p:cNvSpPr>
            <a:spLocks noGrp="1"/>
          </p:cNvSpPr>
          <p:nvPr>
            <p:ph idx="1"/>
          </p:nvPr>
        </p:nvSpPr>
        <p:spPr>
          <a:xfrm>
            <a:off x="450575" y="1825625"/>
            <a:ext cx="11237842" cy="4667250"/>
          </a:xfrm>
        </p:spPr>
        <p:txBody>
          <a:bodyPr>
            <a:normAutofit lnSpcReduction="10000"/>
          </a:bodyPr>
          <a:lstStyle/>
          <a:p>
            <a:r>
              <a:rPr lang="el-GR" dirty="0"/>
              <a:t>Στα </a:t>
            </a:r>
            <a:r>
              <a:rPr lang="el-GR" dirty="0">
                <a:hlinkClick r:id="rId2" tooltip="Μαθηματικά">
                  <a:extLst>
                    <a:ext uri="{A12FA001-AC4F-418D-AE19-62706E023703}">
                      <ahyp:hlinkClr xmlns:ahyp="http://schemas.microsoft.com/office/drawing/2018/hyperlinkcolor" val="tx"/>
                    </a:ext>
                  </a:extLst>
                </a:hlinkClick>
              </a:rPr>
              <a:t>μαθηματικά</a:t>
            </a:r>
            <a:r>
              <a:rPr lang="el-GR" dirty="0"/>
              <a:t>, οι πραγματικοί αριθμοί γίνονται αντιληπτοί διαισθητικά ως το </a:t>
            </a:r>
            <a:r>
              <a:rPr lang="el-GR" dirty="0">
                <a:hlinkClick r:id="rId3" tooltip="Σύνολο">
                  <a:extLst>
                    <a:ext uri="{A12FA001-AC4F-418D-AE19-62706E023703}">
                      <ahyp:hlinkClr xmlns:ahyp="http://schemas.microsoft.com/office/drawing/2018/hyperlinkcolor" val="tx"/>
                    </a:ext>
                  </a:extLst>
                </a:hlinkClick>
              </a:rPr>
              <a:t>σύνολο</a:t>
            </a:r>
            <a:r>
              <a:rPr lang="el-GR" dirty="0"/>
              <a:t> όλων των αριθμών που είναι σε </a:t>
            </a:r>
            <a:r>
              <a:rPr lang="el-GR" dirty="0">
                <a:hlinkClick r:id="rId4" tooltip="Ένα προς ένα αντιστοιχία (δεν έχει γραφτεί ακόμα)">
                  <a:extLst>
                    <a:ext uri="{A12FA001-AC4F-418D-AE19-62706E023703}">
                      <ahyp:hlinkClr xmlns:ahyp="http://schemas.microsoft.com/office/drawing/2018/hyperlinkcolor" val="tx"/>
                    </a:ext>
                  </a:extLst>
                </a:hlinkClick>
              </a:rPr>
              <a:t>ένα προς ένα αντιστοιχία</a:t>
            </a:r>
            <a:r>
              <a:rPr lang="el-GR" dirty="0"/>
              <a:t> με τα </a:t>
            </a:r>
            <a:r>
              <a:rPr lang="el-GR" dirty="0">
                <a:hlinkClick r:id="rId5" tooltip="Σημείο">
                  <a:extLst>
                    <a:ext uri="{A12FA001-AC4F-418D-AE19-62706E023703}">
                      <ahyp:hlinkClr xmlns:ahyp="http://schemas.microsoft.com/office/drawing/2018/hyperlinkcolor" val="tx"/>
                    </a:ext>
                  </a:extLst>
                </a:hlinkClick>
              </a:rPr>
              <a:t>σημεία</a:t>
            </a:r>
            <a:r>
              <a:rPr lang="el-GR" dirty="0"/>
              <a:t> μιας άπειρης </a:t>
            </a:r>
            <a:r>
              <a:rPr lang="el-GR" dirty="0">
                <a:hlinkClick r:id="rId6" tooltip="Ευθεία">
                  <a:extLst>
                    <a:ext uri="{A12FA001-AC4F-418D-AE19-62706E023703}">
                      <ahyp:hlinkClr xmlns:ahyp="http://schemas.microsoft.com/office/drawing/2018/hyperlinkcolor" val="tx"/>
                    </a:ext>
                  </a:extLst>
                </a:hlinkClick>
              </a:rPr>
              <a:t>ευθείας</a:t>
            </a:r>
            <a:r>
              <a:rPr lang="el-GR" dirty="0"/>
              <a:t>, που ονομάζεται</a:t>
            </a:r>
            <a:r>
              <a:rPr lang="el-GR" b="1" dirty="0"/>
              <a:t> </a:t>
            </a:r>
            <a:r>
              <a:rPr lang="el-GR" b="1" dirty="0">
                <a:solidFill>
                  <a:srgbClr val="00B0F0"/>
                </a:solidFill>
              </a:rPr>
              <a:t>ευθεία των πραγματικών αριθμών</a:t>
            </a:r>
            <a:r>
              <a:rPr lang="el-GR" b="1" dirty="0"/>
              <a:t>.</a:t>
            </a:r>
          </a:p>
          <a:p>
            <a:r>
              <a:rPr lang="el-GR" sz="4000" dirty="0"/>
              <a:t> </a:t>
            </a:r>
            <a:r>
              <a:rPr lang="el-GR" dirty="0"/>
              <a:t>Με τους </a:t>
            </a:r>
            <a:r>
              <a:rPr lang="el-GR" b="1" dirty="0">
                <a:solidFill>
                  <a:srgbClr val="00B0F0"/>
                </a:solidFill>
              </a:rPr>
              <a:t>πραγματικούς αριθμούς </a:t>
            </a:r>
            <a:r>
              <a:rPr lang="el-GR" dirty="0"/>
              <a:t>παρέχεται η δυνατότητα έκφρασης κάθε μετρήσιμου στοιχείου της πραγματικότητας και οποιουδήποτε αποτελέσματος μαθηματικής πράξης</a:t>
            </a:r>
          </a:p>
          <a:p>
            <a:pPr marL="0" indent="0">
              <a:buNone/>
            </a:pPr>
            <a:endParaRPr lang="el-GR" dirty="0"/>
          </a:p>
          <a:p>
            <a:r>
              <a:rPr lang="el-GR" sz="2600" dirty="0">
                <a:solidFill>
                  <a:srgbClr val="C00000"/>
                </a:solidFill>
              </a:rPr>
              <a:t>Ερωτήσεις</a:t>
            </a:r>
          </a:p>
          <a:p>
            <a:pPr lvl="1"/>
            <a:r>
              <a:rPr lang="el-GR" sz="2200" dirty="0">
                <a:solidFill>
                  <a:srgbClr val="C00000"/>
                </a:solidFill>
              </a:rPr>
              <a:t>Δώστε 5 παραδείγματα πραγματικών αριθμών</a:t>
            </a:r>
          </a:p>
          <a:p>
            <a:pPr lvl="1"/>
            <a:r>
              <a:rPr lang="el-GR" sz="2200" dirty="0">
                <a:solidFill>
                  <a:srgbClr val="C00000"/>
                </a:solidFill>
              </a:rPr>
              <a:t>υπάρχουν αριθμοί που δεν είναι πραγματικοί;</a:t>
            </a:r>
            <a:endParaRPr lang="en-US" sz="2200" dirty="0">
              <a:solidFill>
                <a:srgbClr val="C00000"/>
              </a:solidFill>
            </a:endParaRPr>
          </a:p>
        </p:txBody>
      </p:sp>
      <p:sp>
        <p:nvSpPr>
          <p:cNvPr id="4" name="Τίτλος 1">
            <a:extLst>
              <a:ext uri="{FF2B5EF4-FFF2-40B4-BE49-F238E27FC236}">
                <a16:creationId xmlns:a16="http://schemas.microsoft.com/office/drawing/2014/main" id="{370DE8B3-01F0-4FF3-B672-45915D135B05}"/>
              </a:ext>
            </a:extLst>
          </p:cNvPr>
          <p:cNvSpPr>
            <a:spLocks noGrp="1"/>
          </p:cNvSpPr>
          <p:nvPr>
            <p:ph type="title"/>
          </p:nvPr>
        </p:nvSpPr>
        <p:spPr>
          <a:xfrm>
            <a:off x="838200" y="365125"/>
            <a:ext cx="10515600" cy="1325563"/>
          </a:xfrm>
        </p:spPr>
        <p:txBody>
          <a:bodyPr>
            <a:normAutofit/>
          </a:bodyPr>
          <a:lstStyle/>
          <a:p>
            <a:r>
              <a:rPr lang="el-GR" dirty="0"/>
              <a:t>Η ευθεία (ή ο άξονας) των πραγματικών αριθμών</a:t>
            </a:r>
          </a:p>
        </p:txBody>
      </p:sp>
    </p:spTree>
    <p:extLst>
      <p:ext uri="{BB962C8B-B14F-4D97-AF65-F5344CB8AC3E}">
        <p14:creationId xmlns:p14="http://schemas.microsoft.com/office/powerpoint/2010/main" val="2982390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87626" y="291044"/>
            <a:ext cx="7947992" cy="946840"/>
          </a:xfrm>
        </p:spPr>
        <p:txBody>
          <a:bodyPr>
            <a:normAutofit fontScale="90000"/>
          </a:bodyPr>
          <a:lstStyle/>
          <a:p>
            <a:r>
              <a:rPr lang="el-GR" dirty="0"/>
              <a:t>Πραγματικοί αριθμοί (</a:t>
            </a:r>
            <a:r>
              <a:rPr lang="en-US" dirty="0"/>
              <a:t>real numbers) </a:t>
            </a:r>
            <a:endParaRPr lang="el-GR" dirty="0"/>
          </a:p>
        </p:txBody>
      </p:sp>
      <p:pic>
        <p:nvPicPr>
          <p:cNvPr id="4" name="Content Placeholder 3">
            <a:extLst>
              <a:ext uri="{FF2B5EF4-FFF2-40B4-BE49-F238E27FC236}">
                <a16:creationId xmlns:a16="http://schemas.microsoft.com/office/drawing/2014/main" id="{8526653B-CEA3-4381-92DC-1D5BB4C2E182}"/>
              </a:ext>
            </a:extLst>
          </p:cNvPr>
          <p:cNvPicPr>
            <a:picLocks noGrp="1" noChangeAspect="1"/>
          </p:cNvPicPr>
          <p:nvPr>
            <p:ph idx="1"/>
          </p:nvPr>
        </p:nvPicPr>
        <p:blipFill>
          <a:blip r:embed="rId2"/>
          <a:stretch>
            <a:fillRect/>
          </a:stretch>
        </p:blipFill>
        <p:spPr>
          <a:xfrm>
            <a:off x="520147" y="1690688"/>
            <a:ext cx="10850218" cy="5247190"/>
          </a:xfrm>
          <a:prstGeom prst="rect">
            <a:avLst/>
          </a:prstGeom>
        </p:spPr>
      </p:pic>
      <p:pic>
        <p:nvPicPr>
          <p:cNvPr id="6" name="Picture 5">
            <a:extLst>
              <a:ext uri="{FF2B5EF4-FFF2-40B4-BE49-F238E27FC236}">
                <a16:creationId xmlns:a16="http://schemas.microsoft.com/office/drawing/2014/main" id="{8C74C645-3B7D-4C60-9839-F6F0E5F66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7792" y="291044"/>
            <a:ext cx="967930" cy="961881"/>
          </a:xfrm>
          <a:prstGeom prst="rect">
            <a:avLst/>
          </a:prstGeom>
        </p:spPr>
      </p:pic>
    </p:spTree>
    <p:extLst>
      <p:ext uri="{BB962C8B-B14F-4D97-AF65-F5344CB8AC3E}">
        <p14:creationId xmlns:p14="http://schemas.microsoft.com/office/powerpoint/2010/main" val="13833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295845-9FE5-4FF4-AD7A-F91109C6DA89}"/>
              </a:ext>
            </a:extLst>
          </p:cNvPr>
          <p:cNvSpPr>
            <a:spLocks noGrp="1"/>
          </p:cNvSpPr>
          <p:nvPr>
            <p:ph idx="1"/>
          </p:nvPr>
        </p:nvSpPr>
        <p:spPr>
          <a:xfrm>
            <a:off x="426353" y="185530"/>
            <a:ext cx="11646377" cy="5991433"/>
          </a:xfrm>
        </p:spPr>
        <p:txBody>
          <a:bodyPr/>
          <a:lstStyle/>
          <a:p>
            <a:r>
              <a:rPr lang="el-GR" dirty="0">
                <a:solidFill>
                  <a:srgbClr val="FF0000"/>
                </a:solidFill>
              </a:rPr>
              <a:t>Αναζητήστε ομοιότητες και διαφορές ανάμεσα </a:t>
            </a:r>
          </a:p>
          <a:p>
            <a:pPr lvl="1"/>
            <a:r>
              <a:rPr lang="el-GR" dirty="0">
                <a:solidFill>
                  <a:srgbClr val="FF0000"/>
                </a:solidFill>
              </a:rPr>
              <a:t>στην ευθεία των πραγματικών αριθμών </a:t>
            </a:r>
          </a:p>
          <a:p>
            <a:pPr lvl="1"/>
            <a:r>
              <a:rPr lang="el-GR" dirty="0">
                <a:solidFill>
                  <a:srgbClr val="FF0000"/>
                </a:solidFill>
              </a:rPr>
              <a:t>σε μια χρονολογική </a:t>
            </a:r>
            <a:r>
              <a:rPr lang="en-US" dirty="0">
                <a:solidFill>
                  <a:srgbClr val="FF0000"/>
                </a:solidFill>
              </a:rPr>
              <a:t>(</a:t>
            </a:r>
            <a:r>
              <a:rPr lang="el-GR" dirty="0" err="1">
                <a:solidFill>
                  <a:srgbClr val="FF0000"/>
                </a:solidFill>
              </a:rPr>
              <a:t>αριθμο</a:t>
            </a:r>
            <a:r>
              <a:rPr lang="en-US" dirty="0">
                <a:solidFill>
                  <a:srgbClr val="FF0000"/>
                </a:solidFill>
              </a:rPr>
              <a:t>)</a:t>
            </a:r>
            <a:r>
              <a:rPr lang="el-GR" dirty="0">
                <a:solidFill>
                  <a:srgbClr val="FF0000"/>
                </a:solidFill>
              </a:rPr>
              <a:t>γραμμή </a:t>
            </a:r>
          </a:p>
          <a:p>
            <a:pPr lvl="1"/>
            <a:r>
              <a:rPr lang="el-GR" dirty="0">
                <a:solidFill>
                  <a:srgbClr val="FF0000"/>
                </a:solidFill>
              </a:rPr>
              <a:t>και σε μια κοινή </a:t>
            </a:r>
            <a:r>
              <a:rPr lang="el-GR" dirty="0" err="1">
                <a:solidFill>
                  <a:srgbClr val="FF0000"/>
                </a:solidFill>
              </a:rPr>
              <a:t>αριθμογραμμή</a:t>
            </a:r>
            <a:r>
              <a:rPr lang="el-GR" dirty="0">
                <a:solidFill>
                  <a:srgbClr val="FF0000"/>
                </a:solidFill>
              </a:rPr>
              <a:t>.</a:t>
            </a:r>
            <a:endParaRPr lang="en-US" dirty="0">
              <a:solidFill>
                <a:srgbClr val="FF0000"/>
              </a:solidFill>
            </a:endParaRPr>
          </a:p>
          <a:p>
            <a:pPr marL="0" indent="0">
              <a:buNone/>
            </a:pPr>
            <a:endParaRPr lang="en-US" dirty="0"/>
          </a:p>
        </p:txBody>
      </p:sp>
      <p:pic>
        <p:nvPicPr>
          <p:cNvPr id="5" name="Picture 4">
            <a:extLst>
              <a:ext uri="{FF2B5EF4-FFF2-40B4-BE49-F238E27FC236}">
                <a16:creationId xmlns:a16="http://schemas.microsoft.com/office/drawing/2014/main" id="{19E3B463-B4C7-4E0F-9EC8-B7D2401A1F4A}"/>
              </a:ext>
            </a:extLst>
          </p:cNvPr>
          <p:cNvPicPr>
            <a:picLocks noChangeAspect="1"/>
          </p:cNvPicPr>
          <p:nvPr/>
        </p:nvPicPr>
        <p:blipFill>
          <a:blip r:embed="rId2"/>
          <a:stretch>
            <a:fillRect/>
          </a:stretch>
        </p:blipFill>
        <p:spPr>
          <a:xfrm>
            <a:off x="1099930" y="2279632"/>
            <a:ext cx="4055166" cy="2298736"/>
          </a:xfrm>
          <a:prstGeom prst="rect">
            <a:avLst/>
          </a:prstGeom>
        </p:spPr>
      </p:pic>
      <p:pic>
        <p:nvPicPr>
          <p:cNvPr id="7" name="Picture 6">
            <a:extLst>
              <a:ext uri="{FF2B5EF4-FFF2-40B4-BE49-F238E27FC236}">
                <a16:creationId xmlns:a16="http://schemas.microsoft.com/office/drawing/2014/main" id="{33A3B70A-1F7E-42DE-A058-B173A4B10858}"/>
              </a:ext>
            </a:extLst>
          </p:cNvPr>
          <p:cNvPicPr>
            <a:picLocks noChangeAspect="1"/>
          </p:cNvPicPr>
          <p:nvPr/>
        </p:nvPicPr>
        <p:blipFill>
          <a:blip r:embed="rId3"/>
          <a:stretch>
            <a:fillRect/>
          </a:stretch>
        </p:blipFill>
        <p:spPr>
          <a:xfrm>
            <a:off x="6493565" y="5256214"/>
            <a:ext cx="5272082" cy="807463"/>
          </a:xfrm>
          <a:prstGeom prst="rect">
            <a:avLst/>
          </a:prstGeom>
        </p:spPr>
      </p:pic>
      <p:pic>
        <p:nvPicPr>
          <p:cNvPr id="8" name="Picture 7">
            <a:extLst>
              <a:ext uri="{FF2B5EF4-FFF2-40B4-BE49-F238E27FC236}">
                <a16:creationId xmlns:a16="http://schemas.microsoft.com/office/drawing/2014/main" id="{E5AAA83A-18FB-43D0-B0F3-46CD32739F9C}"/>
              </a:ext>
            </a:extLst>
          </p:cNvPr>
          <p:cNvPicPr>
            <a:picLocks noChangeAspect="1"/>
          </p:cNvPicPr>
          <p:nvPr/>
        </p:nvPicPr>
        <p:blipFill>
          <a:blip r:embed="rId4"/>
          <a:stretch>
            <a:fillRect/>
          </a:stretch>
        </p:blipFill>
        <p:spPr>
          <a:xfrm>
            <a:off x="6355558" y="3781707"/>
            <a:ext cx="5272083" cy="807463"/>
          </a:xfrm>
          <a:prstGeom prst="rect">
            <a:avLst/>
          </a:prstGeom>
        </p:spPr>
      </p:pic>
      <p:pic>
        <p:nvPicPr>
          <p:cNvPr id="1026" name="Picture 2" descr="Αποτέλεσμα εικόνας για Ευθεία των πραγματικών αριθμών">
            <a:extLst>
              <a:ext uri="{FF2B5EF4-FFF2-40B4-BE49-F238E27FC236}">
                <a16:creationId xmlns:a16="http://schemas.microsoft.com/office/drawing/2014/main" id="{39F775BA-42CB-4E1B-B069-E46C521A42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324" y="4787156"/>
            <a:ext cx="4861112" cy="17431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Αποτέλεσμα εικόνας για ΑΡΙΘΜΟΓΡΑΜΜΗ">
            <a:extLst>
              <a:ext uri="{FF2B5EF4-FFF2-40B4-BE49-F238E27FC236}">
                <a16:creationId xmlns:a16="http://schemas.microsoft.com/office/drawing/2014/main" id="{F2EBA500-B8AD-4F40-9241-B90E20DC84B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6991" y="260625"/>
            <a:ext cx="4503944" cy="335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29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D2E5-A6E5-4920-B9C5-95AC80ADE137}"/>
              </a:ext>
            </a:extLst>
          </p:cNvPr>
          <p:cNvSpPr>
            <a:spLocks noGrp="1"/>
          </p:cNvSpPr>
          <p:nvPr>
            <p:ph type="title"/>
          </p:nvPr>
        </p:nvSpPr>
        <p:spPr>
          <a:xfrm>
            <a:off x="838200" y="365125"/>
            <a:ext cx="5999922" cy="1325563"/>
          </a:xfrm>
        </p:spPr>
        <p:txBody>
          <a:bodyPr/>
          <a:lstStyle/>
          <a:p>
            <a:r>
              <a:rPr lang="en-US" dirty="0"/>
              <a:t>T</a:t>
            </a:r>
            <a:r>
              <a:rPr lang="el-GR" dirty="0"/>
              <a:t>α σύνολα των αριθμών</a:t>
            </a:r>
            <a:endParaRPr lang="en-US" dirty="0"/>
          </a:p>
        </p:txBody>
      </p:sp>
      <p:sp>
        <p:nvSpPr>
          <p:cNvPr id="3" name="Content Placeholder 2">
            <a:extLst>
              <a:ext uri="{FF2B5EF4-FFF2-40B4-BE49-F238E27FC236}">
                <a16:creationId xmlns:a16="http://schemas.microsoft.com/office/drawing/2014/main" id="{EF079387-9A28-42B6-8B7C-8A6873A58E3F}"/>
              </a:ext>
            </a:extLst>
          </p:cNvPr>
          <p:cNvSpPr>
            <a:spLocks noGrp="1"/>
          </p:cNvSpPr>
          <p:nvPr>
            <p:ph idx="1"/>
          </p:nvPr>
        </p:nvSpPr>
        <p:spPr>
          <a:xfrm>
            <a:off x="838200" y="1690688"/>
            <a:ext cx="10515600" cy="4486275"/>
          </a:xfrm>
        </p:spPr>
        <p:txBody>
          <a:bodyPr/>
          <a:lstStyle/>
          <a:p>
            <a:r>
              <a:rPr lang="el-GR" dirty="0"/>
              <a:t>Φυσικοί αριθμοί      </a:t>
            </a:r>
            <a:r>
              <a:rPr lang="el-GR" sz="4000" dirty="0"/>
              <a:t>Ν</a:t>
            </a:r>
          </a:p>
          <a:p>
            <a:r>
              <a:rPr lang="el-GR" dirty="0"/>
              <a:t>Ακέραιοι αριθμοί      </a:t>
            </a:r>
            <a:r>
              <a:rPr lang="el-GR" sz="4000" dirty="0"/>
              <a:t>Ζ</a:t>
            </a:r>
          </a:p>
          <a:p>
            <a:pPr marL="0" indent="0">
              <a:buNone/>
            </a:pPr>
            <a:endParaRPr lang="el-GR" dirty="0"/>
          </a:p>
          <a:p>
            <a:r>
              <a:rPr lang="el-GR" dirty="0"/>
              <a:t>Ρητοί αριθμοί            </a:t>
            </a:r>
            <a:r>
              <a:rPr lang="en-US" sz="4000" dirty="0"/>
              <a:t>Q</a:t>
            </a:r>
            <a:endParaRPr lang="el-GR" sz="4000" dirty="0"/>
          </a:p>
          <a:p>
            <a:r>
              <a:rPr lang="el-GR" dirty="0"/>
              <a:t>Άρρητοι αριθμοί</a:t>
            </a:r>
          </a:p>
          <a:p>
            <a:endParaRPr lang="el-GR" dirty="0"/>
          </a:p>
          <a:p>
            <a:r>
              <a:rPr lang="el-GR" dirty="0"/>
              <a:t>Πραγματικοί αριθμοί</a:t>
            </a:r>
            <a:endParaRPr lang="en-US" dirty="0"/>
          </a:p>
        </p:txBody>
      </p:sp>
      <p:pic>
        <p:nvPicPr>
          <p:cNvPr id="4" name="Picture 3">
            <a:extLst>
              <a:ext uri="{FF2B5EF4-FFF2-40B4-BE49-F238E27FC236}">
                <a16:creationId xmlns:a16="http://schemas.microsoft.com/office/drawing/2014/main" id="{5130CF62-DF84-4008-B838-109F2C1FD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0295" y="5149124"/>
            <a:ext cx="520025" cy="516775"/>
          </a:xfrm>
          <a:prstGeom prst="rect">
            <a:avLst/>
          </a:prstGeom>
        </p:spPr>
      </p:pic>
      <p:pic>
        <p:nvPicPr>
          <p:cNvPr id="5" name="Content Placeholder 4">
            <a:extLst>
              <a:ext uri="{FF2B5EF4-FFF2-40B4-BE49-F238E27FC236}">
                <a16:creationId xmlns:a16="http://schemas.microsoft.com/office/drawing/2014/main" id="{50881313-F2F1-4095-A1AE-C9477BEACC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690688"/>
            <a:ext cx="3747052" cy="2932786"/>
          </a:xfrm>
          <a:prstGeom prst="rect">
            <a:avLst/>
          </a:prstGeom>
        </p:spPr>
      </p:pic>
    </p:spTree>
    <p:extLst>
      <p:ext uri="{BB962C8B-B14F-4D97-AF65-F5344CB8AC3E}">
        <p14:creationId xmlns:p14="http://schemas.microsoft.com/office/powerpoint/2010/main" val="3666534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9CD435-C0FF-4E99-90D5-F6301572CDF4}"/>
              </a:ext>
            </a:extLst>
          </p:cNvPr>
          <p:cNvPicPr>
            <a:picLocks noChangeAspect="1"/>
          </p:cNvPicPr>
          <p:nvPr/>
        </p:nvPicPr>
        <p:blipFill>
          <a:blip r:embed="rId2"/>
          <a:stretch>
            <a:fillRect/>
          </a:stretch>
        </p:blipFill>
        <p:spPr>
          <a:xfrm>
            <a:off x="5314122" y="3910900"/>
            <a:ext cx="6248269" cy="2947100"/>
          </a:xfrm>
          <a:prstGeom prst="rect">
            <a:avLst/>
          </a:prstGeom>
        </p:spPr>
      </p:pic>
      <p:sp>
        <p:nvSpPr>
          <p:cNvPr id="6" name="Rectangle 5">
            <a:extLst>
              <a:ext uri="{FF2B5EF4-FFF2-40B4-BE49-F238E27FC236}">
                <a16:creationId xmlns:a16="http://schemas.microsoft.com/office/drawing/2014/main" id="{ECE98840-B8A2-480E-A2F3-2220E6041046}"/>
              </a:ext>
            </a:extLst>
          </p:cNvPr>
          <p:cNvSpPr/>
          <p:nvPr/>
        </p:nvSpPr>
        <p:spPr>
          <a:xfrm>
            <a:off x="5107953" y="2929797"/>
            <a:ext cx="6096000" cy="646331"/>
          </a:xfrm>
          <a:prstGeom prst="rect">
            <a:avLst/>
          </a:prstGeom>
        </p:spPr>
        <p:txBody>
          <a:bodyPr>
            <a:spAutoFit/>
          </a:bodyPr>
          <a:lstStyle/>
          <a:p>
            <a:r>
              <a:rPr lang="el-GR" dirty="0"/>
              <a:t>Το σύνολο των </a:t>
            </a:r>
            <a:r>
              <a:rPr lang="el-GR" b="1" dirty="0">
                <a:solidFill>
                  <a:srgbClr val="7030A0"/>
                </a:solidFill>
              </a:rPr>
              <a:t>ακεραίων αριθμών </a:t>
            </a:r>
            <a:r>
              <a:rPr lang="el-GR" dirty="0">
                <a:solidFill>
                  <a:srgbClr val="7030A0"/>
                </a:solidFill>
              </a:rPr>
              <a:t>(Ζ)</a:t>
            </a:r>
            <a:r>
              <a:rPr lang="el-GR" dirty="0"/>
              <a:t> αποτελείται από τους φυσικούς αριθμούς, τους αντίθετούς τους και το 0.</a:t>
            </a:r>
          </a:p>
        </p:txBody>
      </p:sp>
      <p:sp>
        <p:nvSpPr>
          <p:cNvPr id="8" name="Rectangle 7">
            <a:extLst>
              <a:ext uri="{FF2B5EF4-FFF2-40B4-BE49-F238E27FC236}">
                <a16:creationId xmlns:a16="http://schemas.microsoft.com/office/drawing/2014/main" id="{DB453981-E7F3-430A-9987-F276D7B97A70}"/>
              </a:ext>
            </a:extLst>
          </p:cNvPr>
          <p:cNvSpPr/>
          <p:nvPr/>
        </p:nvSpPr>
        <p:spPr>
          <a:xfrm>
            <a:off x="650253" y="2452993"/>
            <a:ext cx="3471173" cy="646331"/>
          </a:xfrm>
          <a:prstGeom prst="rect">
            <a:avLst/>
          </a:prstGeom>
        </p:spPr>
        <p:txBody>
          <a:bodyPr wrap="square">
            <a:spAutoFit/>
          </a:bodyPr>
          <a:lstStyle/>
          <a:p>
            <a:r>
              <a:rPr lang="el-GR" dirty="0">
                <a:solidFill>
                  <a:srgbClr val="00B0F0"/>
                </a:solidFill>
              </a:rPr>
              <a:t>Το σύνολο των φυσικών αριθμών συμβολίζεται με Ν</a:t>
            </a:r>
            <a:r>
              <a:rPr lang="el-GR" dirty="0"/>
              <a:t>.</a:t>
            </a:r>
          </a:p>
        </p:txBody>
      </p:sp>
      <p:pic>
        <p:nvPicPr>
          <p:cNvPr id="5" name="Picture 4">
            <a:extLst>
              <a:ext uri="{FF2B5EF4-FFF2-40B4-BE49-F238E27FC236}">
                <a16:creationId xmlns:a16="http://schemas.microsoft.com/office/drawing/2014/main" id="{0BA10201-28A5-4D66-B54B-E3D04F26B9F1}"/>
              </a:ext>
            </a:extLst>
          </p:cNvPr>
          <p:cNvPicPr>
            <a:picLocks noChangeAspect="1"/>
          </p:cNvPicPr>
          <p:nvPr/>
        </p:nvPicPr>
        <p:blipFill>
          <a:blip r:embed="rId3"/>
          <a:stretch>
            <a:fillRect/>
          </a:stretch>
        </p:blipFill>
        <p:spPr>
          <a:xfrm>
            <a:off x="650253" y="271413"/>
            <a:ext cx="4457700" cy="1485900"/>
          </a:xfrm>
          <a:prstGeom prst="rect">
            <a:avLst/>
          </a:prstGeom>
        </p:spPr>
      </p:pic>
    </p:spTree>
    <p:extLst>
      <p:ext uri="{BB962C8B-B14F-4D97-AF65-F5344CB8AC3E}">
        <p14:creationId xmlns:p14="http://schemas.microsoft.com/office/powerpoint/2010/main" val="387138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F7139-4A6F-458A-9D66-62A41542BD47}"/>
              </a:ext>
            </a:extLst>
          </p:cNvPr>
          <p:cNvSpPr>
            <a:spLocks noGrp="1"/>
          </p:cNvSpPr>
          <p:nvPr>
            <p:ph type="title"/>
          </p:nvPr>
        </p:nvSpPr>
        <p:spPr/>
        <p:txBody>
          <a:bodyPr/>
          <a:lstStyle/>
          <a:p>
            <a:r>
              <a:rPr lang="el-GR" dirty="0"/>
              <a:t>Άσκηση στους ακέραιους αριθμούς</a:t>
            </a:r>
            <a:endParaRPr lang="en-US" dirty="0"/>
          </a:p>
        </p:txBody>
      </p:sp>
      <p:pic>
        <p:nvPicPr>
          <p:cNvPr id="4" name="Content Placeholder 3">
            <a:extLst>
              <a:ext uri="{FF2B5EF4-FFF2-40B4-BE49-F238E27FC236}">
                <a16:creationId xmlns:a16="http://schemas.microsoft.com/office/drawing/2014/main" id="{9C709B59-20A6-42E2-9FEA-2E22E46FF357}"/>
              </a:ext>
            </a:extLst>
          </p:cNvPr>
          <p:cNvPicPr>
            <a:picLocks noGrp="1" noChangeAspect="1"/>
          </p:cNvPicPr>
          <p:nvPr>
            <p:ph idx="1"/>
          </p:nvPr>
        </p:nvPicPr>
        <p:blipFill>
          <a:blip r:embed="rId2"/>
          <a:stretch>
            <a:fillRect/>
          </a:stretch>
        </p:blipFill>
        <p:spPr>
          <a:xfrm>
            <a:off x="1203017" y="2306413"/>
            <a:ext cx="9514679" cy="3034213"/>
          </a:xfrm>
          <a:prstGeom prst="rect">
            <a:avLst/>
          </a:prstGeom>
        </p:spPr>
      </p:pic>
    </p:spTree>
    <p:extLst>
      <p:ext uri="{BB962C8B-B14F-4D97-AF65-F5344CB8AC3E}">
        <p14:creationId xmlns:p14="http://schemas.microsoft.com/office/powerpoint/2010/main" val="1940474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5C9FB3-49FA-4B51-8B15-F749635FB6C4}"/>
              </a:ext>
            </a:extLst>
          </p:cNvPr>
          <p:cNvPicPr>
            <a:picLocks noChangeAspect="1"/>
          </p:cNvPicPr>
          <p:nvPr/>
        </p:nvPicPr>
        <p:blipFill>
          <a:blip r:embed="rId2"/>
          <a:stretch>
            <a:fillRect/>
          </a:stretch>
        </p:blipFill>
        <p:spPr>
          <a:xfrm>
            <a:off x="7407965" y="2049478"/>
            <a:ext cx="4309440" cy="2329223"/>
          </a:xfrm>
          <a:prstGeom prst="rect">
            <a:avLst/>
          </a:prstGeom>
        </p:spPr>
      </p:pic>
      <p:sp>
        <p:nvSpPr>
          <p:cNvPr id="6" name="Title 1">
            <a:extLst>
              <a:ext uri="{FF2B5EF4-FFF2-40B4-BE49-F238E27FC236}">
                <a16:creationId xmlns:a16="http://schemas.microsoft.com/office/drawing/2014/main" id="{6D124E10-8240-410B-9A3E-D6D53FB3CD58}"/>
              </a:ext>
            </a:extLst>
          </p:cNvPr>
          <p:cNvSpPr>
            <a:spLocks noGrp="1"/>
          </p:cNvSpPr>
          <p:nvPr>
            <p:ph type="title"/>
          </p:nvPr>
        </p:nvSpPr>
        <p:spPr>
          <a:xfrm>
            <a:off x="496676" y="0"/>
            <a:ext cx="2830417" cy="708301"/>
          </a:xfrm>
        </p:spPr>
        <p:txBody>
          <a:bodyPr/>
          <a:lstStyle/>
          <a:p>
            <a:r>
              <a:rPr lang="el-GR" dirty="0"/>
              <a:t>Κλάσματα</a:t>
            </a:r>
            <a:endParaRPr lang="en-US" dirty="0"/>
          </a:p>
        </p:txBody>
      </p:sp>
      <p:sp>
        <p:nvSpPr>
          <p:cNvPr id="2" name="Θέση περιεχομένου 1"/>
          <p:cNvSpPr>
            <a:spLocks noGrp="1"/>
          </p:cNvSpPr>
          <p:nvPr>
            <p:ph idx="1"/>
          </p:nvPr>
        </p:nvSpPr>
        <p:spPr/>
        <p:txBody>
          <a:bodyPr>
            <a:normAutofit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H </a:t>
            </a:r>
            <a:r>
              <a:rPr lang="el-GR" dirty="0"/>
              <a:t>αναπαράσταση κλασμάτων στην ευθεία των πραγματικών αριθμών (</a:t>
            </a:r>
            <a:r>
              <a:rPr lang="el-GR" dirty="0" err="1"/>
              <a:t>Κολέζα</a:t>
            </a:r>
            <a:r>
              <a:rPr lang="el-GR" dirty="0"/>
              <a:t>, 2000)</a:t>
            </a:r>
          </a:p>
        </p:txBody>
      </p:sp>
      <p:pic>
        <p:nvPicPr>
          <p:cNvPr id="5" name="Εικόνα 4"/>
          <p:cNvPicPr>
            <a:picLocks noChangeAspect="1"/>
          </p:cNvPicPr>
          <p:nvPr/>
        </p:nvPicPr>
        <p:blipFill>
          <a:blip r:embed="rId3"/>
          <a:stretch>
            <a:fillRect/>
          </a:stretch>
        </p:blipFill>
        <p:spPr>
          <a:xfrm>
            <a:off x="838200" y="719275"/>
            <a:ext cx="5991225" cy="4152900"/>
          </a:xfrm>
          <a:prstGeom prst="rect">
            <a:avLst/>
          </a:prstGeom>
        </p:spPr>
      </p:pic>
    </p:spTree>
    <p:extLst>
      <p:ext uri="{BB962C8B-B14F-4D97-AF65-F5344CB8AC3E}">
        <p14:creationId xmlns:p14="http://schemas.microsoft.com/office/powerpoint/2010/main" val="1275662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792454-0508-4BC6-A0BF-28A0C9BB66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417" y="3487616"/>
            <a:ext cx="4615096" cy="3190769"/>
          </a:xfrm>
          <a:prstGeom prst="rect">
            <a:avLst/>
          </a:prstGeom>
        </p:spPr>
      </p:pic>
      <p:pic>
        <p:nvPicPr>
          <p:cNvPr id="4" name="Picture 3">
            <a:extLst>
              <a:ext uri="{FF2B5EF4-FFF2-40B4-BE49-F238E27FC236}">
                <a16:creationId xmlns:a16="http://schemas.microsoft.com/office/drawing/2014/main" id="{D5CC98C3-50AD-4434-8A70-487F3F30677D}"/>
              </a:ext>
            </a:extLst>
          </p:cNvPr>
          <p:cNvPicPr>
            <a:picLocks noChangeAspect="1"/>
          </p:cNvPicPr>
          <p:nvPr/>
        </p:nvPicPr>
        <p:blipFill>
          <a:blip r:embed="rId3"/>
          <a:stretch>
            <a:fillRect/>
          </a:stretch>
        </p:blipFill>
        <p:spPr>
          <a:xfrm>
            <a:off x="3578086" y="106018"/>
            <a:ext cx="8282610" cy="3469520"/>
          </a:xfrm>
          <a:prstGeom prst="rect">
            <a:avLst/>
          </a:prstGeom>
        </p:spPr>
      </p:pic>
      <p:sp>
        <p:nvSpPr>
          <p:cNvPr id="9" name="Title 1">
            <a:extLst>
              <a:ext uri="{FF2B5EF4-FFF2-40B4-BE49-F238E27FC236}">
                <a16:creationId xmlns:a16="http://schemas.microsoft.com/office/drawing/2014/main" id="{30C5B419-D772-41CC-A4B1-F7D543EBD5AB}"/>
              </a:ext>
            </a:extLst>
          </p:cNvPr>
          <p:cNvSpPr txBox="1">
            <a:spLocks/>
          </p:cNvSpPr>
          <p:nvPr/>
        </p:nvSpPr>
        <p:spPr>
          <a:xfrm>
            <a:off x="355324" y="365125"/>
            <a:ext cx="2864954" cy="21527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4000" b="1" dirty="0">
                <a:solidFill>
                  <a:srgbClr val="7030A0"/>
                </a:solidFill>
              </a:rPr>
              <a:t>Οι πραγματικοί αριθμοί</a:t>
            </a:r>
            <a:endParaRPr lang="en-US" sz="4000" b="1" dirty="0">
              <a:solidFill>
                <a:srgbClr val="7030A0"/>
              </a:solidFill>
            </a:endParaRPr>
          </a:p>
        </p:txBody>
      </p:sp>
      <p:pic>
        <p:nvPicPr>
          <p:cNvPr id="6" name="Picture 4">
            <a:extLst>
              <a:ext uri="{FF2B5EF4-FFF2-40B4-BE49-F238E27FC236}">
                <a16:creationId xmlns:a16="http://schemas.microsoft.com/office/drawing/2014/main" id="{4D4FD124-7E7F-4811-8128-5E0F03814213}"/>
              </a:ext>
            </a:extLst>
          </p:cNvPr>
          <p:cNvPicPr>
            <a:picLocks noChangeAspect="1"/>
          </p:cNvPicPr>
          <p:nvPr/>
        </p:nvPicPr>
        <p:blipFill>
          <a:blip r:embed="rId4"/>
          <a:stretch>
            <a:fillRect/>
          </a:stretch>
        </p:blipFill>
        <p:spPr>
          <a:xfrm>
            <a:off x="5498123" y="4505451"/>
            <a:ext cx="6265498" cy="1243021"/>
          </a:xfrm>
          <a:prstGeom prst="rect">
            <a:avLst/>
          </a:prstGeom>
        </p:spPr>
      </p:pic>
    </p:spTree>
    <p:extLst>
      <p:ext uri="{BB962C8B-B14F-4D97-AF65-F5344CB8AC3E}">
        <p14:creationId xmlns:p14="http://schemas.microsoft.com/office/powerpoint/2010/main" val="2133279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675EC9-CC60-443B-B35F-3C08D827CD9D}"/>
              </a:ext>
            </a:extLst>
          </p:cNvPr>
          <p:cNvPicPr>
            <a:picLocks noChangeAspect="1"/>
          </p:cNvPicPr>
          <p:nvPr/>
        </p:nvPicPr>
        <p:blipFill>
          <a:blip r:embed="rId2"/>
          <a:stretch>
            <a:fillRect/>
          </a:stretch>
        </p:blipFill>
        <p:spPr>
          <a:xfrm>
            <a:off x="699466" y="404396"/>
            <a:ext cx="5877004" cy="3024604"/>
          </a:xfrm>
          <a:prstGeom prst="rect">
            <a:avLst/>
          </a:prstGeom>
        </p:spPr>
      </p:pic>
      <p:pic>
        <p:nvPicPr>
          <p:cNvPr id="9" name="Picture 8">
            <a:extLst>
              <a:ext uri="{FF2B5EF4-FFF2-40B4-BE49-F238E27FC236}">
                <a16:creationId xmlns:a16="http://schemas.microsoft.com/office/drawing/2014/main" id="{FD88D450-E3A2-43BC-85BB-97C12BA5CF73}"/>
              </a:ext>
            </a:extLst>
          </p:cNvPr>
          <p:cNvPicPr>
            <a:picLocks noChangeAspect="1"/>
          </p:cNvPicPr>
          <p:nvPr/>
        </p:nvPicPr>
        <p:blipFill>
          <a:blip r:embed="rId3"/>
          <a:stretch>
            <a:fillRect/>
          </a:stretch>
        </p:blipFill>
        <p:spPr>
          <a:xfrm>
            <a:off x="4195618" y="3712649"/>
            <a:ext cx="6663249" cy="2776124"/>
          </a:xfrm>
          <a:prstGeom prst="rect">
            <a:avLst/>
          </a:prstGeom>
        </p:spPr>
      </p:pic>
      <p:pic>
        <p:nvPicPr>
          <p:cNvPr id="4" name="Εικόνα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470" y="1102310"/>
            <a:ext cx="5000625" cy="1628775"/>
          </a:xfrm>
          <a:prstGeom prst="rect">
            <a:avLst/>
          </a:prstGeom>
        </p:spPr>
      </p:pic>
    </p:spTree>
    <p:extLst>
      <p:ext uri="{BB962C8B-B14F-4D97-AF65-F5344CB8AC3E}">
        <p14:creationId xmlns:p14="http://schemas.microsoft.com/office/powerpoint/2010/main" val="977477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5381-43D3-4B63-92C2-94DB4D1B3578}"/>
              </a:ext>
            </a:extLst>
          </p:cNvPr>
          <p:cNvSpPr>
            <a:spLocks noGrp="1"/>
          </p:cNvSpPr>
          <p:nvPr>
            <p:ph type="title"/>
          </p:nvPr>
        </p:nvSpPr>
        <p:spPr>
          <a:xfrm>
            <a:off x="838200" y="86486"/>
            <a:ext cx="5920409" cy="1384506"/>
          </a:xfrm>
        </p:spPr>
        <p:txBody>
          <a:bodyPr>
            <a:normAutofit fontScale="90000"/>
          </a:bodyPr>
          <a:lstStyle/>
          <a:p>
            <a:r>
              <a:rPr lang="el-GR" dirty="0"/>
              <a:t>‘Επώνυμοι’ άρρητοι αριθμοί	: Φ (ΧΡΥΣΗ ΤΟΜΗ)</a:t>
            </a:r>
            <a:endParaRPr lang="en-US" dirty="0"/>
          </a:p>
        </p:txBody>
      </p:sp>
      <p:sp>
        <p:nvSpPr>
          <p:cNvPr id="7" name="AutoShape 2" descr="\varphi ={\frac  {1+{\sqrt  {5}}}{2}}=1.61803\,39887\ldots .">
            <a:extLst>
              <a:ext uri="{FF2B5EF4-FFF2-40B4-BE49-F238E27FC236}">
                <a16:creationId xmlns:a16="http://schemas.microsoft.com/office/drawing/2014/main" id="{3A355B3C-F72C-4515-8835-8A4E2F8D6451}"/>
              </a:ext>
            </a:extLst>
          </p:cNvPr>
          <p:cNvSpPr>
            <a:spLocks noChangeAspect="1" noChangeArrowheads="1"/>
          </p:cNvSpPr>
          <p:nvPr/>
        </p:nvSpPr>
        <p:spPr bwMode="auto">
          <a:xfrm>
            <a:off x="763668" y="-144463"/>
            <a:ext cx="125332"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7">
            <a:extLst>
              <a:ext uri="{FF2B5EF4-FFF2-40B4-BE49-F238E27FC236}">
                <a16:creationId xmlns:a16="http://schemas.microsoft.com/office/drawing/2014/main" id="{035678F1-2090-4B96-8AE0-83D29A76F0EA}"/>
              </a:ext>
            </a:extLst>
          </p:cNvPr>
          <p:cNvSpPr>
            <a:spLocks noGrp="1"/>
          </p:cNvSpPr>
          <p:nvPr>
            <p:ph idx="1"/>
          </p:nvPr>
        </p:nvSpPr>
        <p:spPr>
          <a:xfrm>
            <a:off x="450574" y="1470991"/>
            <a:ext cx="6109252" cy="5021883"/>
          </a:xfrm>
        </p:spPr>
        <p:txBody>
          <a:bodyPr>
            <a:noAutofit/>
          </a:bodyPr>
          <a:lstStyle/>
          <a:p>
            <a:r>
              <a:rPr lang="el-GR" sz="2400" dirty="0"/>
              <a:t>Χρυσή τομή είναι ο χωρισμός ενός  ευθύγραμμου τμήματος ΑΒ σε δύο τμήματα, ένα μεγάλο α και ένα μικρό β</a:t>
            </a:r>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r>
              <a:rPr lang="el-GR" sz="2400" dirty="0"/>
              <a:t>Έτσι ώστε</a:t>
            </a:r>
            <a:br>
              <a:rPr lang="el-GR" dirty="0"/>
            </a:br>
            <a:endParaRPr lang="en-US" dirty="0"/>
          </a:p>
        </p:txBody>
      </p:sp>
      <p:sp>
        <p:nvSpPr>
          <p:cNvPr id="4" name="Ορθογώνιο 3"/>
          <p:cNvSpPr/>
          <p:nvPr/>
        </p:nvSpPr>
        <p:spPr>
          <a:xfrm>
            <a:off x="7260064" y="1661559"/>
            <a:ext cx="4153411" cy="1477328"/>
          </a:xfrm>
          <a:prstGeom prst="rect">
            <a:avLst/>
          </a:prstGeom>
        </p:spPr>
        <p:txBody>
          <a:bodyPr wrap="square">
            <a:spAutoFit/>
          </a:bodyPr>
          <a:lstStyle/>
          <a:p>
            <a:pPr lvl="1"/>
            <a:r>
              <a:rPr lang="el-GR" dirty="0"/>
              <a:t>Χωρίζει το όλο σε δύο </a:t>
            </a:r>
            <a:r>
              <a:rPr lang="el-GR" b="1" dirty="0">
                <a:solidFill>
                  <a:srgbClr val="00B050"/>
                </a:solidFill>
              </a:rPr>
              <a:t>εμφανή άνισα μέρη</a:t>
            </a:r>
            <a:r>
              <a:rPr lang="el-GR" dirty="0"/>
              <a:t>, χωρίς το</a:t>
            </a:r>
            <a:r>
              <a:rPr lang="en-US" dirty="0"/>
              <a:t> </a:t>
            </a:r>
            <a:r>
              <a:rPr lang="el-GR" dirty="0"/>
              <a:t> μεγάλο μέρος να κυριαρχεί αισθητικά</a:t>
            </a:r>
            <a:r>
              <a:rPr lang="en-US" dirty="0"/>
              <a:t> </a:t>
            </a:r>
            <a:r>
              <a:rPr lang="el-GR" dirty="0"/>
              <a:t> και χωρίς να καταστρέφεται η</a:t>
            </a:r>
            <a:r>
              <a:rPr lang="en-US" dirty="0"/>
              <a:t> </a:t>
            </a:r>
            <a:r>
              <a:rPr lang="el-GR" dirty="0"/>
              <a:t> ενότητα του όλου.</a:t>
            </a:r>
            <a:endParaRPr lang="en-US" dirty="0"/>
          </a:p>
          <a:p>
            <a:pPr lvl="1"/>
            <a:endParaRPr lang="en-US" dirty="0"/>
          </a:p>
        </p:txBody>
      </p:sp>
      <p:pic>
        <p:nvPicPr>
          <p:cNvPr id="5" name="Εικόνα 4"/>
          <p:cNvPicPr>
            <a:picLocks noChangeAspect="1"/>
          </p:cNvPicPr>
          <p:nvPr/>
        </p:nvPicPr>
        <p:blipFill>
          <a:blip r:embed="rId2"/>
          <a:stretch>
            <a:fillRect/>
          </a:stretch>
        </p:blipFill>
        <p:spPr>
          <a:xfrm>
            <a:off x="1150812" y="2850500"/>
            <a:ext cx="4514850" cy="1885950"/>
          </a:xfrm>
          <a:prstGeom prst="rect">
            <a:avLst/>
          </a:prstGeom>
        </p:spPr>
      </p:pic>
      <p:pic>
        <p:nvPicPr>
          <p:cNvPr id="12" name="Εικόνα 11"/>
          <p:cNvPicPr>
            <a:picLocks noChangeAspect="1"/>
          </p:cNvPicPr>
          <p:nvPr/>
        </p:nvPicPr>
        <p:blipFill>
          <a:blip r:embed="rId3"/>
          <a:stretch>
            <a:fillRect/>
          </a:stretch>
        </p:blipFill>
        <p:spPr>
          <a:xfrm>
            <a:off x="2780858" y="5468258"/>
            <a:ext cx="2752725" cy="647700"/>
          </a:xfrm>
          <a:prstGeom prst="rect">
            <a:avLst/>
          </a:prstGeom>
        </p:spPr>
      </p:pic>
      <p:sp>
        <p:nvSpPr>
          <p:cNvPr id="14" name="Ορθογώνιο 13"/>
          <p:cNvSpPr/>
          <p:nvPr/>
        </p:nvSpPr>
        <p:spPr>
          <a:xfrm>
            <a:off x="6365900" y="4736450"/>
            <a:ext cx="5283116" cy="1938992"/>
          </a:xfrm>
          <a:prstGeom prst="rect">
            <a:avLst/>
          </a:prstGeom>
        </p:spPr>
        <p:txBody>
          <a:bodyPr wrap="square">
            <a:spAutoFit/>
          </a:bodyPr>
          <a:lstStyle/>
          <a:p>
            <a:pPr lvl="1"/>
            <a:r>
              <a:rPr lang="el-GR" sz="2400" dirty="0"/>
              <a:t>Δηλαδή να προκύπτει η αναλογία: </a:t>
            </a:r>
          </a:p>
          <a:p>
            <a:pPr lvl="1"/>
            <a:r>
              <a:rPr lang="el-GR" sz="2400" i="1" dirty="0">
                <a:solidFill>
                  <a:srgbClr val="00B050"/>
                </a:solidFill>
              </a:rPr>
              <a:t>Το όλο προς το μεγαλύτερο τμήμα να ισούται με το μεγαλύτερο προς το μικρότερο τμήμα.</a:t>
            </a:r>
            <a:br>
              <a:rPr lang="el-GR" sz="2400" i="1" dirty="0">
                <a:solidFill>
                  <a:srgbClr val="00B050"/>
                </a:solidFill>
              </a:rPr>
            </a:br>
            <a:endParaRPr lang="el-GR" sz="2400" i="1" dirty="0">
              <a:solidFill>
                <a:srgbClr val="00B050"/>
              </a:solidFill>
            </a:endParaRPr>
          </a:p>
        </p:txBody>
      </p:sp>
    </p:spTree>
    <p:extLst>
      <p:ext uri="{BB962C8B-B14F-4D97-AF65-F5344CB8AC3E}">
        <p14:creationId xmlns:p14="http://schemas.microsoft.com/office/powerpoint/2010/main" val="92517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16916" y="4395729"/>
            <a:ext cx="6836884" cy="1781233"/>
          </a:xfrm>
        </p:spPr>
        <p:txBody>
          <a:bodyPr>
            <a:normAutofit/>
          </a:bodyPr>
          <a:lstStyle/>
          <a:p>
            <a:pPr marL="0" indent="0" algn="r">
              <a:buNone/>
            </a:pPr>
            <a:r>
              <a:rPr lang="el-GR" sz="5400" dirty="0">
                <a:solidFill>
                  <a:srgbClr val="0070C0"/>
                </a:solidFill>
                <a:latin typeface="+mj-lt"/>
                <a:ea typeface="+mj-ea"/>
                <a:cs typeface="+mj-cs"/>
              </a:rPr>
              <a:t>ΕΙΣΑΓΩΓΗ</a:t>
            </a:r>
          </a:p>
        </p:txBody>
      </p:sp>
    </p:spTree>
    <p:extLst>
      <p:ext uri="{BB962C8B-B14F-4D97-AF65-F5344CB8AC3E}">
        <p14:creationId xmlns:p14="http://schemas.microsoft.com/office/powerpoint/2010/main" val="413223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p:cNvSpPr>
          <p:nvPr>
            <p:ph type="title"/>
          </p:nvPr>
        </p:nvSpPr>
        <p:spPr>
          <a:xfrm>
            <a:off x="838200" y="365125"/>
            <a:ext cx="7788007" cy="1000967"/>
          </a:xfrm>
        </p:spPr>
        <p:txBody>
          <a:bodyPr/>
          <a:lstStyle/>
          <a:p>
            <a:r>
              <a:rPr lang="el-GR" dirty="0"/>
              <a:t>Πώς προκύπτει ο αριθμός φ;</a:t>
            </a:r>
          </a:p>
        </p:txBody>
      </p:sp>
    </p:spTree>
    <p:extLst>
      <p:ext uri="{BB962C8B-B14F-4D97-AF65-F5344CB8AC3E}">
        <p14:creationId xmlns:p14="http://schemas.microsoft.com/office/powerpoint/2010/main" val="372216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7788007" cy="1000967"/>
          </a:xfrm>
        </p:spPr>
        <p:txBody>
          <a:bodyPr/>
          <a:lstStyle/>
          <a:p>
            <a:r>
              <a:rPr lang="el-GR" dirty="0"/>
              <a:t>Πώς προκύπτει ο αριθμός φ;</a:t>
            </a:r>
          </a:p>
        </p:txBody>
      </p:sp>
      <p:sp>
        <p:nvSpPr>
          <p:cNvPr id="3" name="Θέση περιεχομένου 2"/>
          <p:cNvSpPr>
            <a:spLocks noGrp="1"/>
          </p:cNvSpPr>
          <p:nvPr>
            <p:ph idx="1"/>
          </p:nvPr>
        </p:nvSpPr>
        <p:spPr>
          <a:xfrm>
            <a:off x="838199" y="242371"/>
            <a:ext cx="11092153" cy="5934592"/>
          </a:xfrm>
        </p:spPr>
        <p:txBody>
          <a:bodyPr/>
          <a:lstStyle/>
          <a:p>
            <a:pPr algn="r"/>
            <a:endParaRPr lang="en-US" dirty="0"/>
          </a:p>
          <a:p>
            <a:pPr algn="r"/>
            <a:r>
              <a:rPr lang="el-GR" dirty="0"/>
              <a:t>ΛΥΣΗ ΤΗΣ ΕΞΙΣΩΣΗΣ</a:t>
            </a:r>
          </a:p>
        </p:txBody>
      </p:sp>
      <p:pic>
        <p:nvPicPr>
          <p:cNvPr id="7" name="Εικόνα 6"/>
          <p:cNvPicPr>
            <a:picLocks noChangeAspect="1"/>
          </p:cNvPicPr>
          <p:nvPr/>
        </p:nvPicPr>
        <p:blipFill>
          <a:blip r:embed="rId2"/>
          <a:stretch>
            <a:fillRect/>
          </a:stretch>
        </p:blipFill>
        <p:spPr>
          <a:xfrm>
            <a:off x="691205" y="2253781"/>
            <a:ext cx="6443954" cy="2758233"/>
          </a:xfrm>
          <a:prstGeom prst="rect">
            <a:avLst/>
          </a:prstGeom>
        </p:spPr>
      </p:pic>
      <p:pic>
        <p:nvPicPr>
          <p:cNvPr id="4" name="Εικόνα 3"/>
          <p:cNvPicPr>
            <a:picLocks noChangeAspect="1"/>
          </p:cNvPicPr>
          <p:nvPr/>
        </p:nvPicPr>
        <p:blipFill>
          <a:blip r:embed="rId3"/>
          <a:stretch>
            <a:fillRect/>
          </a:stretch>
        </p:blipFill>
        <p:spPr>
          <a:xfrm>
            <a:off x="7362471" y="1297839"/>
            <a:ext cx="4714875" cy="1600200"/>
          </a:xfrm>
          <a:prstGeom prst="rect">
            <a:avLst/>
          </a:prstGeom>
        </p:spPr>
      </p:pic>
      <p:pic>
        <p:nvPicPr>
          <p:cNvPr id="5" name="Εικόνα 4"/>
          <p:cNvPicPr>
            <a:picLocks noChangeAspect="1"/>
          </p:cNvPicPr>
          <p:nvPr/>
        </p:nvPicPr>
        <p:blipFill>
          <a:blip r:embed="rId4"/>
          <a:stretch>
            <a:fillRect/>
          </a:stretch>
        </p:blipFill>
        <p:spPr>
          <a:xfrm>
            <a:off x="7282153" y="3480067"/>
            <a:ext cx="4648200" cy="2057400"/>
          </a:xfrm>
          <a:prstGeom prst="rect">
            <a:avLst/>
          </a:prstGeom>
        </p:spPr>
      </p:pic>
    </p:spTree>
    <p:extLst>
      <p:ext uri="{BB962C8B-B14F-4D97-AF65-F5344CB8AC3E}">
        <p14:creationId xmlns:p14="http://schemas.microsoft.com/office/powerpoint/2010/main" val="2905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9192463-618D-47BD-B722-0B1689B6DB6F}"/>
              </a:ext>
            </a:extLst>
          </p:cNvPr>
          <p:cNvPicPr>
            <a:picLocks noGrp="1" noChangeAspect="1"/>
          </p:cNvPicPr>
          <p:nvPr>
            <p:ph idx="1"/>
          </p:nvPr>
        </p:nvPicPr>
        <p:blipFill>
          <a:blip r:embed="rId2"/>
          <a:stretch>
            <a:fillRect/>
          </a:stretch>
        </p:blipFill>
        <p:spPr>
          <a:xfrm>
            <a:off x="8054629" y="2889560"/>
            <a:ext cx="2390775" cy="2886075"/>
          </a:xfrm>
          <a:prstGeom prst="rect">
            <a:avLst/>
          </a:prstGeom>
        </p:spPr>
      </p:pic>
      <p:sp>
        <p:nvSpPr>
          <p:cNvPr id="5" name="Title 1">
            <a:extLst>
              <a:ext uri="{FF2B5EF4-FFF2-40B4-BE49-F238E27FC236}">
                <a16:creationId xmlns:a16="http://schemas.microsoft.com/office/drawing/2014/main" id="{D31148F3-6932-41CF-9F7D-E295DAAA2F6E}"/>
              </a:ext>
            </a:extLst>
          </p:cNvPr>
          <p:cNvSpPr>
            <a:spLocks noGrp="1"/>
          </p:cNvSpPr>
          <p:nvPr>
            <p:ph type="title"/>
          </p:nvPr>
        </p:nvSpPr>
        <p:spPr>
          <a:xfrm>
            <a:off x="838200" y="365125"/>
            <a:ext cx="10515600" cy="1325563"/>
          </a:xfrm>
        </p:spPr>
        <p:txBody>
          <a:bodyPr>
            <a:normAutofit/>
          </a:bodyPr>
          <a:lstStyle/>
          <a:p>
            <a:r>
              <a:rPr lang="el-GR" dirty="0"/>
              <a:t>‘Επώνυμοι’ άρρητοι αριθμοί	: ο </a:t>
            </a:r>
            <a:r>
              <a:rPr lang="el-GR" sz="6000" b="1" dirty="0">
                <a:solidFill>
                  <a:srgbClr val="7030A0"/>
                </a:solidFill>
              </a:rPr>
              <a:t>π</a:t>
            </a:r>
            <a:r>
              <a:rPr lang="el-GR" dirty="0"/>
              <a:t> </a:t>
            </a:r>
            <a:endParaRPr lang="en-US" dirty="0"/>
          </a:p>
        </p:txBody>
      </p:sp>
      <p:sp>
        <p:nvSpPr>
          <p:cNvPr id="6" name="Rectangle 5">
            <a:extLst>
              <a:ext uri="{FF2B5EF4-FFF2-40B4-BE49-F238E27FC236}">
                <a16:creationId xmlns:a16="http://schemas.microsoft.com/office/drawing/2014/main" id="{853D924E-C6A9-4033-B90A-55975E15C17E}"/>
              </a:ext>
            </a:extLst>
          </p:cNvPr>
          <p:cNvSpPr/>
          <p:nvPr/>
        </p:nvSpPr>
        <p:spPr>
          <a:xfrm>
            <a:off x="297456" y="1862724"/>
            <a:ext cx="7757174" cy="4031873"/>
          </a:xfrm>
          <a:prstGeom prst="rect">
            <a:avLst/>
          </a:prstGeom>
        </p:spPr>
        <p:txBody>
          <a:bodyPr wrap="square">
            <a:spAutoFit/>
          </a:bodyPr>
          <a:lstStyle/>
          <a:p>
            <a:pPr marL="457200" indent="-457200">
              <a:buFont typeface="Arial" panose="020B0604020202020204" pitchFamily="34" charset="0"/>
              <a:buChar char="•"/>
            </a:pPr>
            <a:r>
              <a:rPr lang="el-GR" sz="3200" dirty="0"/>
              <a:t>Ο αριθμός </a:t>
            </a:r>
            <a:r>
              <a:rPr lang="el-GR" sz="3200" b="1" dirty="0"/>
              <a:t>π</a:t>
            </a:r>
            <a:r>
              <a:rPr lang="el-GR" sz="3200" dirty="0"/>
              <a:t> είναι ο </a:t>
            </a:r>
            <a:r>
              <a:rPr lang="el-GR" sz="3200" dirty="0">
                <a:hlinkClick r:id="rId3" tooltip="Αναλογία (Μαθηματικά)"/>
              </a:rPr>
              <a:t>λόγος</a:t>
            </a:r>
            <a:r>
              <a:rPr lang="el-GR" sz="3200" dirty="0"/>
              <a:t> της </a:t>
            </a:r>
            <a:r>
              <a:rPr lang="el-GR" sz="3200" dirty="0">
                <a:hlinkClick r:id="rId4" tooltip="Περιφέρεια (μαθηματικά)"/>
              </a:rPr>
              <a:t>περιφέρειας</a:t>
            </a:r>
            <a:r>
              <a:rPr lang="el-GR" sz="3200" dirty="0"/>
              <a:t> προς τη </a:t>
            </a:r>
            <a:r>
              <a:rPr lang="el-GR" sz="3200" dirty="0">
                <a:hlinkClick r:id="rId5" tooltip="Διάμετρος"/>
              </a:rPr>
              <a:t>διάμετρο</a:t>
            </a:r>
            <a:r>
              <a:rPr lang="el-GR" sz="3200" dirty="0"/>
              <a:t> ενός </a:t>
            </a:r>
            <a:r>
              <a:rPr lang="el-GR" sz="3200" dirty="0">
                <a:hlinkClick r:id="rId6" tooltip="Κύκλος"/>
              </a:rPr>
              <a:t>κύκλου</a:t>
            </a:r>
            <a:r>
              <a:rPr lang="el-GR" sz="3200" dirty="0"/>
              <a:t> (π = </a:t>
            </a:r>
            <a:r>
              <a:rPr lang="en-US" sz="3200" dirty="0"/>
              <a:t>L</a:t>
            </a:r>
            <a:r>
              <a:rPr lang="el-GR" sz="3200" dirty="0"/>
              <a:t>/δ (</a:t>
            </a:r>
            <a:r>
              <a:rPr lang="en-US" sz="3200" dirty="0"/>
              <a:t>L</a:t>
            </a:r>
            <a:r>
              <a:rPr lang="el-GR" sz="3200" dirty="0"/>
              <a:t>= μήκος κύκλου, δ =  διάμετρος), </a:t>
            </a:r>
            <a:endParaRPr lang="en-US" sz="3200" dirty="0"/>
          </a:p>
          <a:p>
            <a:pPr marL="914400" lvl="1" indent="-457200">
              <a:buFont typeface="Arial" panose="020B0604020202020204" pitchFamily="34" charset="0"/>
              <a:buChar char="•"/>
            </a:pPr>
            <a:r>
              <a:rPr lang="el-GR" sz="3200" dirty="0"/>
              <a:t>Με ακρίβεια οκτώ δεκαδικών ψηφίων είναι ίσος με </a:t>
            </a:r>
            <a:r>
              <a:rPr lang="el-GR" sz="3200" i="1" dirty="0"/>
              <a:t>3,14159265</a:t>
            </a:r>
            <a:r>
              <a:rPr lang="el-GR" sz="3200" dirty="0"/>
              <a:t>. </a:t>
            </a:r>
          </a:p>
          <a:p>
            <a:pPr marL="914400" lvl="1" indent="-457200">
              <a:buFont typeface="Arial" panose="020B0604020202020204" pitchFamily="34" charset="0"/>
              <a:buChar char="•"/>
            </a:pPr>
            <a:r>
              <a:rPr lang="el-GR" sz="3200" dirty="0"/>
              <a:t>Εκφράζεται με το ελληνικό γράμμα π από τα μέσα του 18ου αιώνα.</a:t>
            </a:r>
            <a:endParaRPr lang="en-US" sz="3200" dirty="0"/>
          </a:p>
        </p:txBody>
      </p:sp>
      <p:pic>
        <p:nvPicPr>
          <p:cNvPr id="2" name="Picture 1">
            <a:extLst>
              <a:ext uri="{FF2B5EF4-FFF2-40B4-BE49-F238E27FC236}">
                <a16:creationId xmlns:a16="http://schemas.microsoft.com/office/drawing/2014/main" id="{4A21ACDF-B1D4-4A0F-9228-9148586C906A}"/>
              </a:ext>
            </a:extLst>
          </p:cNvPr>
          <p:cNvPicPr>
            <a:picLocks noChangeAspect="1"/>
          </p:cNvPicPr>
          <p:nvPr/>
        </p:nvPicPr>
        <p:blipFill>
          <a:blip r:embed="rId7"/>
          <a:stretch>
            <a:fillRect/>
          </a:stretch>
        </p:blipFill>
        <p:spPr>
          <a:xfrm>
            <a:off x="8648504" y="1690688"/>
            <a:ext cx="2760996" cy="853729"/>
          </a:xfrm>
          <a:prstGeom prst="rect">
            <a:avLst/>
          </a:prstGeom>
        </p:spPr>
      </p:pic>
    </p:spTree>
    <p:extLst>
      <p:ext uri="{BB962C8B-B14F-4D97-AF65-F5344CB8AC3E}">
        <p14:creationId xmlns:p14="http://schemas.microsoft.com/office/powerpoint/2010/main" val="39530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54B-0DC6-4237-81E5-DC262B3E4622}"/>
              </a:ext>
            </a:extLst>
          </p:cNvPr>
          <p:cNvSpPr>
            <a:spLocks noGrp="1"/>
          </p:cNvSpPr>
          <p:nvPr>
            <p:ph type="title"/>
          </p:nvPr>
        </p:nvSpPr>
        <p:spPr/>
        <p:txBody>
          <a:bodyPr/>
          <a:lstStyle/>
          <a:p>
            <a:r>
              <a:rPr lang="el-GR" dirty="0"/>
              <a:t>Ιδιότητες των πραγματικών αριθμών</a:t>
            </a:r>
            <a:endParaRPr lang="en-US" dirty="0"/>
          </a:p>
        </p:txBody>
      </p:sp>
      <p:pic>
        <p:nvPicPr>
          <p:cNvPr id="4" name="Content Placeholder 3">
            <a:extLst>
              <a:ext uri="{FF2B5EF4-FFF2-40B4-BE49-F238E27FC236}">
                <a16:creationId xmlns:a16="http://schemas.microsoft.com/office/drawing/2014/main" id="{AA9375D5-D68E-4E75-AC56-8235753776C4}"/>
              </a:ext>
            </a:extLst>
          </p:cNvPr>
          <p:cNvPicPr>
            <a:picLocks noGrp="1" noChangeAspect="1"/>
          </p:cNvPicPr>
          <p:nvPr>
            <p:ph idx="1"/>
          </p:nvPr>
        </p:nvPicPr>
        <p:blipFill>
          <a:blip r:embed="rId2"/>
          <a:stretch>
            <a:fillRect/>
          </a:stretch>
        </p:blipFill>
        <p:spPr>
          <a:xfrm>
            <a:off x="549136" y="1690687"/>
            <a:ext cx="8740638" cy="4557618"/>
          </a:xfrm>
          <a:prstGeom prst="rect">
            <a:avLst/>
          </a:prstGeom>
        </p:spPr>
      </p:pic>
    </p:spTree>
    <p:extLst>
      <p:ext uri="{BB962C8B-B14F-4D97-AF65-F5344CB8AC3E}">
        <p14:creationId xmlns:p14="http://schemas.microsoft.com/office/powerpoint/2010/main" val="1193138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E741-9072-45B4-8623-8B2E3C35C3BE}"/>
              </a:ext>
            </a:extLst>
          </p:cNvPr>
          <p:cNvSpPr>
            <a:spLocks noGrp="1"/>
          </p:cNvSpPr>
          <p:nvPr>
            <p:ph type="title"/>
          </p:nvPr>
        </p:nvSpPr>
        <p:spPr>
          <a:xfrm>
            <a:off x="453887" y="325370"/>
            <a:ext cx="5257800" cy="1119118"/>
          </a:xfrm>
        </p:spPr>
        <p:txBody>
          <a:bodyPr>
            <a:normAutofit fontScale="90000"/>
          </a:bodyPr>
          <a:lstStyle/>
          <a:p>
            <a:r>
              <a:rPr lang="el-GR" dirty="0"/>
              <a:t>Δυνάμεις πραγματικών αριθμών και ιδιότητες</a:t>
            </a:r>
            <a:endParaRPr lang="en-US" dirty="0"/>
          </a:p>
        </p:txBody>
      </p:sp>
      <p:pic>
        <p:nvPicPr>
          <p:cNvPr id="7" name="Content Placeholder 6">
            <a:extLst>
              <a:ext uri="{FF2B5EF4-FFF2-40B4-BE49-F238E27FC236}">
                <a16:creationId xmlns:a16="http://schemas.microsoft.com/office/drawing/2014/main" id="{9534FFA0-7C39-47E9-B4C3-900A587DB7B9}"/>
              </a:ext>
            </a:extLst>
          </p:cNvPr>
          <p:cNvPicPr>
            <a:picLocks noGrp="1" noChangeAspect="1"/>
          </p:cNvPicPr>
          <p:nvPr>
            <p:ph idx="1"/>
          </p:nvPr>
        </p:nvPicPr>
        <p:blipFill>
          <a:blip r:embed="rId2"/>
          <a:stretch>
            <a:fillRect/>
          </a:stretch>
        </p:blipFill>
        <p:spPr>
          <a:xfrm>
            <a:off x="1281545" y="3154310"/>
            <a:ext cx="9628910" cy="2636889"/>
          </a:xfrm>
          <a:prstGeom prst="rect">
            <a:avLst/>
          </a:prstGeom>
        </p:spPr>
      </p:pic>
      <p:pic>
        <p:nvPicPr>
          <p:cNvPr id="8" name="Picture 7">
            <a:extLst>
              <a:ext uri="{FF2B5EF4-FFF2-40B4-BE49-F238E27FC236}">
                <a16:creationId xmlns:a16="http://schemas.microsoft.com/office/drawing/2014/main" id="{1E8CDC57-6C73-43BB-BFD5-7CA4ECBE02E9}"/>
              </a:ext>
            </a:extLst>
          </p:cNvPr>
          <p:cNvPicPr>
            <a:picLocks noChangeAspect="1"/>
          </p:cNvPicPr>
          <p:nvPr/>
        </p:nvPicPr>
        <p:blipFill>
          <a:blip r:embed="rId3"/>
          <a:stretch>
            <a:fillRect/>
          </a:stretch>
        </p:blipFill>
        <p:spPr>
          <a:xfrm>
            <a:off x="6096000" y="208308"/>
            <a:ext cx="6124575" cy="1962150"/>
          </a:xfrm>
          <a:prstGeom prst="rect">
            <a:avLst/>
          </a:prstGeom>
        </p:spPr>
      </p:pic>
    </p:spTree>
    <p:extLst>
      <p:ext uri="{BB962C8B-B14F-4D97-AF65-F5344CB8AC3E}">
        <p14:creationId xmlns:p14="http://schemas.microsoft.com/office/powerpoint/2010/main" val="3942752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E21E2-5FBE-4DE6-BB30-8A823D58064E}"/>
              </a:ext>
            </a:extLst>
          </p:cNvPr>
          <p:cNvSpPr>
            <a:spLocks noGrp="1"/>
          </p:cNvSpPr>
          <p:nvPr>
            <p:ph type="title"/>
          </p:nvPr>
        </p:nvSpPr>
        <p:spPr/>
        <p:txBody>
          <a:bodyPr/>
          <a:lstStyle/>
          <a:p>
            <a:r>
              <a:rPr lang="el-GR" dirty="0"/>
              <a:t>Βιβλιογραφία</a:t>
            </a:r>
            <a:endParaRPr lang="en-US" dirty="0"/>
          </a:p>
        </p:txBody>
      </p:sp>
      <p:sp>
        <p:nvSpPr>
          <p:cNvPr id="3" name="Content Placeholder 2">
            <a:extLst>
              <a:ext uri="{FF2B5EF4-FFF2-40B4-BE49-F238E27FC236}">
                <a16:creationId xmlns:a16="http://schemas.microsoft.com/office/drawing/2014/main" id="{9D8D8232-5B09-4D71-AEB9-77C03F36B8D7}"/>
              </a:ext>
            </a:extLst>
          </p:cNvPr>
          <p:cNvSpPr>
            <a:spLocks noGrp="1"/>
          </p:cNvSpPr>
          <p:nvPr>
            <p:ph idx="1"/>
          </p:nvPr>
        </p:nvSpPr>
        <p:spPr/>
        <p:txBody>
          <a:bodyPr>
            <a:normAutofit/>
          </a:bodyPr>
          <a:lstStyle/>
          <a:p>
            <a:r>
              <a:rPr lang="el-GR" dirty="0" err="1"/>
              <a:t>Κολέζα</a:t>
            </a:r>
            <a:r>
              <a:rPr lang="el-GR" dirty="0"/>
              <a:t>, Ε. (2000). Γνωσιολογική και Διδακτική προσέγγιση των Στοιχειωδών Μαθηματικών Εννοιών. </a:t>
            </a:r>
            <a:r>
              <a:rPr lang="en-US" dirty="0"/>
              <a:t>Leader books.</a:t>
            </a:r>
            <a:endParaRPr lang="el-GR" dirty="0"/>
          </a:p>
          <a:p>
            <a:r>
              <a:rPr lang="el-GR" dirty="0" err="1"/>
              <a:t>Σκουμπουρδή</a:t>
            </a:r>
            <a:r>
              <a:rPr lang="el-GR" dirty="0"/>
              <a:t>, Χ. (2008). Η </a:t>
            </a:r>
            <a:r>
              <a:rPr lang="el-GR" dirty="0" err="1"/>
              <a:t>αριθμογραμμή</a:t>
            </a:r>
            <a:r>
              <a:rPr lang="el-GR" dirty="0"/>
              <a:t> στη διδασκαλία και τη μάθηση των μαθηματικών. 25ο Πανελλήνιο Συνέδριο Μαθηματικής Παιδείας (ΕΜΕ): Η Μαθηματική Εκπαίδευση και η σύνθετη πραγματικότητα του 21ου αιώνα (σελ. 303-312), Βόλος.</a:t>
            </a:r>
            <a:endParaRPr lang="en-US" dirty="0"/>
          </a:p>
          <a:p>
            <a:endParaRPr lang="en-US" dirty="0"/>
          </a:p>
          <a:p>
            <a:r>
              <a:rPr lang="el-GR" dirty="0"/>
              <a:t>Σχολικό βιβλίο Α’ Λυκείου: Κεφ. 1</a:t>
            </a:r>
            <a:r>
              <a:rPr lang="el-GR" baseline="30000" dirty="0"/>
              <a:t>ο</a:t>
            </a:r>
            <a:r>
              <a:rPr lang="el-GR" dirty="0"/>
              <a:t> Πραγματικοί αριθμοί.</a:t>
            </a:r>
          </a:p>
          <a:p>
            <a:endParaRPr lang="en-US" dirty="0"/>
          </a:p>
        </p:txBody>
      </p:sp>
    </p:spTree>
    <p:extLst>
      <p:ext uri="{BB962C8B-B14F-4D97-AF65-F5344CB8AC3E}">
        <p14:creationId xmlns:p14="http://schemas.microsoft.com/office/powerpoint/2010/main" val="2413538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920336"/>
          </a:xfrm>
        </p:spPr>
        <p:txBody>
          <a:bodyPr/>
          <a:lstStyle/>
          <a:p>
            <a:r>
              <a:rPr lang="el-GR" dirty="0"/>
              <a:t>Συζήτηση στην τάξη</a:t>
            </a:r>
          </a:p>
        </p:txBody>
      </p:sp>
      <p:sp>
        <p:nvSpPr>
          <p:cNvPr id="3" name="Θέση περιεχομένου 2"/>
          <p:cNvSpPr>
            <a:spLocks noGrp="1"/>
          </p:cNvSpPr>
          <p:nvPr>
            <p:ph idx="1"/>
          </p:nvPr>
        </p:nvSpPr>
        <p:spPr>
          <a:xfrm>
            <a:off x="331304" y="1285462"/>
            <a:ext cx="11436626" cy="4891501"/>
          </a:xfrm>
        </p:spPr>
        <p:txBody>
          <a:bodyPr>
            <a:normAutofit fontScale="92500" lnSpcReduction="20000"/>
          </a:bodyPr>
          <a:lstStyle/>
          <a:p>
            <a:r>
              <a:rPr lang="el-GR" dirty="0">
                <a:solidFill>
                  <a:srgbClr val="FF0000"/>
                </a:solidFill>
              </a:rPr>
              <a:t>Διαβάστε το κείμενο που ακολουθεί και εντοπίστε μαθηματικές έννοιες.</a:t>
            </a:r>
          </a:p>
          <a:p>
            <a:r>
              <a:rPr lang="en-US" dirty="0">
                <a:solidFill>
                  <a:srgbClr val="FF0000"/>
                </a:solidFill>
              </a:rPr>
              <a:t>M</a:t>
            </a:r>
            <a:r>
              <a:rPr lang="el-GR" dirty="0">
                <a:solidFill>
                  <a:srgbClr val="FF0000"/>
                </a:solidFill>
              </a:rPr>
              <a:t>ε ποιο τρόπο θα μπορούσατε να αναπαραστήσετε τη χρονική εξέλιξη των γεγονότων στην πόλη </a:t>
            </a:r>
            <a:r>
              <a:rPr lang="el-GR" dirty="0" err="1">
                <a:solidFill>
                  <a:srgbClr val="FF0000"/>
                </a:solidFill>
              </a:rPr>
              <a:t>Σιδώνα</a:t>
            </a:r>
            <a:r>
              <a:rPr lang="el-GR" dirty="0">
                <a:solidFill>
                  <a:srgbClr val="FF0000"/>
                </a:solidFill>
              </a:rPr>
              <a:t> (σήμερα πόλη του Λιβάνου) αναφέροντας τα κρίσιμα χρονικά σημεία.</a:t>
            </a:r>
            <a:endParaRPr lang="en-US" dirty="0">
              <a:solidFill>
                <a:srgbClr val="FF0000"/>
              </a:solidFill>
            </a:endParaRPr>
          </a:p>
          <a:p>
            <a:pPr marL="0" indent="0">
              <a:buNone/>
            </a:pPr>
            <a:endParaRPr lang="el-GR" b="1" i="1" dirty="0"/>
          </a:p>
          <a:p>
            <a:pPr marL="0" indent="0">
              <a:buNone/>
            </a:pPr>
            <a:r>
              <a:rPr lang="el-GR" b="1" i="1" dirty="0"/>
              <a:t>Η </a:t>
            </a:r>
            <a:r>
              <a:rPr lang="el-GR" b="1" i="1" dirty="0" err="1"/>
              <a:t>Σιδώνα</a:t>
            </a:r>
            <a:r>
              <a:rPr lang="el-GR" b="1" i="1" dirty="0"/>
              <a:t>. </a:t>
            </a:r>
            <a:r>
              <a:rPr lang="el-GR" dirty="0"/>
              <a:t>Από το 14ο αι. π.Χ. η περιοχή της Συρίας αποτέλεσε πεδίο συγκρούσεων και εδαφικών διεκδικήσεων μεταξύ των Αιγυπτίων και των Χετταίων. Η εισβολή των Χετταίων στη Συρία διευκολύνθηκε από την επιθυμία πολλών ηγεμόνων φοινικικών πόλεων να απαλλαγούν από τον αιγυπτιακό ζυγό. Η επέκταση των Χετταίων στις βόρειες περιοχές της Φοινίκης ευνόησε την ανάπτυξη της </a:t>
            </a:r>
            <a:r>
              <a:rPr lang="el-GR" dirty="0" err="1"/>
              <a:t>Σιδώνας</a:t>
            </a:r>
            <a:r>
              <a:rPr lang="el-GR" dirty="0"/>
              <a:t>, η οποία μέχρι το 12ο αι. π.Χ. ίδρυσε πολλές αποικίες στην ανατολική Μεσόγειο. Η εμφάνιση των λαών της θάλασσας το 12ο αι. π.Χ., σύμφωνα με τις αιγυπτιακές πηγές, συμπίπτει και με την εγκατάσταση των Φιλισταίων στις ακτές της Παλαιστίνης. Οι Φιλισταίοι περιόρισαν την επέκταση των Αιγυπτίων στη </a:t>
            </a:r>
            <a:r>
              <a:rPr lang="el-GR" dirty="0" err="1"/>
              <a:t>Συρία·ωστόσο</a:t>
            </a:r>
            <a:r>
              <a:rPr lang="el-GR" dirty="0"/>
              <a:t>, τον 11ο αι. π.Χ. κατέστρεψαν τη </a:t>
            </a:r>
            <a:r>
              <a:rPr lang="el-GR" dirty="0" err="1"/>
              <a:t>Σιδώνα</a:t>
            </a:r>
            <a:r>
              <a:rPr lang="el-GR" dirty="0"/>
              <a:t>.</a:t>
            </a:r>
            <a:endParaRPr lang="en-US" dirty="0"/>
          </a:p>
          <a:p>
            <a:pPr marL="0" indent="0">
              <a:buNone/>
            </a:pPr>
            <a:endParaRPr lang="el-GR" dirty="0"/>
          </a:p>
        </p:txBody>
      </p:sp>
    </p:spTree>
    <p:extLst>
      <p:ext uri="{BB962C8B-B14F-4D97-AF65-F5344CB8AC3E}">
        <p14:creationId xmlns:p14="http://schemas.microsoft.com/office/powerpoint/2010/main" val="318003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86CA-88C2-47A9-A8DE-35110E228DBA}"/>
              </a:ext>
            </a:extLst>
          </p:cNvPr>
          <p:cNvSpPr>
            <a:spLocks noGrp="1"/>
          </p:cNvSpPr>
          <p:nvPr>
            <p:ph type="title"/>
          </p:nvPr>
        </p:nvSpPr>
        <p:spPr/>
        <p:txBody>
          <a:bodyPr/>
          <a:lstStyle/>
          <a:p>
            <a:r>
              <a:rPr lang="el-GR" dirty="0"/>
              <a:t>Συζήτηση στην τάξη  </a:t>
            </a:r>
            <a:endParaRPr lang="en-US" dirty="0"/>
          </a:p>
        </p:txBody>
      </p:sp>
      <p:sp>
        <p:nvSpPr>
          <p:cNvPr id="3" name="Content Placeholder 2">
            <a:extLst>
              <a:ext uri="{FF2B5EF4-FFF2-40B4-BE49-F238E27FC236}">
                <a16:creationId xmlns:a16="http://schemas.microsoft.com/office/drawing/2014/main" id="{97E6E963-9616-4A8E-9EF5-634B8F02A8AB}"/>
              </a:ext>
            </a:extLst>
          </p:cNvPr>
          <p:cNvSpPr>
            <a:spLocks noGrp="1"/>
          </p:cNvSpPr>
          <p:nvPr>
            <p:ph idx="1"/>
          </p:nvPr>
        </p:nvSpPr>
        <p:spPr/>
        <p:txBody>
          <a:bodyPr/>
          <a:lstStyle/>
          <a:p>
            <a:r>
              <a:rPr lang="el-GR" dirty="0">
                <a:solidFill>
                  <a:srgbClr val="FF0000"/>
                </a:solidFill>
              </a:rPr>
              <a:t>Ποια χρονική περίοδος αναφέρεται ως ο «14</a:t>
            </a:r>
            <a:r>
              <a:rPr lang="el-GR" baseline="30000" dirty="0">
                <a:solidFill>
                  <a:srgbClr val="FF0000"/>
                </a:solidFill>
              </a:rPr>
              <a:t>ος</a:t>
            </a:r>
            <a:r>
              <a:rPr lang="el-GR" dirty="0">
                <a:solidFill>
                  <a:srgbClr val="FF0000"/>
                </a:solidFill>
              </a:rPr>
              <a:t> αιώνας π.Χ.»;</a:t>
            </a:r>
            <a:endParaRPr lang="en-US" dirty="0">
              <a:solidFill>
                <a:srgbClr val="FF0000"/>
              </a:solidFill>
            </a:endParaRPr>
          </a:p>
          <a:p>
            <a:r>
              <a:rPr lang="el-GR" dirty="0">
                <a:solidFill>
                  <a:srgbClr val="FF0000"/>
                </a:solidFill>
              </a:rPr>
              <a:t>Ποια χρονική περίοδος αναφέρεται ως ο «14</a:t>
            </a:r>
            <a:r>
              <a:rPr lang="el-GR" baseline="30000" dirty="0">
                <a:solidFill>
                  <a:srgbClr val="FF0000"/>
                </a:solidFill>
              </a:rPr>
              <a:t>ος</a:t>
            </a:r>
            <a:r>
              <a:rPr lang="el-GR" dirty="0">
                <a:solidFill>
                  <a:srgbClr val="FF0000"/>
                </a:solidFill>
              </a:rPr>
              <a:t> αιώνας </a:t>
            </a:r>
            <a:r>
              <a:rPr lang="el-GR" dirty="0" err="1">
                <a:solidFill>
                  <a:srgbClr val="FF0000"/>
                </a:solidFill>
              </a:rPr>
              <a:t>μ.Χ</a:t>
            </a:r>
            <a:r>
              <a:rPr lang="el-GR" dirty="0">
                <a:solidFill>
                  <a:srgbClr val="FF0000"/>
                </a:solidFill>
              </a:rPr>
              <a:t>»;</a:t>
            </a:r>
            <a:endParaRPr lang="en-US" dirty="0">
              <a:solidFill>
                <a:srgbClr val="FF0000"/>
              </a:solidFill>
            </a:endParaRPr>
          </a:p>
          <a:p>
            <a:pPr marL="0" indent="0">
              <a:buNone/>
            </a:pPr>
            <a:endParaRPr lang="el-GR" dirty="0"/>
          </a:p>
          <a:p>
            <a:pPr marL="0" indent="0">
              <a:buNone/>
            </a:pPr>
            <a:r>
              <a:rPr lang="el-GR" dirty="0"/>
              <a:t>Σχολικό κείμενο:</a:t>
            </a:r>
          </a:p>
          <a:p>
            <a:pPr marL="0" indent="0">
              <a:buNone/>
            </a:pPr>
            <a:r>
              <a:rPr lang="el-GR" dirty="0"/>
              <a:t> </a:t>
            </a:r>
            <a:r>
              <a:rPr lang="el-GR" i="1" dirty="0"/>
              <a:t>«το β’ μισό του 11</a:t>
            </a:r>
            <a:r>
              <a:rPr lang="el-GR" i="1" baseline="30000" dirty="0"/>
              <a:t>ου</a:t>
            </a:r>
            <a:r>
              <a:rPr lang="el-GR" i="1" dirty="0"/>
              <a:t> αι. μ.Χ. σημειώθηκε μεγάλη αύξηση του πληθυσμού και εκδηλώθηκαν, με ιδιαίτερη ένταση, πείνα και επιδημίες στη Ν. Ιταλία»</a:t>
            </a:r>
          </a:p>
          <a:p>
            <a:pPr marL="0" indent="0">
              <a:buNone/>
            </a:pPr>
            <a:endParaRPr lang="en-US" dirty="0"/>
          </a:p>
          <a:p>
            <a:r>
              <a:rPr lang="el-GR" dirty="0">
                <a:solidFill>
                  <a:srgbClr val="FF0000"/>
                </a:solidFill>
              </a:rPr>
              <a:t>Σε ποια χρονική περίοδος αναφέρεται το παραπάνω απόσπασμα;</a:t>
            </a:r>
            <a:endParaRPr lang="en-US" dirty="0">
              <a:solidFill>
                <a:srgbClr val="FF0000"/>
              </a:solidFill>
            </a:endParaRPr>
          </a:p>
          <a:p>
            <a:endParaRPr lang="en-US" dirty="0"/>
          </a:p>
        </p:txBody>
      </p:sp>
    </p:spTree>
    <p:extLst>
      <p:ext uri="{BB962C8B-B14F-4D97-AF65-F5344CB8AC3E}">
        <p14:creationId xmlns:p14="http://schemas.microsoft.com/office/powerpoint/2010/main" val="13721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3C55B-276B-4AF3-AA15-6329E017E824}"/>
              </a:ext>
            </a:extLst>
          </p:cNvPr>
          <p:cNvSpPr>
            <a:spLocks noGrp="1"/>
          </p:cNvSpPr>
          <p:nvPr>
            <p:ph type="title"/>
          </p:nvPr>
        </p:nvSpPr>
        <p:spPr>
          <a:xfrm>
            <a:off x="7417904" y="365125"/>
            <a:ext cx="3935895" cy="973345"/>
          </a:xfrm>
        </p:spPr>
        <p:txBody>
          <a:bodyPr>
            <a:normAutofit fontScale="90000"/>
          </a:bodyPr>
          <a:lstStyle/>
          <a:p>
            <a:r>
              <a:rPr lang="el-GR" dirty="0"/>
              <a:t>Χρονολογική </a:t>
            </a:r>
            <a:r>
              <a:rPr lang="en-US" dirty="0"/>
              <a:t>(</a:t>
            </a:r>
            <a:r>
              <a:rPr lang="el-GR" dirty="0" err="1"/>
              <a:t>αριθμο</a:t>
            </a:r>
            <a:r>
              <a:rPr lang="en-US" dirty="0"/>
              <a:t>)</a:t>
            </a:r>
            <a:r>
              <a:rPr lang="el-GR" dirty="0"/>
              <a:t>γραμμή</a:t>
            </a:r>
            <a:endParaRPr lang="en-US" dirty="0"/>
          </a:p>
        </p:txBody>
      </p:sp>
      <p:pic>
        <p:nvPicPr>
          <p:cNvPr id="2050" name="Picture 2" descr="Αποτέλεσμα εικόνας για ΑΡΙΘΜΟΓΡΑΜΜΗ ιστορικα γεγονότα">
            <a:extLst>
              <a:ext uri="{FF2B5EF4-FFF2-40B4-BE49-F238E27FC236}">
                <a16:creationId xmlns:a16="http://schemas.microsoft.com/office/drawing/2014/main" id="{4947CEAF-9788-407D-847C-DC517EB09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227" y="365125"/>
            <a:ext cx="4717773" cy="33587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B3F791D6-38BD-4692-886C-D167B46936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469" y="3882887"/>
            <a:ext cx="7410450" cy="2348120"/>
          </a:xfrm>
          <a:prstGeom prst="rect">
            <a:avLst/>
          </a:prstGeom>
        </p:spPr>
      </p:pic>
    </p:spTree>
    <p:extLst>
      <p:ext uri="{BB962C8B-B14F-4D97-AF65-F5344CB8AC3E}">
        <p14:creationId xmlns:p14="http://schemas.microsoft.com/office/powerpoint/2010/main" val="2236116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σημασία των αναπαραστάσεων στα μαθηματικά</a:t>
            </a:r>
          </a:p>
        </p:txBody>
      </p:sp>
      <p:sp>
        <p:nvSpPr>
          <p:cNvPr id="3" name="Θέση περιεχομένου 2"/>
          <p:cNvSpPr>
            <a:spLocks noGrp="1"/>
          </p:cNvSpPr>
          <p:nvPr>
            <p:ph idx="1"/>
          </p:nvPr>
        </p:nvSpPr>
        <p:spPr/>
        <p:txBody>
          <a:bodyPr>
            <a:normAutofit lnSpcReduction="10000"/>
          </a:bodyPr>
          <a:lstStyle/>
          <a:p>
            <a:r>
              <a:rPr lang="el-GR" dirty="0"/>
              <a:t>Ο συμβολισμός και η </a:t>
            </a:r>
            <a:r>
              <a:rPr lang="el-GR" dirty="0" err="1"/>
              <a:t>μοντελοποίηση</a:t>
            </a:r>
            <a:r>
              <a:rPr lang="el-GR" dirty="0"/>
              <a:t> παίζουν καθοριστικό ρόλο στα μαθηματικά.</a:t>
            </a:r>
          </a:p>
          <a:p>
            <a:r>
              <a:rPr lang="el-GR" dirty="0"/>
              <a:t>Επιτρέπουν το συλλογισμό και την επικοινωνία των μαθηματικών εννοιών που από τη φύση τους είναι αφηρημένα. </a:t>
            </a:r>
          </a:p>
          <a:p>
            <a:r>
              <a:rPr lang="el-GR" dirty="0"/>
              <a:t>Μέσω των αναπαραστάσεων κατανοούνται ευκολότερα τα μαθηματικά εφόσον μειώνονται οι απαιτήσεις για υποκειμενική. </a:t>
            </a:r>
          </a:p>
          <a:p>
            <a:r>
              <a:rPr lang="el-GR" dirty="0"/>
              <a:t>Οι αναπαραστάσεις κατέχουν σημαντική θέση στα σχολικά εγχειρίδια τα οποία με τη σειρά τους αποτελούν συχνά το αποκλειστικό μέσο για τη διδασκαλία των μαθηματικών στο σχολείο.</a:t>
            </a:r>
          </a:p>
          <a:p>
            <a:r>
              <a:rPr lang="el-GR" dirty="0" err="1"/>
              <a:t>Ενα</a:t>
            </a:r>
            <a:r>
              <a:rPr lang="el-GR" dirty="0"/>
              <a:t> τέτοιο είδος αναπαράστασης είναι και η </a:t>
            </a:r>
            <a:r>
              <a:rPr lang="el-GR" dirty="0" err="1"/>
              <a:t>αριθμογραμμή</a:t>
            </a:r>
            <a:r>
              <a:rPr lang="el-GR" dirty="0"/>
              <a:t>.</a:t>
            </a:r>
          </a:p>
        </p:txBody>
      </p:sp>
    </p:spTree>
    <p:extLst>
      <p:ext uri="{BB962C8B-B14F-4D97-AF65-F5344CB8AC3E}">
        <p14:creationId xmlns:p14="http://schemas.microsoft.com/office/powerpoint/2010/main" val="277163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06E0-E7B6-4E06-AB98-133F31E8F01F}"/>
              </a:ext>
            </a:extLst>
          </p:cNvPr>
          <p:cNvSpPr>
            <a:spLocks noGrp="1"/>
          </p:cNvSpPr>
          <p:nvPr>
            <p:ph type="title"/>
          </p:nvPr>
        </p:nvSpPr>
        <p:spPr>
          <a:xfrm>
            <a:off x="470451" y="260625"/>
            <a:ext cx="6821557" cy="840823"/>
          </a:xfrm>
        </p:spPr>
        <p:txBody>
          <a:bodyPr/>
          <a:lstStyle/>
          <a:p>
            <a:r>
              <a:rPr lang="el-GR" dirty="0"/>
              <a:t>Η έννοια της </a:t>
            </a:r>
            <a:r>
              <a:rPr lang="el-GR" dirty="0" err="1"/>
              <a:t>αριθμογραμμής</a:t>
            </a:r>
            <a:endParaRPr lang="en-US" dirty="0"/>
          </a:p>
        </p:txBody>
      </p:sp>
      <p:sp>
        <p:nvSpPr>
          <p:cNvPr id="3" name="Content Placeholder 2">
            <a:extLst>
              <a:ext uri="{FF2B5EF4-FFF2-40B4-BE49-F238E27FC236}">
                <a16:creationId xmlns:a16="http://schemas.microsoft.com/office/drawing/2014/main" id="{E4906DB4-4449-433A-A2CC-C530CDCDAF84}"/>
              </a:ext>
            </a:extLst>
          </p:cNvPr>
          <p:cNvSpPr>
            <a:spLocks noGrp="1"/>
          </p:cNvSpPr>
          <p:nvPr>
            <p:ph idx="1"/>
          </p:nvPr>
        </p:nvSpPr>
        <p:spPr>
          <a:xfrm>
            <a:off x="838200" y="1101448"/>
            <a:ext cx="6264965" cy="5075515"/>
          </a:xfrm>
        </p:spPr>
        <p:txBody>
          <a:bodyPr>
            <a:normAutofit/>
          </a:bodyPr>
          <a:lstStyle/>
          <a:p>
            <a:r>
              <a:rPr lang="el-GR" dirty="0"/>
              <a:t>Προσφέρει </a:t>
            </a:r>
          </a:p>
          <a:p>
            <a:pPr lvl="1"/>
            <a:r>
              <a:rPr lang="el-GR" dirty="0"/>
              <a:t>τη δυνατότητα στην οργάνωση της σκέψης για τους αριθμούς και τις θέσεις τους</a:t>
            </a:r>
          </a:p>
          <a:p>
            <a:pPr lvl="1"/>
            <a:r>
              <a:rPr lang="el-GR" dirty="0"/>
              <a:t>στη μέτρηση ποσοτήτων και μεγεθών. </a:t>
            </a:r>
          </a:p>
          <a:p>
            <a:r>
              <a:rPr lang="el-GR" dirty="0"/>
              <a:t>Η αναπαράσταση της </a:t>
            </a:r>
            <a:r>
              <a:rPr lang="el-GR" dirty="0" err="1"/>
              <a:t>αριθμογραμμής</a:t>
            </a:r>
            <a:r>
              <a:rPr lang="el-GR" dirty="0"/>
              <a:t>, χρησιμοποιείται για </a:t>
            </a:r>
          </a:p>
          <a:p>
            <a:pPr lvl="1"/>
            <a:r>
              <a:rPr lang="el-GR" dirty="0"/>
              <a:t>τη μέτρηση του μήκους και του χρόνου </a:t>
            </a:r>
          </a:p>
          <a:p>
            <a:pPr lvl="1"/>
            <a:r>
              <a:rPr lang="el-GR" dirty="0"/>
              <a:t>αλλά και για την καταγραφή της χρονικής σειράς γεγονότων </a:t>
            </a:r>
            <a:endParaRPr lang="en-US" dirty="0"/>
          </a:p>
        </p:txBody>
      </p:sp>
      <p:pic>
        <p:nvPicPr>
          <p:cNvPr id="1026" name="Picture 2" descr="Αποτέλεσμα εικόνας για ΑΡΙΘΜΟΓΡΑΜΜΗ">
            <a:extLst>
              <a:ext uri="{FF2B5EF4-FFF2-40B4-BE49-F238E27FC236}">
                <a16:creationId xmlns:a16="http://schemas.microsoft.com/office/drawing/2014/main" id="{C4C62A2F-6709-4F25-97A1-27FE72B62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914" y="260625"/>
            <a:ext cx="4600021" cy="33572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EE9CD72-1193-4676-91C7-2031724ED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5773" y="3749019"/>
            <a:ext cx="4041913" cy="2352675"/>
          </a:xfrm>
          <a:prstGeom prst="rect">
            <a:avLst/>
          </a:prstGeom>
        </p:spPr>
      </p:pic>
      <p:pic>
        <p:nvPicPr>
          <p:cNvPr id="7" name="Picture 6">
            <a:extLst>
              <a:ext uri="{FF2B5EF4-FFF2-40B4-BE49-F238E27FC236}">
                <a16:creationId xmlns:a16="http://schemas.microsoft.com/office/drawing/2014/main" id="{3E7B0543-8834-4049-B5BF-FDBF3E5DE3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939" y="4890052"/>
            <a:ext cx="4651513" cy="1843709"/>
          </a:xfrm>
          <a:prstGeom prst="rect">
            <a:avLst/>
          </a:prstGeom>
        </p:spPr>
      </p:pic>
    </p:spTree>
    <p:extLst>
      <p:ext uri="{BB962C8B-B14F-4D97-AF65-F5344CB8AC3E}">
        <p14:creationId xmlns:p14="http://schemas.microsoft.com/office/powerpoint/2010/main" val="1221716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9C8AFA-335B-4801-80F1-E9B28F57A395}"/>
              </a:ext>
            </a:extLst>
          </p:cNvPr>
          <p:cNvSpPr>
            <a:spLocks noGrp="1"/>
          </p:cNvSpPr>
          <p:nvPr>
            <p:ph idx="1"/>
          </p:nvPr>
        </p:nvSpPr>
        <p:spPr>
          <a:xfrm>
            <a:off x="838200" y="702365"/>
            <a:ext cx="10515600" cy="5474598"/>
          </a:xfrm>
        </p:spPr>
        <p:txBody>
          <a:bodyPr>
            <a:normAutofit/>
          </a:bodyPr>
          <a:lstStyle/>
          <a:p>
            <a:r>
              <a:rPr lang="el-GR" dirty="0"/>
              <a:t>Η </a:t>
            </a:r>
            <a:r>
              <a:rPr lang="el-GR" dirty="0" err="1"/>
              <a:t>αριθμογραμμή</a:t>
            </a:r>
            <a:r>
              <a:rPr lang="el-GR" dirty="0"/>
              <a:t> είναι μια γεωμετρική ερμηνεία του αριθμού, </a:t>
            </a:r>
          </a:p>
          <a:p>
            <a:r>
              <a:rPr lang="el-GR" dirty="0"/>
              <a:t>Είναι η αναπαράσταση μιας ευθείας γραμμής μετρήσιμη σε χωρικά διαστήματα της μονάδας και αποτελείται από ένα σύνολο μαθηματικών συμβάσεων. </a:t>
            </a:r>
          </a:p>
          <a:p>
            <a:r>
              <a:rPr lang="el-GR" dirty="0"/>
              <a:t>Στην </a:t>
            </a:r>
            <a:r>
              <a:rPr lang="el-GR" dirty="0" err="1"/>
              <a:t>αριθμογραμμή</a:t>
            </a:r>
            <a:r>
              <a:rPr lang="el-GR" dirty="0"/>
              <a:t> απεικονίζονται τα σημεία των αριθμών καθώς και οι αποστάσεις τους. </a:t>
            </a:r>
          </a:p>
          <a:p>
            <a:r>
              <a:rPr lang="el-GR" dirty="0"/>
              <a:t>Δίνει τη δυνατότητα </a:t>
            </a:r>
            <a:endParaRPr lang="en-US" dirty="0"/>
          </a:p>
          <a:p>
            <a:pPr lvl="1"/>
            <a:r>
              <a:rPr lang="el-GR" dirty="0"/>
              <a:t>να αναπαρασταθούν γραμμικά τα αριθμητικά μεγέθη κατά σειρά μεγέθους </a:t>
            </a:r>
          </a:p>
          <a:p>
            <a:pPr lvl="1"/>
            <a:r>
              <a:rPr lang="el-GR" dirty="0"/>
              <a:t>να τοποθετήσουμε αριθμούς όπως ακέραιους, δεκαδικούς, αρνητικούς, κλάσματα</a:t>
            </a:r>
            <a:r>
              <a:rPr lang="en-US" dirty="0"/>
              <a:t> </a:t>
            </a:r>
            <a:r>
              <a:rPr lang="el-GR" dirty="0"/>
              <a:t>κλπ. </a:t>
            </a:r>
            <a:endParaRPr lang="en-US" dirty="0"/>
          </a:p>
        </p:txBody>
      </p:sp>
    </p:spTree>
    <p:extLst>
      <p:ext uri="{BB962C8B-B14F-4D97-AF65-F5344CB8AC3E}">
        <p14:creationId xmlns:p14="http://schemas.microsoft.com/office/powerpoint/2010/main" val="4200418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dirty="0"/>
          </a:p>
          <a:p>
            <a:pPr marL="0" indent="0" algn="r">
              <a:buNone/>
            </a:pPr>
            <a:r>
              <a:rPr lang="el-GR" sz="5400" dirty="0">
                <a:solidFill>
                  <a:srgbClr val="0070C0"/>
                </a:solidFill>
                <a:latin typeface="+mj-lt"/>
                <a:ea typeface="+mj-ea"/>
                <a:cs typeface="+mj-cs"/>
              </a:rPr>
              <a:t>Η ΕΥΘΕΙΑ ΤΩΝ ΠΡΑΓΜΑΤΙΚΩΝ ΑΡΙΘΜΩΝ</a:t>
            </a:r>
          </a:p>
        </p:txBody>
      </p:sp>
    </p:spTree>
    <p:extLst>
      <p:ext uri="{BB962C8B-B14F-4D97-AF65-F5344CB8AC3E}">
        <p14:creationId xmlns:p14="http://schemas.microsoft.com/office/powerpoint/2010/main" val="56862441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857</Words>
  <Application>Microsoft Office PowerPoint</Application>
  <PresentationFormat>Widescreen</PresentationFormat>
  <Paragraphs>97</Paragraphs>
  <Slides>25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Θέμα του Office</vt:lpstr>
      <vt:lpstr>Μαθηματικά 1η ενότητα: Πραγματικοί αριθμοί</vt:lpstr>
      <vt:lpstr>PowerPoint Presentation</vt:lpstr>
      <vt:lpstr>Συζήτηση στην τάξη</vt:lpstr>
      <vt:lpstr>Συζήτηση στην τάξη  </vt:lpstr>
      <vt:lpstr>Χρονολογική (αριθμο)γραμμή</vt:lpstr>
      <vt:lpstr>Η σημασία των αναπαραστάσεων στα μαθηματικά</vt:lpstr>
      <vt:lpstr>Η έννοια της αριθμογραμμής</vt:lpstr>
      <vt:lpstr>PowerPoint Presentation</vt:lpstr>
      <vt:lpstr>PowerPoint Presentation</vt:lpstr>
      <vt:lpstr>Η ευθεία (ή ο άξονας) των πραγματικών αριθμών</vt:lpstr>
      <vt:lpstr>Πραγματικοί αριθμοί (real numbers) </vt:lpstr>
      <vt:lpstr>PowerPoint Presentation</vt:lpstr>
      <vt:lpstr>Tα σύνολα των αριθμών</vt:lpstr>
      <vt:lpstr>PowerPoint Presentation</vt:lpstr>
      <vt:lpstr>Άσκηση στους ακέραιους αριθμούς</vt:lpstr>
      <vt:lpstr>Κλάσματα</vt:lpstr>
      <vt:lpstr>PowerPoint Presentation</vt:lpstr>
      <vt:lpstr>PowerPoint Presentation</vt:lpstr>
      <vt:lpstr>‘Επώνυμοι’ άρρητοι αριθμοί : Φ (ΧΡΥΣΗ ΤΟΜΗ)</vt:lpstr>
      <vt:lpstr>Πώς προκύπτει ο αριθμός φ;</vt:lpstr>
      <vt:lpstr>Πώς προκύπτει ο αριθμός φ;</vt:lpstr>
      <vt:lpstr>‘Επώνυμοι’ άρρητοι αριθμοί : ο π </vt:lpstr>
      <vt:lpstr>Ιδιότητες των πραγματικών αριθμών</vt:lpstr>
      <vt:lpstr>Δυνάμεις πραγματικών αριθμών και ιδιότητες</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Μαθηματικά</dc:title>
  <dc:creator>Chr. Triantafillou</dc:creator>
  <cp:lastModifiedBy>User</cp:lastModifiedBy>
  <cp:revision>84</cp:revision>
  <dcterms:created xsi:type="dcterms:W3CDTF">2019-09-22T10:39:30Z</dcterms:created>
  <dcterms:modified xsi:type="dcterms:W3CDTF">2019-10-07T15:38:59Z</dcterms:modified>
</cp:coreProperties>
</file>