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97" r:id="rId4"/>
    <p:sldId id="326" r:id="rId5"/>
    <p:sldId id="333" r:id="rId6"/>
    <p:sldId id="334" r:id="rId7"/>
    <p:sldId id="325" r:id="rId8"/>
    <p:sldId id="336" r:id="rId9"/>
    <p:sldId id="355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24" r:id="rId27"/>
    <p:sldId id="296" r:id="rId28"/>
    <p:sldId id="351" r:id="rId29"/>
    <p:sldId id="337" r:id="rId30"/>
    <p:sldId id="298" r:id="rId31"/>
    <p:sldId id="295" r:id="rId32"/>
    <p:sldId id="353" r:id="rId33"/>
    <p:sldId id="352" r:id="rId34"/>
    <p:sldId id="354" r:id="rId35"/>
    <p:sldId id="319" r:id="rId36"/>
    <p:sldId id="320" r:id="rId37"/>
    <p:sldId id="321" r:id="rId38"/>
    <p:sldId id="322" r:id="rId39"/>
    <p:sldId id="323" r:id="rId40"/>
    <p:sldId id="350" r:id="rId4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6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6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452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7044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319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622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430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241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409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543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214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46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07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A29E1-E97F-4EC3-8701-3DE999E6F227}" type="datetimeFigureOut">
              <a:rPr lang="el-GR" smtClean="0"/>
              <a:pPr/>
              <a:t>11/10/2022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A1C19-6C5C-4DB7-94AC-937D7695BE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836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03583" y="1041400"/>
            <a:ext cx="11184834" cy="2387600"/>
          </a:xfrm>
        </p:spPr>
        <p:txBody>
          <a:bodyPr>
            <a:normAutofit fontScale="90000"/>
          </a:bodyPr>
          <a:lstStyle/>
          <a:p>
            <a:r>
              <a:rPr lang="el-GR" sz="6600" dirty="0">
                <a:solidFill>
                  <a:srgbClr val="7030A0"/>
                </a:solidFill>
              </a:rPr>
              <a:t>Μαθηματικά</a:t>
            </a:r>
            <a:br>
              <a:rPr lang="el-GR" sz="6600" dirty="0">
                <a:solidFill>
                  <a:srgbClr val="7030A0"/>
                </a:solidFill>
              </a:rPr>
            </a:br>
            <a:br>
              <a:rPr lang="en-US" dirty="0"/>
            </a:br>
            <a:r>
              <a:rPr lang="en-US" dirty="0"/>
              <a:t>2</a:t>
            </a:r>
            <a:r>
              <a:rPr lang="el-GR" baseline="30000" dirty="0"/>
              <a:t>ο</a:t>
            </a:r>
            <a:r>
              <a:rPr lang="el-GR" dirty="0"/>
              <a:t> μάθημα: </a:t>
            </a:r>
            <a:r>
              <a:rPr lang="el-GR" b="1" dirty="0">
                <a:solidFill>
                  <a:srgbClr val="00B050"/>
                </a:solidFill>
              </a:rPr>
              <a:t>Σύνολα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064000"/>
            <a:ext cx="9144000" cy="1193799"/>
          </a:xfrm>
        </p:spPr>
        <p:txBody>
          <a:bodyPr>
            <a:normAutofit/>
          </a:bodyPr>
          <a:lstStyle/>
          <a:p>
            <a:r>
              <a:rPr lang="el-GR" sz="6000" dirty="0">
                <a:solidFill>
                  <a:srgbClr val="00B0F0"/>
                </a:solidFill>
              </a:rPr>
              <a:t>ΙΦΕ</a:t>
            </a:r>
          </a:p>
        </p:txBody>
      </p:sp>
    </p:spTree>
    <p:extLst>
      <p:ext uri="{BB962C8B-B14F-4D97-AF65-F5344CB8AC3E}">
        <p14:creationId xmlns:p14="http://schemas.microsoft.com/office/powerpoint/2010/main" val="3267375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6313" y="1628801"/>
            <a:ext cx="7772400" cy="4140175"/>
          </a:xfrm>
        </p:spPr>
        <p:txBody>
          <a:bodyPr/>
          <a:lstStyle/>
          <a:p>
            <a:pPr algn="ctr"/>
            <a:r>
              <a:rPr lang="el-GR" dirty="0"/>
              <a:t>	</a:t>
            </a:r>
            <a:r>
              <a:rPr lang="el-GR" sz="4000" dirty="0">
                <a:solidFill>
                  <a:srgbClr val="0070C0"/>
                </a:solidFill>
              </a:rPr>
              <a:t>ΑΞΙΩΜΑΤΙΚΗ ΘΕΜΕΛΙΩΣΗ </a:t>
            </a:r>
            <a:br>
              <a:rPr lang="el-GR" sz="4000" dirty="0">
                <a:solidFill>
                  <a:srgbClr val="0070C0"/>
                </a:solidFill>
              </a:rPr>
            </a:br>
            <a:r>
              <a:rPr lang="el-GR" sz="4000" dirty="0">
                <a:solidFill>
                  <a:srgbClr val="0070C0"/>
                </a:solidFill>
              </a:rPr>
              <a:t>του συνόλου	</a:t>
            </a:r>
            <a:br>
              <a:rPr lang="el-GR" sz="4000" dirty="0">
                <a:solidFill>
                  <a:srgbClr val="0070C0"/>
                </a:solidFill>
              </a:rPr>
            </a:br>
            <a:r>
              <a:rPr lang="el-GR" sz="4000" dirty="0">
                <a:solidFill>
                  <a:srgbClr val="0070C0"/>
                </a:solidFill>
              </a:rPr>
              <a:t>των ΠΡΑΓΜΑΤΙΚΩΝ ΑΡΙΘΜΩΝ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32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Αλγεβρική δομή του συνόλου</a:t>
            </a:r>
            <a:br>
              <a:rPr lang="el-GR" b="1" dirty="0">
                <a:solidFill>
                  <a:srgbClr val="0070C0"/>
                </a:solidFill>
              </a:rPr>
            </a:br>
            <a:r>
              <a:rPr lang="el-GR" b="1" dirty="0">
                <a:solidFill>
                  <a:srgbClr val="0070C0"/>
                </a:solidFill>
              </a:rPr>
              <a:t> των πραγματικών αριθμών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   </a:t>
            </a:r>
          </a:p>
          <a:p>
            <a:pPr>
              <a:buNone/>
            </a:pPr>
            <a:r>
              <a:rPr lang="el-GR" dirty="0"/>
              <a:t>   Το σύνολο των </a:t>
            </a:r>
            <a:r>
              <a:rPr lang="el-GR" b="1" dirty="0"/>
              <a:t>πραγματικών αριθμών</a:t>
            </a:r>
            <a:r>
              <a:rPr lang="en-US" dirty="0"/>
              <a:t>, </a:t>
            </a:r>
            <a:r>
              <a:rPr lang="el-GR" dirty="0"/>
              <a:t>το οποίο συμβολίζουμε με </a:t>
            </a:r>
            <a:r>
              <a:rPr lang="en-US" dirty="0"/>
              <a:t>R</a:t>
            </a:r>
            <a:r>
              <a:rPr lang="el-GR" dirty="0"/>
              <a:t>, είναι ένα σύνολο στο οποίο ορίζονται δύο πράξεις, η </a:t>
            </a:r>
            <a:r>
              <a:rPr lang="el-GR" b="1" dirty="0"/>
              <a:t>πρόσθεση</a:t>
            </a:r>
            <a:r>
              <a:rPr lang="el-GR" dirty="0"/>
              <a:t> (+) και ο </a:t>
            </a:r>
            <a:r>
              <a:rPr lang="el-GR" b="1" dirty="0"/>
              <a:t>πολλαπλασιασμός</a:t>
            </a:r>
            <a:r>
              <a:rPr lang="el-GR" dirty="0"/>
              <a:t> (.), και μια διμελής σχέση, </a:t>
            </a:r>
            <a:r>
              <a:rPr lang="el-GR" b="1" dirty="0"/>
              <a:t>η διάταξης </a:t>
            </a:r>
            <a:r>
              <a:rPr lang="el-GR" dirty="0"/>
              <a:t>(&lt;), οι οποίες ικανοποιούν 13 αξιώματα.</a:t>
            </a:r>
          </a:p>
          <a:p>
            <a:pPr>
              <a:buNone/>
            </a:pPr>
            <a:r>
              <a:rPr lang="el-GR" dirty="0"/>
              <a:t>    </a:t>
            </a:r>
          </a:p>
          <a:p>
            <a:pPr>
              <a:buNone/>
            </a:pPr>
            <a:r>
              <a:rPr lang="el-GR" dirty="0"/>
              <a:t>      </a:t>
            </a:r>
          </a:p>
          <a:p>
            <a:pPr>
              <a:buNone/>
            </a:pPr>
            <a:r>
              <a:rPr lang="el-GR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477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30" y="0"/>
            <a:ext cx="7909193" cy="1325563"/>
          </a:xfrm>
        </p:spPr>
        <p:txBody>
          <a:bodyPr/>
          <a:lstStyle/>
          <a:p>
            <a:r>
              <a:rPr lang="el-GR" b="1" dirty="0">
                <a:solidFill>
                  <a:srgbClr val="00B050"/>
                </a:solidFill>
              </a:rPr>
              <a:t>Αξιώματα της πρόσθεσης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43" y="1213677"/>
            <a:ext cx="10265885" cy="5098988"/>
          </a:xfrm>
        </p:spPr>
        <p:txBody>
          <a:bodyPr>
            <a:normAutofit fontScale="62500" lnSpcReduction="20000"/>
          </a:bodyPr>
          <a:lstStyle/>
          <a:p>
            <a:r>
              <a:rPr lang="el-GR" sz="3500" b="1" dirty="0">
                <a:solidFill>
                  <a:srgbClr val="00B050"/>
                </a:solidFill>
              </a:rPr>
              <a:t>(Π1)  Ύπαρξη του μηδενός</a:t>
            </a:r>
          </a:p>
          <a:p>
            <a:pPr>
              <a:buNone/>
            </a:pPr>
            <a:r>
              <a:rPr lang="el-GR" sz="3500" dirty="0"/>
              <a:t>        Υπάρχει ένας πραγματικός αριθμός που τον συμβολίζουμε με 0 (μηδέν)</a:t>
            </a:r>
          </a:p>
          <a:p>
            <a:pPr>
              <a:buNone/>
            </a:pPr>
            <a:r>
              <a:rPr lang="el-GR" sz="3500" b="1" dirty="0"/>
              <a:t>                                                             α+0=α </a:t>
            </a:r>
          </a:p>
          <a:p>
            <a:pPr>
              <a:buNone/>
            </a:pPr>
            <a:r>
              <a:rPr lang="el-GR" sz="3500" dirty="0"/>
              <a:t>         για κάθε πραγματικό αριθμό α.</a:t>
            </a:r>
          </a:p>
          <a:p>
            <a:r>
              <a:rPr lang="el-GR" sz="3500" b="1" dirty="0">
                <a:solidFill>
                  <a:srgbClr val="00B050"/>
                </a:solidFill>
              </a:rPr>
              <a:t>(Π2)  Ύπαρξη του αντιθέτου</a:t>
            </a:r>
          </a:p>
          <a:p>
            <a:pPr>
              <a:buNone/>
            </a:pPr>
            <a:r>
              <a:rPr lang="el-GR" sz="3500" dirty="0"/>
              <a:t>    Για κάθε πραγματικό αριθμό α, υπάρχει ένας πραγματικός αριθμός που τον συμβολίζουμε –α και λέγεται αντίθετος του α, ώστε</a:t>
            </a:r>
          </a:p>
          <a:p>
            <a:pPr>
              <a:buNone/>
            </a:pPr>
            <a:r>
              <a:rPr lang="el-GR" sz="3500" dirty="0"/>
              <a:t>                                                           </a:t>
            </a:r>
            <a:r>
              <a:rPr lang="el-GR" sz="3500" b="1" dirty="0"/>
              <a:t>α+(-α)=0</a:t>
            </a:r>
          </a:p>
          <a:p>
            <a:r>
              <a:rPr lang="el-GR" sz="3500" b="1" dirty="0">
                <a:solidFill>
                  <a:srgbClr val="00B050"/>
                </a:solidFill>
              </a:rPr>
              <a:t>(Π3) </a:t>
            </a:r>
            <a:r>
              <a:rPr lang="el-GR" sz="3500" b="1" dirty="0" err="1">
                <a:solidFill>
                  <a:srgbClr val="00B050"/>
                </a:solidFill>
              </a:rPr>
              <a:t>Προσεταιριστικότητα</a:t>
            </a:r>
            <a:r>
              <a:rPr lang="el-GR" sz="3500" b="1" dirty="0">
                <a:solidFill>
                  <a:srgbClr val="00B050"/>
                </a:solidFill>
              </a:rPr>
              <a:t> της πρόσθεσης</a:t>
            </a:r>
          </a:p>
          <a:p>
            <a:pPr>
              <a:buNone/>
            </a:pPr>
            <a:r>
              <a:rPr lang="el-GR" sz="3500" dirty="0"/>
              <a:t>                                                    </a:t>
            </a:r>
            <a:r>
              <a:rPr lang="el-GR" sz="3500" b="1" dirty="0"/>
              <a:t>α+(</a:t>
            </a:r>
            <a:r>
              <a:rPr lang="el-GR" sz="3500" b="1" dirty="0" err="1"/>
              <a:t>β+γ</a:t>
            </a:r>
            <a:r>
              <a:rPr lang="el-GR" sz="3500" b="1" dirty="0"/>
              <a:t>)=(</a:t>
            </a:r>
            <a:r>
              <a:rPr lang="el-GR" sz="3500" b="1" dirty="0" err="1"/>
              <a:t>α+β</a:t>
            </a:r>
            <a:r>
              <a:rPr lang="el-GR" sz="3500" b="1" dirty="0"/>
              <a:t>)+γ</a:t>
            </a:r>
          </a:p>
          <a:p>
            <a:pPr>
              <a:buNone/>
            </a:pPr>
            <a:r>
              <a:rPr lang="el-GR" sz="3500" dirty="0"/>
              <a:t>      για κάθε πραγματικούς αριθμούς </a:t>
            </a:r>
            <a:r>
              <a:rPr lang="el-GR" sz="3500" dirty="0" err="1"/>
              <a:t>α,β,γ</a:t>
            </a:r>
            <a:r>
              <a:rPr lang="el-GR" sz="3500" dirty="0"/>
              <a:t>.</a:t>
            </a:r>
          </a:p>
          <a:p>
            <a:r>
              <a:rPr lang="el-GR" sz="3500" b="1" dirty="0">
                <a:solidFill>
                  <a:srgbClr val="00B050"/>
                </a:solidFill>
              </a:rPr>
              <a:t>(Π4) </a:t>
            </a:r>
            <a:r>
              <a:rPr lang="el-GR" sz="3500" b="1" dirty="0" err="1">
                <a:solidFill>
                  <a:srgbClr val="00B050"/>
                </a:solidFill>
              </a:rPr>
              <a:t>Αντιμεταθετικότητα</a:t>
            </a:r>
            <a:r>
              <a:rPr lang="el-GR" sz="3500" b="1" dirty="0">
                <a:solidFill>
                  <a:srgbClr val="00B050"/>
                </a:solidFill>
              </a:rPr>
              <a:t> της πρόσθεσης</a:t>
            </a:r>
          </a:p>
          <a:p>
            <a:pPr>
              <a:buNone/>
            </a:pPr>
            <a:r>
              <a:rPr lang="el-GR" sz="3500" dirty="0"/>
              <a:t>                                                             </a:t>
            </a:r>
            <a:r>
              <a:rPr lang="el-GR" sz="3500" b="1" dirty="0" err="1"/>
              <a:t>α+β</a:t>
            </a:r>
            <a:r>
              <a:rPr lang="el-GR" sz="3500" b="1" dirty="0"/>
              <a:t>=</a:t>
            </a:r>
            <a:r>
              <a:rPr lang="el-GR" sz="3500" b="1" dirty="0" err="1"/>
              <a:t>β+α</a:t>
            </a:r>
            <a:endParaRPr lang="el-GR" sz="3500" b="1" dirty="0"/>
          </a:p>
          <a:p>
            <a:pPr>
              <a:buNone/>
            </a:pPr>
            <a:r>
              <a:rPr lang="el-GR" sz="3500" dirty="0"/>
              <a:t>       για κάθε πραγματικούς αριθμούς </a:t>
            </a:r>
            <a:r>
              <a:rPr lang="el-GR" sz="3500" dirty="0" err="1"/>
              <a:t>α,β</a:t>
            </a:r>
            <a:r>
              <a:rPr lang="el-GR" sz="3500" dirty="0"/>
              <a:t>.</a:t>
            </a:r>
            <a:endParaRPr lang="en-GB" sz="3500" dirty="0"/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9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491" y="771181"/>
            <a:ext cx="6862591" cy="978893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0B0F0"/>
                </a:solidFill>
              </a:rPr>
              <a:t>ΠΡΟΤΑΣΗ 1</a:t>
            </a:r>
            <a:br>
              <a:rPr lang="el-GR" b="1" dirty="0"/>
            </a:br>
            <a:br>
              <a:rPr lang="el-GR" b="1" dirty="0"/>
            </a:br>
            <a:r>
              <a:rPr lang="el-GR" b="1" dirty="0">
                <a:solidFill>
                  <a:srgbClr val="00B050"/>
                </a:solidFill>
              </a:rPr>
              <a:t>Μοναδικότητα του μηδενός</a:t>
            </a:r>
            <a:r>
              <a:rPr lang="el-GR" dirty="0">
                <a:solidFill>
                  <a:srgbClr val="00B050"/>
                </a:solidFill>
              </a:rPr>
              <a:t>.</a:t>
            </a:r>
            <a:br>
              <a:rPr lang="el-GR" dirty="0">
                <a:solidFill>
                  <a:srgbClr val="00B050"/>
                </a:solidFill>
              </a:rPr>
            </a:br>
            <a:endParaRPr lang="en-GB" b="1" dirty="0">
              <a:solidFill>
                <a:srgbClr val="00B050"/>
              </a:solidFill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66" y="1864261"/>
            <a:ext cx="7524750" cy="1543050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832" y="3850739"/>
            <a:ext cx="619125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9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734" y="719052"/>
            <a:ext cx="8229600" cy="922114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00B050"/>
                </a:solidFill>
              </a:rPr>
              <a:t>Μοναδικότητα του αντιθέτου.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248" y="1729648"/>
            <a:ext cx="9395552" cy="79321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l-GR" dirty="0"/>
              <a:t>Αν α, β είναι πραγματικοί αριθμοί και </a:t>
            </a:r>
            <a:r>
              <a:rPr lang="el-GR" b="1" dirty="0"/>
              <a:t>α + β = 0 </a:t>
            </a:r>
            <a:r>
              <a:rPr lang="el-GR" dirty="0"/>
              <a:t>τότε </a:t>
            </a:r>
            <a:r>
              <a:rPr lang="el-GR" dirty="0">
                <a:solidFill>
                  <a:srgbClr val="00B050"/>
                </a:solidFill>
              </a:rPr>
              <a:t>β=-α</a:t>
            </a:r>
            <a:r>
              <a:rPr lang="el-GR" dirty="0"/>
              <a:t>.</a:t>
            </a:r>
          </a:p>
          <a:p>
            <a:endParaRPr lang="en-GB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86" y="2434727"/>
            <a:ext cx="5512905" cy="3773277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182734" y="195832"/>
            <a:ext cx="21418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00B0F0"/>
                </a:solidFill>
              </a:rPr>
              <a:t>ΠΡΟΤΑΣΗ 2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88470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</a:rPr>
              <a:t>Αφαίρεση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   </a:t>
            </a:r>
            <a:r>
              <a:rPr lang="el-GR" b="1" dirty="0"/>
              <a:t>Συμβολισμός</a:t>
            </a:r>
          </a:p>
          <a:p>
            <a:pPr>
              <a:buNone/>
            </a:pPr>
            <a:r>
              <a:rPr lang="el-GR" dirty="0"/>
              <a:t>   Αν α, β πραγματικοί αριθμοί θέτουμε </a:t>
            </a:r>
          </a:p>
          <a:p>
            <a:pPr>
              <a:buNone/>
            </a:pPr>
            <a:r>
              <a:rPr lang="el-GR" dirty="0"/>
              <a:t>                          α – β = α+(-β)</a:t>
            </a:r>
          </a:p>
          <a:p>
            <a:pPr>
              <a:buNone/>
            </a:pPr>
            <a:r>
              <a:rPr lang="el-GR" dirty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22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458" y="0"/>
            <a:ext cx="10515600" cy="1156771"/>
          </a:xfrm>
        </p:spPr>
        <p:txBody>
          <a:bodyPr/>
          <a:lstStyle/>
          <a:p>
            <a:r>
              <a:rPr lang="el-GR" b="1" dirty="0">
                <a:solidFill>
                  <a:srgbClr val="0070C0"/>
                </a:solidFill>
              </a:rPr>
              <a:t>Αξιώματα του πολλαπλασιασμού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458" y="1156771"/>
            <a:ext cx="11000342" cy="5486400"/>
          </a:xfrm>
        </p:spPr>
        <p:txBody>
          <a:bodyPr>
            <a:normAutofit lnSpcReduction="10000"/>
          </a:bodyPr>
          <a:lstStyle/>
          <a:p>
            <a:r>
              <a:rPr lang="el-GR" sz="2400" b="1" dirty="0">
                <a:solidFill>
                  <a:srgbClr val="0070C0"/>
                </a:solidFill>
              </a:rPr>
              <a:t>(Π5)  Ύπαρξη της μονάδας</a:t>
            </a:r>
          </a:p>
          <a:p>
            <a:pPr>
              <a:buNone/>
            </a:pPr>
            <a:r>
              <a:rPr lang="el-GR" sz="2400" dirty="0"/>
              <a:t>     Υπάρχει ένας πραγματικός αριθμός, που τον συμβολίζουμε με 1 (μονάδα), ώστε</a:t>
            </a:r>
          </a:p>
          <a:p>
            <a:pPr>
              <a:buNone/>
            </a:pPr>
            <a:r>
              <a:rPr lang="el-GR" sz="2400" dirty="0"/>
              <a:t>                                          </a:t>
            </a:r>
            <a:r>
              <a:rPr lang="el-GR" sz="2400" b="1" dirty="0"/>
              <a:t>1≠0 και α.1=α </a:t>
            </a:r>
            <a:r>
              <a:rPr lang="el-GR" sz="2400" dirty="0"/>
              <a:t>    για κάθε πραγματικό αριθμό α.</a:t>
            </a:r>
          </a:p>
          <a:p>
            <a:r>
              <a:rPr lang="el-GR" sz="2400" b="1" dirty="0">
                <a:solidFill>
                  <a:srgbClr val="0070C0"/>
                </a:solidFill>
              </a:rPr>
              <a:t>(Π6)  Ύπαρξη αντιστρόφου</a:t>
            </a:r>
          </a:p>
          <a:p>
            <a:pPr>
              <a:buNone/>
            </a:pPr>
            <a:r>
              <a:rPr lang="el-GR" sz="2400" dirty="0"/>
              <a:t>      Για κάθε πραγματικό αριθμό α≠0 υπάρχει πραγματικός αριθμός που τον συμβολίζουμε α</a:t>
            </a:r>
            <a:r>
              <a:rPr lang="el-GR" sz="2400" baseline="30000" dirty="0"/>
              <a:t>-1</a:t>
            </a:r>
            <a:r>
              <a:rPr lang="el-GR" sz="2400" dirty="0"/>
              <a:t> (αντίστροφος του α), ώστε</a:t>
            </a:r>
          </a:p>
          <a:p>
            <a:pPr>
              <a:buNone/>
            </a:pPr>
            <a:r>
              <a:rPr lang="el-GR" sz="2400" b="1" dirty="0"/>
              <a:t>                                                 α.α</a:t>
            </a:r>
            <a:r>
              <a:rPr lang="el-GR" sz="2400" b="1" baseline="30000" dirty="0"/>
              <a:t>-1</a:t>
            </a:r>
            <a:r>
              <a:rPr lang="el-GR" sz="2400" b="1" dirty="0"/>
              <a:t>=1</a:t>
            </a:r>
          </a:p>
          <a:p>
            <a:pPr marL="0" indent="0">
              <a:buNone/>
            </a:pPr>
            <a:endParaRPr lang="el-GR" sz="2400" b="1" dirty="0">
              <a:solidFill>
                <a:srgbClr val="0070C0"/>
              </a:solidFill>
            </a:endParaRPr>
          </a:p>
          <a:p>
            <a:r>
              <a:rPr lang="el-GR" sz="2400" b="1" dirty="0">
                <a:solidFill>
                  <a:srgbClr val="0070C0"/>
                </a:solidFill>
              </a:rPr>
              <a:t>(Π7) </a:t>
            </a:r>
            <a:r>
              <a:rPr lang="el-GR" sz="2400" b="1" dirty="0" err="1">
                <a:solidFill>
                  <a:srgbClr val="0070C0"/>
                </a:solidFill>
              </a:rPr>
              <a:t>Προσεταιριστικότητα</a:t>
            </a:r>
            <a:r>
              <a:rPr lang="el-GR" sz="2400" b="1" dirty="0">
                <a:solidFill>
                  <a:srgbClr val="0070C0"/>
                </a:solidFill>
              </a:rPr>
              <a:t> του </a:t>
            </a:r>
            <a:r>
              <a:rPr lang="el-GR" sz="2400" b="1" dirty="0" err="1">
                <a:solidFill>
                  <a:srgbClr val="0070C0"/>
                </a:solidFill>
              </a:rPr>
              <a:t>πολλαπλασιαμού</a:t>
            </a:r>
            <a:r>
              <a:rPr lang="el-GR" sz="2400" dirty="0">
                <a:solidFill>
                  <a:srgbClr val="0070C0"/>
                </a:solidFill>
              </a:rPr>
              <a:t>                                                       </a:t>
            </a:r>
          </a:p>
          <a:p>
            <a:pPr>
              <a:buNone/>
            </a:pPr>
            <a:r>
              <a:rPr lang="el-GR" sz="2400" b="1" dirty="0"/>
              <a:t>                                             α.(</a:t>
            </a:r>
            <a:r>
              <a:rPr lang="el-GR" sz="2400" b="1" dirty="0" err="1"/>
              <a:t>β.γ</a:t>
            </a:r>
            <a:r>
              <a:rPr lang="el-GR" sz="2400" b="1" dirty="0"/>
              <a:t>)=(</a:t>
            </a:r>
            <a:r>
              <a:rPr lang="el-GR" sz="2400" b="1" dirty="0" err="1"/>
              <a:t>α.β</a:t>
            </a:r>
            <a:r>
              <a:rPr lang="el-GR" sz="2400" b="1" dirty="0"/>
              <a:t>).γ        </a:t>
            </a:r>
            <a:r>
              <a:rPr lang="el-GR" sz="2400" dirty="0"/>
              <a:t>για κάθε πραγματικούς αριθμούς </a:t>
            </a:r>
            <a:r>
              <a:rPr lang="el-GR" sz="2400" dirty="0" err="1"/>
              <a:t>α,β,γ</a:t>
            </a:r>
            <a:r>
              <a:rPr lang="el-GR" sz="2400" dirty="0"/>
              <a:t>.</a:t>
            </a:r>
          </a:p>
          <a:p>
            <a:endParaRPr lang="el-GR" sz="2400" b="1" dirty="0">
              <a:solidFill>
                <a:srgbClr val="0070C0"/>
              </a:solidFill>
            </a:endParaRPr>
          </a:p>
          <a:p>
            <a:r>
              <a:rPr lang="el-GR" sz="2400" b="1" dirty="0">
                <a:solidFill>
                  <a:srgbClr val="0070C0"/>
                </a:solidFill>
              </a:rPr>
              <a:t>(Π8) </a:t>
            </a:r>
            <a:r>
              <a:rPr lang="el-GR" sz="2400" b="1" dirty="0" err="1">
                <a:solidFill>
                  <a:srgbClr val="0070C0"/>
                </a:solidFill>
              </a:rPr>
              <a:t>Αντιμεταθετικότητα</a:t>
            </a:r>
            <a:r>
              <a:rPr lang="el-GR" sz="2400" b="1" dirty="0">
                <a:solidFill>
                  <a:srgbClr val="0070C0"/>
                </a:solidFill>
              </a:rPr>
              <a:t> του </a:t>
            </a:r>
            <a:r>
              <a:rPr lang="el-GR" sz="2400" b="1" dirty="0" err="1">
                <a:solidFill>
                  <a:srgbClr val="0070C0"/>
                </a:solidFill>
              </a:rPr>
              <a:t>πολλαπλασιαμού</a:t>
            </a:r>
            <a:endParaRPr lang="el-GR" sz="2400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sz="2400" dirty="0"/>
              <a:t>                                                             </a:t>
            </a:r>
            <a:r>
              <a:rPr lang="el-GR" sz="2400" b="1" dirty="0" err="1"/>
              <a:t>α.β</a:t>
            </a:r>
            <a:r>
              <a:rPr lang="el-GR" sz="2400" b="1" dirty="0"/>
              <a:t>=</a:t>
            </a:r>
            <a:r>
              <a:rPr lang="el-GR" sz="2400" b="1" dirty="0" err="1"/>
              <a:t>β.α</a:t>
            </a:r>
            <a:r>
              <a:rPr lang="el-GR" sz="2400" b="1" dirty="0"/>
              <a:t> </a:t>
            </a:r>
            <a:r>
              <a:rPr lang="el-GR" sz="2400" dirty="0"/>
              <a:t>       για κάθε πραγματικούς αριθμούς </a:t>
            </a:r>
            <a:r>
              <a:rPr lang="el-GR" sz="2400" dirty="0" err="1"/>
              <a:t>α,β</a:t>
            </a:r>
            <a:r>
              <a:rPr lang="el-GR" sz="2400" dirty="0"/>
              <a:t>.</a:t>
            </a:r>
            <a:endParaRPr lang="en-GB" sz="2400" dirty="0"/>
          </a:p>
          <a:p>
            <a:pPr>
              <a:buNone/>
            </a:pPr>
            <a:endParaRPr lang="el-GR" sz="2000" b="1" dirty="0"/>
          </a:p>
          <a:p>
            <a:pPr>
              <a:buNone/>
            </a:pPr>
            <a:endParaRPr lang="el-GR" sz="2000" b="1" dirty="0"/>
          </a:p>
          <a:p>
            <a:pPr>
              <a:buNone/>
            </a:pPr>
            <a:endParaRPr lang="en-GB" sz="2000" b="1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5567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7030A0"/>
                </a:solidFill>
              </a:rPr>
              <a:t>Κλάσματα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 </a:t>
            </a:r>
            <a:r>
              <a:rPr lang="el-GR" b="1" dirty="0"/>
              <a:t>Συμβολισμός:</a:t>
            </a:r>
          </a:p>
          <a:p>
            <a:pPr>
              <a:buNone/>
            </a:pPr>
            <a:r>
              <a:rPr lang="el-GR" dirty="0"/>
              <a:t> Αν α, β πραγματικοί αριθμοί και β≠0 θέτουμε     </a:t>
            </a:r>
          </a:p>
          <a:p>
            <a:pPr>
              <a:buNone/>
            </a:pPr>
            <a:r>
              <a:rPr lang="el-GR" dirty="0"/>
              <a:t>                               α/β = α.β</a:t>
            </a:r>
            <a:r>
              <a:rPr lang="el-GR" baseline="30000" dirty="0"/>
              <a:t>-1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397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Αξίωμα που συνδέει τις δύο πράξεις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>
                <a:solidFill>
                  <a:srgbClr val="C00000"/>
                </a:solidFill>
              </a:rPr>
              <a:t>Π9. Επιμεριστική ιδιότητα                                                          </a:t>
            </a:r>
          </a:p>
          <a:p>
            <a:pPr>
              <a:buNone/>
            </a:pPr>
            <a:r>
              <a:rPr lang="el-GR" dirty="0"/>
              <a:t>                           </a:t>
            </a:r>
            <a:r>
              <a:rPr lang="el-GR" b="1" dirty="0"/>
              <a:t>α.(β+γ)=α.β+α.γ</a:t>
            </a:r>
          </a:p>
          <a:p>
            <a:pPr>
              <a:buNone/>
            </a:pPr>
            <a:r>
              <a:rPr lang="el-GR" b="1" dirty="0"/>
              <a:t>        </a:t>
            </a:r>
            <a:r>
              <a:rPr lang="el-GR" dirty="0"/>
              <a:t>για κάθε πραγματικούς αριθμούς </a:t>
            </a:r>
            <a:r>
              <a:rPr lang="el-GR" dirty="0" err="1"/>
              <a:t>α,β,γ</a:t>
            </a:r>
            <a:r>
              <a:rPr lang="el-G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0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C000"/>
                </a:solidFill>
              </a:rPr>
              <a:t>Αξιώματα της διάταξης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rgbClr val="FFC000"/>
                </a:solidFill>
              </a:rPr>
              <a:t>(Π10)  Ιδιότητα μεταβατικότητας</a:t>
            </a:r>
          </a:p>
          <a:p>
            <a:pPr>
              <a:buNone/>
            </a:pPr>
            <a:r>
              <a:rPr lang="el-GR" dirty="0"/>
              <a:t>    Αν α, β, γ πραγματικοί αριθμοί και </a:t>
            </a:r>
          </a:p>
          <a:p>
            <a:pPr>
              <a:buNone/>
            </a:pPr>
            <a:r>
              <a:rPr lang="el-GR" dirty="0"/>
              <a:t>                      </a:t>
            </a:r>
            <a:r>
              <a:rPr lang="el-GR" b="1" dirty="0"/>
              <a:t>α &gt; β και β &gt; γ  τότε α &gt; γ</a:t>
            </a:r>
          </a:p>
          <a:p>
            <a:r>
              <a:rPr lang="el-GR" b="1" dirty="0">
                <a:solidFill>
                  <a:srgbClr val="FFC000"/>
                </a:solidFill>
              </a:rPr>
              <a:t>(Π11) Ιδιότητα της τριχοτομίας</a:t>
            </a:r>
          </a:p>
          <a:p>
            <a:pPr>
              <a:buNone/>
            </a:pPr>
            <a:r>
              <a:rPr lang="el-GR" dirty="0"/>
              <a:t>    Για κάθε πραγματικούς αριθμούς α, β ισχύει ακριβώς μια από τις παρακάτω σχέσεις</a:t>
            </a:r>
          </a:p>
          <a:p>
            <a:pPr>
              <a:buNone/>
            </a:pPr>
            <a:r>
              <a:rPr lang="el-GR" dirty="0"/>
              <a:t>                      </a:t>
            </a:r>
            <a:r>
              <a:rPr lang="el-GR" b="1" dirty="0"/>
              <a:t>α = β, α &lt; β, β &lt; α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61999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697E6-3423-4B78-912F-EC5FBF958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2026" y="2766218"/>
            <a:ext cx="9097897" cy="1325563"/>
          </a:xfrm>
        </p:spPr>
        <p:txBody>
          <a:bodyPr>
            <a:normAutofit fontScale="90000"/>
          </a:bodyPr>
          <a:lstStyle/>
          <a:p>
            <a:pPr algn="r"/>
            <a:br>
              <a:rPr lang="el-GR" sz="4800" dirty="0">
                <a:solidFill>
                  <a:srgbClr val="0070C0"/>
                </a:solidFill>
              </a:rPr>
            </a:br>
            <a:r>
              <a:rPr lang="el-GR" sz="4800" dirty="0">
                <a:solidFill>
                  <a:srgbClr val="0070C0"/>
                </a:solidFill>
              </a:rPr>
              <a:t>ΣΥΝΟΛΑ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419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rgbClr val="FFC000"/>
                </a:solidFill>
              </a:rPr>
              <a:t>Αξιώματα που συνδέουν τις πράξεις με την διάταξη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rgbClr val="FFC000"/>
                </a:solidFill>
              </a:rPr>
              <a:t>(Π12)  Διάταξη και πρόσθεση</a:t>
            </a:r>
          </a:p>
          <a:p>
            <a:pPr>
              <a:buNone/>
            </a:pPr>
            <a:r>
              <a:rPr lang="el-GR" dirty="0"/>
              <a:t>    Αν α, β πραγματικοί αριθμοί και</a:t>
            </a:r>
          </a:p>
          <a:p>
            <a:pPr>
              <a:buNone/>
            </a:pPr>
            <a:r>
              <a:rPr lang="el-GR" dirty="0"/>
              <a:t>                </a:t>
            </a:r>
            <a:r>
              <a:rPr lang="el-GR" b="1" dirty="0"/>
              <a:t>α &gt; β τότε α + γ &gt; β + γ </a:t>
            </a:r>
          </a:p>
          <a:p>
            <a:pPr>
              <a:buNone/>
            </a:pPr>
            <a:r>
              <a:rPr lang="el-GR" dirty="0"/>
              <a:t>     για κάθε πραγματικό αριθμό γ.</a:t>
            </a:r>
          </a:p>
          <a:p>
            <a:pPr>
              <a:buNone/>
            </a:pPr>
            <a:endParaRPr lang="el-GR" dirty="0"/>
          </a:p>
          <a:p>
            <a:r>
              <a:rPr lang="el-GR" b="1" dirty="0">
                <a:solidFill>
                  <a:srgbClr val="FFC000"/>
                </a:solidFill>
              </a:rPr>
              <a:t>(Π13) Διάταξη και πολλαπλασιασμός  </a:t>
            </a:r>
          </a:p>
          <a:p>
            <a:pPr>
              <a:buNone/>
            </a:pPr>
            <a:r>
              <a:rPr lang="el-GR" dirty="0"/>
              <a:t>    Αν α, β, γ πραγματικοί αριθμοί με </a:t>
            </a:r>
          </a:p>
          <a:p>
            <a:pPr>
              <a:buNone/>
            </a:pPr>
            <a:r>
              <a:rPr lang="el-GR" dirty="0"/>
              <a:t>               </a:t>
            </a:r>
            <a:r>
              <a:rPr lang="el-GR" b="1" dirty="0"/>
              <a:t>α &gt; β και γ&gt;0 τότε </a:t>
            </a:r>
            <a:r>
              <a:rPr lang="el-GR" b="1" dirty="0" err="1"/>
              <a:t>α.γ</a:t>
            </a:r>
            <a:r>
              <a:rPr lang="el-GR" b="1" dirty="0"/>
              <a:t> &gt; </a:t>
            </a:r>
            <a:r>
              <a:rPr lang="el-GR" b="1" dirty="0" err="1"/>
              <a:t>β.γ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34878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7030A0"/>
                </a:solidFill>
              </a:rPr>
              <a:t>Ακέραιοι Αριθμοί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σύνολο των </a:t>
            </a:r>
            <a:r>
              <a:rPr lang="el-GR" b="1" dirty="0"/>
              <a:t>ακεραίων αριθμών </a:t>
            </a:r>
            <a:r>
              <a:rPr lang="el-GR" dirty="0"/>
              <a:t>(συμβ. Ζ)      είναι οι φυσικοί αριθμοί, οι αντίθετοι τους και το 0.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Το σύνολο των ακεραίων αριθμών ικανοποιεί</a:t>
            </a:r>
          </a:p>
          <a:p>
            <a:pPr marL="0" indent="0">
              <a:buNone/>
            </a:pPr>
            <a:r>
              <a:rPr lang="el-GR" dirty="0"/>
              <a:t>    τα αξιώματα της πρόσθεσης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2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/>
          <a:lstStyle/>
          <a:p>
            <a:r>
              <a:rPr lang="el-GR" b="1" dirty="0"/>
              <a:t>Ρητοί Αριθμοί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591" y="1372226"/>
            <a:ext cx="10410939" cy="5073427"/>
          </a:xfrm>
        </p:spPr>
        <p:txBody>
          <a:bodyPr>
            <a:normAutofit/>
          </a:bodyPr>
          <a:lstStyle/>
          <a:p>
            <a:r>
              <a:rPr lang="el-GR" dirty="0"/>
              <a:t> Το σύνολο των ρητών αριθμών (</a:t>
            </a:r>
            <a:r>
              <a:rPr lang="en-US" dirty="0"/>
              <a:t>Q)</a:t>
            </a:r>
            <a:r>
              <a:rPr lang="el-GR" dirty="0"/>
              <a:t> είναι όλοι οι αριθμοί της μορφής α/β με α,β ακέραιους και β διάφορο το 0.</a:t>
            </a:r>
          </a:p>
          <a:p>
            <a:endParaRPr lang="el-GR" dirty="0"/>
          </a:p>
          <a:p>
            <a:r>
              <a:rPr lang="el-GR" dirty="0"/>
              <a:t>Κάθε φυσικός αριθμός είναι ακέραιος και κάθε ακέραιος αριθμός είναι ρητός.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>
                <a:solidFill>
                  <a:srgbClr val="7030A0"/>
                </a:solidFill>
              </a:rPr>
              <a:t>Το σύνολο των ρητών αριθμών ικανοποιεί και τα 13 αξιώματα.</a:t>
            </a:r>
          </a:p>
          <a:p>
            <a:pPr marL="0" indent="0">
              <a:buNone/>
            </a:pPr>
            <a:endParaRPr lang="el-GR" dirty="0">
              <a:solidFill>
                <a:srgbClr val="7030A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Δεν υπάρχει ρητός αριθμός α που α</a:t>
            </a:r>
            <a:r>
              <a:rPr lang="el-GR" baseline="30000" dirty="0">
                <a:solidFill>
                  <a:srgbClr val="C00000"/>
                </a:solidFill>
              </a:rPr>
              <a:t>2</a:t>
            </a:r>
            <a:r>
              <a:rPr lang="el-GR" dirty="0">
                <a:solidFill>
                  <a:srgbClr val="C00000"/>
                </a:solidFill>
              </a:rPr>
              <a:t> = 2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7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Άρρητοι αριθμοί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966" y="1467816"/>
            <a:ext cx="7139608" cy="19611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b="1" dirty="0"/>
              <a:t>Πόρισμα: </a:t>
            </a:r>
            <a:r>
              <a:rPr lang="el-GR" dirty="0"/>
              <a:t>Υπάρχουν μη ρητοί πραγματικοί αριθμοί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Οι πραγματικοί αριθμοί που δεν είναι ρητοί λέγονται </a:t>
            </a:r>
            <a:r>
              <a:rPr lang="el-GR" b="1" dirty="0"/>
              <a:t>άρρητοι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321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978" y="274638"/>
            <a:ext cx="9571822" cy="994122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7030A0"/>
                </a:solidFill>
              </a:rPr>
              <a:t>Πυκνότητα των ρητών  και των άρρητων στους πραγματικούς αριθμούς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130" y="2214390"/>
            <a:ext cx="9472670" cy="43109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>
                <a:solidFill>
                  <a:srgbClr val="00B050"/>
                </a:solidFill>
              </a:rPr>
              <a:t>Θεώρημα: </a:t>
            </a:r>
            <a:r>
              <a:rPr lang="el-GR" sz="2400" dirty="0">
                <a:solidFill>
                  <a:srgbClr val="00B050"/>
                </a:solidFill>
              </a:rPr>
              <a:t>Έστω α, β δύο πραγματικοί αριθμοί, με α&lt;β.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Υπάρχει ρητός αριθμός </a:t>
            </a:r>
            <a:r>
              <a:rPr lang="en-US" sz="2400" dirty="0">
                <a:solidFill>
                  <a:srgbClr val="00B050"/>
                </a:solidFill>
              </a:rPr>
              <a:t>q</a:t>
            </a:r>
            <a:r>
              <a:rPr lang="el-GR" sz="2400" dirty="0">
                <a:solidFill>
                  <a:srgbClr val="00B050"/>
                </a:solidFill>
              </a:rPr>
              <a:t> ώστε α&lt;</a:t>
            </a:r>
            <a:r>
              <a:rPr lang="en-US" sz="2400" dirty="0">
                <a:solidFill>
                  <a:srgbClr val="00B050"/>
                </a:solidFill>
              </a:rPr>
              <a:t>q</a:t>
            </a:r>
            <a:r>
              <a:rPr lang="el-GR" sz="2400" dirty="0">
                <a:solidFill>
                  <a:srgbClr val="00B050"/>
                </a:solidFill>
              </a:rPr>
              <a:t>&lt;β</a:t>
            </a:r>
            <a:r>
              <a:rPr lang="en-US" sz="2400" dirty="0">
                <a:solidFill>
                  <a:srgbClr val="00B050"/>
                </a:solidFill>
              </a:rPr>
              <a:t>.</a:t>
            </a:r>
            <a:endParaRPr lang="el-GR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>
                <a:solidFill>
                  <a:srgbClr val="7030A0"/>
                </a:solidFill>
              </a:rPr>
              <a:t>Δηλαδή, για κάθε πραγματικό αριθμό μπορούμε να βρούμε οσοδήποτε κοντά ένα ρητό αριθμό</a:t>
            </a:r>
            <a:r>
              <a:rPr lang="el-GR" sz="2400" dirty="0"/>
              <a:t>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l-GR" sz="2400" b="1" dirty="0">
                <a:solidFill>
                  <a:srgbClr val="00B050"/>
                </a:solidFill>
              </a:rPr>
              <a:t>Πόρισμα: </a:t>
            </a:r>
            <a:r>
              <a:rPr lang="el-GR" sz="2400" dirty="0">
                <a:solidFill>
                  <a:srgbClr val="00B050"/>
                </a:solidFill>
              </a:rPr>
              <a:t>Έστω α, β δύο πραγματικοί αριθμοί, με α&lt;β.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Υπάρχει άρρητος αριθμός γ ώστε α&lt;γ&lt;β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649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80897-B38D-4D8D-95AD-5C0A4F9F6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28574"/>
            <a:ext cx="10515600" cy="866432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Ερωτήσεις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79EB5-F3C0-4C97-9C70-F3E8961CA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300" y="837858"/>
            <a:ext cx="9370060" cy="56391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Με ποιο τρόπο η παρακάτω αναπαράσταση συνδέεται με την πυκνότητα των ρητών στους πραγματικούς;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endParaRPr lang="el-GR" i="1" dirty="0"/>
          </a:p>
          <a:p>
            <a:pPr marL="514350" indent="-514350">
              <a:buFont typeface="+mj-lt"/>
              <a:buAutoNum type="arabicPeriod"/>
            </a:pPr>
            <a:r>
              <a:rPr lang="el-GR" i="1" dirty="0"/>
              <a:t>Υπάρχει ρητός αριθμός ανάμεσα στον 1/5 και στον 4/9; Αν ναι, δώσε </a:t>
            </a:r>
            <a:r>
              <a:rPr lang="el-GR" dirty="0"/>
              <a:t>ένα παράδειγμα.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Ποιος ρητός είναι ακριβώς στη μέση ανάμεσα στους 1/5 και 4/9.</a:t>
            </a:r>
            <a:endParaRPr lang="en-US" dirty="0"/>
          </a:p>
        </p:txBody>
      </p:sp>
      <p:pic>
        <p:nvPicPr>
          <p:cNvPr id="10" name="Θέση περιεχομένου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594052"/>
            <a:ext cx="3551772" cy="251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3295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pPr marL="0" indent="0" algn="ctr">
              <a:buNone/>
            </a:pPr>
            <a:r>
              <a:rPr lang="el-GR" sz="4800" dirty="0" err="1">
                <a:solidFill>
                  <a:srgbClr val="0070C0"/>
                </a:solidFill>
              </a:rPr>
              <a:t>Πληθικός</a:t>
            </a:r>
            <a:r>
              <a:rPr lang="el-GR" sz="4800" dirty="0">
                <a:solidFill>
                  <a:srgbClr val="0070C0"/>
                </a:solidFill>
              </a:rPr>
              <a:t> αριθμός (πληθάριθμος) συνόλου</a:t>
            </a:r>
          </a:p>
        </p:txBody>
      </p:sp>
    </p:spTree>
    <p:extLst>
      <p:ext uri="{BB962C8B-B14F-4D97-AF65-F5344CB8AC3E}">
        <p14:creationId xmlns:p14="http://schemas.microsoft.com/office/powerpoint/2010/main" val="1301977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DBC96-371F-45D8-A892-8B5F0B20D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Πληθάριθμος (ή </a:t>
            </a:r>
            <a:r>
              <a:rPr lang="el-GR" dirty="0" err="1"/>
              <a:t>πληθικός</a:t>
            </a:r>
            <a:r>
              <a:rPr lang="el-GR" dirty="0"/>
              <a:t> αριθμός) συνόλου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20715-72AD-4848-864F-A313203C0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09"/>
            <a:ext cx="10515600" cy="4599954"/>
          </a:xfrm>
        </p:spPr>
        <p:txBody>
          <a:bodyPr/>
          <a:lstStyle/>
          <a:p>
            <a:r>
              <a:rPr lang="el-GR" altLang="en-US" sz="3200" dirty="0"/>
              <a:t>Πληθάριθμος (</a:t>
            </a:r>
            <a:r>
              <a:rPr lang="en-US" altLang="en-US" sz="3200" dirty="0"/>
              <a:t>cardinality)</a:t>
            </a:r>
            <a:r>
              <a:rPr lang="el-GR" altLang="en-US" sz="3200" dirty="0"/>
              <a:t> ενός συνόλου ονομάζεται το πλήθος των στοιχείων του.</a:t>
            </a:r>
            <a:endParaRPr lang="en-US" altLang="en-US" sz="3200" dirty="0"/>
          </a:p>
          <a:p>
            <a:pPr lvl="1"/>
            <a:r>
              <a:rPr lang="el-GR" altLang="en-US" sz="2800" dirty="0"/>
              <a:t>Ο πληθάριθμος του Α συμβολίζεται με  |Α| ή </a:t>
            </a:r>
            <a:r>
              <a:rPr lang="en-US" altLang="en-US" sz="2800" dirty="0"/>
              <a:t>n(A)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87B47F-0DD9-425C-B54A-AC8740582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673" y="3274764"/>
            <a:ext cx="4048125" cy="21240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F6631A3-6EA9-491D-A14E-DDB03007D3BB}"/>
              </a:ext>
            </a:extLst>
          </p:cNvPr>
          <p:cNvSpPr/>
          <p:nvPr/>
        </p:nvSpPr>
        <p:spPr>
          <a:xfrm>
            <a:off x="5436761" y="307275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2"/>
            <a:r>
              <a:rPr lang="el-GR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Ερώτηση:</a:t>
            </a:r>
            <a:r>
              <a:rPr lang="el-GR" altLang="en-US" sz="2800" dirty="0">
                <a:sym typeface="Symbol" panose="05050102010706020507" pitchFamily="18" charset="2"/>
              </a:rPr>
              <a:t> Ποιος είναι ο πληθάριθμος του συνόλου </a:t>
            </a:r>
            <a:r>
              <a:rPr lang="el-GR" sz="2800" dirty="0"/>
              <a:t>Α={1,2,3, ….1000};</a:t>
            </a:r>
            <a:endParaRPr lang="el-GR" altLang="en-US" sz="2800" dirty="0">
              <a:sym typeface="Symbol" panose="05050102010706020507" pitchFamily="18" charset="2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F6631A3-6EA9-491D-A14E-DDB03007D3BB}"/>
              </a:ext>
            </a:extLst>
          </p:cNvPr>
          <p:cNvSpPr/>
          <p:nvPr/>
        </p:nvSpPr>
        <p:spPr>
          <a:xfrm>
            <a:off x="5257800" y="4454822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2"/>
            <a:r>
              <a:rPr lang="el-GR" altLang="en-US" sz="3200" dirty="0">
                <a:solidFill>
                  <a:srgbClr val="00B050"/>
                </a:solidFill>
                <a:sym typeface="Symbol" panose="05050102010706020507" pitchFamily="18" charset="2"/>
              </a:rPr>
              <a:t>Απάντηση: </a:t>
            </a:r>
            <a:r>
              <a:rPr lang="el-GR" sz="3200" dirty="0">
                <a:solidFill>
                  <a:srgbClr val="00B050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n(A)=1000</a:t>
            </a:r>
            <a:r>
              <a:rPr lang="el-GR" sz="3200" dirty="0">
                <a:solidFill>
                  <a:srgbClr val="00B050"/>
                </a:solidFill>
              </a:rPr>
              <a:t> ή |Α|=1000</a:t>
            </a:r>
            <a:endParaRPr lang="el-GR" altLang="en-US" sz="3200" dirty="0">
              <a:solidFill>
                <a:srgbClr val="00B050"/>
              </a:solidFill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848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Θεωρείστε παραδείγματα συνόλων Α, Β και αναφέρετε τον πληθάριθμο του καθενός.</a:t>
            </a:r>
          </a:p>
          <a:p>
            <a:pPr marL="0" indent="0">
              <a:buNone/>
            </a:pPr>
            <a:r>
              <a:rPr lang="el-GR" dirty="0"/>
              <a:t>Προσπαθήστε να απαντήσετε στα παρακάτω ερωτήματα διαμορφώνοντας τους δικούς σας κανόνες εύρεσης του πληθάριθμου στις παρακάτω περιπτώσεις</a:t>
            </a:r>
          </a:p>
          <a:p>
            <a:pPr marL="0" indent="0">
              <a:buNone/>
            </a:pPr>
            <a:r>
              <a:rPr lang="en-US" dirty="0"/>
              <a:t>|AUA| = </a:t>
            </a:r>
            <a:r>
              <a:rPr lang="el-GR" dirty="0"/>
              <a:t>?</a:t>
            </a:r>
          </a:p>
          <a:p>
            <a:pPr marL="0" indent="0">
              <a:buNone/>
            </a:pPr>
            <a:r>
              <a:rPr lang="en-US" dirty="0"/>
              <a:t>|A</a:t>
            </a:r>
            <a:r>
              <a:rPr lang="el-GR" dirty="0"/>
              <a:t>∩</a:t>
            </a:r>
            <a:r>
              <a:rPr lang="en-US" dirty="0"/>
              <a:t>A| = </a:t>
            </a:r>
            <a:r>
              <a:rPr lang="el-GR" dirty="0"/>
              <a:t>?</a:t>
            </a:r>
          </a:p>
          <a:p>
            <a:pPr marL="0" indent="0">
              <a:buNone/>
            </a:pPr>
            <a:r>
              <a:rPr lang="en-US" dirty="0"/>
              <a:t>|A</a:t>
            </a:r>
            <a:r>
              <a:rPr lang="el-GR" dirty="0"/>
              <a:t> ∩ ∅</a:t>
            </a:r>
            <a:r>
              <a:rPr lang="en-US" dirty="0"/>
              <a:t> |</a:t>
            </a:r>
            <a:r>
              <a:rPr lang="el-GR" dirty="0"/>
              <a:t> </a:t>
            </a:r>
            <a:r>
              <a:rPr lang="en-US" dirty="0"/>
              <a:t>= ?</a:t>
            </a:r>
            <a:endParaRPr lang="el-GR" dirty="0"/>
          </a:p>
          <a:p>
            <a:pPr marL="0" indent="0">
              <a:buNone/>
            </a:pPr>
            <a:r>
              <a:rPr lang="en-US" dirty="0"/>
              <a:t>|AU</a:t>
            </a:r>
            <a:r>
              <a:rPr lang="el-GR" dirty="0"/>
              <a:t> ∅</a:t>
            </a:r>
            <a:r>
              <a:rPr lang="en-US" dirty="0"/>
              <a:t> |=?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|AUB|=?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03911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0C71-FE26-49A5-A22A-A5EDD8E4A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Ισοπληθικά</a:t>
            </a:r>
            <a:r>
              <a:rPr lang="el-GR" dirty="0"/>
              <a:t> σύνολα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4D9B2-528F-4913-A376-8D54C9A13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43" y="1690688"/>
            <a:ext cx="7469892" cy="435133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l-GR" altLang="en-US" dirty="0">
                <a:sym typeface="Symbol" panose="05050102010706020507" pitchFamily="18" charset="2"/>
              </a:rPr>
              <a:t>Δύο </a:t>
            </a:r>
            <a:r>
              <a:rPr lang="el-GR" altLang="en-US" b="1" dirty="0">
                <a:sym typeface="Symbol" panose="05050102010706020507" pitchFamily="18" charset="2"/>
              </a:rPr>
              <a:t>πεπερασμένα</a:t>
            </a:r>
            <a:r>
              <a:rPr lang="el-GR" altLang="en-US" dirty="0">
                <a:sym typeface="Symbol" panose="05050102010706020507" pitchFamily="18" charset="2"/>
              </a:rPr>
              <a:t> σύνολα Α και Β έχουν τον </a:t>
            </a:r>
            <a:r>
              <a:rPr lang="el-GR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ίδιο πληθάριθμο</a:t>
            </a:r>
            <a:r>
              <a:rPr lang="en-US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 (</a:t>
            </a:r>
            <a:r>
              <a:rPr lang="el-GR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είναι </a:t>
            </a:r>
            <a:r>
              <a:rPr lang="el-GR" altLang="en-US" b="1" dirty="0" err="1">
                <a:solidFill>
                  <a:srgbClr val="002060"/>
                </a:solidFill>
                <a:sym typeface="Symbol" panose="05050102010706020507" pitchFamily="18" charset="2"/>
              </a:rPr>
              <a:t>ισοπληθικά</a:t>
            </a:r>
            <a:r>
              <a:rPr lang="el-GR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) </a:t>
            </a:r>
            <a:r>
              <a:rPr lang="el-GR" altLang="en-US" dirty="0">
                <a:sym typeface="Symbol" panose="05050102010706020507" pitchFamily="18" charset="2"/>
              </a:rPr>
              <a:t>αν και μόνο αν υπάρχει </a:t>
            </a:r>
            <a:r>
              <a:rPr lang="el-GR" altLang="en-US" b="1" dirty="0">
                <a:solidFill>
                  <a:srgbClr val="92D050"/>
                </a:solidFill>
                <a:sym typeface="Symbol" panose="05050102010706020507" pitchFamily="18" charset="2"/>
              </a:rPr>
              <a:t>αμφιμονοσήμαντη </a:t>
            </a:r>
            <a:r>
              <a:rPr lang="el-GR" altLang="en-US" b="1" dirty="0">
                <a:sym typeface="Symbol" panose="05050102010706020507" pitchFamily="18" charset="2"/>
              </a:rPr>
              <a:t>αντιστοιχία μεταξύ Α και Β.</a:t>
            </a:r>
            <a:endParaRPr lang="en-US" altLang="en-US" b="1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l-GR" sz="2000" i="1" dirty="0"/>
              <a:t>Δηλαδή, υπάρχει μια συνάρτηση η οποία αντιστοιχεί διαφορετικά στοιχεία του Α σε διαφορετικά στοιχεία του Β (δηλ. 1-1) και κάθε στοιχείο του Β είναι εικόνα ενός στοιχείου του Α (επί).</a:t>
            </a:r>
            <a:endParaRPr lang="en-US" sz="2000" i="1" dirty="0"/>
          </a:p>
          <a:p>
            <a:pPr marL="0" indent="0">
              <a:buNone/>
            </a:pPr>
            <a:endParaRPr lang="en-US" sz="2000" i="1" dirty="0"/>
          </a:p>
          <a:p>
            <a:r>
              <a:rPr lang="el-GR" sz="2000" i="1" dirty="0"/>
              <a:t>Π.χ. τα σύνολα Ζ</a:t>
            </a:r>
            <a:r>
              <a:rPr lang="el-GR" sz="2000" i="1" baseline="30000" dirty="0"/>
              <a:t>+</a:t>
            </a:r>
            <a:r>
              <a:rPr lang="el-GR" sz="2000" i="1" dirty="0"/>
              <a:t> ={1, 2, 3, 4, …}  και Ζ</a:t>
            </a:r>
            <a:r>
              <a:rPr lang="el-GR" sz="2000" i="1" baseline="30000" dirty="0"/>
              <a:t>-</a:t>
            </a:r>
            <a:r>
              <a:rPr lang="el-GR" sz="2000" i="1" dirty="0"/>
              <a:t> = {-1, -2, -3, -4, …}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Είναι </a:t>
            </a:r>
            <a:r>
              <a:rPr lang="el-GR" sz="2000" dirty="0" err="1"/>
              <a:t>ισοπληθικά</a:t>
            </a:r>
            <a:endParaRPr lang="el-GR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B209C5-5FA5-4ED7-8DF3-CC512D5C6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0158" y="3293706"/>
            <a:ext cx="2697313" cy="22649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5D7795-5328-4E4E-941B-EA2D8E59D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3829" y="365125"/>
            <a:ext cx="2969969" cy="272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57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E2DE6-AECF-4A6E-9577-A83E001B8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301"/>
          </a:xfrm>
        </p:spPr>
        <p:txBody>
          <a:bodyPr/>
          <a:lstStyle/>
          <a:p>
            <a:r>
              <a:rPr lang="el-GR" dirty="0"/>
              <a:t>Τι είναι σύνολο;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32A85-9233-4561-97B0-F4F167771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983"/>
            <a:ext cx="10515600" cy="4758980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Με τον όρο σύνολο εννοούμε </a:t>
            </a:r>
            <a:r>
              <a:rPr lang="el-GR" dirty="0">
                <a:solidFill>
                  <a:srgbClr val="7030A0"/>
                </a:solidFill>
              </a:rPr>
              <a:t>μια καλώς ορισμένη συλλογή </a:t>
            </a:r>
            <a:r>
              <a:rPr lang="el-GR" dirty="0"/>
              <a:t>από </a:t>
            </a:r>
            <a:r>
              <a:rPr lang="el-GR" dirty="0">
                <a:solidFill>
                  <a:srgbClr val="00B050"/>
                </a:solidFill>
              </a:rPr>
              <a:t>διακεκριμένα αντικείμενα</a:t>
            </a:r>
            <a:r>
              <a:rPr lang="el-GR" dirty="0"/>
              <a:t>, τα οποία καλούνται </a:t>
            </a:r>
            <a:r>
              <a:rPr lang="el-GR" b="1" dirty="0">
                <a:solidFill>
                  <a:srgbClr val="0070C0"/>
                </a:solidFill>
              </a:rPr>
              <a:t>στοιχεία</a:t>
            </a:r>
            <a:r>
              <a:rPr lang="el-GR" dirty="0">
                <a:solidFill>
                  <a:srgbClr val="0070C0"/>
                </a:solidFill>
              </a:rPr>
              <a:t> ή </a:t>
            </a:r>
            <a:r>
              <a:rPr lang="el-GR" b="1" dirty="0">
                <a:solidFill>
                  <a:srgbClr val="0070C0"/>
                </a:solidFill>
              </a:rPr>
              <a:t>μέλη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του συνόλου. </a:t>
            </a:r>
          </a:p>
          <a:p>
            <a:r>
              <a:rPr lang="el-GR" dirty="0"/>
              <a:t>Παραδείγματα συνόλων στην καθημερινότητά μας: </a:t>
            </a:r>
            <a:endParaRPr lang="en-US" dirty="0"/>
          </a:p>
          <a:p>
            <a:pPr lvl="1"/>
            <a:r>
              <a:rPr lang="el-GR" dirty="0"/>
              <a:t>το σύνολο των πλανητών του ηλιακού μας</a:t>
            </a:r>
            <a:r>
              <a:rPr lang="en-US" dirty="0"/>
              <a:t> </a:t>
            </a:r>
            <a:r>
              <a:rPr lang="el-GR" dirty="0"/>
              <a:t>συστήματος, </a:t>
            </a:r>
            <a:endParaRPr lang="en-US" dirty="0"/>
          </a:p>
          <a:p>
            <a:pPr lvl="1"/>
            <a:r>
              <a:rPr lang="el-GR" dirty="0"/>
              <a:t>το σύνολο των</a:t>
            </a:r>
            <a:r>
              <a:rPr lang="en-US" dirty="0"/>
              <a:t> </a:t>
            </a:r>
            <a:r>
              <a:rPr lang="el-GR" dirty="0"/>
              <a:t>αγώνων που θα διεξαχθούν σε ένα πρωτάθλημα</a:t>
            </a:r>
          </a:p>
          <a:p>
            <a:pPr lvl="1"/>
            <a:r>
              <a:rPr lang="el-GR" dirty="0"/>
              <a:t>Το σύνολο των γραμμάτων της ελληνικής αλφαβήτου</a:t>
            </a:r>
          </a:p>
          <a:p>
            <a:pPr lvl="1"/>
            <a:r>
              <a:rPr lang="el-GR" dirty="0"/>
              <a:t>Το σύνολο των λέξεων στην παρούσα διαφάνεια</a:t>
            </a:r>
          </a:p>
          <a:p>
            <a:r>
              <a:rPr lang="el-GR" dirty="0"/>
              <a:t>Παραδείγματα συνόλων στα μαθηματικά</a:t>
            </a:r>
          </a:p>
          <a:p>
            <a:pPr lvl="1"/>
            <a:r>
              <a:rPr lang="el-GR" sz="2300" dirty="0"/>
              <a:t>το σύνολο Z των ακέραιων αριθμών 0,±1,±2,±3, . . .,</a:t>
            </a:r>
          </a:p>
          <a:p>
            <a:pPr lvl="1"/>
            <a:r>
              <a:rPr lang="el-GR" sz="2300" dirty="0"/>
              <a:t>το σύνολο Q των ρητών αριθμών,</a:t>
            </a:r>
          </a:p>
          <a:p>
            <a:pPr lvl="1"/>
            <a:r>
              <a:rPr lang="el-GR" sz="2300" dirty="0"/>
              <a:t>το σύνολο R των πραγματικών αριθμών,</a:t>
            </a:r>
          </a:p>
          <a:p>
            <a:pPr lvl="1"/>
            <a:r>
              <a:rPr lang="el-GR" sz="2300" dirty="0"/>
              <a:t>το σύνολο όλων των πραγματικών αριθμών x οι οποίοι ικανοποιούν 0 ≤ x ≤ 1</a:t>
            </a:r>
          </a:p>
          <a:p>
            <a:pPr lvl="1"/>
            <a:r>
              <a:rPr lang="el-GR" sz="2300" dirty="0"/>
              <a:t>Το σύνολο των λύσεων μιας εξίσωσης</a:t>
            </a:r>
          </a:p>
          <a:p>
            <a:pPr lvl="1"/>
            <a:r>
              <a:rPr lang="el-GR" sz="2300" dirty="0"/>
              <a:t>Το κενό σύνολο π.χ. οι λύσεις της εξίσωσης </a:t>
            </a:r>
            <a:r>
              <a:rPr lang="en-US" sz="2300" dirty="0"/>
              <a:t>x² +1=0 </a:t>
            </a:r>
            <a:r>
              <a:rPr lang="el-GR" sz="2300" dirty="0"/>
              <a:t>στο σύνολο των πραγματικών αριθμών ή </a:t>
            </a:r>
            <a:r>
              <a:rPr lang="en-US" sz="2300" dirty="0"/>
              <a:t>x</a:t>
            </a:r>
            <a:r>
              <a:rPr lang="el-GR" sz="2300" dirty="0"/>
              <a:t>ͼ</a:t>
            </a:r>
            <a:r>
              <a:rPr lang="en-US" sz="2300" dirty="0"/>
              <a:t>R (x </a:t>
            </a:r>
            <a:r>
              <a:rPr lang="el-GR" sz="2300" dirty="0"/>
              <a:t>ανήκει στο </a:t>
            </a:r>
            <a:r>
              <a:rPr lang="en-US" sz="2300" dirty="0"/>
              <a:t>R)</a:t>
            </a:r>
            <a:endParaRPr lang="el-GR" sz="2300" dirty="0"/>
          </a:p>
        </p:txBody>
      </p:sp>
    </p:spTree>
    <p:extLst>
      <p:ext uri="{BB962C8B-B14F-4D97-AF65-F5344CB8AC3E}">
        <p14:creationId xmlns:p14="http://schemas.microsoft.com/office/powerpoint/2010/main" val="399779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07567-5C66-4E35-A9BC-5EBC4FCBE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Είδη συνόλων σε σχέση με τον πληθάριθμό τους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4E98F-3A8A-42DA-9F70-83462D9B4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5" y="1763264"/>
            <a:ext cx="6829540" cy="48909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α)</a:t>
            </a:r>
            <a:r>
              <a:rPr lang="el-GR" b="1" dirty="0"/>
              <a:t> </a:t>
            </a:r>
            <a:r>
              <a:rPr lang="el-GR" dirty="0"/>
              <a:t>Ένα σύνολο λέγεται </a:t>
            </a:r>
            <a:r>
              <a:rPr lang="el-GR" b="1" dirty="0">
                <a:solidFill>
                  <a:srgbClr val="00B050"/>
                </a:solidFill>
              </a:rPr>
              <a:t>πεπερασμένο</a:t>
            </a:r>
            <a:r>
              <a:rPr lang="el-GR" dirty="0"/>
              <a:t> αν είναι το κενό σύνολο ή είναι </a:t>
            </a:r>
            <a:r>
              <a:rPr lang="el-GR" dirty="0" err="1"/>
              <a:t>ισοπληθικό</a:t>
            </a:r>
            <a:r>
              <a:rPr lang="el-GR" dirty="0"/>
              <a:t> με κάποιο αρχικό τμήμα των φυσικών αριθμών.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n-US" dirty="0"/>
              <a:t>(</a:t>
            </a:r>
            <a:r>
              <a:rPr lang="el-GR" i="1" dirty="0"/>
              <a:t>απλά μιλώντας: ξεκινάς να απαριθμείς τα στοιχεία του και κάποια στιγμή θα τα τελειώσεις</a:t>
            </a:r>
            <a:r>
              <a:rPr lang="en-US" i="1" dirty="0"/>
              <a:t>)</a:t>
            </a:r>
            <a:r>
              <a:rPr lang="el-GR" i="1" dirty="0"/>
              <a:t> </a:t>
            </a:r>
            <a:endParaRPr lang="en-US" i="1" dirty="0"/>
          </a:p>
          <a:p>
            <a:pPr marL="0" indent="0">
              <a:buNone/>
            </a:pPr>
            <a:r>
              <a:rPr lang="en-US" i="1" dirty="0"/>
              <a:t>	</a:t>
            </a:r>
            <a:endParaRPr lang="el-GR" i="1" dirty="0"/>
          </a:p>
          <a:p>
            <a:pPr marL="0" indent="0">
              <a:buNone/>
            </a:pPr>
            <a:r>
              <a:rPr lang="el-GR" dirty="0"/>
              <a:t>β) Ένα σύνολο λέγεται </a:t>
            </a:r>
            <a:r>
              <a:rPr lang="el-GR" b="1" dirty="0">
                <a:solidFill>
                  <a:srgbClr val="FFC000"/>
                </a:solidFill>
              </a:rPr>
              <a:t>άπειρο </a:t>
            </a:r>
            <a:r>
              <a:rPr lang="el-GR" dirty="0"/>
              <a:t>αν δεν είναι πεπερασμένο.</a:t>
            </a:r>
          </a:p>
          <a:p>
            <a:pPr marL="0" indent="0">
              <a:buNone/>
            </a:pPr>
            <a:r>
              <a:rPr lang="el-GR" dirty="0"/>
              <a:t>γ) Ένα σύνολο λέγεται </a:t>
            </a:r>
            <a:r>
              <a:rPr lang="el-GR" b="1" dirty="0">
                <a:solidFill>
                  <a:srgbClr val="7030A0"/>
                </a:solidFill>
              </a:rPr>
              <a:t>αριθμήσιμο</a:t>
            </a:r>
            <a:r>
              <a:rPr lang="el-GR" dirty="0"/>
              <a:t> </a:t>
            </a:r>
            <a:r>
              <a:rPr lang="en-US" dirty="0"/>
              <a:t>(countable) </a:t>
            </a:r>
            <a:r>
              <a:rPr lang="el-GR" dirty="0"/>
              <a:t>αν είναι πεπερασμένο ή </a:t>
            </a:r>
            <a:r>
              <a:rPr lang="el-GR" dirty="0" err="1"/>
              <a:t>ισοπληθικό</a:t>
            </a:r>
            <a:r>
              <a:rPr lang="el-GR" dirty="0"/>
              <a:t> με το σύνολο των φυσικών αριθμών</a:t>
            </a:r>
          </a:p>
          <a:p>
            <a:pPr marL="0" indent="0">
              <a:buNone/>
            </a:pPr>
            <a:r>
              <a:rPr lang="el-GR" dirty="0"/>
              <a:t>δ) Ένα σύνολο λέγεται </a:t>
            </a:r>
            <a:r>
              <a:rPr lang="el-GR" b="1" dirty="0" err="1">
                <a:solidFill>
                  <a:srgbClr val="00B0F0"/>
                </a:solidFill>
              </a:rPr>
              <a:t>υπεραριθμήσιμο</a:t>
            </a:r>
            <a:r>
              <a:rPr lang="el-GR" dirty="0"/>
              <a:t> (</a:t>
            </a:r>
            <a:r>
              <a:rPr lang="en-US" dirty="0"/>
              <a:t>uncountable) </a:t>
            </a:r>
            <a:r>
              <a:rPr lang="el-GR" b="1" dirty="0">
                <a:solidFill>
                  <a:srgbClr val="FFC000"/>
                </a:solidFill>
              </a:rPr>
              <a:t>αν είναι άπειρο </a:t>
            </a:r>
            <a:r>
              <a:rPr lang="el-GR" dirty="0"/>
              <a:t>και </a:t>
            </a:r>
            <a:r>
              <a:rPr lang="el-GR" u="sng" dirty="0">
                <a:solidFill>
                  <a:srgbClr val="FFC000"/>
                </a:solidFill>
              </a:rPr>
              <a:t>δεν είναι </a:t>
            </a:r>
            <a:r>
              <a:rPr lang="el-GR" dirty="0" err="1"/>
              <a:t>ισοπληθικό</a:t>
            </a:r>
            <a:r>
              <a:rPr lang="el-GR" dirty="0"/>
              <a:t> με το σύνολο των φυσικών αριθμών 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CAFBB2-7168-460E-B13E-4FBE46BDB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7187" y="1209232"/>
            <a:ext cx="3540401" cy="11080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773358-8F98-4638-AC14-69F70E3A6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0619" y="2653139"/>
            <a:ext cx="3190875" cy="673629"/>
          </a:xfrm>
          <a:prstGeom prst="rect">
            <a:avLst/>
          </a:prstGeom>
        </p:spPr>
      </p:pic>
      <p:sp>
        <p:nvSpPr>
          <p:cNvPr id="7" name="Ορθογώνιο 6"/>
          <p:cNvSpPr/>
          <p:nvPr/>
        </p:nvSpPr>
        <p:spPr>
          <a:xfrm>
            <a:off x="7381461" y="5591697"/>
            <a:ext cx="45704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l-GR" sz="2000" dirty="0"/>
              <a:t>το σύνολο </a:t>
            </a:r>
            <a:r>
              <a:rPr lang="el-GR" sz="2000" b="1" dirty="0">
                <a:solidFill>
                  <a:srgbClr val="00B0F0"/>
                </a:solidFill>
              </a:rPr>
              <a:t>R των πραγματικών αριθμών είναι </a:t>
            </a:r>
            <a:r>
              <a:rPr lang="el-GR" sz="2000" b="1" dirty="0" err="1">
                <a:solidFill>
                  <a:srgbClr val="00B0F0"/>
                </a:solidFill>
              </a:rPr>
              <a:t>υπεραριθμήσιμο</a:t>
            </a:r>
            <a:endParaRPr lang="el-GR" sz="2000" b="1" dirty="0">
              <a:solidFill>
                <a:srgbClr val="00B0F0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7125057" y="3932675"/>
            <a:ext cx="4562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/>
              <a:t>N, Z, Q, R </a:t>
            </a:r>
            <a:r>
              <a:rPr lang="el-GR" sz="2400" dirty="0"/>
              <a:t>είναι όλα </a:t>
            </a:r>
            <a:r>
              <a:rPr lang="el-GR" sz="2400" dirty="0">
                <a:solidFill>
                  <a:srgbClr val="FFC000"/>
                </a:solidFill>
              </a:rPr>
              <a:t>άπειρα σύνολα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7309772" y="4559283"/>
            <a:ext cx="45704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l-GR" sz="2300" dirty="0"/>
              <a:t>το σύνολο </a:t>
            </a:r>
            <a:r>
              <a:rPr lang="en-US" sz="2400" b="1" dirty="0">
                <a:solidFill>
                  <a:srgbClr val="7030A0"/>
                </a:solidFill>
              </a:rPr>
              <a:t>Q </a:t>
            </a:r>
            <a:r>
              <a:rPr lang="el-GR" sz="2400" b="1" dirty="0">
                <a:solidFill>
                  <a:srgbClr val="7030A0"/>
                </a:solidFill>
              </a:rPr>
              <a:t>των ρητών αριθμών είναι αριθμήσιμο  </a:t>
            </a:r>
          </a:p>
        </p:txBody>
      </p:sp>
    </p:spTree>
    <p:extLst>
      <p:ext uri="{BB962C8B-B14F-4D97-AF65-F5344CB8AC3E}">
        <p14:creationId xmlns:p14="http://schemas.microsoft.com/office/powerpoint/2010/main" val="290004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Πληθικότητα υποσυνόλων των πραγματικών αριθμών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406" y="1825625"/>
            <a:ext cx="548586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/>
              <a:t>Θεώρημα:</a:t>
            </a:r>
            <a:r>
              <a:rPr lang="el-GR" dirty="0"/>
              <a:t> Οι φυσικοί, οι ακέραιοι και οι ρητοί αριθμοί </a:t>
            </a:r>
            <a:r>
              <a:rPr lang="el-GR" b="1" dirty="0">
                <a:solidFill>
                  <a:srgbClr val="FFC000"/>
                </a:solidFill>
              </a:rPr>
              <a:t>είναι άπειρα αριθμήσιμα</a:t>
            </a:r>
            <a:r>
              <a:rPr lang="en-US" b="1" dirty="0">
                <a:solidFill>
                  <a:srgbClr val="FFC000"/>
                </a:solidFill>
              </a:rPr>
              <a:t> (</a:t>
            </a:r>
            <a:r>
              <a:rPr lang="el-GR" b="1" dirty="0" err="1">
                <a:solidFill>
                  <a:srgbClr val="FFC000"/>
                </a:solidFill>
              </a:rPr>
              <a:t>απειραριθμήσιμα</a:t>
            </a:r>
            <a:r>
              <a:rPr lang="el-GR" b="1" dirty="0">
                <a:solidFill>
                  <a:srgbClr val="FFC000"/>
                </a:solidFill>
              </a:rPr>
              <a:t>)</a:t>
            </a:r>
            <a:r>
              <a:rPr lang="el-GR" dirty="0"/>
              <a:t> σύνολα με πλη</a:t>
            </a:r>
            <a:r>
              <a:rPr lang="el-GR" dirty="0">
                <a:sym typeface="Symbol"/>
              </a:rPr>
              <a:t>θάριθμο </a:t>
            </a:r>
            <a:r>
              <a:rPr lang="el-GR" baseline="-25000" dirty="0">
                <a:sym typeface="Symbol"/>
              </a:rPr>
              <a:t>0</a:t>
            </a:r>
            <a:r>
              <a:rPr lang="el-GR" dirty="0">
                <a:sym typeface="Symbol"/>
              </a:rPr>
              <a:t>. (διαβάζεται </a:t>
            </a:r>
            <a:r>
              <a:rPr lang="el-GR" sz="2600" i="1" dirty="0" err="1"/>
              <a:t>Aleph</a:t>
            </a:r>
            <a:r>
              <a:rPr lang="el-GR" sz="2600" i="1" dirty="0"/>
              <a:t> μηδέν) </a:t>
            </a:r>
            <a:endParaRPr lang="el-GR" dirty="0">
              <a:sym typeface="Symbol"/>
            </a:endParaRPr>
          </a:p>
          <a:p>
            <a:pPr marL="0" indent="0">
              <a:buNone/>
            </a:pPr>
            <a:r>
              <a:rPr lang="el-GR" altLang="en-US" dirty="0">
                <a:sym typeface="Symbol" panose="05050102010706020507" pitchFamily="18" charset="2"/>
              </a:rPr>
              <a:t>Ο ο είναι ο μικρότερος άπειρος </a:t>
            </a:r>
            <a:r>
              <a:rPr lang="el-GR" altLang="en-US" dirty="0" err="1">
                <a:sym typeface="Symbol" panose="05050102010706020507" pitchFamily="18" charset="2"/>
              </a:rPr>
              <a:t>πληθικός</a:t>
            </a:r>
            <a:r>
              <a:rPr lang="el-GR" altLang="en-US" dirty="0">
                <a:sym typeface="Symbol" panose="05050102010706020507" pitchFamily="18" charset="2"/>
              </a:rPr>
              <a:t> </a:t>
            </a:r>
            <a:r>
              <a:rPr lang="el-GR" altLang="en-US" dirty="0" err="1">
                <a:sym typeface="Symbol" panose="05050102010706020507" pitchFamily="18" charset="2"/>
              </a:rPr>
              <a:t>άριθμος</a:t>
            </a:r>
            <a:r>
              <a:rPr lang="el-GR" altLang="en-US" dirty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/>
              <a:t>Θεώρημα:</a:t>
            </a:r>
            <a:r>
              <a:rPr lang="el-GR" dirty="0"/>
              <a:t> Οι άρρητοι και οι πραγματικοί αριθμοί είναι </a:t>
            </a:r>
            <a:r>
              <a:rPr lang="el-GR" b="1" dirty="0" err="1">
                <a:solidFill>
                  <a:srgbClr val="0070C0"/>
                </a:solidFill>
              </a:rPr>
              <a:t>υπεραριθμήσιμα</a:t>
            </a:r>
            <a:r>
              <a:rPr lang="el-GR" b="1" dirty="0">
                <a:solidFill>
                  <a:srgbClr val="0070C0"/>
                </a:solidFill>
              </a:rPr>
              <a:t> σύνολα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A8EFCA-5E7D-4A03-8446-5CB2C5EDE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154147"/>
            <a:ext cx="5433580" cy="10713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8A2FF2C-BD01-4838-ABA9-E9E84B1DEACF}"/>
              </a:ext>
            </a:extLst>
          </p:cNvPr>
          <p:cNvSpPr/>
          <p:nvPr/>
        </p:nvSpPr>
        <p:spPr>
          <a:xfrm>
            <a:off x="6300742" y="1637587"/>
            <a:ext cx="52554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eXGyreSchola-Regular"/>
              </a:rPr>
              <a:t>T</a:t>
            </a:r>
            <a:r>
              <a:rPr lang="el-GR" dirty="0">
                <a:latin typeface="TeXGyreSchola-Regular"/>
              </a:rPr>
              <a:t>ο παρακάτω παράδειγμα δείχνει ότι </a:t>
            </a:r>
            <a:r>
              <a:rPr lang="en-US" dirty="0">
                <a:latin typeface="TeXGyreSchola-Regular"/>
              </a:rPr>
              <a:t>n(N)=n(Z) </a:t>
            </a:r>
            <a:r>
              <a:rPr lang="el-GR" dirty="0">
                <a:latin typeface="TeXGyreSchola-Regular"/>
              </a:rPr>
              <a:t>διότι μπορούμε να βρούμε μια 1-1 και επί (αμφιμονοσήμαντη) αντιστοιχία ανάμεσα στα σύνολο των φυσικών και των ακεραίων αριθμών 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783D0B-B082-42DD-AC81-C7C9A524826B}"/>
              </a:ext>
            </a:extLst>
          </p:cNvPr>
          <p:cNvSpPr/>
          <p:nvPr/>
        </p:nvSpPr>
        <p:spPr>
          <a:xfrm>
            <a:off x="6615608" y="5319664"/>
            <a:ext cx="4625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TeXGyreSchola-Regular"/>
              </a:rPr>
              <a:t>Θα πρέπει να αναφέρουμε ότι </a:t>
            </a:r>
            <a:r>
              <a:rPr lang="en-US" dirty="0">
                <a:latin typeface="TeXGyreSchola-Regular"/>
              </a:rPr>
              <a:t>n(N) ≠n(R)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F9EE8F-2D86-E71C-0F70-4A3E588EA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9339" y="1086678"/>
            <a:ext cx="4926495" cy="2955235"/>
          </a:xfrm>
        </p:spPr>
        <p:txBody>
          <a:bodyPr>
            <a:noAutofit/>
          </a:bodyPr>
          <a:lstStyle/>
          <a:p>
            <a:r>
              <a:rPr lang="el-GR" sz="2400" dirty="0"/>
              <a:t>Μπορούμε να ισχυριστούμε ότι υπάρχει </a:t>
            </a:r>
            <a:r>
              <a:rPr lang="el-GR" sz="2400" dirty="0">
                <a:latin typeface="TeXGyreSchola-Regular"/>
              </a:rPr>
              <a:t>αμφιμονοσήμαντη αντιστοιχία ανάμεσα </a:t>
            </a:r>
            <a:r>
              <a:rPr lang="el-GR" sz="2400" dirty="0"/>
              <a:t>τα σημεία του μεγάλου κύκλου (</a:t>
            </a:r>
            <a:r>
              <a:rPr lang="el-GR" sz="2400" i="1" dirty="0"/>
              <a:t>λευκού κύκλου ή του κύκλου που απεικονίζει τα λεπτά</a:t>
            </a:r>
            <a:r>
              <a:rPr lang="el-GR" sz="2400" dirty="0"/>
              <a:t>) και των σημείων του κίτρινου κύκλου;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FB3EF15B-3D34-06B0-0A9C-356EC68C45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77" y="861391"/>
            <a:ext cx="6334539" cy="5853561"/>
          </a:xfrm>
        </p:spPr>
      </p:pic>
    </p:spTree>
    <p:extLst>
      <p:ext uri="{BB962C8B-B14F-4D97-AF65-F5344CB8AC3E}">
        <p14:creationId xmlns:p14="http://schemas.microsoft.com/office/powerpoint/2010/main" val="37974979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1035748" cy="4853471"/>
          </a:xfrm>
        </p:spPr>
        <p:txBody>
          <a:bodyPr/>
          <a:lstStyle/>
          <a:p>
            <a:r>
              <a:rPr lang="el-GR" dirty="0"/>
              <a:t>Ακόμα και ένα </a:t>
            </a:r>
            <a:r>
              <a:rPr lang="en-US" dirty="0"/>
              <a:t>“</a:t>
            </a:r>
            <a:r>
              <a:rPr lang="el-GR" dirty="0"/>
              <a:t>μικρό</a:t>
            </a:r>
            <a:r>
              <a:rPr lang="en-US" dirty="0"/>
              <a:t>” </a:t>
            </a:r>
            <a:r>
              <a:rPr lang="el-GR" dirty="0"/>
              <a:t>υποσύνολο του </a:t>
            </a:r>
            <a:r>
              <a:rPr lang="en-US" dirty="0"/>
              <a:t>R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 το σύνολο </a:t>
            </a:r>
            <a:r>
              <a:rPr lang="en-US" dirty="0"/>
              <a:t> {0 </a:t>
            </a:r>
            <a:r>
              <a:rPr lang="el-GR" dirty="0"/>
              <a:t>&lt;</a:t>
            </a:r>
            <a:r>
              <a:rPr lang="en-US" dirty="0"/>
              <a:t>x&lt;1</a:t>
            </a:r>
            <a:r>
              <a:rPr lang="el-GR" dirty="0"/>
              <a:t>, όπου </a:t>
            </a:r>
            <a:r>
              <a:rPr lang="en-US" dirty="0"/>
              <a:t>x</a:t>
            </a:r>
            <a:r>
              <a:rPr lang="el-GR" dirty="0"/>
              <a:t> ͼ</a:t>
            </a:r>
            <a:r>
              <a:rPr lang="en-US" dirty="0"/>
              <a:t> R}</a:t>
            </a:r>
            <a:endParaRPr lang="el-GR" dirty="0"/>
          </a:p>
          <a:p>
            <a:pPr marL="0" indent="0">
              <a:buNone/>
            </a:pPr>
            <a:r>
              <a:rPr lang="el-GR" i="1" dirty="0"/>
              <a:t>(δηλ. οι πραγματικοί αριθμοί ανάμεσα στο</a:t>
            </a:r>
            <a:r>
              <a:rPr lang="en-US" i="1" dirty="0"/>
              <a:t> 0 </a:t>
            </a:r>
            <a:r>
              <a:rPr lang="el-GR" i="1" dirty="0"/>
              <a:t>και στο</a:t>
            </a:r>
            <a:r>
              <a:rPr lang="en-US" i="1" dirty="0"/>
              <a:t> 1</a:t>
            </a:r>
            <a:r>
              <a:rPr lang="el-GR" i="1" dirty="0"/>
              <a:t>) </a:t>
            </a:r>
          </a:p>
          <a:p>
            <a:pPr marL="0" indent="0">
              <a:buNone/>
            </a:pPr>
            <a:r>
              <a:rPr lang="el-GR" dirty="0"/>
              <a:t>είναι ένα </a:t>
            </a:r>
            <a:r>
              <a:rPr lang="el-GR" dirty="0" err="1">
                <a:solidFill>
                  <a:srgbClr val="0070C0"/>
                </a:solidFill>
              </a:rPr>
              <a:t>υπεραριθμήσιμο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σύνολο.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C875E1C-05C5-4F61-9065-199838FA6B1F}"/>
              </a:ext>
            </a:extLst>
          </p:cNvPr>
          <p:cNvSpPr/>
          <p:nvPr/>
        </p:nvSpPr>
        <p:spPr>
          <a:xfrm>
            <a:off x="4741162" y="4001294"/>
            <a:ext cx="59045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eXGyreSchola-Regular"/>
              </a:rPr>
              <a:t>T</a:t>
            </a:r>
            <a:r>
              <a:rPr lang="el-GR" dirty="0">
                <a:latin typeface="TeXGyreSchola-Regular"/>
              </a:rPr>
              <a:t>ο παρακάτω παράδειγμα δείχνει ότι υπάρχει  αμφιμονοσήμαντη αντιστοιχία ανάμεσα στο διάστημα (0,1) και στο σύνολο </a:t>
            </a:r>
            <a:r>
              <a:rPr lang="en-US" dirty="0">
                <a:latin typeface="TeXGyreSchola-Regular"/>
              </a:rPr>
              <a:t>R</a:t>
            </a:r>
            <a:endParaRPr lang="en-US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C56752AD-9DDE-4CDA-B131-D66F007AE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3590" y="5184930"/>
            <a:ext cx="5367766" cy="16730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3A1DA6-1F13-AF9D-C946-A0554EF54795}"/>
              </a:ext>
            </a:extLst>
          </p:cNvPr>
          <p:cNvSpPr txBox="1"/>
          <p:nvPr/>
        </p:nvSpPr>
        <p:spPr>
          <a:xfrm>
            <a:off x="3048000" y="681037"/>
            <a:ext cx="882594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/>
              <a:t>Ένα σύνολο είναι </a:t>
            </a:r>
            <a:r>
              <a:rPr lang="el-GR" sz="2800" u="sng" dirty="0"/>
              <a:t>άπειρο</a:t>
            </a:r>
            <a:r>
              <a:rPr lang="el-GR" sz="2800" dirty="0"/>
              <a:t> αν και μόνο αν είναι </a:t>
            </a:r>
            <a:r>
              <a:rPr lang="el-GR" sz="2800" u="sng" dirty="0"/>
              <a:t>ισοδύναμο</a:t>
            </a:r>
            <a:r>
              <a:rPr lang="el-GR" sz="2800" dirty="0"/>
              <a:t> </a:t>
            </a:r>
            <a:r>
              <a:rPr lang="el-GR" sz="2800" i="1" dirty="0"/>
              <a:t>(έχει τον ίδιο πληθάριθμο) </a:t>
            </a:r>
            <a:r>
              <a:rPr lang="el-GR" sz="2800" dirty="0"/>
              <a:t>με κάποιο </a:t>
            </a:r>
            <a:r>
              <a:rPr lang="el-GR" sz="2800" dirty="0" err="1"/>
              <a:t>υποσυνολό</a:t>
            </a:r>
            <a:r>
              <a:rPr lang="el-GR" sz="2800" dirty="0"/>
              <a:t> του. </a:t>
            </a:r>
          </a:p>
        </p:txBody>
      </p:sp>
    </p:spTree>
    <p:extLst>
      <p:ext uri="{BB962C8B-B14F-4D97-AF65-F5344CB8AC3E}">
        <p14:creationId xmlns:p14="http://schemas.microsoft.com/office/powerpoint/2010/main" val="252253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B36B6E-E5AC-CF06-3F37-B810D9FA1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5696825" cy="868057"/>
          </a:xfrm>
        </p:spPr>
        <p:txBody>
          <a:bodyPr>
            <a:normAutofit fontScale="90000"/>
          </a:bodyPr>
          <a:lstStyle/>
          <a:p>
            <a:r>
              <a:rPr lang="el-GR" sz="3200" dirty="0"/>
              <a:t>Λίγα ιστορικά στοιχεία</a:t>
            </a:r>
            <a:r>
              <a:rPr lang="en-US" sz="3200" dirty="0"/>
              <a:t> </a:t>
            </a:r>
            <a:r>
              <a:rPr lang="el-GR" sz="3200" dirty="0"/>
              <a:t>για τον μεγάλο Ρώσο Μαθηματικό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0AA1E8-A83D-0E85-07AA-4F78E6207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966" y="304466"/>
            <a:ext cx="2215391" cy="590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600" dirty="0">
                <a:effectLst/>
                <a:latin typeface="Times New Roman" panose="02020603050405020304" pitchFamily="18" charset="0"/>
              </a:rPr>
              <a:t>Γκέοργκ </a:t>
            </a:r>
            <a:r>
              <a:rPr lang="el-GR" sz="1600" dirty="0" err="1">
                <a:effectLst/>
                <a:latin typeface="Times New Roman" panose="02020603050405020304" pitchFamily="18" charset="0"/>
              </a:rPr>
              <a:t>Κάντορ</a:t>
            </a:r>
            <a:r>
              <a:rPr lang="el-GR" sz="1600" dirty="0">
                <a:effectLst/>
                <a:latin typeface="Times New Roman" panose="02020603050405020304" pitchFamily="18" charset="0"/>
              </a:rPr>
              <a:t> (</a:t>
            </a:r>
            <a:r>
              <a:rPr lang="el-GR" sz="1600" dirty="0" err="1">
                <a:effectLst/>
                <a:latin typeface="Times New Roman" panose="02020603050405020304" pitchFamily="18" charset="0"/>
              </a:rPr>
              <a:t>Georg</a:t>
            </a:r>
            <a:r>
              <a:rPr lang="el-GR" sz="1600" dirty="0">
                <a:effectLst/>
                <a:latin typeface="Times New Roman" panose="02020603050405020304" pitchFamily="18" charset="0"/>
              </a:rPr>
              <a:t> </a:t>
            </a:r>
            <a:r>
              <a:rPr lang="el-GR" sz="1600" dirty="0" err="1">
                <a:effectLst/>
                <a:latin typeface="Times New Roman" panose="02020603050405020304" pitchFamily="18" charset="0"/>
              </a:rPr>
              <a:t>Cantor</a:t>
            </a:r>
            <a:r>
              <a:rPr lang="el-GR" sz="1600" dirty="0">
                <a:effectLst/>
                <a:latin typeface="Times New Roman" panose="02020603050405020304" pitchFamily="18" charset="0"/>
              </a:rPr>
              <a:t>) </a:t>
            </a:r>
            <a:r>
              <a:rPr lang="en-US" sz="1600" dirty="0">
                <a:effectLst/>
                <a:latin typeface="Times New Roman" panose="02020603050405020304" pitchFamily="18" charset="0"/>
              </a:rPr>
              <a:t>(1845-1918)</a:t>
            </a:r>
            <a:endParaRPr lang="el-GR" sz="160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37F0CF-5725-1B7A-F758-B3E8B715C34A}"/>
              </a:ext>
            </a:extLst>
          </p:cNvPr>
          <p:cNvSpPr txBox="1"/>
          <p:nvPr/>
        </p:nvSpPr>
        <p:spPr>
          <a:xfrm>
            <a:off x="8707772" y="4890891"/>
            <a:ext cx="31006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effectLst/>
                <a:latin typeface="Times New Roman" panose="02020603050405020304" pitchFamily="18" charset="0"/>
              </a:rPr>
              <a:t>«Κ</a:t>
            </a:r>
            <a:r>
              <a:rPr lang="el-GR" i="1" dirty="0">
                <a:effectLst/>
                <a:latin typeface="Times New Roman" panose="02020603050405020304" pitchFamily="18" charset="0"/>
              </a:rPr>
              <a:t>ανείς</a:t>
            </a:r>
            <a:r>
              <a:rPr lang="en-US" i="1" dirty="0">
                <a:effectLst/>
                <a:latin typeface="Times New Roman" panose="02020603050405020304" pitchFamily="18" charset="0"/>
              </a:rPr>
              <a:t> </a:t>
            </a:r>
            <a:r>
              <a:rPr lang="el-GR" i="1" dirty="0">
                <a:effectLst/>
                <a:latin typeface="Times New Roman" panose="02020603050405020304" pitchFamily="18" charset="0"/>
              </a:rPr>
              <a:t>δεν πρόκειται να μας στερήσει τον παράδεισο που δημιούργησε ο </a:t>
            </a:r>
            <a:r>
              <a:rPr lang="el-GR" i="1" dirty="0" err="1">
                <a:effectLst/>
                <a:latin typeface="Times New Roman" panose="02020603050405020304" pitchFamily="18" charset="0"/>
              </a:rPr>
              <a:t>Cantor</a:t>
            </a:r>
            <a:r>
              <a:rPr lang="el-GR" i="1" dirty="0">
                <a:effectLst/>
                <a:latin typeface="Times New Roman" panose="02020603050405020304" pitchFamily="18" charset="0"/>
              </a:rPr>
              <a:t> για μας</a:t>
            </a:r>
            <a:r>
              <a:rPr lang="el-GR" dirty="0">
                <a:latin typeface="Times New Roman" panose="02020603050405020304" pitchFamily="18" charset="0"/>
              </a:rPr>
              <a:t>» </a:t>
            </a:r>
            <a:r>
              <a:rPr lang="el-GR" dirty="0" err="1">
                <a:latin typeface="Times New Roman" panose="02020603050405020304" pitchFamily="18" charset="0"/>
              </a:rPr>
              <a:t>Hilbert</a:t>
            </a:r>
            <a:r>
              <a:rPr lang="el-GR" dirty="0">
                <a:latin typeface="Times New Roman" panose="02020603050405020304" pitchFamily="18" charset="0"/>
              </a:rPr>
              <a:t> </a:t>
            </a:r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FF72B0C7-46F6-D090-ED71-EE8790C323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3992" y="1083021"/>
            <a:ext cx="1868365" cy="24491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934523-20BB-E8C4-E010-2EB709267372}"/>
              </a:ext>
            </a:extLst>
          </p:cNvPr>
          <p:cNvSpPr txBox="1"/>
          <p:nvPr/>
        </p:nvSpPr>
        <p:spPr>
          <a:xfrm>
            <a:off x="596866" y="1797737"/>
            <a:ext cx="9247880" cy="28469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400" b="0" i="0" dirty="0">
                <a:solidFill>
                  <a:srgbClr val="202122"/>
                </a:solidFill>
                <a:effectLst/>
              </a:rPr>
              <a:t>Γεννήθηκε στην Αγία Πετρούπολη της Ρωσίας </a:t>
            </a:r>
            <a:r>
              <a:rPr lang="el-GR" sz="1400" b="0" i="0" dirty="0">
                <a:effectLst/>
              </a:rPr>
              <a:t>και </a:t>
            </a:r>
            <a:r>
              <a:rPr lang="el-GR" sz="1400" b="0" i="0" u="none" strike="noStrike" dirty="0">
                <a:effectLst/>
              </a:rPr>
              <a:t>στη συνέχεια </a:t>
            </a:r>
            <a:r>
              <a:rPr lang="el-GR" sz="1400" b="0" i="0" dirty="0">
                <a:solidFill>
                  <a:srgbClr val="202122"/>
                </a:solidFill>
                <a:effectLst/>
              </a:rPr>
              <a:t>μετακόμισε με την οικογένειά του στη Γερμανία. Ο Γκέοργκ </a:t>
            </a:r>
            <a:r>
              <a:rPr lang="el-GR" sz="1400" b="0" i="0" dirty="0" err="1">
                <a:solidFill>
                  <a:srgbClr val="202122"/>
                </a:solidFill>
                <a:effectLst/>
              </a:rPr>
              <a:t>Κάντορ</a:t>
            </a:r>
            <a:r>
              <a:rPr lang="el-GR" sz="1400" b="0" i="0" dirty="0">
                <a:solidFill>
                  <a:srgbClr val="202122"/>
                </a:solidFill>
                <a:effectLst/>
              </a:rPr>
              <a:t> έλαβε έδρα καθηγητή στο Πανεπιστήμιο του </a:t>
            </a:r>
            <a:r>
              <a:rPr lang="el-GR" sz="1400" b="0" i="0" dirty="0" err="1">
                <a:solidFill>
                  <a:srgbClr val="202122"/>
                </a:solidFill>
                <a:effectLst/>
              </a:rPr>
              <a:t>Χάλε</a:t>
            </a:r>
            <a:r>
              <a:rPr lang="el-GR" sz="1400" b="0" i="0" dirty="0">
                <a:solidFill>
                  <a:srgbClr val="202122"/>
                </a:solidFill>
                <a:effectLst/>
              </a:rPr>
              <a:t> (Γερμανία</a:t>
            </a:r>
            <a:r>
              <a:rPr lang="el-GR" sz="1400" dirty="0">
                <a:solidFill>
                  <a:srgbClr val="202122"/>
                </a:solidFill>
              </a:rPr>
              <a:t>). </a:t>
            </a:r>
          </a:p>
          <a:p>
            <a:endParaRPr lang="el-GR" sz="1400" dirty="0">
              <a:solidFill>
                <a:srgbClr val="202122"/>
              </a:solidFill>
            </a:endParaRPr>
          </a:p>
          <a:p>
            <a:r>
              <a:rPr lang="el-GR" sz="1400" dirty="0">
                <a:solidFill>
                  <a:srgbClr val="202122"/>
                </a:solidFill>
              </a:rPr>
              <a:t>Στην προσπάθεια του να διασαφηνίσει την έννοια του απείρου, ο </a:t>
            </a:r>
            <a:r>
              <a:rPr lang="el-GR" sz="1400" dirty="0" err="1">
                <a:solidFill>
                  <a:srgbClr val="202122"/>
                </a:solidFill>
              </a:rPr>
              <a:t>Κάντορ</a:t>
            </a:r>
            <a:r>
              <a:rPr lang="el-GR" sz="1400" dirty="0">
                <a:solidFill>
                  <a:srgbClr val="202122"/>
                </a:solidFill>
              </a:rPr>
              <a:t> δημιούργησε έναν ολοκαίνουργιο κλάδο των μαθηματικών, την </a:t>
            </a:r>
            <a:r>
              <a:rPr lang="el-GR" sz="1400" b="1" dirty="0">
                <a:solidFill>
                  <a:srgbClr val="202122"/>
                </a:solidFill>
              </a:rPr>
              <a:t>Θεωρία Συνόλων. </a:t>
            </a:r>
            <a:r>
              <a:rPr lang="el-GR" sz="1400" dirty="0">
                <a:latin typeface="Times New Roman" panose="02020603050405020304" pitchFamily="18" charset="0"/>
              </a:rPr>
              <a:t>Η Θεωρία Συνόλων από τα τέλη του 19ου αιώνα μέχρι τις αρχές του 20ού, βασιζόμενη στις εικασίες του </a:t>
            </a:r>
            <a:r>
              <a:rPr lang="el-GR" sz="1400" dirty="0" err="1">
                <a:latin typeface="Times New Roman" panose="02020603050405020304" pitchFamily="18" charset="0"/>
              </a:rPr>
              <a:t>Cantor</a:t>
            </a:r>
            <a:r>
              <a:rPr lang="el-GR" sz="1400" dirty="0">
                <a:latin typeface="Times New Roman" panose="02020603050405020304" pitchFamily="18" charset="0"/>
              </a:rPr>
              <a:t>, προσέγγισε </a:t>
            </a:r>
            <a:r>
              <a:rPr lang="el-GR" sz="1400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τη σύγκριση</a:t>
            </a:r>
            <a:r>
              <a:rPr lang="en-US" sz="1400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l-GR" sz="1400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της </a:t>
            </a:r>
            <a:r>
              <a:rPr lang="el-GR" sz="1400" b="1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πληθικότητας</a:t>
            </a:r>
            <a:r>
              <a:rPr lang="el-GR" sz="1400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άπειρων συνόλων</a:t>
            </a:r>
            <a:r>
              <a:rPr lang="en-US" sz="1400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. </a:t>
            </a:r>
            <a:endParaRPr lang="el-GR" sz="1400" b="1" i="1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endParaRPr lang="el-GR" sz="1400" b="1" dirty="0">
              <a:solidFill>
                <a:srgbClr val="202122"/>
              </a:solidFill>
            </a:endParaRPr>
          </a:p>
          <a:p>
            <a:r>
              <a:rPr lang="el-GR" sz="1400" dirty="0">
                <a:solidFill>
                  <a:srgbClr val="202122"/>
                </a:solidFill>
              </a:rPr>
              <a:t>Το εξαιρετικό έργο του έφερε κοσμογονικές αλλαγές στην επιστήμη των Μαθηματικών. Η αμφισβήτηση του έργου του από τον </a:t>
            </a:r>
            <a:r>
              <a:rPr lang="en-US" sz="1400" dirty="0">
                <a:solidFill>
                  <a:srgbClr val="202122"/>
                </a:solidFill>
              </a:rPr>
              <a:t>Kronecker </a:t>
            </a:r>
            <a:r>
              <a:rPr lang="el-GR" sz="1400" dirty="0"/>
              <a:t>τον οδήγησε στην εισαγωγή του σε νοσοκομείο ύστερα </a:t>
            </a:r>
            <a:r>
              <a:rPr lang="el-GR" sz="1400" b="0" i="0" dirty="0">
                <a:solidFill>
                  <a:srgbClr val="202122"/>
                </a:solidFill>
                <a:effectLst/>
              </a:rPr>
              <a:t>από μια περίοδο κατάθλιψης. </a:t>
            </a:r>
          </a:p>
          <a:p>
            <a:endParaRPr lang="el-GR" sz="1400" dirty="0">
              <a:solidFill>
                <a:srgbClr val="202122"/>
              </a:solidFill>
            </a:endParaRPr>
          </a:p>
          <a:p>
            <a:r>
              <a:rPr lang="el-GR" sz="1400" dirty="0">
                <a:solidFill>
                  <a:srgbClr val="202122"/>
                </a:solidFill>
              </a:rPr>
              <a:t>Ο </a:t>
            </a:r>
            <a:r>
              <a:rPr lang="el-GR" sz="1400" dirty="0" err="1">
                <a:solidFill>
                  <a:srgbClr val="202122"/>
                </a:solidFill>
              </a:rPr>
              <a:t>Κάντορ</a:t>
            </a:r>
            <a:r>
              <a:rPr lang="el-GR" sz="1400" dirty="0">
                <a:solidFill>
                  <a:srgbClr val="202122"/>
                </a:solidFill>
              </a:rPr>
              <a:t> αποσύρθηκε από την εκπαίδευση το 1913, ενώ πέθανε το 1918 ύστερα από μια περίοδο μεγάλης φτώχειας, σε ηλικία 72 ετών. </a:t>
            </a:r>
          </a:p>
          <a:p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283856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marL="0" indent="0" algn="r">
              <a:buNone/>
            </a:pPr>
            <a:r>
              <a:rPr lang="el-GR" dirty="0">
                <a:solidFill>
                  <a:srgbClr val="FF0000"/>
                </a:solidFill>
              </a:rPr>
              <a:t>Επέκταση μελέτης (προαιρετικό)</a:t>
            </a:r>
            <a:r>
              <a:rPr lang="el-GR" dirty="0">
                <a:solidFill>
                  <a:srgbClr val="7030A0"/>
                </a:solidFill>
              </a:rPr>
              <a:t>:</a:t>
            </a:r>
          </a:p>
          <a:p>
            <a:pPr marL="0" indent="0" algn="r">
              <a:buNone/>
            </a:pPr>
            <a:r>
              <a:rPr lang="el-GR" dirty="0">
                <a:solidFill>
                  <a:srgbClr val="7030A0"/>
                </a:solidFill>
              </a:rPr>
              <a:t> η αρχή ή αξίωμα της πληρότητας  του </a:t>
            </a:r>
            <a:r>
              <a:rPr lang="en-US" dirty="0">
                <a:solidFill>
                  <a:srgbClr val="7030A0"/>
                </a:solidFill>
              </a:rPr>
              <a:t>R</a:t>
            </a:r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8263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5121"/>
          </a:xfrm>
        </p:spPr>
        <p:txBody>
          <a:bodyPr>
            <a:normAutofit/>
          </a:bodyPr>
          <a:lstStyle/>
          <a:p>
            <a:r>
              <a:rPr lang="el-GR" b="1" dirty="0"/>
              <a:t>Άνω φράγμα &amp; κάτω φραγμένο σύνολο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0246"/>
            <a:ext cx="10057482" cy="5328592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Έστω Α υποσύνολο του </a:t>
            </a:r>
            <a:r>
              <a:rPr lang="en-US" dirty="0"/>
              <a:t>R.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    Το Α λέγεται </a:t>
            </a:r>
            <a:r>
              <a:rPr lang="el-GR" b="1" dirty="0"/>
              <a:t>άνω φραγμένο </a:t>
            </a:r>
            <a:r>
              <a:rPr lang="el-GR" dirty="0"/>
              <a:t>αν υπάρχει</a:t>
            </a:r>
          </a:p>
          <a:p>
            <a:pPr marL="0" indent="0">
              <a:buNone/>
            </a:pPr>
            <a:r>
              <a:rPr lang="el-GR" dirty="0"/>
              <a:t>    πραγματικός αριθμός Μ ώστε </a:t>
            </a:r>
            <a:r>
              <a:rPr lang="en-US" dirty="0"/>
              <a:t>x ≤ M </a:t>
            </a:r>
            <a:r>
              <a:rPr lang="el-GR" dirty="0"/>
              <a:t>για  </a:t>
            </a:r>
          </a:p>
          <a:p>
            <a:pPr marL="0" indent="0">
              <a:buNone/>
            </a:pPr>
            <a:r>
              <a:rPr lang="el-GR" dirty="0"/>
              <a:t>    κάθε </a:t>
            </a:r>
            <a:r>
              <a:rPr lang="en-US" dirty="0"/>
              <a:t>x </a:t>
            </a:r>
            <a:r>
              <a:rPr lang="el-GR" dirty="0"/>
              <a:t>στοιχείο του Α.</a:t>
            </a:r>
          </a:p>
          <a:p>
            <a:pPr marL="0" indent="0">
              <a:buNone/>
            </a:pPr>
            <a:r>
              <a:rPr lang="el-GR" dirty="0"/>
              <a:t>    Ένας αριθμός με την παραπάνω ιδιότητα λέγεται            </a:t>
            </a:r>
          </a:p>
          <a:p>
            <a:pPr marL="0" indent="0">
              <a:buNone/>
            </a:pPr>
            <a:r>
              <a:rPr lang="el-GR" dirty="0"/>
              <a:t>    </a:t>
            </a:r>
            <a:r>
              <a:rPr lang="el-GR" b="1" dirty="0"/>
              <a:t>άνω φράγμα </a:t>
            </a:r>
            <a:r>
              <a:rPr lang="el-GR" dirty="0"/>
              <a:t>του Α  </a:t>
            </a:r>
          </a:p>
          <a:p>
            <a:r>
              <a:rPr lang="el-GR" dirty="0"/>
              <a:t>Το Α λέγεται </a:t>
            </a:r>
            <a:r>
              <a:rPr lang="el-GR" b="1" dirty="0"/>
              <a:t>κάτω φραγμένο </a:t>
            </a:r>
            <a:r>
              <a:rPr lang="el-GR" dirty="0"/>
              <a:t>αν υπάρχει</a:t>
            </a:r>
          </a:p>
          <a:p>
            <a:pPr marL="0" indent="0">
              <a:buNone/>
            </a:pPr>
            <a:r>
              <a:rPr lang="el-GR" dirty="0"/>
              <a:t>    πραγματικός αριθμός Λ ώστε Λ ≤</a:t>
            </a:r>
            <a:r>
              <a:rPr lang="en-US" dirty="0"/>
              <a:t>x  </a:t>
            </a:r>
            <a:r>
              <a:rPr lang="el-GR" dirty="0"/>
              <a:t>για  </a:t>
            </a:r>
          </a:p>
          <a:p>
            <a:pPr marL="0" indent="0">
              <a:buNone/>
            </a:pPr>
            <a:r>
              <a:rPr lang="el-GR" dirty="0"/>
              <a:t>    κάθε </a:t>
            </a:r>
            <a:r>
              <a:rPr lang="en-US" dirty="0"/>
              <a:t>x </a:t>
            </a:r>
            <a:r>
              <a:rPr lang="el-GR" dirty="0"/>
              <a:t>στοιχείο του Α.</a:t>
            </a:r>
          </a:p>
          <a:p>
            <a:pPr marL="0" indent="0">
              <a:buNone/>
            </a:pPr>
            <a:r>
              <a:rPr lang="el-GR" dirty="0"/>
              <a:t>    Ένας αριθμός με την παραπάνω ιδιότητα λέγεται   </a:t>
            </a:r>
          </a:p>
          <a:p>
            <a:pPr marL="0" indent="0">
              <a:buNone/>
            </a:pPr>
            <a:r>
              <a:rPr lang="el-GR" dirty="0"/>
              <a:t>    λέγεται </a:t>
            </a:r>
            <a:r>
              <a:rPr lang="el-GR" b="1" dirty="0"/>
              <a:t>κάτω φράγμα </a:t>
            </a:r>
            <a:r>
              <a:rPr lang="el-GR" dirty="0"/>
              <a:t>του Α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1893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Ελάχιστο άνω φράγμα και μέγιστο κάτω φράγμα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Υπάρχουν άνω φραγμένα υποσύνολα των ρητών αριθμών που δεν έχουν </a:t>
            </a:r>
            <a:r>
              <a:rPr lang="el-GR" b="1" dirty="0"/>
              <a:t>ελάχιστο άνω φράγμα </a:t>
            </a:r>
            <a:r>
              <a:rPr lang="el-GR" dirty="0"/>
              <a:t>(</a:t>
            </a:r>
            <a:r>
              <a:rPr lang="en-US" dirty="0" err="1"/>
              <a:t>supremum</a:t>
            </a:r>
            <a:r>
              <a:rPr lang="en-US" dirty="0"/>
              <a:t>) </a:t>
            </a:r>
            <a:r>
              <a:rPr lang="el-GR" dirty="0"/>
              <a:t>ρητό αριθμό.</a:t>
            </a:r>
          </a:p>
          <a:p>
            <a:endParaRPr lang="el-GR" b="1" dirty="0"/>
          </a:p>
          <a:p>
            <a:r>
              <a:rPr lang="el-GR" dirty="0"/>
              <a:t>Υπάρχουν κάτω φραγμένα υποσύνολα των ρητών αριθμών που δεν έχουν </a:t>
            </a:r>
            <a:r>
              <a:rPr lang="el-GR" b="1" dirty="0"/>
              <a:t>μέγιστο κάτω φράγμα </a:t>
            </a:r>
            <a:r>
              <a:rPr lang="el-GR" dirty="0"/>
              <a:t>(</a:t>
            </a:r>
            <a:r>
              <a:rPr lang="en-US" dirty="0" err="1"/>
              <a:t>infimum</a:t>
            </a:r>
            <a:r>
              <a:rPr lang="en-US" dirty="0"/>
              <a:t>) </a:t>
            </a:r>
            <a:r>
              <a:rPr lang="el-GR" dirty="0"/>
              <a:t>ρητό αριθμό.</a:t>
            </a:r>
          </a:p>
          <a:p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18846" y="415167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b="1"/>
              <a:t>Ύπαρξη μέγιστου κάτω φράγματος</a:t>
            </a:r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78523" y="5186608"/>
            <a:ext cx="10515600" cy="1280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b="1"/>
              <a:t>Πρόταση: </a:t>
            </a:r>
            <a:r>
              <a:rPr lang="el-GR"/>
              <a:t>Κάθε μη κενό και κάτω φραγμένο υποσύνολο των πραγματικών αριθμών έχει μέγιστο κάτω φράγμα.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36742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210146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7030A0"/>
                </a:solidFill>
              </a:rPr>
              <a:t>(Π14) </a:t>
            </a:r>
            <a:r>
              <a:rPr lang="el-GR" b="1" dirty="0">
                <a:solidFill>
                  <a:srgbClr val="7030A0"/>
                </a:solidFill>
              </a:rPr>
              <a:t>Αξίωμα της πληρότητας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523" y="1860793"/>
            <a:ext cx="11353800" cy="33325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	</a:t>
            </a:r>
            <a:endParaRPr lang="el-GR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l-GR" sz="5800" dirty="0"/>
              <a:t> Το </a:t>
            </a:r>
            <a:r>
              <a:rPr lang="en-US" sz="5800" dirty="0"/>
              <a:t>R </a:t>
            </a:r>
            <a:r>
              <a:rPr lang="el-GR" sz="5800" dirty="0"/>
              <a:t>είναι</a:t>
            </a:r>
            <a:r>
              <a:rPr lang="el-GR" sz="5800" dirty="0">
                <a:solidFill>
                  <a:srgbClr val="002060"/>
                </a:solidFill>
              </a:rPr>
              <a:t> πλήρες</a:t>
            </a:r>
            <a:r>
              <a:rPr lang="el-GR" sz="5800" dirty="0"/>
              <a:t>: Κάθε μη κενό και άνω φραγμένο υποσύνολό του έχει ένα ελάχιστο άνω  φράγμα.</a:t>
            </a:r>
          </a:p>
          <a:p>
            <a:pPr marL="0" indent="0">
              <a:buNone/>
            </a:pPr>
            <a:endParaRPr lang="el-GR" sz="5800" dirty="0"/>
          </a:p>
          <a:p>
            <a:pPr marL="0" indent="0">
              <a:buNone/>
            </a:pPr>
            <a:r>
              <a:rPr lang="el-GR" sz="5800" dirty="0"/>
              <a:t>  </a:t>
            </a:r>
            <a:endParaRPr lang="en-US" sz="5800" dirty="0"/>
          </a:p>
        </p:txBody>
      </p:sp>
      <p:sp>
        <p:nvSpPr>
          <p:cNvPr id="5" name="AutoShape 2" descr="\mathbb{R} "/>
          <p:cNvSpPr>
            <a:spLocks noChangeAspect="1" noChangeArrowheads="1"/>
          </p:cNvSpPr>
          <p:nvPr/>
        </p:nvSpPr>
        <p:spPr bwMode="auto">
          <a:xfrm>
            <a:off x="23685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" name="AutoShape 4" descr="\mathbb{R} "/>
          <p:cNvSpPr>
            <a:spLocks noChangeAspect="1" noChangeArrowheads="1"/>
          </p:cNvSpPr>
          <p:nvPr/>
        </p:nvSpPr>
        <p:spPr bwMode="auto">
          <a:xfrm>
            <a:off x="252095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414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rgbClr val="FFC000"/>
                </a:solidFill>
              </a:rPr>
              <a:t>Μοναδικότητα της δομής του συνόλου των πραγματικών αριθμών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755" y="1825625"/>
            <a:ext cx="11242430" cy="435133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 Ένα σύνολο που ικανοποιεί τα </a:t>
            </a:r>
            <a:r>
              <a:rPr lang="el-GR" b="1" dirty="0">
                <a:solidFill>
                  <a:srgbClr val="00B050"/>
                </a:solidFill>
              </a:rPr>
              <a:t>14 αξιώματα </a:t>
            </a:r>
            <a:r>
              <a:rPr lang="el-GR" dirty="0">
                <a:solidFill>
                  <a:srgbClr val="FFC000"/>
                </a:solidFill>
              </a:rPr>
              <a:t>λέγεται </a:t>
            </a:r>
            <a:r>
              <a:rPr lang="el-GR" b="1" dirty="0">
                <a:solidFill>
                  <a:srgbClr val="FFC000"/>
                </a:solidFill>
              </a:rPr>
              <a:t>πλήρες ολικά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l-GR" b="1" dirty="0">
                <a:solidFill>
                  <a:srgbClr val="FFC000"/>
                </a:solidFill>
              </a:rPr>
              <a:t>διατεταγμένο σώμα.</a:t>
            </a:r>
          </a:p>
          <a:p>
            <a:r>
              <a:rPr lang="el-GR" dirty="0"/>
              <a:t>Αν ένα σύνολο είναι πλήρες διατεταγμένο σώμα τότε είναι ισομορφικό με το </a:t>
            </a:r>
            <a:r>
              <a:rPr lang="en-US" dirty="0"/>
              <a:t>R</a:t>
            </a:r>
            <a:endParaRPr lang="el-GR" dirty="0"/>
          </a:p>
          <a:p>
            <a:pPr lvl="1"/>
            <a:r>
              <a:rPr lang="el-GR" i="1" dirty="0"/>
              <a:t>Δηλ. υπάρχει μια 1-1 και επί απεικόνιση  μεταξύ αυτού του συνόλου και του </a:t>
            </a:r>
            <a:r>
              <a:rPr lang="en-US" i="1" dirty="0"/>
              <a:t>R</a:t>
            </a:r>
            <a:r>
              <a:rPr lang="el-GR" i="1" dirty="0"/>
              <a:t>. </a:t>
            </a:r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b="1" dirty="0"/>
              <a:t>Σημ.1 </a:t>
            </a:r>
            <a:r>
              <a:rPr lang="el-GR" dirty="0"/>
              <a:t>Το σύνολο Q των ρητών αν και είναι </a:t>
            </a:r>
            <a:r>
              <a:rPr lang="el-GR" b="1" dirty="0">
                <a:solidFill>
                  <a:srgbClr val="7030A0"/>
                </a:solidFill>
              </a:rPr>
              <a:t>διατεταγμένο σώμα </a:t>
            </a:r>
            <a:r>
              <a:rPr lang="el-GR" dirty="0"/>
              <a:t>δεν ικανοποιεί την α</a:t>
            </a:r>
            <a:r>
              <a:rPr lang="el-GR" u="sng" dirty="0"/>
              <a:t>ρχή της πληρότητας</a:t>
            </a:r>
            <a:r>
              <a:rPr lang="el-GR" dirty="0"/>
              <a:t> </a:t>
            </a:r>
            <a:r>
              <a:rPr lang="en-US" i="1" dirty="0"/>
              <a:t>(</a:t>
            </a:r>
            <a:r>
              <a:rPr lang="el-GR" i="1" dirty="0"/>
              <a:t>απλά μιλώντας </a:t>
            </a:r>
            <a:r>
              <a:rPr lang="en-US" i="1" dirty="0"/>
              <a:t>… </a:t>
            </a:r>
            <a:r>
              <a:rPr lang="el-GR" i="1" dirty="0"/>
              <a:t>υπάρχουν ‘κενά’ στο σύνολο των ρητών αριθμών).</a:t>
            </a:r>
          </a:p>
          <a:p>
            <a:pPr marL="0" indent="0">
              <a:buNone/>
            </a:pPr>
            <a:r>
              <a:rPr lang="el-GR" b="1" dirty="0"/>
              <a:t>Σημ. 2 </a:t>
            </a:r>
            <a:r>
              <a:rPr lang="en-US" dirty="0"/>
              <a:t>T</a:t>
            </a:r>
            <a:r>
              <a:rPr lang="el-GR" dirty="0"/>
              <a:t>α </a:t>
            </a:r>
            <a:r>
              <a:rPr lang="el-GR" u="sng" dirty="0"/>
              <a:t>σύνολα των φυσικών και ακεραίων </a:t>
            </a:r>
            <a:r>
              <a:rPr lang="el-GR" u="sng" dirty="0">
                <a:solidFill>
                  <a:srgbClr val="FF0000"/>
                </a:solidFill>
              </a:rPr>
              <a:t>δεν</a:t>
            </a:r>
            <a:r>
              <a:rPr lang="el-GR" u="sng" dirty="0"/>
              <a:t> αποτελούν σώματα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l-GR" sz="4000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5314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4E235-902B-4DE0-9FC9-6DDD9464B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Όταν λέμε ότι είναι </a:t>
            </a:r>
            <a:r>
              <a:rPr lang="el-GR" b="1" i="1" dirty="0">
                <a:solidFill>
                  <a:srgbClr val="002060"/>
                </a:solidFill>
              </a:rPr>
              <a:t>καλώς ορισμένη συλλογή</a:t>
            </a:r>
            <a:r>
              <a:rPr lang="el-GR" dirty="0"/>
              <a:t>, εννοούμε ότι θα πρέπει να γνωρίζουμε με ακρίβεια αν ένα αντικείμενο ανήκει στο σύνολο ή όχι. </a:t>
            </a:r>
          </a:p>
          <a:p>
            <a:r>
              <a:rPr lang="el-GR" dirty="0"/>
              <a:t>Τα στοιχεία ενός συνόλου πρέπει να είναι </a:t>
            </a:r>
            <a:r>
              <a:rPr lang="el-GR" b="1" i="1" dirty="0">
                <a:solidFill>
                  <a:srgbClr val="00B050"/>
                </a:solidFill>
              </a:rPr>
              <a:t>διακεκριμένα αντικείμενα</a:t>
            </a:r>
            <a:r>
              <a:rPr lang="el-GR" dirty="0">
                <a:solidFill>
                  <a:srgbClr val="00B050"/>
                </a:solidFill>
              </a:rPr>
              <a:t>. 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l-GR" dirty="0"/>
              <a:t>π.χ. ποιο είναι το σύνολο των γραμμάτων της λέξης "Ελλάδα";  </a:t>
            </a:r>
          </a:p>
          <a:p>
            <a:pPr lvl="2"/>
            <a:r>
              <a:rPr lang="el-GR" dirty="0"/>
              <a:t>το σύνολο περιέχει 4 διακεκριμένα γράμματα</a:t>
            </a:r>
          </a:p>
          <a:p>
            <a:pPr lvl="3"/>
            <a:r>
              <a:rPr lang="el-GR" dirty="0"/>
              <a:t>α, λ, δ, ε. </a:t>
            </a:r>
          </a:p>
          <a:p>
            <a:pPr lvl="2"/>
            <a:r>
              <a:rPr lang="el-GR" dirty="0"/>
              <a:t>Ποιο είναι το σύνολο που αποτελείται από τα πρώτα γράμματα όλων των ημερών της εβδομάδας;</a:t>
            </a:r>
          </a:p>
          <a:p>
            <a:pPr lvl="3"/>
            <a:r>
              <a:rPr lang="el-GR" dirty="0"/>
              <a:t>Κ, Δ, Τ, Π, Σ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5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Μελέτη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6238461" cy="533262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Σχολικό βιβλίο Γ’ Γυμνασίου. Κεφ. Σύνολα</a:t>
            </a:r>
          </a:p>
        </p:txBody>
      </p:sp>
    </p:spTree>
    <p:extLst>
      <p:ext uri="{BB962C8B-B14F-4D97-AF65-F5344CB8AC3E}">
        <p14:creationId xmlns:p14="http://schemas.microsoft.com/office/powerpoint/2010/main" val="358734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79647-52AF-4C6E-A9AC-8B551E76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183" y="206100"/>
            <a:ext cx="10515600" cy="655292"/>
          </a:xfrm>
        </p:spPr>
        <p:txBody>
          <a:bodyPr>
            <a:normAutofit fontScale="90000"/>
          </a:bodyPr>
          <a:lstStyle/>
          <a:p>
            <a:r>
              <a:rPr lang="el-GR" dirty="0"/>
              <a:t>Τρόποι παράστασης συνόλων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1A240-5B6B-493B-80EB-2F53B3023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392"/>
            <a:ext cx="11062252" cy="5315571"/>
          </a:xfrm>
        </p:spPr>
        <p:txBody>
          <a:bodyPr>
            <a:normAutofit/>
          </a:bodyPr>
          <a:lstStyle/>
          <a:p>
            <a:r>
              <a:rPr lang="el-GR" dirty="0"/>
              <a:t>Α) με αναγραφή των στοιχείων του</a:t>
            </a:r>
          </a:p>
          <a:p>
            <a:pPr lvl="1"/>
            <a:r>
              <a:rPr lang="el-GR" dirty="0"/>
              <a:t>Παραδείγματα</a:t>
            </a:r>
          </a:p>
          <a:p>
            <a:pPr lvl="2"/>
            <a:r>
              <a:rPr lang="el-GR" dirty="0"/>
              <a:t>το σύνολο των περιττών θετικών ακέραιων αριθμών που είναι μικρότεροι του 8 </a:t>
            </a:r>
          </a:p>
          <a:p>
            <a:pPr marL="914400" lvl="2" indent="0">
              <a:buNone/>
            </a:pPr>
            <a:r>
              <a:rPr lang="el-GR" dirty="0"/>
              <a:t>					</a:t>
            </a:r>
            <a:r>
              <a:rPr lang="el-GR" dirty="0" err="1"/>
              <a:t>Απ</a:t>
            </a:r>
            <a:r>
              <a:rPr lang="el-GR" dirty="0"/>
              <a:t>. Α={1, 3, 5, 7}</a:t>
            </a:r>
          </a:p>
          <a:p>
            <a:pPr lvl="2"/>
            <a:r>
              <a:rPr lang="el-GR" dirty="0"/>
              <a:t>Το σύνολο των κλασμάτων της μορφής 1/ν όπου ν να ανήκει στους θετικούς ακέραιους αριθμούς διαφορετικούς του μηδενός</a:t>
            </a:r>
          </a:p>
          <a:p>
            <a:pPr marL="914400" lvl="2" indent="0">
              <a:buNone/>
            </a:pPr>
            <a:r>
              <a:rPr lang="el-GR" dirty="0"/>
              <a:t>					 </a:t>
            </a:r>
            <a:r>
              <a:rPr lang="el-GR" dirty="0" err="1"/>
              <a:t>Απ</a:t>
            </a:r>
            <a:r>
              <a:rPr lang="el-GR" dirty="0"/>
              <a:t>. Α={1, 1/2, 1/3, ¼, …}</a:t>
            </a:r>
          </a:p>
          <a:p>
            <a:pPr marL="914400" lvl="2" indent="0">
              <a:buNone/>
            </a:pPr>
            <a:r>
              <a:rPr lang="el-GR" i="1" dirty="0"/>
              <a:t>Σημ. η αναγραφή των στοιχείων ενός συνόλου μπορεί να γίνει με όποια σειρά θέλουμε.</a:t>
            </a:r>
          </a:p>
          <a:p>
            <a:pPr marL="228600" lvl="2">
              <a:spcBef>
                <a:spcPts val="1000"/>
              </a:spcBef>
            </a:pPr>
            <a:r>
              <a:rPr lang="el-GR" sz="2800" dirty="0"/>
              <a:t>Β) Με περιγραφή μιας χαρακτηριστικής ιδιότητας των στοιχείων του</a:t>
            </a:r>
          </a:p>
          <a:p>
            <a:pPr lvl="1"/>
            <a:r>
              <a:rPr lang="el-GR" dirty="0"/>
              <a:t>Παραδείγματα</a:t>
            </a:r>
          </a:p>
          <a:p>
            <a:pPr marL="914400" lvl="2" indent="0">
              <a:buNone/>
            </a:pPr>
            <a:r>
              <a:rPr lang="el-GR" dirty="0"/>
              <a:t>Το σύνολο των αρνητικών πραγματικών αριθμών 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				</a:t>
            </a:r>
            <a:r>
              <a:rPr lang="el-GR" dirty="0"/>
              <a:t>                              </a:t>
            </a:r>
            <a:r>
              <a:rPr lang="el-GR" dirty="0" err="1"/>
              <a:t>Απ</a:t>
            </a:r>
            <a:r>
              <a:rPr lang="el-GR" dirty="0"/>
              <a:t>. Α={</a:t>
            </a:r>
            <a:r>
              <a:rPr lang="en-US" dirty="0"/>
              <a:t>x</a:t>
            </a:r>
            <a:r>
              <a:rPr lang="el-GR" dirty="0"/>
              <a:t>ͼ</a:t>
            </a:r>
            <a:r>
              <a:rPr lang="en-US" dirty="0"/>
              <a:t>R / x&lt;0</a:t>
            </a:r>
            <a:r>
              <a:rPr lang="el-GR" dirty="0"/>
              <a:t>}</a:t>
            </a:r>
            <a:endParaRPr lang="en-US" dirty="0"/>
          </a:p>
          <a:p>
            <a:pPr marL="914400" lvl="2" indent="0">
              <a:buNone/>
            </a:pPr>
            <a:r>
              <a:rPr lang="el-GR" dirty="0"/>
              <a:t>Το σύνολο των ριζών της εξίσωσης </a:t>
            </a:r>
            <a:r>
              <a:rPr lang="en-US" dirty="0"/>
              <a:t>x²-1=0 </a:t>
            </a:r>
          </a:p>
          <a:p>
            <a:pPr marL="914400" lvl="2" indent="0">
              <a:buNone/>
            </a:pPr>
            <a:r>
              <a:rPr lang="el-GR" dirty="0"/>
              <a:t>                                                                                           </a:t>
            </a:r>
            <a:r>
              <a:rPr lang="el-GR" dirty="0" err="1"/>
              <a:t>Απ</a:t>
            </a:r>
            <a:r>
              <a:rPr lang="el-GR" dirty="0"/>
              <a:t>. </a:t>
            </a:r>
            <a:r>
              <a:rPr lang="en-US" dirty="0"/>
              <a:t>A={x</a:t>
            </a:r>
            <a:r>
              <a:rPr lang="el-GR" dirty="0"/>
              <a:t>ͼ</a:t>
            </a:r>
            <a:r>
              <a:rPr lang="en-US" dirty="0"/>
              <a:t>R / x²-1=0}</a:t>
            </a:r>
          </a:p>
          <a:p>
            <a:pPr marL="914400" lvl="2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952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544B8-FCE5-4EA9-ADBC-DDBB8D825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Τρόποι παράστασης συνόλων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55B90-E4B5-41E2-99C0-FA2BAB163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95581" cy="4351338"/>
          </a:xfrm>
        </p:spPr>
        <p:txBody>
          <a:bodyPr/>
          <a:lstStyle/>
          <a:p>
            <a:r>
              <a:rPr lang="el-GR" dirty="0"/>
              <a:t>Με διάγραμμα </a:t>
            </a:r>
            <a:r>
              <a:rPr lang="en-US" dirty="0"/>
              <a:t>Venn</a:t>
            </a:r>
            <a:r>
              <a:rPr lang="el-GR" dirty="0"/>
              <a:t> Το σύνολο Α αποτελείται από τους </a:t>
            </a:r>
          </a:p>
          <a:p>
            <a:pPr marL="457200" lvl="1" indent="0">
              <a:buNone/>
            </a:pPr>
            <a:r>
              <a:rPr lang="el-GR" dirty="0"/>
              <a:t>φυσικούς αριθμούς από το 1 έως το 5 </a:t>
            </a:r>
          </a:p>
          <a:p>
            <a:pPr marL="457200" lvl="1" indent="0">
              <a:buNone/>
            </a:pPr>
            <a:r>
              <a:rPr lang="el-GR" dirty="0"/>
              <a:t>και το Β από τους φυσικούς αριθμούς </a:t>
            </a:r>
          </a:p>
          <a:p>
            <a:pPr marL="457200" lvl="1" indent="0">
              <a:buNone/>
            </a:pPr>
            <a:r>
              <a:rPr lang="el-GR" dirty="0"/>
              <a:t>από το 6 έως το 10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9D4999-A259-4C94-920B-10FDCC15A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81" y="4422353"/>
            <a:ext cx="4585478" cy="21420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A69F4D-3CD2-42E5-9863-5B4796E1AC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5413" y="4525411"/>
            <a:ext cx="4019126" cy="2332589"/>
          </a:xfrm>
          <a:prstGeom prst="rect">
            <a:avLst/>
          </a:prstGeom>
        </p:spPr>
      </p:pic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6919671" y="1489793"/>
            <a:ext cx="5272329" cy="1082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rgbClr val="FF0000"/>
                </a:solidFill>
              </a:rPr>
              <a:t>Ποια είναι κατά τη γνώμη σας η σημασία αυτής της απεικόνισης συνόλων;</a:t>
            </a:r>
          </a:p>
        </p:txBody>
      </p:sp>
      <p:sp>
        <p:nvSpPr>
          <p:cNvPr id="7" name="Θέση περιεχομένου 2"/>
          <p:cNvSpPr txBox="1">
            <a:spLocks/>
          </p:cNvSpPr>
          <p:nvPr/>
        </p:nvSpPr>
        <p:spPr>
          <a:xfrm>
            <a:off x="7033781" y="3726944"/>
            <a:ext cx="5272329" cy="1082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l-GR" dirty="0"/>
          </a:p>
        </p:txBody>
      </p:sp>
      <p:sp>
        <p:nvSpPr>
          <p:cNvPr id="8" name="Ορθογώνιο 7"/>
          <p:cNvSpPr/>
          <p:nvPr/>
        </p:nvSpPr>
        <p:spPr>
          <a:xfrm>
            <a:off x="6406093" y="2911042"/>
            <a:ext cx="50804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l-GR" i="1" dirty="0" err="1"/>
              <a:t>Απ</a:t>
            </a:r>
            <a:r>
              <a:rPr lang="el-GR" i="1" dirty="0"/>
              <a:t>. αναπαριστούν σύνολα, σχέσεις μεταξύ συνόλων (π.χ. υποσύνολα)  αλλά και πράξεις μεταξύ (π.χ. τομή συνόλων)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0972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833730" cy="1132371"/>
          </a:xfrm>
        </p:spPr>
        <p:txBody>
          <a:bodyPr>
            <a:normAutofit/>
          </a:bodyPr>
          <a:lstStyle/>
          <a:p>
            <a:r>
              <a:rPr lang="el-GR" dirty="0"/>
              <a:t>Τι είναι υποσύνολο;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l-GR" dirty="0"/>
              <a:t>Ένα σύνολο Α ονομάζεται </a:t>
            </a:r>
            <a:r>
              <a:rPr lang="el-GR" b="1" dirty="0"/>
              <a:t>υποσύνολο</a:t>
            </a:r>
            <a:r>
              <a:rPr lang="el-GR" dirty="0"/>
              <a:t> ενός συνόλου Β και συμβολίζουμε με Α ⊆ Β , εάν κάθε στοιχείο του Α είναι και στοιχείο (ανήκει) του Β.</a:t>
            </a:r>
          </a:p>
          <a:p>
            <a:r>
              <a:rPr lang="el-GR" dirty="0"/>
              <a:t>Παραδείγματα</a:t>
            </a:r>
          </a:p>
          <a:p>
            <a:pPr lvl="1"/>
            <a:r>
              <a:rPr lang="el-GR" dirty="0"/>
              <a:t>Το σύνολο όλων των γυναικών είναι υποσύνολο του συνόλου όλων των ανθρώπων</a:t>
            </a:r>
          </a:p>
          <a:p>
            <a:pPr lvl="1"/>
            <a:r>
              <a:rPr lang="el-GR" dirty="0"/>
              <a:t>{1,2} ⊆{1,2,3,4,5}</a:t>
            </a:r>
          </a:p>
          <a:p>
            <a:r>
              <a:rPr lang="el-GR" dirty="0"/>
              <a:t>Το κενό σύνολο (</a:t>
            </a:r>
            <a:r>
              <a:rPr lang="el-GR" dirty="0" err="1"/>
              <a:t>συμβ</a:t>
            </a:r>
            <a:r>
              <a:rPr lang="el-GR" dirty="0"/>
              <a:t>. ∅)</a:t>
            </a:r>
          </a:p>
          <a:p>
            <a:pPr lvl="1"/>
            <a:r>
              <a:rPr lang="el-GR" dirty="0"/>
              <a:t>Π.χ. το σύνολο των ημερών της εβδομάδας που ξεκινούν από το γράμμα Λ</a:t>
            </a:r>
          </a:p>
          <a:p>
            <a:pPr marL="457200" lvl="1" indent="0">
              <a:buNone/>
            </a:pPr>
            <a:r>
              <a:rPr lang="el-GR" dirty="0"/>
              <a:t>Αναφέρουμε ότι: το κενό σύνολο ∅ είναι υποσύνολο κάθε συνόλου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36" name="Εικόνα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27781"/>
            <a:ext cx="2068530" cy="1477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11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4BBD0-7909-473A-ADD6-EA8D876F2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7030A0"/>
                </a:solidFill>
              </a:rPr>
              <a:t>Πράξεις μεταξύ συνόλων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82637-E2B9-4338-BD33-14606BCF0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440" y="1825625"/>
            <a:ext cx="8251358" cy="4351338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00B050"/>
                </a:solidFill>
              </a:rPr>
              <a:t>Ένωση των συνόλων Α και Β </a:t>
            </a:r>
            <a:r>
              <a:rPr lang="el-GR" dirty="0"/>
              <a:t>(</a:t>
            </a:r>
            <a:r>
              <a:rPr lang="el-GR" dirty="0" err="1"/>
              <a:t>συμβ</a:t>
            </a:r>
            <a:r>
              <a:rPr lang="el-GR" dirty="0"/>
              <a:t>. Α</a:t>
            </a:r>
            <a:r>
              <a:rPr lang="en-US" dirty="0"/>
              <a:t>U</a:t>
            </a:r>
            <a:r>
              <a:rPr lang="el-GR" dirty="0"/>
              <a:t>Β) είναι το σύνολο που περιέχει στοιχεία που ανήκουν ή στο Α ή στο Β ή και στα δύο.</a:t>
            </a:r>
          </a:p>
          <a:p>
            <a:r>
              <a:rPr lang="el-GR" b="1" dirty="0">
                <a:solidFill>
                  <a:srgbClr val="00B050"/>
                </a:solidFill>
              </a:rPr>
              <a:t>Τομή συνόλων Α και Β  </a:t>
            </a:r>
            <a:r>
              <a:rPr lang="el-GR" dirty="0"/>
              <a:t>(</a:t>
            </a:r>
            <a:r>
              <a:rPr lang="el-GR" dirty="0" err="1"/>
              <a:t>συμβ</a:t>
            </a:r>
            <a:r>
              <a:rPr lang="el-GR" dirty="0"/>
              <a:t>. Α∩Β) είναι τι σύνολο με τα κοινά στοιχεία του Α και του Β</a:t>
            </a:r>
          </a:p>
          <a:p>
            <a:r>
              <a:rPr lang="el-GR" b="1" dirty="0">
                <a:solidFill>
                  <a:srgbClr val="00B050"/>
                </a:solidFill>
              </a:rPr>
              <a:t>Διαφορά συνόλου Α από σύνολο Β </a:t>
            </a:r>
            <a:r>
              <a:rPr lang="el-GR" dirty="0"/>
              <a:t>(</a:t>
            </a:r>
            <a:r>
              <a:rPr lang="el-GR" dirty="0" err="1"/>
              <a:t>συμβ</a:t>
            </a:r>
            <a:r>
              <a:rPr lang="el-GR" dirty="0"/>
              <a:t>. Α–Β) είναι το σύνολο με στοιχεία του Α που δεν ανήκουν στο Β.</a:t>
            </a:r>
          </a:p>
          <a:p>
            <a:r>
              <a:rPr lang="el-GR" b="1" dirty="0">
                <a:solidFill>
                  <a:srgbClr val="00B050"/>
                </a:solidFill>
              </a:rPr>
              <a:t>Συμπλήρωμα</a:t>
            </a:r>
            <a:r>
              <a:rPr lang="en-US" b="1" dirty="0">
                <a:solidFill>
                  <a:srgbClr val="00B050"/>
                </a:solidFill>
              </a:rPr>
              <a:t> (complement)</a:t>
            </a:r>
            <a:r>
              <a:rPr lang="el-GR" b="1" dirty="0">
                <a:solidFill>
                  <a:srgbClr val="00B050"/>
                </a:solidFill>
              </a:rPr>
              <a:t> συνόλου Α </a:t>
            </a:r>
            <a:r>
              <a:rPr lang="el-GR" dirty="0"/>
              <a:t>(</a:t>
            </a:r>
            <a:r>
              <a:rPr lang="el-GR" dirty="0" err="1"/>
              <a:t>συμβ</a:t>
            </a:r>
            <a:r>
              <a:rPr lang="el-GR" dirty="0"/>
              <a:t>. </a:t>
            </a:r>
            <a:r>
              <a:rPr lang="en-US" dirty="0"/>
              <a:t>A</a:t>
            </a:r>
            <a:r>
              <a:rPr lang="en-US" baseline="30000" dirty="0"/>
              <a:t>C </a:t>
            </a:r>
            <a:r>
              <a:rPr lang="el-GR" dirty="0"/>
              <a:t>) είναι το σύνολο με στοιχεία που δεν</a:t>
            </a:r>
            <a:r>
              <a:rPr lang="en-US" dirty="0"/>
              <a:t> </a:t>
            </a:r>
            <a:r>
              <a:rPr lang="el-GR" dirty="0"/>
              <a:t>ανήκουν στο Α αλλά ανήκουν σε ένα βασικό σύνολο </a:t>
            </a:r>
            <a:r>
              <a:rPr lang="en-US" dirty="0"/>
              <a:t>S</a:t>
            </a:r>
            <a:r>
              <a:rPr lang="el-GR" dirty="0"/>
              <a:t> – A.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B37635-90A2-4D76-A19D-E6439EE55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315" y="365125"/>
            <a:ext cx="2462725" cy="16670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1113CD1-81AE-4E9B-89FD-E664FD2A9D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747" y="2162983"/>
            <a:ext cx="2523534" cy="155952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863E0CC-789C-489C-AC2D-B5C212671B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7558" y="3853356"/>
            <a:ext cx="2133999" cy="155489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1C7C4F4-5E49-4611-AE64-40909BEB39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847" y="5539095"/>
            <a:ext cx="1760370" cy="117441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19A3A09-39B4-4747-A06C-CFE6E10432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41067" y="5776882"/>
            <a:ext cx="469967" cy="51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59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0D39A7-272A-A788-F920-B1F26B711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0D1A13-8D8D-DE86-9E1C-93F325C2E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33800" cy="2719871"/>
          </a:xfrm>
        </p:spPr>
        <p:txBody>
          <a:bodyPr/>
          <a:lstStyle/>
          <a:p>
            <a:r>
              <a:rPr lang="el-GR" dirty="0"/>
              <a:t>Έστω τα σύνολα</a:t>
            </a:r>
          </a:p>
          <a:p>
            <a:pPr marL="0" indent="0">
              <a:buNone/>
            </a:pPr>
            <a:r>
              <a:rPr lang="el-GR" dirty="0"/>
              <a:t>Α={1,4,9} </a:t>
            </a:r>
          </a:p>
          <a:p>
            <a:pPr marL="0" indent="0">
              <a:buNone/>
            </a:pPr>
            <a:r>
              <a:rPr lang="el-GR" dirty="0"/>
              <a:t>Β={10,4,7} </a:t>
            </a:r>
          </a:p>
          <a:p>
            <a:pPr marL="0" indent="0">
              <a:buNone/>
            </a:pPr>
            <a:r>
              <a:rPr lang="el-GR" dirty="0"/>
              <a:t>Γ={1,3, 4,9,10,14}. </a:t>
            </a:r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1945BE0F-E1A3-AF84-7716-63AECBEA22F6}"/>
              </a:ext>
            </a:extLst>
          </p:cNvPr>
          <p:cNvSpPr txBox="1">
            <a:spLocks/>
          </p:cNvSpPr>
          <p:nvPr/>
        </p:nvSpPr>
        <p:spPr>
          <a:xfrm>
            <a:off x="5509590" y="1825624"/>
            <a:ext cx="5290932" cy="1911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Να κάνετε τις παρακάτω πράξεις συνόλων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dirty="0"/>
              <a:t> Α</a:t>
            </a:r>
            <a:r>
              <a:rPr lang="en-US" dirty="0"/>
              <a:t>U</a:t>
            </a:r>
            <a:r>
              <a:rPr lang="el-GR" dirty="0"/>
              <a:t>Β, Α</a:t>
            </a:r>
            <a:r>
              <a:rPr lang="en-US" dirty="0"/>
              <a:t>U</a:t>
            </a:r>
            <a:r>
              <a:rPr lang="el-GR" dirty="0"/>
              <a:t>Γ , Α∩Β, Β∩Γ, Α–Β, Β–Γ, (Α</a:t>
            </a:r>
            <a:r>
              <a:rPr lang="en-US" dirty="0"/>
              <a:t>U</a:t>
            </a:r>
            <a:r>
              <a:rPr lang="el-GR" dirty="0"/>
              <a:t>Β) ∩ Γ, Α∩Α, Γ</a:t>
            </a:r>
            <a:r>
              <a:rPr lang="en-US" dirty="0"/>
              <a:t> U</a:t>
            </a:r>
            <a:r>
              <a:rPr lang="el-GR" dirty="0"/>
              <a:t>Γ</a:t>
            </a:r>
          </a:p>
        </p:txBody>
      </p:sp>
    </p:spTree>
    <p:extLst>
      <p:ext uri="{BB962C8B-B14F-4D97-AF65-F5344CB8AC3E}">
        <p14:creationId xmlns:p14="http://schemas.microsoft.com/office/powerpoint/2010/main" val="154174574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2584</Words>
  <Application>Microsoft Office PowerPoint</Application>
  <PresentationFormat>Ευρεία οθόνη</PresentationFormat>
  <Paragraphs>264</Paragraphs>
  <Slides>40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TeXGyreSchola-Regular</vt:lpstr>
      <vt:lpstr>Times New Roman</vt:lpstr>
      <vt:lpstr>Θέμα του Office</vt:lpstr>
      <vt:lpstr>Μαθηματικά  2ο μάθημα: Σύνολα</vt:lpstr>
      <vt:lpstr> ΣΥΝΟΛΑ</vt:lpstr>
      <vt:lpstr>Τι είναι σύνολο;</vt:lpstr>
      <vt:lpstr>Παρουσίαση του PowerPoint</vt:lpstr>
      <vt:lpstr>Τρόποι παράστασης συνόλων (1/2)</vt:lpstr>
      <vt:lpstr>Τρόποι παράστασης συνόλων (2/2)</vt:lpstr>
      <vt:lpstr>Τι είναι υποσύνολο;</vt:lpstr>
      <vt:lpstr>Πράξεις μεταξύ συνόλων</vt:lpstr>
      <vt:lpstr>Παραδείγματα</vt:lpstr>
      <vt:lpstr> ΑΞΙΩΜΑΤΙΚΗ ΘΕΜΕΛΙΩΣΗ  του συνόλου  των ΠΡΑΓΜΑΤΙΚΩΝ ΑΡΙΘΜΩΝ</vt:lpstr>
      <vt:lpstr>Αλγεβρική δομή του συνόλου  των πραγματικών αριθμών</vt:lpstr>
      <vt:lpstr>Αξιώματα της πρόσθεσης</vt:lpstr>
      <vt:lpstr>ΠΡΟΤΑΣΗ 1  Μοναδικότητα του μηδενός. </vt:lpstr>
      <vt:lpstr>Μοναδικότητα του αντιθέτου.</vt:lpstr>
      <vt:lpstr>Αφαίρεση</vt:lpstr>
      <vt:lpstr>Αξιώματα του πολλαπλασιασμού</vt:lpstr>
      <vt:lpstr>Κλάσματα</vt:lpstr>
      <vt:lpstr>Αξίωμα που συνδέει τις δύο πράξεις</vt:lpstr>
      <vt:lpstr>Αξιώματα της διάταξης</vt:lpstr>
      <vt:lpstr>Αξιώματα που συνδέουν τις πράξεις με την διάταξη</vt:lpstr>
      <vt:lpstr>Ακέραιοι Αριθμοί</vt:lpstr>
      <vt:lpstr>Ρητοί Αριθμοί</vt:lpstr>
      <vt:lpstr>Άρρητοι αριθμοί</vt:lpstr>
      <vt:lpstr>Πυκνότητα των ρητών  και των άρρητων στους πραγματικούς αριθμούς</vt:lpstr>
      <vt:lpstr>Ερωτήσεις</vt:lpstr>
      <vt:lpstr>Παρουσίαση του PowerPoint</vt:lpstr>
      <vt:lpstr>Πληθάριθμος (ή πληθικός αριθμός) συνόλου</vt:lpstr>
      <vt:lpstr>Παραδείγματα</vt:lpstr>
      <vt:lpstr>Ισοπληθικά σύνολα </vt:lpstr>
      <vt:lpstr>Είδη συνόλων σε σχέση με τον πληθάριθμό τους</vt:lpstr>
      <vt:lpstr>Πληθικότητα υποσυνόλων των πραγματικών αριθμών</vt:lpstr>
      <vt:lpstr>Μπορούμε να ισχυριστούμε ότι υπάρχει αμφιμονοσήμαντη αντιστοιχία ανάμεσα τα σημεία του μεγάλου κύκλου (λευκού κύκλου ή του κύκλου που απεικονίζει τα λεπτά) και των σημείων του κίτρινου κύκλου;</vt:lpstr>
      <vt:lpstr>Παρουσίαση του PowerPoint</vt:lpstr>
      <vt:lpstr>Λίγα ιστορικά στοιχεία για τον μεγάλο Ρώσο Μαθηματικό </vt:lpstr>
      <vt:lpstr>Παρουσίαση του PowerPoint</vt:lpstr>
      <vt:lpstr>Άνω φράγμα &amp; κάτω φραγμένο σύνολο</vt:lpstr>
      <vt:lpstr>Ελάχιστο άνω φράγμα και μέγιστο κάτω φράγμα</vt:lpstr>
      <vt:lpstr>(Π14) Αξίωμα της πληρότητας</vt:lpstr>
      <vt:lpstr>Μοναδικότητα της δομής του συνόλου των πραγματικών αριθμών</vt:lpstr>
      <vt:lpstr>Μελέτη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</dc:title>
  <dc:creator>Chr. Triantafillou</dc:creator>
  <cp:lastModifiedBy>ΧΡΥΣΑΥΓΗ ΤΡΙΑΝΤΑΦΥΛΛΟΥ</cp:lastModifiedBy>
  <cp:revision>141</cp:revision>
  <dcterms:created xsi:type="dcterms:W3CDTF">2019-09-22T10:39:30Z</dcterms:created>
  <dcterms:modified xsi:type="dcterms:W3CDTF">2022-10-11T09:59:21Z</dcterms:modified>
</cp:coreProperties>
</file>