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75" r:id="rId3"/>
    <p:sldId id="372" r:id="rId4"/>
    <p:sldId id="400" r:id="rId5"/>
    <p:sldId id="398" r:id="rId6"/>
    <p:sldId id="399" r:id="rId7"/>
    <p:sldId id="374" r:id="rId8"/>
    <p:sldId id="327" r:id="rId9"/>
    <p:sldId id="339" r:id="rId10"/>
    <p:sldId id="328" r:id="rId11"/>
    <p:sldId id="343" r:id="rId12"/>
    <p:sldId id="342" r:id="rId13"/>
    <p:sldId id="330" r:id="rId14"/>
    <p:sldId id="348" r:id="rId15"/>
    <p:sldId id="346" r:id="rId16"/>
    <p:sldId id="349" r:id="rId17"/>
    <p:sldId id="379" r:id="rId18"/>
    <p:sldId id="384" r:id="rId19"/>
    <p:sldId id="351" r:id="rId20"/>
    <p:sldId id="360" r:id="rId21"/>
    <p:sldId id="356" r:id="rId22"/>
    <p:sldId id="392" r:id="rId23"/>
    <p:sldId id="393" r:id="rId24"/>
    <p:sldId id="355" r:id="rId25"/>
    <p:sldId id="376" r:id="rId26"/>
    <p:sldId id="377" r:id="rId27"/>
    <p:sldId id="378" r:id="rId28"/>
    <p:sldId id="385" r:id="rId29"/>
    <p:sldId id="388" r:id="rId30"/>
    <p:sldId id="357" r:id="rId31"/>
    <p:sldId id="362" r:id="rId32"/>
    <p:sldId id="389" r:id="rId33"/>
    <p:sldId id="391" r:id="rId34"/>
    <p:sldId id="371" r:id="rId35"/>
    <p:sldId id="394" r:id="rId36"/>
    <p:sldId id="402" r:id="rId37"/>
    <p:sldId id="403" r:id="rId38"/>
    <p:sldId id="350" r:id="rId39"/>
    <p:sldId id="361" r:id="rId4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6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8F87-07A5-413C-83F6-AA8DC2DAC9AE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C1BE-15C3-46B5-AA87-1F95DD53B8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18/10/2022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45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18/10/2022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04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18/10/2022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319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18/10/2022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22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18/10/2022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430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18/10/2022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241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18/10/2022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09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18/10/2022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43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18/10/2022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14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18/10/2022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446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18/10/2022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7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29E1-E97F-4EC3-8701-3DE999E6F227}" type="datetimeFigureOut">
              <a:rPr lang="el-GR" smtClean="0"/>
              <a:pPr/>
              <a:t>18/10/2022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836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45704" y="1600200"/>
            <a:ext cx="10045148" cy="1828799"/>
          </a:xfrm>
        </p:spPr>
        <p:txBody>
          <a:bodyPr>
            <a:normAutofit fontScale="90000"/>
          </a:bodyPr>
          <a:lstStyle/>
          <a:p>
            <a:r>
              <a:rPr lang="el-GR" sz="6600" dirty="0">
                <a:solidFill>
                  <a:srgbClr val="7030A0"/>
                </a:solidFill>
              </a:rPr>
              <a:t>Μαθηματικά</a:t>
            </a:r>
            <a:br>
              <a:rPr lang="el-GR" sz="6600" dirty="0">
                <a:solidFill>
                  <a:srgbClr val="7030A0"/>
                </a:solidFill>
              </a:rPr>
            </a:br>
            <a:br>
              <a:rPr lang="en-US" dirty="0"/>
            </a:br>
            <a:r>
              <a:rPr lang="en-US" dirty="0"/>
              <a:t>2</a:t>
            </a:r>
            <a:r>
              <a:rPr lang="el-GR" baseline="30000" dirty="0"/>
              <a:t>η</a:t>
            </a:r>
            <a:r>
              <a:rPr lang="el-GR" dirty="0"/>
              <a:t> ενότητα: </a:t>
            </a:r>
            <a:r>
              <a:rPr lang="el-GR" b="1" dirty="0">
                <a:solidFill>
                  <a:srgbClr val="00B050"/>
                </a:solidFill>
              </a:rPr>
              <a:t>Ακολουθίες-</a:t>
            </a:r>
            <a:r>
              <a:rPr lang="en-US" b="1" dirty="0">
                <a:solidFill>
                  <a:srgbClr val="00B050"/>
                </a:solidFill>
              </a:rPr>
              <a:t>E</a:t>
            </a:r>
            <a:r>
              <a:rPr lang="el-GR" b="1" dirty="0" err="1">
                <a:solidFill>
                  <a:srgbClr val="00B050"/>
                </a:solidFill>
              </a:rPr>
              <a:t>ισαγωγή</a:t>
            </a:r>
            <a:r>
              <a:rPr lang="el-GR" b="1" dirty="0">
                <a:solidFill>
                  <a:srgbClr val="00B050"/>
                </a:solidFill>
              </a:rPr>
              <a:t> στις συναρτήσεις</a:t>
            </a:r>
          </a:p>
        </p:txBody>
      </p:sp>
    </p:spTree>
    <p:extLst>
      <p:ext uri="{BB962C8B-B14F-4D97-AF65-F5344CB8AC3E}">
        <p14:creationId xmlns:p14="http://schemas.microsoft.com/office/powerpoint/2010/main" val="326737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9ED2-E7F8-4C15-AF56-75CE9162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Συζήτηση στην τάξη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D21CD-F07F-444D-BB31-F8286534C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Ας ρίξουμε μια ματιά στην επόμενη παράθεση αριθμών:</a:t>
            </a:r>
          </a:p>
          <a:p>
            <a:pPr marL="0" indent="0">
              <a:buNone/>
            </a:pPr>
            <a:r>
              <a:rPr lang="en-US" b="1" dirty="0"/>
              <a:t>7, 11, 15, 19, 23, 27, 31, ……..</a:t>
            </a:r>
          </a:p>
          <a:p>
            <a:pPr marL="0" indent="0">
              <a:buNone/>
            </a:pPr>
            <a:r>
              <a:rPr lang="el-GR" dirty="0"/>
              <a:t>υπάρχουν </a:t>
            </a:r>
            <a:r>
              <a:rPr lang="el-GR" b="1" dirty="0"/>
              <a:t>άπειροι </a:t>
            </a:r>
            <a:r>
              <a:rPr lang="el-GR" dirty="0"/>
              <a:t>αριθμοί που διαδέχονται ο ένας τον άλλο, με κάποια λογική σειρά.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Μπορείτε να βρείτε τον 10</a:t>
            </a:r>
            <a:r>
              <a:rPr lang="el-GR" baseline="30000" dirty="0"/>
              <a:t>ο</a:t>
            </a:r>
            <a:r>
              <a:rPr lang="el-GR" dirty="0"/>
              <a:t> όρο;</a:t>
            </a:r>
          </a:p>
          <a:p>
            <a:pPr marL="0" indent="0">
              <a:buNone/>
            </a:pPr>
            <a:r>
              <a:rPr lang="el-GR" dirty="0"/>
              <a:t>Μπορείτε να βρείτε τη λογική σειρά που ακολουθείται;</a:t>
            </a:r>
          </a:p>
          <a:p>
            <a:pPr marL="0" indent="0">
              <a:buNone/>
            </a:pPr>
            <a:r>
              <a:rPr lang="el-GR" dirty="0"/>
              <a:t>Μπορείτε να βρείτε τον ν-οστό (</a:t>
            </a:r>
            <a:r>
              <a:rPr lang="en-US" dirty="0"/>
              <a:t>n</a:t>
            </a:r>
            <a:r>
              <a:rPr lang="el-GR" dirty="0"/>
              <a:t>-οστό) όρο της παραπάνω παράθεσης αριθμών;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5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2242-60C9-4853-9D27-CDECC372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Ορισμός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28D919-49CB-42CC-8326-D683D13624E3}"/>
              </a:ext>
            </a:extLst>
          </p:cNvPr>
          <p:cNvSpPr/>
          <p:nvPr/>
        </p:nvSpPr>
        <p:spPr>
          <a:xfrm>
            <a:off x="781235" y="1718131"/>
            <a:ext cx="114107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rgbClr val="00B050"/>
                </a:solidFill>
              </a:rPr>
              <a:t>Μια ακολουθία είναι μια </a:t>
            </a:r>
            <a:r>
              <a:rPr lang="el-GR" sz="2800" b="1" dirty="0">
                <a:solidFill>
                  <a:srgbClr val="00B050"/>
                </a:solidFill>
              </a:rPr>
              <a:t>άπειρη διαδοχή αριθμών</a:t>
            </a:r>
            <a:r>
              <a:rPr lang="el-GR" sz="2800" dirty="0">
                <a:solidFill>
                  <a:srgbClr val="00B050"/>
                </a:solidFill>
              </a:rPr>
              <a:t>. Κάθε αριθμός λέγεται </a:t>
            </a:r>
            <a:r>
              <a:rPr lang="el-GR" sz="2800" b="1" dirty="0">
                <a:solidFill>
                  <a:srgbClr val="00B050"/>
                </a:solidFill>
              </a:rPr>
              <a:t>όρος της ακολουθίας</a:t>
            </a:r>
            <a:r>
              <a:rPr lang="el-GR" sz="2800" dirty="0">
                <a:solidFill>
                  <a:srgbClr val="00B050"/>
                </a:solidFill>
              </a:rPr>
              <a:t>.</a:t>
            </a:r>
          </a:p>
          <a:p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r>
              <a:rPr lang="el-GR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Ακολουθία </a:t>
            </a:r>
            <a:r>
              <a:rPr lang="el-GR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(</a:t>
            </a:r>
            <a:r>
              <a:rPr lang="el-GR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sequence</a:t>
            </a:r>
            <a:r>
              <a:rPr lang="el-GR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) </a:t>
            </a: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πραγματικών αριθμών ονομάζεται μία συνάρτηση με πεδίο ορισμού το σύνολο των φυσικών αριθμών και σύνολο τιμών το σύνολο των πραγματικών αριθμών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l-GR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l-GR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l-GR" sz="2800" dirty="0">
                <a:solidFill>
                  <a:srgbClr val="00B050"/>
                </a:solidFill>
              </a:rPr>
              <a:t>α</a:t>
            </a:r>
            <a:r>
              <a:rPr lang="en-US" sz="2800" baseline="-25000" dirty="0">
                <a:solidFill>
                  <a:srgbClr val="00B050"/>
                </a:solidFill>
              </a:rPr>
              <a:t>n </a:t>
            </a:r>
            <a:r>
              <a:rPr lang="el-GR" sz="2800" dirty="0">
                <a:solidFill>
                  <a:srgbClr val="00B050"/>
                </a:solidFill>
              </a:rPr>
              <a:t>ή α(</a:t>
            </a:r>
            <a:r>
              <a:rPr lang="en-US" sz="2800" dirty="0">
                <a:solidFill>
                  <a:srgbClr val="00B050"/>
                </a:solidFill>
              </a:rPr>
              <a:t>n</a:t>
            </a:r>
            <a:r>
              <a:rPr lang="el-GR" sz="2800" dirty="0">
                <a:solidFill>
                  <a:srgbClr val="00B050"/>
                </a:solidFill>
              </a:rPr>
              <a:t>)</a:t>
            </a:r>
            <a:r>
              <a:rPr lang="en-US" sz="2800" dirty="0">
                <a:solidFill>
                  <a:srgbClr val="00B050"/>
                </a:solidFill>
              </a:rPr>
              <a:t>: N→R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9989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1B58-A013-48FD-A5D7-D955C3E1A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00B050"/>
                </a:solidFill>
              </a:rPr>
              <a:t>Τρόποι συμβολικής γραφής ακολουθίας (1/2)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151F-FB11-4FD6-A61A-2FCF2014E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395"/>
            <a:ext cx="10515600" cy="461256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Α) γραφής του 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l-GR" dirty="0">
                <a:solidFill>
                  <a:srgbClr val="0070C0"/>
                </a:solidFill>
              </a:rPr>
              <a:t>-οστού όρου</a:t>
            </a:r>
          </a:p>
          <a:p>
            <a:pPr>
              <a:buNone/>
            </a:pPr>
            <a:r>
              <a:rPr lang="el-GR" dirty="0"/>
              <a:t>Κάθε όρος της ακολουθίας ορίζεται από δύο στοιχεία: Την ακολουθία στην οποία ανήκει και τη θέση που καταλαμβάνει στην ακολουθία αυτή.</a:t>
            </a:r>
          </a:p>
          <a:p>
            <a:pPr lvl="1"/>
            <a:r>
              <a:rPr lang="el-GR" dirty="0"/>
              <a:t>Παράδειγμα ακολουθίας: Έστω </a:t>
            </a:r>
            <a:r>
              <a:rPr lang="el-GR" b="1" i="1" dirty="0"/>
              <a:t>α </a:t>
            </a:r>
            <a:r>
              <a:rPr lang="el-GR" dirty="0"/>
              <a:t>η ακολουθία 1, 1/2, 1/3,¼, … </a:t>
            </a:r>
          </a:p>
          <a:p>
            <a:pPr lvl="2"/>
            <a:r>
              <a:rPr lang="el-GR" sz="2200" dirty="0"/>
              <a:t>ο 1</a:t>
            </a:r>
            <a:r>
              <a:rPr lang="el-GR" sz="2200" baseline="30000" dirty="0"/>
              <a:t>ος</a:t>
            </a:r>
            <a:r>
              <a:rPr lang="el-GR" sz="2200" dirty="0"/>
              <a:t> όρος (το 1) θα συμβολίζεται με </a:t>
            </a:r>
            <a:r>
              <a:rPr lang="el-GR" sz="2200" b="1" i="1" dirty="0"/>
              <a:t>α</a:t>
            </a:r>
            <a:r>
              <a:rPr lang="el-GR" sz="2200" b="1" i="1" baseline="-25000" dirty="0"/>
              <a:t>1</a:t>
            </a:r>
            <a:r>
              <a:rPr lang="el-GR" sz="2200" dirty="0"/>
              <a:t>, ο 2</a:t>
            </a:r>
            <a:r>
              <a:rPr lang="el-GR" sz="2200" baseline="30000" dirty="0"/>
              <a:t>ος</a:t>
            </a:r>
            <a:r>
              <a:rPr lang="el-GR" sz="2200" dirty="0"/>
              <a:t> (το 1/2 ) με </a:t>
            </a:r>
            <a:r>
              <a:rPr lang="el-GR" sz="2200" b="1" i="1" dirty="0"/>
              <a:t>α</a:t>
            </a:r>
            <a:r>
              <a:rPr lang="el-GR" sz="2200" b="1" i="1" baseline="-25000" dirty="0"/>
              <a:t>2</a:t>
            </a:r>
            <a:r>
              <a:rPr lang="el-GR" sz="2200" b="1" i="1" dirty="0"/>
              <a:t> </a:t>
            </a:r>
            <a:r>
              <a:rPr lang="el-GR" sz="2200" dirty="0"/>
              <a:t>, ο 3</a:t>
            </a:r>
            <a:r>
              <a:rPr lang="el-GR" sz="2200" baseline="30000" dirty="0"/>
              <a:t>ος</a:t>
            </a:r>
            <a:r>
              <a:rPr lang="el-GR" sz="2200" dirty="0"/>
              <a:t> (το 1/3 ) με </a:t>
            </a:r>
            <a:r>
              <a:rPr lang="el-GR" sz="2200" b="1" i="1" dirty="0"/>
              <a:t>α</a:t>
            </a:r>
            <a:r>
              <a:rPr lang="el-GR" sz="2200" b="1" i="1" baseline="-25000" dirty="0"/>
              <a:t>3</a:t>
            </a:r>
            <a:r>
              <a:rPr lang="el-GR" sz="2200" b="1" i="1" dirty="0"/>
              <a:t> </a:t>
            </a:r>
            <a:r>
              <a:rPr lang="el-GR" sz="2200" dirty="0" err="1"/>
              <a:t>κ.ο.κ</a:t>
            </a:r>
            <a:r>
              <a:rPr lang="el-GR" sz="2200" dirty="0"/>
              <a:t>. </a:t>
            </a:r>
          </a:p>
          <a:p>
            <a:pPr lvl="2"/>
            <a:r>
              <a:rPr lang="el-GR" sz="2200" dirty="0"/>
              <a:t>Ο αριθμός που δηλώνει τη θέση του όρου μέσα σε μια ακολουθία λέγεται </a:t>
            </a:r>
            <a:r>
              <a:rPr lang="el-GR" sz="2200" b="1" dirty="0"/>
              <a:t>δείκτης</a:t>
            </a:r>
            <a:r>
              <a:rPr lang="el-GR" sz="2200" dirty="0"/>
              <a:t>.</a:t>
            </a:r>
          </a:p>
          <a:p>
            <a:pPr lvl="2"/>
            <a:r>
              <a:rPr lang="el-GR" sz="2200" dirty="0"/>
              <a:t> Έτσι υιοθετούμε ένα σύμβολο (συνήθως το </a:t>
            </a:r>
            <a:r>
              <a:rPr lang="en-US" sz="2200" b="1" i="1" dirty="0"/>
              <a:t>n</a:t>
            </a:r>
            <a:r>
              <a:rPr lang="el-GR" sz="2200" dirty="0"/>
              <a:t>) για να παραστήσουμε τον </a:t>
            </a:r>
            <a:r>
              <a:rPr lang="el-GR" sz="2200" b="1" dirty="0"/>
              <a:t>γενικό δείκτη</a:t>
            </a:r>
            <a:r>
              <a:rPr lang="el-GR" sz="2200" dirty="0"/>
              <a:t>. </a:t>
            </a:r>
            <a:r>
              <a:rPr lang="el-GR" sz="2200" b="1" dirty="0">
                <a:solidFill>
                  <a:srgbClr val="00B050"/>
                </a:solidFill>
              </a:rPr>
              <a:t>Ο γενικός </a:t>
            </a:r>
            <a:r>
              <a:rPr lang="el-GR" sz="2200" dirty="0">
                <a:solidFill>
                  <a:srgbClr val="00B050"/>
                </a:solidFill>
              </a:rPr>
              <a:t>ή </a:t>
            </a:r>
            <a:r>
              <a:rPr lang="en-US" sz="2200" dirty="0">
                <a:solidFill>
                  <a:srgbClr val="00B050"/>
                </a:solidFill>
              </a:rPr>
              <a:t>n</a:t>
            </a:r>
            <a:r>
              <a:rPr lang="el-GR" sz="2200" b="1" dirty="0">
                <a:solidFill>
                  <a:srgbClr val="00B050"/>
                </a:solidFill>
              </a:rPr>
              <a:t>-</a:t>
            </a:r>
            <a:r>
              <a:rPr lang="el-GR" sz="2200" b="1" dirty="0" err="1">
                <a:solidFill>
                  <a:srgbClr val="00B050"/>
                </a:solidFill>
              </a:rPr>
              <a:t>στός</a:t>
            </a:r>
            <a:r>
              <a:rPr lang="el-GR" sz="2200" b="1" dirty="0">
                <a:solidFill>
                  <a:srgbClr val="00B050"/>
                </a:solidFill>
              </a:rPr>
              <a:t> </a:t>
            </a:r>
            <a:r>
              <a:rPr lang="el-GR" sz="2200" dirty="0">
                <a:solidFill>
                  <a:srgbClr val="00B050"/>
                </a:solidFill>
              </a:rPr>
              <a:t>όρος της ακολουθίας </a:t>
            </a:r>
            <a:r>
              <a:rPr lang="el-GR" sz="2200" i="1" dirty="0">
                <a:solidFill>
                  <a:srgbClr val="00B050"/>
                </a:solidFill>
              </a:rPr>
              <a:t>α </a:t>
            </a:r>
            <a:r>
              <a:rPr lang="el-GR" sz="2200" dirty="0">
                <a:solidFill>
                  <a:srgbClr val="00B050"/>
                </a:solidFill>
              </a:rPr>
              <a:t>είναι ο </a:t>
            </a:r>
            <a:r>
              <a:rPr lang="el-GR" sz="2200" b="1" i="1" dirty="0">
                <a:solidFill>
                  <a:srgbClr val="00B050"/>
                </a:solidFill>
              </a:rPr>
              <a:t>α</a:t>
            </a:r>
            <a:r>
              <a:rPr lang="en-US" sz="2200" b="1" i="1" baseline="-25000" dirty="0">
                <a:solidFill>
                  <a:srgbClr val="00B050"/>
                </a:solidFill>
              </a:rPr>
              <a:t>n</a:t>
            </a:r>
            <a:r>
              <a:rPr lang="el-GR" sz="2200" b="1" i="1" dirty="0">
                <a:solidFill>
                  <a:srgbClr val="00B050"/>
                </a:solidFill>
              </a:rPr>
              <a:t> </a:t>
            </a:r>
            <a:r>
              <a:rPr lang="el-GR" sz="2200" dirty="0">
                <a:solidFill>
                  <a:srgbClr val="00B050"/>
                </a:solidFill>
              </a:rPr>
              <a:t>.</a:t>
            </a:r>
          </a:p>
          <a:p>
            <a:pPr lvl="3"/>
            <a:r>
              <a:rPr lang="el-GR" sz="2200" dirty="0">
                <a:solidFill>
                  <a:srgbClr val="00B050"/>
                </a:solidFill>
              </a:rPr>
              <a:t>Οπότε </a:t>
            </a:r>
            <a:r>
              <a:rPr lang="el-GR" sz="2200" b="1" i="1" dirty="0">
                <a:solidFill>
                  <a:srgbClr val="00B050"/>
                </a:solidFill>
              </a:rPr>
              <a:t>α</a:t>
            </a:r>
            <a:r>
              <a:rPr lang="en-US" sz="2200" b="1" i="1" baseline="-25000" dirty="0">
                <a:solidFill>
                  <a:srgbClr val="00B050"/>
                </a:solidFill>
              </a:rPr>
              <a:t>n</a:t>
            </a:r>
            <a:r>
              <a:rPr lang="el-GR" sz="2200" b="1" i="1" dirty="0">
                <a:solidFill>
                  <a:srgbClr val="00B050"/>
                </a:solidFill>
              </a:rPr>
              <a:t> </a:t>
            </a:r>
            <a:r>
              <a:rPr lang="el-GR" sz="2200" dirty="0">
                <a:solidFill>
                  <a:srgbClr val="00B050"/>
                </a:solidFill>
              </a:rPr>
              <a:t> = 1/</a:t>
            </a:r>
            <a:r>
              <a:rPr lang="en-US" sz="2200" dirty="0">
                <a:solidFill>
                  <a:srgbClr val="00B050"/>
                </a:solidFill>
              </a:rPr>
              <a:t>n</a:t>
            </a:r>
            <a:r>
              <a:rPr lang="el-GR" sz="2200" dirty="0">
                <a:solidFill>
                  <a:srgbClr val="00B050"/>
                </a:solidFill>
              </a:rPr>
              <a:t> 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80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FC39C-7386-4C4A-92D7-18137D5F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B050"/>
                </a:solidFill>
              </a:rPr>
              <a:t>Τρόποι συμβολικής γραφής ακολουθίας (2/2)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AC93B-3710-4532-9103-114A2368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8"/>
            <a:ext cx="11353800" cy="5167312"/>
          </a:xfrm>
        </p:spPr>
        <p:txBody>
          <a:bodyPr>
            <a:noAutofit/>
          </a:bodyPr>
          <a:lstStyle/>
          <a:p>
            <a:pPr lvl="0"/>
            <a:r>
              <a:rPr lang="el-GR" sz="3200" dirty="0">
                <a:solidFill>
                  <a:srgbClr val="0070C0"/>
                </a:solidFill>
              </a:rPr>
              <a:t>Β) αναδρομικός τύπος</a:t>
            </a:r>
          </a:p>
          <a:p>
            <a:pPr lvl="1"/>
            <a:r>
              <a:rPr lang="el-GR" sz="3200" dirty="0"/>
              <a:t>Παράδειγμα: Έστω η ακολουθία </a:t>
            </a:r>
            <a:r>
              <a:rPr lang="el-GR" sz="3200" b="1" dirty="0"/>
              <a:t>1, 4, 13, 40, 121, 364, ........,</a:t>
            </a:r>
          </a:p>
          <a:p>
            <a:pPr lvl="2"/>
            <a:r>
              <a:rPr lang="el-GR" sz="3200" b="1" dirty="0">
                <a:solidFill>
                  <a:srgbClr val="FF0000"/>
                </a:solidFill>
              </a:rPr>
              <a:t>Ποιος είναι ο κανόνας που αναγνωρίζετε στην παραπάνω παράθεση των αριθμών; </a:t>
            </a:r>
          </a:p>
          <a:p>
            <a:pPr lvl="2"/>
            <a:r>
              <a:rPr lang="el-GR" sz="2800" b="1" i="1" dirty="0" err="1"/>
              <a:t>Απ</a:t>
            </a:r>
            <a:r>
              <a:rPr lang="el-GR" sz="2800" b="1" i="1" dirty="0"/>
              <a:t>. </a:t>
            </a:r>
            <a:r>
              <a:rPr lang="el-GR" sz="2800" i="1" dirty="0"/>
              <a:t>κάθε όρος προκύπτει από τον προηγούμενο αν τον πολλαπλασιάσουμε επί 3 και στη συνέχεια προσθέσουμε το 1. </a:t>
            </a:r>
          </a:p>
          <a:p>
            <a:pPr lvl="1"/>
            <a:r>
              <a:rPr lang="el-GR" sz="3200" dirty="0"/>
              <a:t>Συμβολικά αυτό αντιστοιχεί στη σχέση </a:t>
            </a:r>
            <a:r>
              <a:rPr lang="el-GR" sz="3200" b="1" i="1" dirty="0"/>
              <a:t>α</a:t>
            </a:r>
            <a:r>
              <a:rPr lang="el-GR" sz="3200" b="1" i="1" baseline="-25000" dirty="0"/>
              <a:t>n+1 </a:t>
            </a:r>
            <a:r>
              <a:rPr lang="el-GR" sz="3200" b="1" i="1" dirty="0"/>
              <a:t>= 3α</a:t>
            </a:r>
            <a:r>
              <a:rPr lang="el-GR" sz="3200" b="1" i="1" baseline="-25000" dirty="0"/>
              <a:t>n</a:t>
            </a:r>
            <a:r>
              <a:rPr lang="el-GR" sz="3200" b="1" i="1" dirty="0"/>
              <a:t> + 1 με α</a:t>
            </a:r>
            <a:r>
              <a:rPr lang="el-GR" sz="3200" b="1" dirty="0"/>
              <a:t>ρχική συνθήκη </a:t>
            </a:r>
            <a:r>
              <a:rPr lang="el-GR" sz="3200" dirty="0"/>
              <a:t>α</a:t>
            </a:r>
            <a:r>
              <a:rPr lang="el-GR" sz="3200" baseline="-25000" dirty="0"/>
              <a:t>1</a:t>
            </a:r>
            <a:r>
              <a:rPr lang="el-GR" sz="3200" dirty="0"/>
              <a:t> =1</a:t>
            </a:r>
          </a:p>
          <a:p>
            <a:pPr lvl="1"/>
            <a:r>
              <a:rPr lang="el-GR" sz="3200" dirty="0">
                <a:solidFill>
                  <a:srgbClr val="FF0000"/>
                </a:solidFill>
              </a:rPr>
              <a:t>Ερώτηση: αν ο α</a:t>
            </a:r>
            <a:r>
              <a:rPr lang="el-GR" sz="3200" baseline="-25000" dirty="0">
                <a:solidFill>
                  <a:srgbClr val="FF0000"/>
                </a:solidFill>
              </a:rPr>
              <a:t>1</a:t>
            </a:r>
            <a:r>
              <a:rPr lang="el-GR" sz="3200" dirty="0">
                <a:solidFill>
                  <a:srgbClr val="FF0000"/>
                </a:solidFill>
              </a:rPr>
              <a:t> =2, θεωρείται ότι θα αλλάξει η ακολουθία;</a:t>
            </a:r>
          </a:p>
          <a:p>
            <a:pPr lvl="1"/>
            <a:endParaRPr lang="el-GR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046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Υπάρχουν ακολουθίες …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… για τις οποίες μέχρι τώρα δε γνωρίζουμε </a:t>
            </a:r>
            <a:r>
              <a:rPr lang="el-GR" b="1" dirty="0">
                <a:solidFill>
                  <a:srgbClr val="002060"/>
                </a:solidFill>
              </a:rPr>
              <a:t>ούτε έναν τύπο για το γενικό τους όρο ούτε έναν αναδρομικό τύπο</a:t>
            </a:r>
            <a:r>
              <a:rPr lang="el-GR" dirty="0">
                <a:solidFill>
                  <a:srgbClr val="002060"/>
                </a:solidFill>
              </a:rPr>
              <a:t>. </a:t>
            </a:r>
          </a:p>
          <a:p>
            <a:pPr lvl="1"/>
            <a:r>
              <a:rPr lang="el-GR" dirty="0"/>
              <a:t>Π	</a:t>
            </a:r>
            <a:r>
              <a:rPr lang="el-GR" dirty="0" err="1"/>
              <a:t>αράδειγμα</a:t>
            </a:r>
            <a:r>
              <a:rPr lang="el-GR" dirty="0"/>
              <a:t>: </a:t>
            </a:r>
            <a:r>
              <a:rPr lang="el-GR" b="1" dirty="0">
                <a:solidFill>
                  <a:srgbClr val="002060"/>
                </a:solidFill>
              </a:rPr>
              <a:t>η ακολουθία των πρώτων αριθμών </a:t>
            </a:r>
            <a:r>
              <a:rPr lang="el-GR" i="1" dirty="0"/>
              <a:t>(δηλ. αριθμών που διαιρούνται μόνο με τον </a:t>
            </a:r>
            <a:r>
              <a:rPr lang="el-GR" i="1" dirty="0" err="1"/>
              <a:t>ευατό</a:t>
            </a:r>
            <a:r>
              <a:rPr lang="el-GR" i="1" dirty="0"/>
              <a:t> τους και τη μονάδα)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2, 3, 5, 7, 11, 13,...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Τι σημαίνει αυτό πρακτικά;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3088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Ειδικές περιπτώσεις ακολουθιών: Αριθμητική πρόοδος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932" y="1610921"/>
            <a:ext cx="9867900" cy="35909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976" y="5414331"/>
            <a:ext cx="98583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Ειδικές περιπτώσεις ακολουθιών: Γεωμετρική  πρόοδος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839" y="1785297"/>
            <a:ext cx="10077450" cy="29337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521" y="5332393"/>
            <a:ext cx="66579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6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Γραφική παράσταση ακολουθίας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38200" y="1825625"/>
            <a:ext cx="6675304" cy="4351338"/>
          </a:xfrm>
        </p:spPr>
        <p:txBody>
          <a:bodyPr>
            <a:normAutofit/>
          </a:bodyPr>
          <a:lstStyle/>
          <a:p>
            <a:r>
              <a:rPr lang="el-GR" dirty="0"/>
              <a:t>Δίνεται η ακολουθία -4, -1, 2, 5, 8, 11 …</a:t>
            </a:r>
          </a:p>
          <a:p>
            <a:endParaRPr lang="el-GR" dirty="0"/>
          </a:p>
          <a:p>
            <a:r>
              <a:rPr lang="el-GR" dirty="0"/>
              <a:t>Τι είδους ακολουθία είναι;</a:t>
            </a:r>
            <a:r>
              <a:rPr lang="en-US" dirty="0"/>
              <a:t> </a:t>
            </a:r>
          </a:p>
          <a:p>
            <a:r>
              <a:rPr lang="el-GR" dirty="0"/>
              <a:t>Μπορείτε να την </a:t>
            </a:r>
            <a:r>
              <a:rPr lang="el-GR" dirty="0" err="1"/>
              <a:t>παραστήσετε</a:t>
            </a:r>
            <a:r>
              <a:rPr lang="el-GR" dirty="0"/>
              <a:t> συμβολικά;</a:t>
            </a:r>
          </a:p>
          <a:p>
            <a:endParaRPr lang="el-GR" dirty="0"/>
          </a:p>
          <a:p>
            <a:r>
              <a:rPr lang="el-GR" dirty="0"/>
              <a:t>Μπορείτε να την </a:t>
            </a:r>
            <a:r>
              <a:rPr lang="el-GR" dirty="0" err="1"/>
              <a:t>παραστήσετε</a:t>
            </a:r>
            <a:r>
              <a:rPr lang="el-GR" dirty="0"/>
              <a:t> γραφικά σε ένα σύστημα καρτεσιανών συντεταγμένων; </a:t>
            </a:r>
          </a:p>
          <a:p>
            <a:r>
              <a:rPr lang="el-GR" dirty="0"/>
              <a:t>Τι παρατηρείτε;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7871757" y="2759591"/>
            <a:ext cx="34820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α</a:t>
            </a:r>
            <a:r>
              <a:rPr lang="en-US" sz="2800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= -4+(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n-1)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(+3) 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α</a:t>
            </a:r>
            <a:r>
              <a:rPr lang="en-US" sz="2800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= -4+3(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n-1)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= -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7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+3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403" y="3624836"/>
            <a:ext cx="2952750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Ποιες ακολουθίες αναπαριστούν τα παρακάτω γραφήματα;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20" y="1982175"/>
            <a:ext cx="3324225" cy="34004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909" y="2176634"/>
            <a:ext cx="33051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C52A-48CF-4FF8-B4CA-C2F8A3050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7F2FA-87BB-43D5-B11C-1B9064C37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pPr marL="0" indent="0" algn="r">
              <a:buNone/>
            </a:pPr>
            <a:r>
              <a:rPr lang="el-GR" sz="4400" dirty="0">
                <a:solidFill>
                  <a:srgbClr val="0070C0"/>
                </a:solidFill>
              </a:rPr>
              <a:t>Εισαγωγή </a:t>
            </a:r>
          </a:p>
          <a:p>
            <a:pPr marL="0" indent="0" algn="r">
              <a:buNone/>
            </a:pPr>
            <a:r>
              <a:rPr lang="el-GR" sz="4400" dirty="0">
                <a:solidFill>
                  <a:srgbClr val="0070C0"/>
                </a:solidFill>
              </a:rPr>
              <a:t>στις συναρτήσεις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7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312664" y="2577948"/>
            <a:ext cx="5879336" cy="3599016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endParaRPr lang="el-GR" sz="3600" dirty="0">
              <a:solidFill>
                <a:srgbClr val="0070C0"/>
              </a:solidFill>
            </a:endParaRPr>
          </a:p>
          <a:p>
            <a:pPr algn="r">
              <a:buNone/>
            </a:pPr>
            <a:endParaRPr lang="el-GR" sz="3600" dirty="0">
              <a:solidFill>
                <a:srgbClr val="0070C0"/>
              </a:solidFill>
            </a:endParaRPr>
          </a:p>
          <a:p>
            <a:pPr algn="r">
              <a:buNone/>
            </a:pPr>
            <a:endParaRPr lang="el-GR" sz="3600" dirty="0">
              <a:solidFill>
                <a:srgbClr val="0070C0"/>
              </a:solidFill>
            </a:endParaRPr>
          </a:p>
          <a:p>
            <a:pPr algn="r">
              <a:buNone/>
            </a:pPr>
            <a:endParaRPr lang="el-GR" sz="3600" dirty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el-GR" sz="3600" dirty="0">
                <a:solidFill>
                  <a:srgbClr val="0070C0"/>
                </a:solidFill>
              </a:rPr>
              <a:t>ΚΑΡΤΕΣΙΑΝΟ ΣΥΣΤΗΜΑ </a:t>
            </a:r>
          </a:p>
          <a:p>
            <a:pPr algn="r">
              <a:buNone/>
            </a:pPr>
            <a:r>
              <a:rPr lang="el-GR" sz="3600" dirty="0">
                <a:solidFill>
                  <a:srgbClr val="0070C0"/>
                </a:solidFill>
              </a:rPr>
              <a:t>ΣΥΝΤΕΤΑΓΜΕΝΩΝ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99151" y="374574"/>
            <a:ext cx="7888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Το </a:t>
            </a:r>
            <a:r>
              <a:rPr lang="el-GR" b="1" dirty="0"/>
              <a:t>καρτεσιανό σύστημα συντεταγμένων</a:t>
            </a:r>
            <a:r>
              <a:rPr lang="el-GR" dirty="0"/>
              <a:t> είναι ένα ορθογώνιο σύστημα συντεταγμένων που χρησιμοποιείται για να προσδιορίσει ένα σημείο στο επίπεδο </a:t>
            </a:r>
            <a:r>
              <a:rPr lang="en-US" dirty="0"/>
              <a:t>(2-</a:t>
            </a:r>
            <a:r>
              <a:rPr lang="el-GR" dirty="0" err="1"/>
              <a:t>διδιάστατο</a:t>
            </a:r>
            <a:r>
              <a:rPr lang="el-GR" dirty="0"/>
              <a:t> χώρο) ή στο χώρο (3-διάστατο χώρο). Οφείλει το όνομά του στον Καρτέσιο (</a:t>
            </a:r>
            <a:r>
              <a:rPr lang="el-GR" i="1" dirty="0" err="1"/>
              <a:t>Descartes</a:t>
            </a:r>
            <a:r>
              <a:rPr lang="el-GR" dirty="0"/>
              <a:t>) που το εισήγαγε.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39" y="3418778"/>
            <a:ext cx="1518531" cy="1858302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609600" y="56770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Καρτέσιος (1596-1650)</a:t>
            </a:r>
          </a:p>
          <a:p>
            <a:r>
              <a:rPr lang="el-GR" dirty="0"/>
              <a:t>Γάλλος φιλόσοφος, μαθηματικός και επιστήμονας φυσικών επιστημών.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F353-B5C9-4289-9254-74AF5661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έννοια της συνάρτησης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90747-DDDB-435A-86FA-33BBD461D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έννοια της συνάρτησης είναι μια από τις σημαντικότερες μαθηματικές έννοιες. Συνδέεται με το ενδιαφέρον δημιουργίας συσχέτισης μεταξύ ποσοτήτων. </a:t>
            </a:r>
          </a:p>
          <a:p>
            <a:r>
              <a:rPr lang="el-GR" altLang="el-GR" dirty="0"/>
              <a:t>Καθοριστικό ρόλο στην διαμόρφωση της έννοιας αποτέλεσε η σ</a:t>
            </a:r>
            <a:r>
              <a:rPr lang="el-GR" dirty="0"/>
              <a:t>υστηματική </a:t>
            </a:r>
            <a:r>
              <a:rPr lang="el-GR" dirty="0" err="1"/>
              <a:t>μαθηματικοποίηση</a:t>
            </a:r>
            <a:r>
              <a:rPr lang="el-GR" dirty="0"/>
              <a:t> των φυσικών φαινομένων που ξεκίνησε τον 16</a:t>
            </a:r>
            <a:r>
              <a:rPr lang="el-GR" baseline="30000" dirty="0"/>
              <a:t>ο</a:t>
            </a:r>
            <a:r>
              <a:rPr lang="el-GR" dirty="0"/>
              <a:t> αιώνα. </a:t>
            </a:r>
          </a:p>
        </p:txBody>
      </p:sp>
    </p:spTree>
    <p:extLst>
      <p:ext uri="{BB962C8B-B14F-4D97-AF65-F5344CB8AC3E}">
        <p14:creationId xmlns:p14="http://schemas.microsoft.com/office/powerpoint/2010/main" val="427268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A9B2-E2BF-4E3E-8713-7D1C7CA2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λέξη ‘συνάρτηση’ στην καθημερινότητά μας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0EBB73-A18A-4B8B-B1C6-F66687703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5254" y="1690688"/>
            <a:ext cx="2493915" cy="1710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BD024-A2BA-4CE0-B2E9-F7F37A1FC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254" y="3866357"/>
            <a:ext cx="2879506" cy="1874701"/>
          </a:xfrm>
          <a:prstGeom prst="rect">
            <a:avLst/>
          </a:prstGeom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41593" y="1690688"/>
            <a:ext cx="62676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Στην καθημερινή μας γλώσσα χρησιμοποιούμε τη λέξη ‘συνάρτηση’ για να εκφράσουμε την ιδέα ότι ‘ένα πράγμα εξαρτάται από κάτι άλλο.</a:t>
            </a:r>
          </a:p>
          <a:p>
            <a:endParaRPr lang="el-GR" dirty="0"/>
          </a:p>
          <a:p>
            <a:r>
              <a:rPr lang="el-GR" dirty="0"/>
              <a:t>Παραδείγματα</a:t>
            </a:r>
          </a:p>
          <a:p>
            <a:pPr lvl="1"/>
            <a:r>
              <a:rPr lang="el-GR" dirty="0"/>
              <a:t>Ο χρόνος για να συμπληρωθεί ένας </a:t>
            </a:r>
            <a:r>
              <a:rPr lang="el-GR" dirty="0" err="1"/>
              <a:t>ιστιοπλοικός</a:t>
            </a:r>
            <a:r>
              <a:rPr lang="el-GR" dirty="0"/>
              <a:t> αγώνας είναι συνάρτηση της ικανότητας του ιστιοπλόου</a:t>
            </a:r>
          </a:p>
          <a:p>
            <a:pPr lvl="1"/>
            <a:r>
              <a:rPr lang="el-GR" dirty="0"/>
              <a:t>Η χρόνος ελεύθερης πτώσης από ένα αεροπλάνο είναι συνάρτηση του ύψους του. </a:t>
            </a:r>
          </a:p>
        </p:txBody>
      </p:sp>
    </p:spTree>
    <p:extLst>
      <p:ext uri="{BB962C8B-B14F-4D97-AF65-F5344CB8AC3E}">
        <p14:creationId xmlns:p14="http://schemas.microsoft.com/office/powerpoint/2010/main" val="2917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 μαθηματικά &amp; τις φυσικές επιστήμες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αναζήτηση ενός μαθηματικού μοντέλου που να περιγράφει μια συναρτησιακή σχέση ανάμεσα σε δύο</a:t>
            </a:r>
            <a:r>
              <a:rPr lang="en-US" dirty="0"/>
              <a:t> </a:t>
            </a:r>
            <a:r>
              <a:rPr lang="el-GR" dirty="0"/>
              <a:t>μεταβλητές απασχόλησε τους επιστήμονες στους τελευταίους αιώνες</a:t>
            </a:r>
            <a:endParaRPr lang="en-US" dirty="0"/>
          </a:p>
          <a:p>
            <a:r>
              <a:rPr lang="en-US" dirty="0"/>
              <a:t>M</a:t>
            </a:r>
            <a:r>
              <a:rPr lang="el-GR" dirty="0" err="1"/>
              <a:t>ερικά</a:t>
            </a:r>
            <a:r>
              <a:rPr lang="el-GR" dirty="0"/>
              <a:t> παραδείγματα</a:t>
            </a:r>
          </a:p>
          <a:p>
            <a:pPr lvl="1"/>
            <a:r>
              <a:rPr lang="el-GR" dirty="0">
                <a:solidFill>
                  <a:srgbClr val="00B050"/>
                </a:solidFill>
              </a:rPr>
              <a:t>οι εξισώσεις ελεύθερης πτώσης σώματος</a:t>
            </a:r>
            <a:r>
              <a:rPr lang="el-GR" dirty="0"/>
              <a:t>: </a:t>
            </a:r>
            <a:r>
              <a:rPr lang="en-US" dirty="0"/>
              <a:t>U(t)=g t</a:t>
            </a:r>
            <a:r>
              <a:rPr lang="el-GR" dirty="0"/>
              <a:t>, </a:t>
            </a:r>
            <a:r>
              <a:rPr lang="en-US" dirty="0"/>
              <a:t>S(t)=1/2 g t</a:t>
            </a:r>
            <a:r>
              <a:rPr lang="en-US" baseline="30000" dirty="0"/>
              <a:t>2</a:t>
            </a:r>
            <a:r>
              <a:rPr lang="el-GR" baseline="30000" dirty="0"/>
              <a:t> </a:t>
            </a:r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l-GR" dirty="0">
                <a:solidFill>
                  <a:srgbClr val="7030A0"/>
                </a:solidFill>
              </a:rPr>
              <a:t>Γαλιλαίος, </a:t>
            </a:r>
            <a:r>
              <a:rPr lang="en-US" dirty="0">
                <a:solidFill>
                  <a:srgbClr val="7030A0"/>
                </a:solidFill>
              </a:rPr>
              <a:t>1</a:t>
            </a:r>
            <a:r>
              <a:rPr lang="el-GR" dirty="0">
                <a:solidFill>
                  <a:srgbClr val="7030A0"/>
                </a:solidFill>
              </a:rPr>
              <a:t>7</a:t>
            </a:r>
            <a:r>
              <a:rPr lang="el-GR" baseline="30000" dirty="0">
                <a:solidFill>
                  <a:srgbClr val="7030A0"/>
                </a:solidFill>
              </a:rPr>
              <a:t>ος</a:t>
            </a:r>
            <a:r>
              <a:rPr lang="el-GR" dirty="0">
                <a:solidFill>
                  <a:srgbClr val="7030A0"/>
                </a:solidFill>
              </a:rPr>
              <a:t> αιώνας)</a:t>
            </a:r>
          </a:p>
          <a:p>
            <a:pPr lvl="1"/>
            <a:r>
              <a:rPr lang="el-GR" sz="2400" dirty="0">
                <a:solidFill>
                  <a:srgbClr val="00B050"/>
                </a:solidFill>
              </a:rPr>
              <a:t>Ο νόμος του </a:t>
            </a:r>
            <a:r>
              <a:rPr lang="en-US" sz="2400" dirty="0">
                <a:solidFill>
                  <a:srgbClr val="00B050"/>
                </a:solidFill>
              </a:rPr>
              <a:t>Boyle</a:t>
            </a:r>
            <a:r>
              <a:rPr lang="el-GR" sz="2400" dirty="0"/>
              <a:t>: Ο όγκος ενός αερίου είναι αντιστρόφως ανάλογος της πίεσης αυτού, σε σταθερή θερμοκρασία ή </a:t>
            </a:r>
            <a:r>
              <a:rPr lang="en-US" sz="2400" dirty="0"/>
              <a:t>P</a:t>
            </a:r>
            <a:r>
              <a:rPr lang="el-GR" sz="2400" dirty="0"/>
              <a:t>=</a:t>
            </a:r>
            <a:r>
              <a:rPr lang="el-GR" dirty="0"/>
              <a:t>κ</a:t>
            </a:r>
            <a:r>
              <a:rPr lang="el-GR" sz="2400" dirty="0"/>
              <a:t>/</a:t>
            </a:r>
            <a:r>
              <a:rPr lang="en-US" sz="2400" dirty="0"/>
              <a:t>V</a:t>
            </a:r>
            <a:r>
              <a:rPr lang="el-GR" sz="2400" dirty="0"/>
              <a:t>, όπου κ σταθερά (</a:t>
            </a:r>
            <a:r>
              <a:rPr lang="en-US" dirty="0">
                <a:solidFill>
                  <a:srgbClr val="7030A0"/>
                </a:solidFill>
              </a:rPr>
              <a:t>Robert Boyle, 1</a:t>
            </a:r>
            <a:r>
              <a:rPr lang="el-GR" dirty="0">
                <a:solidFill>
                  <a:srgbClr val="7030A0"/>
                </a:solidFill>
              </a:rPr>
              <a:t>7ος αιώνας)</a:t>
            </a:r>
          </a:p>
          <a:p>
            <a:pPr lvl="1"/>
            <a:r>
              <a:rPr lang="el-GR" sz="2400" dirty="0">
                <a:solidFill>
                  <a:srgbClr val="00B050"/>
                </a:solidFill>
              </a:rPr>
              <a:t>Ο χορός των μελισσών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7030A0"/>
                </a:solidFill>
              </a:rPr>
              <a:t>Karl von Frisch, </a:t>
            </a:r>
            <a:r>
              <a:rPr lang="el-GR" sz="2400" dirty="0">
                <a:solidFill>
                  <a:srgbClr val="7030A0"/>
                </a:solidFill>
              </a:rPr>
              <a:t>20ος αιώνας)</a:t>
            </a:r>
          </a:p>
        </p:txBody>
      </p:sp>
    </p:spTree>
    <p:extLst>
      <p:ext uri="{BB962C8B-B14F-4D97-AF65-F5344CB8AC3E}">
        <p14:creationId xmlns:p14="http://schemas.microsoft.com/office/powerpoint/2010/main" val="38486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χορός των μελισσών, </a:t>
            </a:r>
            <a:r>
              <a:rPr lang="en-US" dirty="0"/>
              <a:t>Karl von Frisch, </a:t>
            </a:r>
            <a:r>
              <a:rPr lang="el-GR" dirty="0"/>
              <a:t>βραβείο Νόμπελ, 1973 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37481"/>
            <a:ext cx="2066876" cy="1490006"/>
          </a:xfrm>
          <a:prstGeom prst="rect">
            <a:avLst/>
          </a:prstGeom>
        </p:spPr>
      </p:pic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062688" y="2346593"/>
            <a:ext cx="4726237" cy="3227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Με τον χορό της η μέλισσα μέσα στην κυψέλη επικοινωνεί στο υπόλοιπες μέλισσες  </a:t>
            </a:r>
          </a:p>
          <a:p>
            <a:pPr marL="457200" lvl="1" indent="0">
              <a:buNone/>
            </a:pPr>
            <a:r>
              <a:rPr lang="el-GR" dirty="0"/>
              <a:t>Α) Την κατεύθυνση που είναι η τροφή</a:t>
            </a:r>
          </a:p>
          <a:p>
            <a:pPr marL="457200" lvl="1" indent="0">
              <a:buNone/>
            </a:pPr>
            <a:r>
              <a:rPr lang="el-GR" dirty="0"/>
              <a:t>Β) Την απόσταση που βρίσκεται η τροφή.</a:t>
            </a:r>
          </a:p>
          <a:p>
            <a:pPr marL="457200" lvl="1" indent="0">
              <a:buNone/>
            </a:pPr>
            <a:r>
              <a:rPr lang="el-GR" dirty="0"/>
              <a:t>	</a:t>
            </a:r>
            <a:r>
              <a:rPr lang="el-GR" i="1" dirty="0"/>
              <a:t>Όσο πιο πολλές και πιο έντονες 	είναι οι διαδρομές</a:t>
            </a:r>
            <a:r>
              <a:rPr lang="en-US" i="1" dirty="0"/>
              <a:t> </a:t>
            </a:r>
            <a:r>
              <a:rPr lang="el-GR" i="1" dirty="0"/>
              <a:t>που κάνει η 	μέλισσα στο χρονικό διάστημα</a:t>
            </a:r>
            <a:r>
              <a:rPr lang="en-US" i="1" dirty="0"/>
              <a:t> </a:t>
            </a:r>
            <a:r>
              <a:rPr lang="el-GR" i="1" dirty="0"/>
              <a:t>	των </a:t>
            </a:r>
            <a:r>
              <a:rPr lang="en-US" i="1" dirty="0"/>
              <a:t>15sec</a:t>
            </a:r>
            <a:r>
              <a:rPr lang="el-GR" i="1" dirty="0"/>
              <a:t>, τόσο πιο κοντά 	βρίσκεται η πηγή τροφής.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038" y="1690688"/>
            <a:ext cx="3440404" cy="33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09195-DF98-46E2-A0D8-6B93D09D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Η συνάρτηση στα μαθηματικά</a:t>
            </a:r>
            <a:br>
              <a:rPr lang="el-GR" sz="3600" dirty="0"/>
            </a:br>
            <a:r>
              <a:rPr lang="el-GR" sz="3600" dirty="0"/>
              <a:t>Συμβολική αναπαράσταση 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CB09D8-5C1F-4FBA-9DEF-D3C40FC41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3966" y="4402463"/>
            <a:ext cx="4529302" cy="1753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CD9778-8046-4961-AD2B-317CA0EFE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878" y="4402463"/>
            <a:ext cx="1943100" cy="1704975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FF9AE86-C88D-40AD-8D40-30922EA17F7A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2534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Συνάρτηση ονομάζεται η αλληλεξάρτηση (ή η σχέση) δυο μεταβλητών έτσι ώστε για κάθε τιμή της μιας μεταβλητής (ανεξάρτητη μεταβλητή) να προκύπτει μια μοναδική αντίστοιχη τιμή για την άλλη μεταβλητή (εξαρτημένη μεταβλητή).</a:t>
            </a:r>
          </a:p>
          <a:p>
            <a:r>
              <a:rPr lang="el-GR" dirty="0"/>
              <a:t>Η αλληλεξάρτηση αυτή συνήθως δίνεται από κάποιο αλγεβρικό τύπο ο οποίος «συνδέει» τις δυο μεταβλητές.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63B2C-4B06-4EE3-9234-4B781CD5678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5312" y="471015"/>
            <a:ext cx="1457453" cy="158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00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7CA6-AD3E-497D-9ECB-57539FE3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4746171" cy="1002121"/>
          </a:xfrm>
        </p:spPr>
        <p:txBody>
          <a:bodyPr>
            <a:normAutofit/>
          </a:bodyPr>
          <a:lstStyle/>
          <a:p>
            <a:r>
              <a:rPr lang="el-GR" sz="2800" b="1" dirty="0">
                <a:highlight>
                  <a:srgbClr val="FF00FF"/>
                </a:highlight>
              </a:rPr>
              <a:t>Μπορεί ένα γράφημα να μας λέει μια ιστορία;</a:t>
            </a:r>
            <a:endParaRPr lang="en-US" sz="2800" b="1" dirty="0">
              <a:highlight>
                <a:srgbClr val="FF00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40B4-BC6F-4021-AA89-BBF82AC9E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79" y="1702767"/>
            <a:ext cx="4608443" cy="5048388"/>
          </a:xfrm>
        </p:spPr>
        <p:txBody>
          <a:bodyPr>
            <a:normAutofit/>
          </a:bodyPr>
          <a:lstStyle/>
          <a:p>
            <a:r>
              <a:rPr lang="el-GR" dirty="0"/>
              <a:t>Ο κύριος Παύλος έχει ένα μαγαζί στο οποίο πουλάει </a:t>
            </a:r>
            <a:r>
              <a:rPr lang="el-GR" dirty="0" err="1"/>
              <a:t>φρεσκοστυμμένες</a:t>
            </a:r>
            <a:r>
              <a:rPr lang="el-GR" dirty="0"/>
              <a:t> λεμονάδες τις πρωινές ώρες.</a:t>
            </a:r>
          </a:p>
          <a:p>
            <a:pPr lvl="1"/>
            <a:r>
              <a:rPr lang="el-GR" dirty="0"/>
              <a:t>Σας δίνεται η διπλανή γραφική παράσταση που περιγράφει  της πωλήσεις στο μαγαζί του κ. Παύλου από τις 7:30π.μ. μέχρι τις 10:15π.μ.  </a:t>
            </a:r>
          </a:p>
          <a:p>
            <a:pPr lvl="1"/>
            <a:r>
              <a:rPr lang="el-GR" dirty="0"/>
              <a:t>Μπορείτε να περιγράψετε  πώς εξελίχθηκαν οι πωλήσεις κατά το χρονικό διάστημα που αναφέρεται στο γράφημα;</a:t>
            </a:r>
            <a:endParaRPr lang="en-US" dirty="0"/>
          </a:p>
          <a:p>
            <a:endParaRPr lang="en-US" dirty="0"/>
          </a:p>
        </p:txBody>
      </p:sp>
      <p:pic>
        <p:nvPicPr>
          <p:cNvPr id="4" name="15 - Εικόνα">
            <a:extLst>
              <a:ext uri="{FF2B5EF4-FFF2-40B4-BE49-F238E27FC236}">
                <a16:creationId xmlns:a16="http://schemas.microsoft.com/office/drawing/2014/main" id="{CDAAE3D0-2AAE-4BEB-8D4F-E59065F9EC1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7374" y="980661"/>
            <a:ext cx="6768547" cy="57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5EC65FA-4402-44BD-6123-8DDC96D76002}"/>
              </a:ext>
            </a:extLst>
          </p:cNvPr>
          <p:cNvSpPr txBox="1">
            <a:spLocks/>
          </p:cNvSpPr>
          <p:nvPr/>
        </p:nvSpPr>
        <p:spPr>
          <a:xfrm>
            <a:off x="6258187" y="234892"/>
            <a:ext cx="2038525" cy="74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highlight>
                  <a:srgbClr val="00FFFF"/>
                </a:highlight>
              </a:rPr>
              <a:t>Ιστορία </a:t>
            </a:r>
            <a:r>
              <a:rPr lang="el-GR" sz="2800" b="1" dirty="0" err="1">
                <a:highlight>
                  <a:srgbClr val="00FFFF"/>
                </a:highlight>
              </a:rPr>
              <a:t>Νο</a:t>
            </a:r>
            <a:r>
              <a:rPr lang="el-GR" sz="2800" b="1" dirty="0">
                <a:highlight>
                  <a:srgbClr val="00FFFF"/>
                </a:highlight>
              </a:rPr>
              <a:t> 1</a:t>
            </a:r>
            <a:endParaRPr lang="en-US" sz="2800" b="1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31945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BCA31-94C0-4563-B925-54C4B82B8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815"/>
            <a:ext cx="7328026" cy="4598148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Υποθέτουμε ότι ένας ανιχνευτής κίνησης καταγράφει τον χρόνο και την απόσταση που έκανε ο Γιώργος για να πάει σπίτι του διανύοντας 480 μέτρα σε 8 λεπτά. Να αντιστοιχίσετε τις παρακάτω γραφικές παραστάσεις (χρόνου-απόστασης) με τις “ιστορίες” που περιγράφουν τον κάθε περίπατο του Γιώργου.</a:t>
            </a:r>
            <a:endParaRPr lang="en-US" dirty="0"/>
          </a:p>
          <a:p>
            <a:r>
              <a:rPr lang="el-GR" dirty="0"/>
              <a:t> α) Ο Γιώργος περπατάει με σταθερό ρυθμό 60 μέτρα ανά λεπτό.</a:t>
            </a:r>
            <a:endParaRPr lang="en-US" dirty="0"/>
          </a:p>
          <a:p>
            <a:r>
              <a:rPr lang="el-GR" dirty="0"/>
              <a:t>β) Ο Γιώργος περπατάει με σταθερή ταχύτητα για 3 λεπτά, σταματάει για 2 λεπτά να ξεκουραστεί και συνεχίζει με σταθερή ταχύτητα τον περίπατο του μέχρι να φτάσει σπίτι.</a:t>
            </a:r>
            <a:endParaRPr lang="en-US" dirty="0"/>
          </a:p>
          <a:p>
            <a:r>
              <a:rPr lang="el-GR" dirty="0"/>
              <a:t>γ) Ο Γιώργος περπατά γρήγορα στην αρχή, σταματά για λίγο να ξεκουραστεί και συνεχίζει, αυξάνοντας το ρυθμό του βαδίσματός του μέχρι να φτάσει στο σπίτι.</a:t>
            </a:r>
            <a:endParaRPr lang="en-US" dirty="0"/>
          </a:p>
        </p:txBody>
      </p:sp>
      <p:pic>
        <p:nvPicPr>
          <p:cNvPr id="5" name="Εικόνα 4" descr="Diagram&#10;&#10;Description automatically generated">
            <a:extLst>
              <a:ext uri="{FF2B5EF4-FFF2-40B4-BE49-F238E27FC236}">
                <a16:creationId xmlns:a16="http://schemas.microsoft.com/office/drawing/2014/main" id="{F5C1FF97-E898-7A40-8352-E05FE1AB24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r="59802"/>
          <a:stretch/>
        </p:blipFill>
        <p:spPr bwMode="auto">
          <a:xfrm>
            <a:off x="9637117" y="1723664"/>
            <a:ext cx="971550" cy="130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Εικόνα 5" descr="Diagram&#10;&#10;Description automatically generated">
            <a:extLst>
              <a:ext uri="{FF2B5EF4-FFF2-40B4-BE49-F238E27FC236}">
                <a16:creationId xmlns:a16="http://schemas.microsoft.com/office/drawing/2014/main" id="{D85D4D27-23A4-B7FA-AEEB-6D8B163DE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9" r="40117"/>
          <a:stretch/>
        </p:blipFill>
        <p:spPr bwMode="auto">
          <a:xfrm>
            <a:off x="8415897" y="3024144"/>
            <a:ext cx="971550" cy="1261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Εικόνα 6" descr="Diagram&#10;&#10;Description automatically generated">
            <a:extLst>
              <a:ext uri="{FF2B5EF4-FFF2-40B4-BE49-F238E27FC236}">
                <a16:creationId xmlns:a16="http://schemas.microsoft.com/office/drawing/2014/main" id="{3143457B-F004-311F-AC2A-27E1220E26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r="21260"/>
          <a:stretch/>
        </p:blipFill>
        <p:spPr bwMode="auto">
          <a:xfrm>
            <a:off x="10608667" y="4285254"/>
            <a:ext cx="971550" cy="1327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Εικόνα 7" descr="Diagram&#10;&#10;Description automatically generated">
            <a:extLst>
              <a:ext uri="{FF2B5EF4-FFF2-40B4-BE49-F238E27FC236}">
                <a16:creationId xmlns:a16="http://schemas.microsoft.com/office/drawing/2014/main" id="{B0363240-7C39-0899-B4D4-7FD9C74FA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0"/>
          <a:stretch/>
        </p:blipFill>
        <p:spPr bwMode="auto">
          <a:xfrm>
            <a:off x="8884211" y="5417820"/>
            <a:ext cx="971550" cy="1205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Εικόνα 8" descr="Diagram&#10;&#10;Description automatically generated">
            <a:extLst>
              <a:ext uri="{FF2B5EF4-FFF2-40B4-BE49-F238E27FC236}">
                <a16:creationId xmlns:a16="http://schemas.microsoft.com/office/drawing/2014/main" id="{F72013F9-BA9D-BDC0-23D0-54F5ADB089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73"/>
          <a:stretch/>
        </p:blipFill>
        <p:spPr bwMode="auto">
          <a:xfrm>
            <a:off x="9637117" y="234950"/>
            <a:ext cx="971550" cy="1235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F7E2F55-740B-D982-EF92-A91182CF85B7}"/>
              </a:ext>
            </a:extLst>
          </p:cNvPr>
          <p:cNvSpPr txBox="1">
            <a:spLocks/>
          </p:cNvSpPr>
          <p:nvPr/>
        </p:nvSpPr>
        <p:spPr>
          <a:xfrm>
            <a:off x="6258187" y="234892"/>
            <a:ext cx="2038525" cy="74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highlight>
                  <a:srgbClr val="00FFFF"/>
                </a:highlight>
              </a:rPr>
              <a:t>Ιστορία </a:t>
            </a:r>
            <a:r>
              <a:rPr lang="el-GR" sz="2800" b="1" dirty="0" err="1">
                <a:highlight>
                  <a:srgbClr val="00FFFF"/>
                </a:highlight>
              </a:rPr>
              <a:t>Νο</a:t>
            </a:r>
            <a:r>
              <a:rPr lang="el-GR" sz="2800" b="1" dirty="0">
                <a:highlight>
                  <a:srgbClr val="00FFFF"/>
                </a:highlight>
              </a:rPr>
              <a:t> 2</a:t>
            </a:r>
            <a:endParaRPr lang="en-US" sz="2800" b="1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36913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5B16FC-465A-4821-9FAE-2E7B60B1E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148" y="1751683"/>
            <a:ext cx="3324171" cy="3463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D2BD19-5A0B-484B-9C7A-4E2F692BD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615" y="3148280"/>
            <a:ext cx="3240034" cy="3412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D38983-F7D4-4EF9-81E5-69B181485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668" y="1751683"/>
            <a:ext cx="3312806" cy="3248561"/>
          </a:xfrm>
          <a:prstGeom prst="rect">
            <a:avLst/>
          </a:prstGeo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13427C07-6A93-7580-C137-2B55E0C6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404" y="365125"/>
            <a:ext cx="4706224" cy="1027447"/>
          </a:xfrm>
        </p:spPr>
        <p:txBody>
          <a:bodyPr/>
          <a:lstStyle/>
          <a:p>
            <a:r>
              <a:rPr lang="el-GR" dirty="0">
                <a:highlight>
                  <a:srgbClr val="00FFFF"/>
                </a:highlight>
              </a:rPr>
              <a:t>… άλλες ιστορίες….</a:t>
            </a:r>
          </a:p>
        </p:txBody>
      </p:sp>
    </p:spTree>
    <p:extLst>
      <p:ext uri="{BB962C8B-B14F-4D97-AF65-F5344CB8AC3E}">
        <p14:creationId xmlns:p14="http://schemas.microsoft.com/office/powerpoint/2010/main" val="1830800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6" y="506776"/>
            <a:ext cx="7491469" cy="561607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107" y="706916"/>
            <a:ext cx="4391025" cy="1676400"/>
          </a:xfrm>
          <a:prstGeom prst="rect">
            <a:avLst/>
          </a:prstGeom>
        </p:spPr>
      </p:pic>
      <p:pic>
        <p:nvPicPr>
          <p:cNvPr id="10" name="Θέση περιεχομένου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6456" y="3310109"/>
            <a:ext cx="33623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08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Αναφέρατε το πεδίο ορισμού και το σύνολο  τιμών της συνάρτησης που αναπαρίσταται στο παρακάτω γράφημα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197" y="1927953"/>
            <a:ext cx="3924335" cy="2600074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4852987" y="4434317"/>
            <a:ext cx="6096000" cy="25078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Πεδίο ορισμού της συνάρτησης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{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ανήκει στο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/-2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3}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Σύνολο τιμών της συνάρτησης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 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{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ανήκει στο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/-1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2}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CC06-1B85-44FB-9FD1-392E35EB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26" y="292660"/>
            <a:ext cx="6818473" cy="1026111"/>
          </a:xfrm>
        </p:spPr>
        <p:txBody>
          <a:bodyPr>
            <a:noAutofit/>
          </a:bodyPr>
          <a:lstStyle/>
          <a:p>
            <a:r>
              <a:rPr lang="en-US" sz="3200" dirty="0"/>
              <a:t>To </a:t>
            </a:r>
            <a:r>
              <a:rPr lang="el-GR" sz="3200" dirty="0"/>
              <a:t>καρτεσιανό σύστημα συντεταγμένων στο 2-διάστατο χώρο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16C93-F432-4FFD-AE87-A8CDB1DA0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501" y="187287"/>
            <a:ext cx="3387064" cy="295598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AB14C7-5658-434E-AD84-D1EF57264029}"/>
              </a:ext>
            </a:extLst>
          </p:cNvPr>
          <p:cNvSpPr txBox="1">
            <a:spLocks/>
          </p:cNvSpPr>
          <p:nvPr/>
        </p:nvSpPr>
        <p:spPr>
          <a:xfrm>
            <a:off x="8286543" y="878180"/>
            <a:ext cx="3064980" cy="700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294E6C-8CB4-4C10-A151-F956C994CAED}"/>
              </a:ext>
            </a:extLst>
          </p:cNvPr>
          <p:cNvSpPr txBox="1">
            <a:spLocks/>
          </p:cNvSpPr>
          <p:nvPr/>
        </p:nvSpPr>
        <p:spPr>
          <a:xfrm>
            <a:off x="349526" y="1391236"/>
            <a:ext cx="7245307" cy="5141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Το 2-διάστατο σύστημα καρτεσιανών συντεταγμένων  χρησιμοποιείται για τον προσδιορισμό της θέσης σημείων στο επίπεδο (σε μία επίπεδη επιφάνεια)</a:t>
            </a:r>
            <a:r>
              <a:rPr lang="en-US" dirty="0"/>
              <a:t>.</a:t>
            </a:r>
            <a:endParaRPr lang="el-GR" dirty="0"/>
          </a:p>
          <a:p>
            <a:pPr lvl="1"/>
            <a:r>
              <a:rPr lang="el-GR" dirty="0"/>
              <a:t>αποτελείται από δύο </a:t>
            </a:r>
            <a:r>
              <a:rPr lang="el-GR" b="1" dirty="0">
                <a:solidFill>
                  <a:srgbClr val="FFC000"/>
                </a:solidFill>
              </a:rPr>
              <a:t>προσανατολισμένες ευθείες, κάθετες μεταξύ τους</a:t>
            </a:r>
            <a:r>
              <a:rPr lang="el-GR" dirty="0"/>
              <a:t>, οι οποίες καλούνται συμβατικά </a:t>
            </a:r>
            <a:r>
              <a:rPr lang="el-GR" b="1" dirty="0"/>
              <a:t>άξονας τετμημένων</a:t>
            </a:r>
            <a:r>
              <a:rPr lang="el-GR" dirty="0"/>
              <a:t> (οριζόντιος άξονας) και </a:t>
            </a:r>
            <a:r>
              <a:rPr lang="el-GR" b="1" dirty="0"/>
              <a:t>άξονας </a:t>
            </a:r>
            <a:r>
              <a:rPr lang="el-GR" b="1" dirty="0" err="1"/>
              <a:t>τεταγμένων</a:t>
            </a:r>
            <a:r>
              <a:rPr lang="el-GR" dirty="0"/>
              <a:t> (κατακόρυφος άξονας) και συμβολίζονται αντίστοιχα με </a:t>
            </a:r>
            <a:r>
              <a:rPr lang="el-GR" i="1" dirty="0"/>
              <a:t>x</a:t>
            </a:r>
            <a:r>
              <a:rPr lang="el-GR" dirty="0"/>
              <a:t> και </a:t>
            </a:r>
            <a:r>
              <a:rPr lang="el-GR" i="1" dirty="0"/>
              <a:t>y</a:t>
            </a:r>
            <a:r>
              <a:rPr lang="el-GR" dirty="0"/>
              <a:t>. </a:t>
            </a:r>
          </a:p>
          <a:p>
            <a:pPr lvl="1"/>
            <a:r>
              <a:rPr lang="el-GR" dirty="0"/>
              <a:t>Το σημείο όπου τέμνονται  οι δύο άξονες λέγεται </a:t>
            </a:r>
            <a:r>
              <a:rPr lang="el-GR" b="1" dirty="0"/>
              <a:t>αρχή του συστήματος συντεταγμένων</a:t>
            </a:r>
            <a:r>
              <a:rPr lang="el-GR" dirty="0"/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294E6C-8CB4-4C10-A151-F956C994CAED}"/>
              </a:ext>
            </a:extLst>
          </p:cNvPr>
          <p:cNvSpPr txBox="1">
            <a:spLocks/>
          </p:cNvSpPr>
          <p:nvPr/>
        </p:nvSpPr>
        <p:spPr>
          <a:xfrm>
            <a:off x="7755875" y="3262913"/>
            <a:ext cx="4298645" cy="2785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l-GR" dirty="0"/>
              <a:t>Ένα σημείο πάνω στο καρτεσιανό επίπεδο προσδιορίζεται μοναδικά από ένα ζεύγος αριθμών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, την τετμημένη </a:t>
            </a:r>
            <a:r>
              <a:rPr lang="el-GR" dirty="0"/>
              <a:t>και </a:t>
            </a:r>
            <a:r>
              <a:rPr lang="el-GR" b="1" dirty="0">
                <a:solidFill>
                  <a:srgbClr val="0070C0"/>
                </a:solidFill>
              </a:rPr>
              <a:t>την </a:t>
            </a:r>
            <a:r>
              <a:rPr lang="el-GR" b="1" dirty="0" err="1">
                <a:solidFill>
                  <a:srgbClr val="0070C0"/>
                </a:solidFill>
              </a:rPr>
              <a:t>τεταγμένη</a:t>
            </a:r>
            <a:r>
              <a:rPr lang="el-GR" dirty="0"/>
              <a:t>. Η τετμημένη αναφέρεται στον άξονα </a:t>
            </a:r>
            <a:r>
              <a:rPr lang="en-US" dirty="0"/>
              <a:t>x </a:t>
            </a:r>
            <a:r>
              <a:rPr lang="el-GR" dirty="0"/>
              <a:t>και ταυτόχρονα είναι η απόσταση του σημείου από τον άξονα y</a:t>
            </a:r>
            <a:r>
              <a:rPr lang="en-US" dirty="0"/>
              <a:t> </a:t>
            </a:r>
            <a:r>
              <a:rPr lang="el-GR" dirty="0"/>
              <a:t>ενώ η  </a:t>
            </a:r>
            <a:r>
              <a:rPr lang="el-GR" b="1" dirty="0" err="1">
                <a:solidFill>
                  <a:srgbClr val="0070C0"/>
                </a:solidFill>
              </a:rPr>
              <a:t>τεταγμένη</a:t>
            </a:r>
            <a:r>
              <a:rPr lang="el-GR" b="1" dirty="0">
                <a:solidFill>
                  <a:srgbClr val="0070C0"/>
                </a:solidFill>
              </a:rPr>
              <a:t> αναφέρεται στον άξονα </a:t>
            </a:r>
            <a:r>
              <a:rPr lang="en-US" b="1" dirty="0">
                <a:solidFill>
                  <a:srgbClr val="0070C0"/>
                </a:solidFill>
              </a:rPr>
              <a:t>y </a:t>
            </a:r>
            <a:r>
              <a:rPr lang="el-GR" b="1" dirty="0">
                <a:solidFill>
                  <a:srgbClr val="0070C0"/>
                </a:solidFill>
              </a:rPr>
              <a:t>αλλά είναι η απόσταση του σημείου από τον άξονα x</a:t>
            </a:r>
            <a:r>
              <a:rPr lang="el-GR" dirty="0"/>
              <a:t>. Η τετμημένη και η </a:t>
            </a:r>
            <a:r>
              <a:rPr lang="el-GR" dirty="0" err="1"/>
              <a:t>τεταγμένη</a:t>
            </a:r>
            <a:r>
              <a:rPr lang="el-GR" dirty="0"/>
              <a:t> αποτελούν </a:t>
            </a:r>
            <a:r>
              <a:rPr lang="el-GR" b="1" dirty="0">
                <a:solidFill>
                  <a:srgbClr val="7030A0"/>
                </a:solidFill>
              </a:rPr>
              <a:t>τις </a:t>
            </a:r>
            <a:r>
              <a:rPr lang="el-GR" b="1" i="1" dirty="0">
                <a:solidFill>
                  <a:srgbClr val="7030A0"/>
                </a:solidFill>
              </a:rPr>
              <a:t>συντεταγμένες</a:t>
            </a:r>
            <a:r>
              <a:rPr lang="el-GR" b="1" dirty="0">
                <a:solidFill>
                  <a:srgbClr val="7030A0"/>
                </a:solidFill>
              </a:rPr>
              <a:t> του σημείου</a:t>
            </a:r>
            <a:r>
              <a:rPr lang="el-GR" dirty="0"/>
              <a:t>.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4944-1FBD-47E4-8E30-8B7FC058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Πίνακας τιμών και αναπαράσταση μέσω διαγράμματος </a:t>
            </a:r>
            <a:r>
              <a:rPr lang="el-GR" dirty="0" err="1"/>
              <a:t>αντιστοίχισης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E59179-C3DB-4F2B-9CE2-02C25A7CB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859" y="2182926"/>
            <a:ext cx="2434051" cy="368269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237" y="1844808"/>
            <a:ext cx="4227838" cy="418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5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6743-928C-47CD-987A-E2D47DFF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Διαφορετικές αναπαραστάσεις της ίδιας συνάρτησης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04597-6DDE-4944-A304-DF43F2229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45" y="1825625"/>
            <a:ext cx="11971792" cy="4351338"/>
          </a:xfrm>
        </p:spPr>
        <p:txBody>
          <a:bodyPr/>
          <a:lstStyle/>
          <a:p>
            <a:r>
              <a:rPr lang="el-GR" dirty="0"/>
              <a:t>Πίνακας τιμών           </a:t>
            </a:r>
            <a:r>
              <a:rPr lang="en-US" dirty="0"/>
              <a:t>    </a:t>
            </a:r>
            <a:r>
              <a:rPr lang="el-GR" dirty="0"/>
              <a:t>Γράφημα    </a:t>
            </a:r>
            <a:r>
              <a:rPr lang="en-US" dirty="0"/>
              <a:t>                             </a:t>
            </a:r>
            <a:r>
              <a:rPr lang="el-GR" dirty="0"/>
              <a:t> Αλγεβρικός τύπος</a:t>
            </a:r>
            <a:endParaRPr lang="en-US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345" y="2493963"/>
            <a:ext cx="4012375" cy="382295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9E59179-C3DB-4F2B-9CE2-02C25A7CB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20" y="2493963"/>
            <a:ext cx="2434051" cy="368269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228" y="3234713"/>
            <a:ext cx="22098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7CA4-C77D-4D95-ABDA-8A12C524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Διαφορετικές αναπαραστάσεις της συνάρτησης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D1DEF-FDDF-47D5-B16A-3439A5FE0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Μια συνάρτηση μπορεί να αναπαρασταθεί αναλυτικά, δηλαδή μέσω </a:t>
            </a:r>
            <a:r>
              <a:rPr lang="el-GR" dirty="0">
                <a:solidFill>
                  <a:srgbClr val="00B050"/>
                </a:solidFill>
              </a:rPr>
              <a:t>του αλγεβρικού της τύπου</a:t>
            </a:r>
            <a:r>
              <a:rPr lang="el-GR" dirty="0"/>
              <a:t>, </a:t>
            </a:r>
            <a:r>
              <a:rPr lang="el-GR" dirty="0">
                <a:solidFill>
                  <a:srgbClr val="7030A0"/>
                </a:solidFill>
              </a:rPr>
              <a:t>αριθμητικά δηλ. μέσω πίνακα τιμών </a:t>
            </a:r>
            <a:r>
              <a:rPr lang="el-GR" dirty="0"/>
              <a:t>ή ως </a:t>
            </a:r>
            <a:r>
              <a:rPr lang="el-GR" dirty="0">
                <a:solidFill>
                  <a:srgbClr val="FFC000"/>
                </a:solidFill>
              </a:rPr>
              <a:t>διατεταγμένο ζεύγος συντεταγμένων, γραφικά</a:t>
            </a:r>
            <a:r>
              <a:rPr lang="el-GR" dirty="0"/>
              <a:t>, μέσω της γραφικής της απεικόνισης και λεκτικά, με λεκτική περιγραφή της σχέσης μεταξύ των μεγεθών της. </a:t>
            </a:r>
          </a:p>
          <a:p>
            <a:r>
              <a:rPr lang="el-GR" dirty="0"/>
              <a:t>Κάθε αναπαραστατικός τρόπος περιγράφει μια “πλευρά” της συνάρτησης, αλλά δεν μπορεί να την περιγράψει πλήρως. Τουναντίον, ο ένας συμπληρώνει τον άλλον και όλοι μαζί συμβάλλουν στη συνολική εννοιολογική αντίληψη της έννοιας.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8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Πεδίο ορισμού συνάρτησης</a:t>
            </a:r>
            <a:br>
              <a:rPr lang="el-GR" dirty="0"/>
            </a:br>
            <a:r>
              <a:rPr lang="el-GR" dirty="0"/>
              <a:t>Περιορισμοί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3541296"/>
            <a:ext cx="6017964" cy="2030279"/>
          </a:xfrm>
        </p:spPr>
        <p:txBody>
          <a:bodyPr>
            <a:normAutofit/>
          </a:bodyPr>
          <a:lstStyle/>
          <a:p>
            <a:r>
              <a:rPr lang="el-GR" dirty="0"/>
              <a:t>Αν δεν δίνεται το πεδίο ορισμού συνάρτησης τότε θεωρούμε ότι είναι το σύνολο των τιμών </a:t>
            </a:r>
            <a:r>
              <a:rPr lang="en-US" dirty="0"/>
              <a:t>x </a:t>
            </a:r>
            <a:r>
              <a:rPr lang="el-GR" dirty="0"/>
              <a:t>για το οποίο η συνάρτηση </a:t>
            </a:r>
            <a:r>
              <a:rPr lang="en-US" dirty="0"/>
              <a:t>f(x) </a:t>
            </a:r>
            <a:r>
              <a:rPr lang="el-GR" dirty="0"/>
              <a:t>ορίζεται (ή έχει νόημα).</a:t>
            </a:r>
          </a:p>
        </p:txBody>
      </p:sp>
      <p:pic>
        <p:nvPicPr>
          <p:cNvPr id="4" name="Θέση περιεχομένου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926" y="3709509"/>
            <a:ext cx="2200275" cy="9810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757" y="4966188"/>
            <a:ext cx="2887233" cy="1210775"/>
          </a:xfrm>
          <a:prstGeom prst="rect">
            <a:avLst/>
          </a:prstGeom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856164" y="1656608"/>
            <a:ext cx="4912605" cy="1671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l-GR" dirty="0">
                <a:solidFill>
                  <a:srgbClr val="FF0000"/>
                </a:solidFill>
              </a:rPr>
              <a:t>Να οριστούν τα πεδία ορισμού των συναρτήσεων λαμβάνοντας υπόψη τους αντίστοιχους περιορισμούς</a:t>
            </a:r>
          </a:p>
        </p:txBody>
      </p:sp>
    </p:spTree>
    <p:extLst>
      <p:ext uri="{BB962C8B-B14F-4D97-AF65-F5344CB8AC3E}">
        <p14:creationId xmlns:p14="http://schemas.microsoft.com/office/powerpoint/2010/main" val="2090356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3BFFA-46BA-4565-8C6A-9307920B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Μπορείτε να βρείτε τον αλγεβρικό τύπο των συναρτήσεων </a:t>
            </a:r>
            <a:r>
              <a:rPr lang="en-US" dirty="0"/>
              <a:t>f(x), g(x)</a:t>
            </a:r>
            <a:r>
              <a:rPr lang="el-GR" dirty="0"/>
              <a:t>;</a:t>
            </a:r>
            <a:endParaRPr lang="en-US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020" y="2896621"/>
            <a:ext cx="6454140" cy="26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7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Είναι κάθε σχέση μεταξύ των δύο μεταβλητών συνάρτηση;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Σύμφωνα με τον ορισμό της συνάρτησης, </a:t>
            </a:r>
            <a:r>
              <a:rPr lang="el-GR" b="1" dirty="0">
                <a:solidFill>
                  <a:srgbClr val="7030A0"/>
                </a:solidFill>
              </a:rPr>
              <a:t>κάθε στοιχείο του πεδίου ορισμού </a:t>
            </a:r>
            <a:r>
              <a:rPr lang="el-GR" b="1" u="sng" dirty="0">
                <a:solidFill>
                  <a:srgbClr val="7030A0"/>
                </a:solidFill>
              </a:rPr>
              <a:t>αντιστοιχεί σε ένα ακριβώς στοιχείο </a:t>
            </a:r>
            <a:r>
              <a:rPr lang="el-GR" b="1" dirty="0">
                <a:solidFill>
                  <a:srgbClr val="7030A0"/>
                </a:solidFill>
              </a:rPr>
              <a:t>του συνόλου τιμών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Ποιες από τις αντιστοιχήσεις συνόλων </a:t>
            </a:r>
            <a:r>
              <a:rPr lang="en-US" dirty="0">
                <a:solidFill>
                  <a:srgbClr val="FF0000"/>
                </a:solidFill>
              </a:rPr>
              <a:t>x, y </a:t>
            </a:r>
            <a:r>
              <a:rPr lang="el-GR" dirty="0">
                <a:solidFill>
                  <a:srgbClr val="FF0000"/>
                </a:solidFill>
              </a:rPr>
              <a:t>αναπαριστούν συναρτήσεις;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669" y="4094793"/>
            <a:ext cx="6506781" cy="208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26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Είναι κάθε σχέση μεταξύ των δύο μεταβλητών συνάρτηση;</a:t>
            </a:r>
            <a:br>
              <a:rPr lang="el-GR" sz="3200" dirty="0"/>
            </a:br>
            <a:r>
              <a:rPr lang="el-GR" sz="3200" b="1" dirty="0">
                <a:solidFill>
                  <a:srgbClr val="7030A0"/>
                </a:solidFill>
              </a:rPr>
              <a:t>Έλεγχος με τη βοήθεια της γραφικής παράστασης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Συνάρτηση                  Μη συνάρτηση                           Μη συνάρτηση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43" y="2752944"/>
            <a:ext cx="10058399" cy="321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31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717" y="911974"/>
            <a:ext cx="4448175" cy="29146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6" y="2600549"/>
            <a:ext cx="3386288" cy="330826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6043360" y="942551"/>
            <a:ext cx="4759829" cy="1248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ίναι</a:t>
            </a:r>
            <a:r>
              <a:rPr lang="el-GR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ο κύκλος συνάρτηση;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Παράδειγμα: 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y</a:t>
            </a:r>
            <a:r>
              <a:rPr lang="en-US" sz="3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9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6945" y="1465243"/>
            <a:ext cx="10736855" cy="4711720"/>
          </a:xfrm>
        </p:spPr>
        <p:txBody>
          <a:bodyPr>
            <a:normAutofit/>
          </a:bodyPr>
          <a:lstStyle/>
          <a:p>
            <a:r>
              <a:rPr lang="el-GR" sz="3600" dirty="0"/>
              <a:t>Σχολικό βιβλίο Α’ Λυκείου. </a:t>
            </a:r>
          </a:p>
          <a:p>
            <a:pPr lvl="1"/>
            <a:r>
              <a:rPr lang="el-GR" sz="3600" dirty="0"/>
              <a:t>5</a:t>
            </a:r>
            <a:r>
              <a:rPr lang="el-GR" sz="3600" baseline="30000" dirty="0"/>
              <a:t>ο</a:t>
            </a:r>
            <a:r>
              <a:rPr lang="el-GR" sz="3600" dirty="0"/>
              <a:t> Κεφάλαιο: Ακολουθίες &amp; Πρόοδοι (5.1-5.3 αλλά όχι τα αθροίσματα όρων αριθμητικής και γεωμετρικής προόδου)</a:t>
            </a:r>
          </a:p>
          <a:p>
            <a:pPr lvl="1"/>
            <a:r>
              <a:rPr lang="el-GR" sz="3600" dirty="0"/>
              <a:t>6</a:t>
            </a:r>
            <a:r>
              <a:rPr lang="el-GR" sz="3600" baseline="30000" dirty="0"/>
              <a:t>ο</a:t>
            </a:r>
            <a:r>
              <a:rPr lang="el-GR" sz="3600" dirty="0"/>
              <a:t> Κεφάλαιο: Συναρτήσεις (6.1-6.2)</a:t>
            </a:r>
          </a:p>
        </p:txBody>
      </p:sp>
    </p:spTree>
    <p:extLst>
      <p:ext uri="{BB962C8B-B14F-4D97-AF65-F5344CB8AC3E}">
        <p14:creationId xmlns:p14="http://schemas.microsoft.com/office/powerpoint/2010/main" val="3587344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218C-44C7-4D9E-9E52-06C1EE5D6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198304"/>
            <a:ext cx="9892349" cy="1255923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2</a:t>
            </a:r>
            <a:r>
              <a:rPr lang="el-GR" b="1" baseline="30000" dirty="0">
                <a:solidFill>
                  <a:srgbClr val="0070C0"/>
                </a:solidFill>
              </a:rPr>
              <a:t>η</a:t>
            </a:r>
            <a:r>
              <a:rPr lang="el-GR" b="1" dirty="0">
                <a:solidFill>
                  <a:srgbClr val="0070C0"/>
                </a:solidFill>
              </a:rPr>
              <a:t> εργασία:</a:t>
            </a:r>
            <a:br>
              <a:rPr lang="el-GR" b="1" dirty="0">
                <a:solidFill>
                  <a:srgbClr val="0070C0"/>
                </a:solidFill>
              </a:rPr>
            </a:br>
            <a:r>
              <a:rPr lang="el-GR" sz="3600" b="1" dirty="0">
                <a:solidFill>
                  <a:srgbClr val="00B050"/>
                </a:solidFill>
              </a:rPr>
              <a:t>Συστήματα συντεταγμένων εκτός του καρτεσιανού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F5DB4-7A19-4380-9FD5-34E9FAFC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36" y="2280492"/>
            <a:ext cx="11356195" cy="3745735"/>
          </a:xfrm>
        </p:spPr>
        <p:txBody>
          <a:bodyPr>
            <a:normAutofit/>
          </a:bodyPr>
          <a:lstStyle/>
          <a:p>
            <a:r>
              <a:rPr lang="el-GR" dirty="0"/>
              <a:t>Αναφέρατε τρία συστήματα συντεταγμένων, εκτός του καρτεσιανού.</a:t>
            </a:r>
          </a:p>
          <a:p>
            <a:r>
              <a:rPr lang="el-GR" dirty="0"/>
              <a:t>Για κάθε ένα από αυτά: </a:t>
            </a:r>
          </a:p>
          <a:p>
            <a:pPr lvl="1"/>
            <a:r>
              <a:rPr lang="el-GR" dirty="0"/>
              <a:t>Δώστε τη σχηματική απεικόνισή τους. </a:t>
            </a:r>
          </a:p>
          <a:p>
            <a:pPr lvl="1"/>
            <a:r>
              <a:rPr lang="el-GR" dirty="0"/>
              <a:t>Αναφέρετε αν αφορά το 2-διδιάστατο ή /και τον 3-διάστατο χώρο</a:t>
            </a:r>
          </a:p>
          <a:p>
            <a:pPr lvl="1"/>
            <a:r>
              <a:rPr lang="el-GR" dirty="0"/>
              <a:t>Αναφέρατε το πλαίσιο της συνήθους χρήσης του ή εναλλακτικά δώστε ένα συγκεκριμένο παράδειγμα εφαρμογής του</a:t>
            </a:r>
          </a:p>
        </p:txBody>
      </p:sp>
    </p:spTree>
    <p:extLst>
      <p:ext uri="{BB962C8B-B14F-4D97-AF65-F5344CB8AC3E}">
        <p14:creationId xmlns:p14="http://schemas.microsoft.com/office/powerpoint/2010/main" val="283066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34" y="365125"/>
            <a:ext cx="9272806" cy="624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l-GR" dirty="0" err="1"/>
              <a:t>πόσταση</a:t>
            </a:r>
            <a:r>
              <a:rPr lang="el-GR" dirty="0"/>
              <a:t> 2 σημείων στο καρτεσιανό σύστημα συντεταγμένων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απόσταση των σημείων Α(</a:t>
            </a:r>
            <a:r>
              <a:rPr lang="en-US" dirty="0"/>
              <a:t>x</a:t>
            </a:r>
            <a:r>
              <a:rPr lang="el-GR" baseline="-25000" dirty="0"/>
              <a:t>1</a:t>
            </a:r>
            <a:r>
              <a:rPr lang="el-GR" dirty="0"/>
              <a:t>, </a:t>
            </a:r>
            <a:r>
              <a:rPr lang="en-US" dirty="0"/>
              <a:t>y</a:t>
            </a:r>
            <a:r>
              <a:rPr lang="el-GR" baseline="-25000" dirty="0"/>
              <a:t>1</a:t>
            </a:r>
            <a:r>
              <a:rPr lang="el-GR" dirty="0"/>
              <a:t>) και Β(</a:t>
            </a:r>
            <a:r>
              <a:rPr lang="en-US" dirty="0"/>
              <a:t>x</a:t>
            </a:r>
            <a:r>
              <a:rPr lang="el-GR" baseline="-25000" dirty="0"/>
              <a:t>2</a:t>
            </a:r>
            <a:r>
              <a:rPr lang="el-GR" dirty="0"/>
              <a:t>, </a:t>
            </a:r>
            <a:r>
              <a:rPr lang="en-US" dirty="0"/>
              <a:t>y</a:t>
            </a:r>
            <a:r>
              <a:rPr lang="el-GR" baseline="-25000" dirty="0"/>
              <a:t>2</a:t>
            </a:r>
            <a:r>
              <a:rPr lang="el-GR" dirty="0"/>
              <a:t>), συμβολίζεται (ΑΒ), ισούται με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310" y="4177685"/>
            <a:ext cx="5088698" cy="130899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425" y="3360695"/>
            <a:ext cx="35337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30E6-9968-41B0-9B31-89ADE032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Σχεδιασμός σχήματος στο σύστημα καρτεσιανών συντεταγμένων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EB7C2D-4F05-4196-9781-E4AB7DFFFB3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34737" y="2335575"/>
            <a:ext cx="10219063" cy="384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Σχεδίασε σε καρτεσιανό σύστημα συντεταγμένων τα σημεία Α(-2,5 , 2.5), Β(</a:t>
            </a:r>
            <a:r>
              <a:rPr lang="en-US" sz="2400" dirty="0"/>
              <a:t>2.5, 2.5</a:t>
            </a:r>
            <a:r>
              <a:rPr lang="el-GR" sz="2400" dirty="0"/>
              <a:t>), Γ(</a:t>
            </a:r>
            <a:r>
              <a:rPr lang="en-US" sz="2400" dirty="0"/>
              <a:t>4, -1</a:t>
            </a:r>
            <a:r>
              <a:rPr lang="el-GR" sz="2400" dirty="0"/>
              <a:t>) και Δ(</a:t>
            </a:r>
            <a:r>
              <a:rPr lang="en-US" sz="2400" dirty="0"/>
              <a:t>-1, -1</a:t>
            </a:r>
            <a:r>
              <a:rPr lang="el-GR" sz="2400" dirty="0"/>
              <a:t>). </a:t>
            </a:r>
          </a:p>
          <a:p>
            <a:r>
              <a:rPr lang="el-GR" sz="2400" dirty="0"/>
              <a:t>Ένωσε τα ση</a:t>
            </a:r>
            <a:r>
              <a:rPr lang="el-GR" sz="2400" i="1" dirty="0"/>
              <a:t>μ</a:t>
            </a:r>
            <a:r>
              <a:rPr lang="el-GR" sz="2400" dirty="0"/>
              <a:t>εία ως εξής: </a:t>
            </a:r>
          </a:p>
          <a:p>
            <a:pPr lvl="1"/>
            <a:r>
              <a:rPr lang="el-GR" dirty="0"/>
              <a:t>Α με Β, Β με Γ, Γ με Δ και Δ με Α.</a:t>
            </a:r>
          </a:p>
          <a:p>
            <a:pPr marL="228600" lvl="1">
              <a:spcBef>
                <a:spcPts val="1000"/>
              </a:spcBef>
            </a:pPr>
            <a:r>
              <a:rPr lang="el-GR" dirty="0">
                <a:solidFill>
                  <a:srgbClr val="FF0000"/>
                </a:solidFill>
              </a:rPr>
              <a:t>Ανέφερε και αιτιολόγησε τι σχήμα προκύπτει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468" y="3737645"/>
            <a:ext cx="4177332" cy="24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9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431E-A9D2-4DCF-9B37-BAA7BBBF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l-GR" dirty="0"/>
              <a:t>καρτεσιανό σύστημα συντεταγμένων στο 3-διάστατο χώρο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100E4C-C103-4703-A250-640733CF3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418" y="1690688"/>
            <a:ext cx="4890466" cy="460066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145" y="2662237"/>
            <a:ext cx="29527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6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C52A-48CF-4FF8-B4CA-C2F8A3050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7F2FA-87BB-43D5-B11C-1B9064C37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pPr marL="0" indent="0" algn="r">
              <a:buNone/>
            </a:pPr>
            <a:r>
              <a:rPr lang="el-GR" sz="4400" dirty="0">
                <a:solidFill>
                  <a:srgbClr val="0070C0"/>
                </a:solidFill>
              </a:rPr>
              <a:t>ΑΚΟΛΟΥΘΙΕΣ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8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978" y="4213720"/>
            <a:ext cx="3695283" cy="2232024"/>
          </a:xfrm>
          <a:prstGeom prst="rect">
            <a:avLst/>
          </a:prstGeo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57482" cy="1190586"/>
          </a:xfrm>
        </p:spPr>
        <p:txBody>
          <a:bodyPr>
            <a:noAutofit/>
          </a:bodyPr>
          <a:lstStyle/>
          <a:p>
            <a:r>
              <a:rPr lang="el-GR" sz="3600" dirty="0"/>
              <a:t>Μοτίβα (</a:t>
            </a:r>
            <a:r>
              <a:rPr lang="en-US" sz="3600" dirty="0"/>
              <a:t>patterns) </a:t>
            </a:r>
            <a:r>
              <a:rPr lang="el-GR" sz="3600" dirty="0"/>
              <a:t>σχημάτων και μοτίβα αριθμών</a:t>
            </a: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604252" y="5181600"/>
            <a:ext cx="11582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430398" cy="1975194"/>
          </a:xfrm>
        </p:spPr>
        <p:txBody>
          <a:bodyPr>
            <a:normAutofit fontScale="92500"/>
          </a:bodyPr>
          <a:lstStyle/>
          <a:p>
            <a:r>
              <a:rPr lang="el-GR" dirty="0"/>
              <a:t>Ποιο είναι το επόμενο;</a:t>
            </a:r>
          </a:p>
          <a:p>
            <a:r>
              <a:rPr lang="el-GR" dirty="0"/>
              <a:t>Ποιο κομμάτι επαναλαμβάνεται (μόνο στα σχήματα);</a:t>
            </a:r>
          </a:p>
          <a:p>
            <a:r>
              <a:rPr lang="el-GR" dirty="0"/>
              <a:t>Ποιος είναι ο κανόνας επανάληψης;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906" y="1825625"/>
            <a:ext cx="3784321" cy="47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1803</Words>
  <Application>Microsoft Office PowerPoint</Application>
  <PresentationFormat>Ευρεία οθόνη</PresentationFormat>
  <Paragraphs>153</Paragraphs>
  <Slides>39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Θέμα του Office</vt:lpstr>
      <vt:lpstr>Μαθηματικά  2η ενότητα: Ακολουθίες-Eισαγωγή στις συναρτήσεις</vt:lpstr>
      <vt:lpstr>Παρουσίαση του PowerPoint</vt:lpstr>
      <vt:lpstr>To καρτεσιανό σύστημα συντεταγμένων στο 2-διάστατο χώρο</vt:lpstr>
      <vt:lpstr>Παρουσίαση του PowerPoint</vt:lpstr>
      <vt:lpstr>Aπόσταση 2 σημείων στο καρτεσιανό σύστημα συντεταγμένων</vt:lpstr>
      <vt:lpstr>Σχεδιασμός σχήματος στο σύστημα καρτεσιανών συντεταγμένων</vt:lpstr>
      <vt:lpstr>To καρτεσιανό σύστημα συντεταγμένων στο 3-διάστατο χώρο</vt:lpstr>
      <vt:lpstr>Παρουσίαση του PowerPoint</vt:lpstr>
      <vt:lpstr>Μοτίβα (patterns) σχημάτων και μοτίβα αριθμών</vt:lpstr>
      <vt:lpstr>Συζήτηση στην τάξη</vt:lpstr>
      <vt:lpstr>Ορισμός</vt:lpstr>
      <vt:lpstr>Τρόποι συμβολικής γραφής ακολουθίας (1/2)</vt:lpstr>
      <vt:lpstr>Τρόποι συμβολικής γραφής ακολουθίας (2/2)</vt:lpstr>
      <vt:lpstr>Υπάρχουν ακολουθίες … </vt:lpstr>
      <vt:lpstr>Ειδικές περιπτώσεις ακολουθιών: Αριθμητική πρόοδος</vt:lpstr>
      <vt:lpstr>Ειδικές περιπτώσεις ακολουθιών: Γεωμετρική  πρόοδος</vt:lpstr>
      <vt:lpstr>Γραφική παράσταση ακολουθίας</vt:lpstr>
      <vt:lpstr>Ποιες ακολουθίες αναπαριστούν τα παρακάτω γραφήματα;</vt:lpstr>
      <vt:lpstr>Παρουσίαση του PowerPoint</vt:lpstr>
      <vt:lpstr>Η έννοια της συνάρτησης</vt:lpstr>
      <vt:lpstr>Η λέξη ‘συνάρτηση’ στην καθημερινότητά μας</vt:lpstr>
      <vt:lpstr>Στα μαθηματικά &amp; τις φυσικές επιστήμες </vt:lpstr>
      <vt:lpstr>Ο χορός των μελισσών, Karl von Frisch, βραβείο Νόμπελ, 1973 </vt:lpstr>
      <vt:lpstr>Η συνάρτηση στα μαθηματικά Συμβολική αναπαράσταση </vt:lpstr>
      <vt:lpstr>Μπορεί ένα γράφημα να μας λέει μια ιστορία;</vt:lpstr>
      <vt:lpstr>Παρουσίαση του PowerPoint</vt:lpstr>
      <vt:lpstr>… άλλες ιστορίες….</vt:lpstr>
      <vt:lpstr>Παρουσίαση του PowerPoint</vt:lpstr>
      <vt:lpstr>Αναφέρατε το πεδίο ορισμού και το σύνολο  τιμών της συνάρτησης που αναπαρίσταται στο παρακάτω γράφημα</vt:lpstr>
      <vt:lpstr>Πίνακας τιμών και αναπαράσταση μέσω διαγράμματος αντιστοίχισης</vt:lpstr>
      <vt:lpstr>Διαφορετικές αναπαραστάσεις της ίδιας συνάρτησης</vt:lpstr>
      <vt:lpstr>Διαφορετικές αναπαραστάσεις της συνάρτησης</vt:lpstr>
      <vt:lpstr>Πεδίο ορισμού συνάρτησης Περιορισμοί</vt:lpstr>
      <vt:lpstr>Μπορείτε να βρείτε τον αλγεβρικό τύπο των συναρτήσεων f(x), g(x);</vt:lpstr>
      <vt:lpstr>Είναι κάθε σχέση μεταξύ των δύο μεταβλητών συνάρτηση;</vt:lpstr>
      <vt:lpstr>Είναι κάθε σχέση μεταξύ των δύο μεταβλητών συνάρτηση; Έλεγχος με τη βοήθεια της γραφικής παράστασης</vt:lpstr>
      <vt:lpstr>Παρουσίαση του PowerPoint</vt:lpstr>
      <vt:lpstr>Μελέτη</vt:lpstr>
      <vt:lpstr>2η εργασία: Συστήματα συντεταγμένων εκτός του καρτεσιανού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</dc:title>
  <dc:creator>Chr. Triantafillou</dc:creator>
  <cp:lastModifiedBy>ΧΡΥΣΑΥΓΗ ΤΡΙΑΝΤΑΦΥΛΛΟΥ</cp:lastModifiedBy>
  <cp:revision>235</cp:revision>
  <dcterms:created xsi:type="dcterms:W3CDTF">2019-09-22T10:39:30Z</dcterms:created>
  <dcterms:modified xsi:type="dcterms:W3CDTF">2022-10-18T14:00:57Z</dcterms:modified>
</cp:coreProperties>
</file>