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307" r:id="rId3"/>
    <p:sldId id="313" r:id="rId4"/>
    <p:sldId id="314" r:id="rId5"/>
    <p:sldId id="262" r:id="rId6"/>
    <p:sldId id="265" r:id="rId7"/>
    <p:sldId id="308" r:id="rId8"/>
    <p:sldId id="267" r:id="rId9"/>
    <p:sldId id="285" r:id="rId10"/>
    <p:sldId id="271" r:id="rId11"/>
    <p:sldId id="284" r:id="rId12"/>
    <p:sldId id="309" r:id="rId13"/>
    <p:sldId id="286" r:id="rId14"/>
    <p:sldId id="295" r:id="rId15"/>
    <p:sldId id="273" r:id="rId16"/>
    <p:sldId id="297" r:id="rId17"/>
    <p:sldId id="287" r:id="rId18"/>
    <p:sldId id="290" r:id="rId19"/>
    <p:sldId id="291" r:id="rId20"/>
    <p:sldId id="282" r:id="rId21"/>
    <p:sldId id="274" r:id="rId22"/>
    <p:sldId id="263" r:id="rId23"/>
    <p:sldId id="275" r:id="rId24"/>
    <p:sldId id="310" r:id="rId25"/>
    <p:sldId id="303" r:id="rId26"/>
    <p:sldId id="298" r:id="rId27"/>
    <p:sldId id="264" r:id="rId28"/>
    <p:sldId id="306" r:id="rId29"/>
    <p:sldId id="266" r:id="rId30"/>
    <p:sldId id="293" r:id="rId31"/>
    <p:sldId id="312" r:id="rId32"/>
    <p:sldId id="300" r:id="rId33"/>
    <p:sldId id="311" r:id="rId34"/>
    <p:sldId id="315" r:id="rId35"/>
    <p:sldId id="316" r:id="rId36"/>
    <p:sldId id="317" r:id="rId37"/>
    <p:sldId id="318" r:id="rId38"/>
    <p:sldId id="322" r:id="rId39"/>
    <p:sldId id="326" r:id="rId40"/>
    <p:sldId id="325" r:id="rId41"/>
    <p:sldId id="323" r:id="rId42"/>
    <p:sldId id="324" r:id="rId43"/>
    <p:sldId id="305" r:id="rId4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63" autoAdjust="0"/>
    <p:restoredTop sz="94660"/>
  </p:normalViewPr>
  <p:slideViewPr>
    <p:cSldViewPr snapToGrid="0">
      <p:cViewPr varScale="1">
        <p:scale>
          <a:sx n="82" d="100"/>
          <a:sy n="82" d="100"/>
        </p:scale>
        <p:origin x="792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38F87-07A5-413C-83F6-AA8DC2DAC9AE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0C1BE-15C3-46B5-AA87-1F95DD53B8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81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841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29E1-E97F-4EC3-8701-3DE999E6F227}" type="datetimeFigureOut">
              <a:rPr lang="el-GR" smtClean="0"/>
              <a:pPr/>
              <a:t>11/11/2025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1C19-6C5C-4DB7-94AC-937D7695BE6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9452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29E1-E97F-4EC3-8701-3DE999E6F227}" type="datetimeFigureOut">
              <a:rPr lang="el-GR" smtClean="0"/>
              <a:pPr/>
              <a:t>11/11/2025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1C19-6C5C-4DB7-94AC-937D7695BE6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7044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29E1-E97F-4EC3-8701-3DE999E6F227}" type="datetimeFigureOut">
              <a:rPr lang="el-GR" smtClean="0"/>
              <a:pPr/>
              <a:t>11/11/2025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1C19-6C5C-4DB7-94AC-937D7695BE6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3191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29E1-E97F-4EC3-8701-3DE999E6F227}" type="datetimeFigureOut">
              <a:rPr lang="el-GR" smtClean="0"/>
              <a:pPr/>
              <a:t>11/11/2025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1C19-6C5C-4DB7-94AC-937D7695BE6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6220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29E1-E97F-4EC3-8701-3DE999E6F227}" type="datetimeFigureOut">
              <a:rPr lang="el-GR" smtClean="0"/>
              <a:pPr/>
              <a:t>11/11/2025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1C19-6C5C-4DB7-94AC-937D7695BE6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4304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29E1-E97F-4EC3-8701-3DE999E6F227}" type="datetimeFigureOut">
              <a:rPr lang="el-GR" smtClean="0"/>
              <a:pPr/>
              <a:t>11/11/2025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1C19-6C5C-4DB7-94AC-937D7695BE6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2413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29E1-E97F-4EC3-8701-3DE999E6F227}" type="datetimeFigureOut">
              <a:rPr lang="el-GR" smtClean="0"/>
              <a:pPr/>
              <a:t>11/11/2025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1C19-6C5C-4DB7-94AC-937D7695BE6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4092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29E1-E97F-4EC3-8701-3DE999E6F227}" type="datetimeFigureOut">
              <a:rPr lang="el-GR" smtClean="0"/>
              <a:pPr/>
              <a:t>11/11/2025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1C19-6C5C-4DB7-94AC-937D7695BE6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5435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29E1-E97F-4EC3-8701-3DE999E6F227}" type="datetimeFigureOut">
              <a:rPr lang="el-GR" smtClean="0"/>
              <a:pPr/>
              <a:t>11/11/2025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1C19-6C5C-4DB7-94AC-937D7695BE6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2143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29E1-E97F-4EC3-8701-3DE999E6F227}" type="datetimeFigureOut">
              <a:rPr lang="el-GR" smtClean="0"/>
              <a:pPr/>
              <a:t>11/11/2025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1C19-6C5C-4DB7-94AC-937D7695BE6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4465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29E1-E97F-4EC3-8701-3DE999E6F227}" type="datetimeFigureOut">
              <a:rPr lang="el-GR" smtClean="0"/>
              <a:pPr/>
              <a:t>11/11/2025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1C19-6C5C-4DB7-94AC-937D7695BE6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073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A29E1-E97F-4EC3-8701-3DE999E6F227}" type="datetimeFigureOut">
              <a:rPr lang="el-GR" smtClean="0"/>
              <a:pPr/>
              <a:t>11/11/2025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A1C19-6C5C-4DB7-94AC-937D7695BE6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836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542780" y="1167789"/>
            <a:ext cx="11106440" cy="4230476"/>
          </a:xfrm>
        </p:spPr>
        <p:txBody>
          <a:bodyPr>
            <a:normAutofit fontScale="90000"/>
          </a:bodyPr>
          <a:lstStyle/>
          <a:p>
            <a:br>
              <a:rPr lang="el-GR" sz="6600" dirty="0">
                <a:solidFill>
                  <a:srgbClr val="7030A0"/>
                </a:solidFill>
              </a:rPr>
            </a:br>
            <a:br>
              <a:rPr lang="el-GR" sz="6600" dirty="0">
                <a:solidFill>
                  <a:srgbClr val="7030A0"/>
                </a:solidFill>
              </a:rPr>
            </a:br>
            <a:r>
              <a:rPr lang="el-GR" sz="6600" dirty="0">
                <a:solidFill>
                  <a:srgbClr val="7030A0"/>
                </a:solidFill>
              </a:rPr>
              <a:t>Μαθηματικά</a:t>
            </a:r>
            <a:br>
              <a:rPr lang="el-GR" sz="6600" dirty="0">
                <a:solidFill>
                  <a:srgbClr val="7030A0"/>
                </a:solidFill>
              </a:rPr>
            </a:br>
            <a:br>
              <a:rPr lang="en-US" dirty="0"/>
            </a:br>
            <a:r>
              <a:rPr lang="el-GR" b="1" dirty="0"/>
              <a:t>4</a:t>
            </a:r>
            <a:r>
              <a:rPr lang="el-GR" b="1" baseline="30000" dirty="0"/>
              <a:t>η</a:t>
            </a:r>
            <a:r>
              <a:rPr lang="el-GR" b="1" dirty="0"/>
              <a:t> ενότητα: </a:t>
            </a:r>
            <a:r>
              <a:rPr lang="el-GR" b="1" dirty="0">
                <a:solidFill>
                  <a:srgbClr val="00B0F0"/>
                </a:solidFill>
              </a:rPr>
              <a:t>Εισαγωγή στον Απειροστικό Λογισμό</a:t>
            </a:r>
            <a:br>
              <a:rPr lang="el-GR" dirty="0"/>
            </a:br>
            <a:br>
              <a:rPr lang="el-GR" dirty="0"/>
            </a:br>
            <a:r>
              <a:rPr lang="el-GR" b="1" dirty="0">
                <a:solidFill>
                  <a:srgbClr val="00B050"/>
                </a:solidFill>
              </a:rPr>
              <a:t>4.1</a:t>
            </a:r>
            <a:r>
              <a:rPr lang="el-GR" dirty="0">
                <a:solidFill>
                  <a:srgbClr val="00B050"/>
                </a:solidFill>
              </a:rPr>
              <a:t> </a:t>
            </a:r>
            <a:r>
              <a:rPr lang="el-GR" b="1" dirty="0">
                <a:solidFill>
                  <a:srgbClr val="00B050"/>
                </a:solidFill>
              </a:rPr>
              <a:t>Όρια, συνέχεια &amp; εφαπτομένη καμπύλης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612135" y="5553193"/>
            <a:ext cx="9144000" cy="1193799"/>
          </a:xfrm>
        </p:spPr>
        <p:txBody>
          <a:bodyPr>
            <a:normAutofit/>
          </a:bodyPr>
          <a:lstStyle/>
          <a:p>
            <a:r>
              <a:rPr lang="el-GR" sz="6000" dirty="0">
                <a:solidFill>
                  <a:srgbClr val="00B0F0"/>
                </a:solidFill>
              </a:rPr>
              <a:t>ΙΦΕ</a:t>
            </a:r>
          </a:p>
        </p:txBody>
      </p:sp>
    </p:spTree>
    <p:extLst>
      <p:ext uri="{BB962C8B-B14F-4D97-AF65-F5344CB8AC3E}">
        <p14:creationId xmlns:p14="http://schemas.microsoft.com/office/powerpoint/2010/main" val="3267375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70901" y="323519"/>
            <a:ext cx="10982899" cy="1325563"/>
          </a:xfrm>
        </p:spPr>
        <p:txBody>
          <a:bodyPr>
            <a:normAutofit/>
          </a:bodyPr>
          <a:lstStyle/>
          <a:p>
            <a:pPr lvl="3" algn="l" rtl="0">
              <a:lnSpc>
                <a:spcPct val="90000"/>
              </a:lnSpc>
              <a:spcBef>
                <a:spcPct val="0"/>
              </a:spcBef>
            </a:pPr>
            <a:r>
              <a:rPr lang="el-GR" sz="3200" dirty="0">
                <a:latin typeface="+mn-lt"/>
              </a:rPr>
              <a:t>Αναζητώντας </a:t>
            </a:r>
            <a:r>
              <a:rPr lang="el-GR" sz="3200" dirty="0">
                <a:solidFill>
                  <a:srgbClr val="00B0F0"/>
                </a:solidFill>
                <a:latin typeface="+mn-lt"/>
              </a:rPr>
              <a:t>το όριο της ακολουθίας </a:t>
            </a:r>
            <a:r>
              <a:rPr lang="el-GR" sz="3200" b="1" i="1" dirty="0">
                <a:solidFill>
                  <a:srgbClr val="00B0F0"/>
                </a:solidFill>
                <a:latin typeface="+mn-lt"/>
              </a:rPr>
              <a:t>α</a:t>
            </a:r>
            <a:r>
              <a:rPr lang="en-US" sz="3200" b="1" i="1" baseline="-25000" dirty="0">
                <a:solidFill>
                  <a:srgbClr val="00B0F0"/>
                </a:solidFill>
                <a:latin typeface="+mn-lt"/>
              </a:rPr>
              <a:t>n</a:t>
            </a:r>
            <a:r>
              <a:rPr lang="el-GR" sz="3200" b="1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l-GR" sz="3200" dirty="0">
                <a:solidFill>
                  <a:srgbClr val="00B0F0"/>
                </a:solidFill>
                <a:latin typeface="+mn-lt"/>
              </a:rPr>
              <a:t> = 1/</a:t>
            </a:r>
            <a:r>
              <a:rPr lang="en-US" sz="3200" dirty="0">
                <a:solidFill>
                  <a:srgbClr val="00B0F0"/>
                </a:solidFill>
                <a:latin typeface="+mn-lt"/>
              </a:rPr>
              <a:t>n</a:t>
            </a:r>
            <a:r>
              <a:rPr lang="el-GR" sz="3200" dirty="0">
                <a:solidFill>
                  <a:srgbClr val="00B0F0"/>
                </a:solidFill>
                <a:latin typeface="+mn-lt"/>
              </a:rPr>
              <a:t>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3">
              <a:spcBef>
                <a:spcPts val="1000"/>
              </a:spcBef>
            </a:pPr>
            <a:r>
              <a:rPr lang="el-GR" sz="2400" b="1" dirty="0">
                <a:solidFill>
                  <a:srgbClr val="00B050"/>
                </a:solidFill>
              </a:rPr>
              <a:t>Έστω η ακολουθία </a:t>
            </a:r>
            <a:r>
              <a:rPr lang="el-GR" sz="2400" b="1" i="1" dirty="0">
                <a:solidFill>
                  <a:srgbClr val="00B050"/>
                </a:solidFill>
              </a:rPr>
              <a:t>α</a:t>
            </a:r>
            <a:r>
              <a:rPr lang="en-US" sz="2400" b="1" i="1" baseline="-25000" dirty="0">
                <a:solidFill>
                  <a:srgbClr val="00B050"/>
                </a:solidFill>
              </a:rPr>
              <a:t>n</a:t>
            </a:r>
            <a:r>
              <a:rPr lang="el-GR" sz="2400" b="1" i="1" dirty="0">
                <a:solidFill>
                  <a:srgbClr val="00B050"/>
                </a:solidFill>
              </a:rPr>
              <a:t> </a:t>
            </a:r>
            <a:r>
              <a:rPr lang="el-GR" sz="2400" b="1" dirty="0">
                <a:solidFill>
                  <a:srgbClr val="00B050"/>
                </a:solidFill>
              </a:rPr>
              <a:t> = 1/</a:t>
            </a:r>
            <a:r>
              <a:rPr lang="en-US" sz="2400" b="1" dirty="0">
                <a:solidFill>
                  <a:srgbClr val="00B050"/>
                </a:solidFill>
              </a:rPr>
              <a:t>n</a:t>
            </a:r>
            <a:r>
              <a:rPr lang="el-GR" sz="2400" b="1" dirty="0">
                <a:solidFill>
                  <a:srgbClr val="00B050"/>
                </a:solidFill>
              </a:rPr>
              <a:t> </a:t>
            </a:r>
          </a:p>
          <a:p>
            <a:pPr marL="0" indent="0">
              <a:buNone/>
            </a:pPr>
            <a:endParaRPr lang="el-GR" sz="2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DC84689-7E72-4361-B630-128597A37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91" y="2575613"/>
            <a:ext cx="6720289" cy="3912427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3101" y="2019662"/>
            <a:ext cx="4362450" cy="1552575"/>
          </a:xfrm>
          <a:prstGeom prst="rect">
            <a:avLst/>
          </a:prstGeom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7558489" y="4759287"/>
            <a:ext cx="4497062" cy="141767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ts val="1000"/>
              </a:spcBef>
              <a:buNone/>
            </a:pPr>
            <a:r>
              <a:rPr lang="el-GR" sz="2400" b="1" dirty="0">
                <a:solidFill>
                  <a:srgbClr val="00B050"/>
                </a:solidFill>
              </a:rPr>
              <a:t>Με τη βοήθεια </a:t>
            </a:r>
            <a:r>
              <a:rPr lang="en-US" sz="2400" b="1" dirty="0">
                <a:solidFill>
                  <a:srgbClr val="00B050"/>
                </a:solidFill>
              </a:rPr>
              <a:t>scientific calculator: </a:t>
            </a:r>
            <a:r>
              <a:rPr lang="el-GR" sz="2400" b="1" dirty="0">
                <a:solidFill>
                  <a:srgbClr val="00B050"/>
                </a:solidFill>
              </a:rPr>
              <a:t>Θέστε στη θέση του </a:t>
            </a:r>
            <a:r>
              <a:rPr lang="en-US" sz="2400" b="1" dirty="0">
                <a:solidFill>
                  <a:srgbClr val="00B050"/>
                </a:solidFill>
              </a:rPr>
              <a:t>n </a:t>
            </a:r>
            <a:r>
              <a:rPr lang="el-GR" sz="2400" b="1" dirty="0">
                <a:solidFill>
                  <a:srgbClr val="00B050"/>
                </a:solidFill>
              </a:rPr>
              <a:t>μεγάλους αριθμούς και υπολογίστε την τιμή της ακολουθίας</a:t>
            </a:r>
          </a:p>
          <a:p>
            <a:r>
              <a:rPr lang="el-GR" sz="2600" dirty="0">
                <a:solidFill>
                  <a:srgbClr val="FF0000"/>
                </a:solidFill>
              </a:rPr>
              <a:t>Τι παρατηρείτε; </a:t>
            </a:r>
          </a:p>
          <a:p>
            <a:r>
              <a:rPr lang="el-GR" sz="2600" dirty="0">
                <a:solidFill>
                  <a:srgbClr val="FF0000"/>
                </a:solidFill>
              </a:rPr>
              <a:t>Που καταλήγετε;</a:t>
            </a:r>
          </a:p>
        </p:txBody>
      </p:sp>
    </p:spTree>
    <p:extLst>
      <p:ext uri="{BB962C8B-B14F-4D97-AF65-F5344CB8AC3E}">
        <p14:creationId xmlns:p14="http://schemas.microsoft.com/office/powerpoint/2010/main" val="21789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76271"/>
            <a:ext cx="10515600" cy="1024568"/>
          </a:xfrm>
        </p:spPr>
        <p:txBody>
          <a:bodyPr/>
          <a:lstStyle/>
          <a:p>
            <a:r>
              <a:rPr lang="el-GR" dirty="0"/>
              <a:t>Τι παρατηρούμε; Που καταλήγουμε;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28880" y="1473085"/>
            <a:ext cx="10515600" cy="3308235"/>
          </a:xfrm>
        </p:spPr>
        <p:txBody>
          <a:bodyPr/>
          <a:lstStyle/>
          <a:p>
            <a:r>
              <a:rPr lang="el-GR" dirty="0">
                <a:solidFill>
                  <a:srgbClr val="00B050"/>
                </a:solidFill>
              </a:rPr>
              <a:t>Παρατηρούμε:</a:t>
            </a:r>
            <a:r>
              <a:rPr lang="el-GR" dirty="0"/>
              <a:t> οι όροι της ακολουθίας </a:t>
            </a:r>
            <a:r>
              <a:rPr lang="el-GR" i="1" dirty="0"/>
              <a:t>πλησιάζουν</a:t>
            </a:r>
            <a:r>
              <a:rPr lang="el-GR" dirty="0"/>
              <a:t> ολοένα και περισσότερο το 0 καθώς ο δείκτης n αυξάνεται. </a:t>
            </a:r>
          </a:p>
          <a:p>
            <a:pPr lvl="1"/>
            <a:r>
              <a:rPr lang="el-GR" dirty="0"/>
              <a:t>Για τη συγκεκριμένη ακολουθία μπορούμε επίσης να παρατηρήσουμε ότι για καμιά τιμή του n δεν θα υπάρξει όρος (ίσος ή) μικρότερος του μηδενός. </a:t>
            </a:r>
          </a:p>
          <a:p>
            <a:r>
              <a:rPr lang="el-GR" b="1" dirty="0">
                <a:solidFill>
                  <a:srgbClr val="7030A0"/>
                </a:solidFill>
              </a:rPr>
              <a:t>Καταλήγουμε:</a:t>
            </a:r>
            <a:r>
              <a:rPr lang="el-GR" dirty="0"/>
              <a:t> Θα μπορούσαμε λοιπόν να πούμε ότι η ακολουθία μας δεν μπορεί να </a:t>
            </a:r>
            <a:r>
              <a:rPr lang="el-GR" i="1" dirty="0"/>
              <a:t>ξεπεράσει</a:t>
            </a:r>
            <a:r>
              <a:rPr lang="el-GR" dirty="0"/>
              <a:t> το μηδέν, με άλλα λόγια ότι έχει </a:t>
            </a:r>
            <a:r>
              <a:rPr lang="el-GR" i="1" dirty="0"/>
              <a:t>όριο</a:t>
            </a:r>
            <a:r>
              <a:rPr lang="el-GR" dirty="0"/>
              <a:t> τον αριθμό 0</a:t>
            </a:r>
            <a:r>
              <a:rPr lang="en-US" dirty="0"/>
              <a:t> (</a:t>
            </a:r>
            <a:r>
              <a:rPr lang="el-GR" dirty="0"/>
              <a:t>αν και ποτέ δεν θα γίνει ίση με το 0!).</a:t>
            </a:r>
          </a:p>
        </p:txBody>
      </p:sp>
      <p:sp>
        <p:nvSpPr>
          <p:cNvPr id="4" name="Θέση περιεχομένου 2"/>
          <p:cNvSpPr txBox="1">
            <a:spLocks/>
          </p:cNvSpPr>
          <p:nvPr/>
        </p:nvSpPr>
        <p:spPr>
          <a:xfrm>
            <a:off x="1113621" y="5475312"/>
            <a:ext cx="4350745" cy="1159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>
                <a:solidFill>
                  <a:srgbClr val="0070C0"/>
                </a:solidFill>
              </a:rPr>
              <a:t>Σε ποια συμβολική μορφή το γράφουμε;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B9F69B2D-DB54-42F7-9E00-7D6D3A5D0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184" y="5086618"/>
            <a:ext cx="3462788" cy="119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3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70C0"/>
                </a:solidFill>
              </a:rPr>
              <a:t>Το όριο της σταθερής ακολουθίας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8518" y="1825625"/>
            <a:ext cx="935496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49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Υπολογισμός ορίων άλλων ακολουθιών γνωρίζοντας ότι 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988278"/>
            <a:ext cx="10515600" cy="4351338"/>
          </a:xfrm>
        </p:spPr>
        <p:txBody>
          <a:bodyPr/>
          <a:lstStyle/>
          <a:p>
            <a:r>
              <a:rPr lang="el-GR" dirty="0"/>
              <a:t>Παραδείγματα</a:t>
            </a:r>
          </a:p>
          <a:p>
            <a:endParaRPr lang="el-GR" dirty="0"/>
          </a:p>
          <a:p>
            <a:endParaRPr lang="el-GR" dirty="0"/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Λύση</a:t>
            </a:r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B9F69B2D-DB54-42F7-9E00-7D6D3A5D0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930" y="888417"/>
            <a:ext cx="2772395" cy="960372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1325" y="3863018"/>
            <a:ext cx="2743200" cy="118110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732" y="2619201"/>
            <a:ext cx="2117648" cy="1135829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756590"/>
            <a:ext cx="480060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13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61CB-08E9-47F5-A857-B6DBAB02E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Άλλα παραδείγματα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3E164C-585B-418A-9BFF-7F1776C982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923" y="2454494"/>
            <a:ext cx="4256183" cy="344484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2EDF2D-7C17-4B69-B226-3B54E76A06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560" y="2093205"/>
            <a:ext cx="4600672" cy="429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4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Υπάρχει περίπτωση να μην έχει όριο μια ακολουθία;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869692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Έστω ότι ζητάμε το όριο της ακολουθίας</a:t>
            </a:r>
          </a:p>
          <a:p>
            <a:pPr marL="0" indent="0">
              <a:buNone/>
            </a:pPr>
            <a:r>
              <a:rPr lang="el-GR" dirty="0"/>
              <a:t>Οι όροι της είναι της μορφής</a:t>
            </a:r>
          </a:p>
          <a:p>
            <a:endParaRPr lang="el-GR" dirty="0"/>
          </a:p>
          <a:p>
            <a:r>
              <a:rPr lang="el-GR" dirty="0"/>
              <a:t>Η γραφική απεικόνιση της ακολουθίας είναι η εξής: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dirty="0">
                <a:solidFill>
                  <a:srgbClr val="FF0000"/>
                </a:solidFill>
              </a:rPr>
              <a:t>Που καταλήγουμε; 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3883" y="1524842"/>
            <a:ext cx="2447925" cy="83820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343" y="3742217"/>
            <a:ext cx="3925964" cy="2377656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0744" y="2363042"/>
            <a:ext cx="433387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4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Παραδείγματα υπολογισμού ορίου ακολουθίας όταν ο δείκτης </a:t>
            </a:r>
            <a:r>
              <a:rPr lang="en-US" dirty="0"/>
              <a:t>n </a:t>
            </a:r>
            <a:r>
              <a:rPr lang="el-GR" dirty="0"/>
              <a:t>τείνει στο άπειρο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2676" y="1949049"/>
            <a:ext cx="8282504" cy="490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948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50914" y="133770"/>
            <a:ext cx="11159168" cy="945883"/>
          </a:xfrm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rgbClr val="7030A0"/>
                </a:solidFill>
              </a:rPr>
              <a:t>Άθροισμα </a:t>
            </a:r>
            <a:r>
              <a:rPr lang="en-US" b="1" dirty="0">
                <a:solidFill>
                  <a:srgbClr val="7030A0"/>
                </a:solidFill>
              </a:rPr>
              <a:t>S</a:t>
            </a:r>
            <a:r>
              <a:rPr lang="el-GR" b="1" dirty="0">
                <a:solidFill>
                  <a:srgbClr val="7030A0"/>
                </a:solidFill>
              </a:rPr>
              <a:t>ν(</a:t>
            </a:r>
            <a:r>
              <a:rPr lang="en-US" b="1" dirty="0">
                <a:solidFill>
                  <a:srgbClr val="7030A0"/>
                </a:solidFill>
              </a:rPr>
              <a:t>S=sum) </a:t>
            </a:r>
            <a:r>
              <a:rPr lang="el-GR" dirty="0"/>
              <a:t> </a:t>
            </a:r>
            <a:r>
              <a:rPr lang="el-GR" dirty="0">
                <a:solidFill>
                  <a:srgbClr val="00B0F0"/>
                </a:solidFill>
              </a:rPr>
              <a:t>απείρων όρων </a:t>
            </a:r>
            <a:r>
              <a:rPr lang="el-GR" b="1" dirty="0">
                <a:solidFill>
                  <a:srgbClr val="00B050"/>
                </a:solidFill>
              </a:rPr>
              <a:t>γεωμετρικής προόδου</a:t>
            </a:r>
            <a:r>
              <a:rPr lang="el-GR" dirty="0"/>
              <a:t>. 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76943" y="1242432"/>
            <a:ext cx="6514322" cy="5009175"/>
          </a:xfrm>
        </p:spPr>
        <p:txBody>
          <a:bodyPr>
            <a:normAutofit lnSpcReduction="10000"/>
          </a:bodyPr>
          <a:lstStyle/>
          <a:p>
            <a:r>
              <a:rPr lang="el-GR" dirty="0"/>
              <a:t>Παράδειγμα 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sz="2200" dirty="0">
                <a:solidFill>
                  <a:srgbClr val="FF0000"/>
                </a:solidFill>
              </a:rPr>
              <a:t>Εξηγήστε γιατί το άθροισμα </a:t>
            </a:r>
            <a:r>
              <a:rPr lang="en-US" sz="2200" dirty="0">
                <a:solidFill>
                  <a:srgbClr val="FF0000"/>
                </a:solidFill>
              </a:rPr>
              <a:t>S</a:t>
            </a:r>
            <a:r>
              <a:rPr lang="el-GR" sz="2200" dirty="0">
                <a:solidFill>
                  <a:srgbClr val="FF0000"/>
                </a:solidFill>
              </a:rPr>
              <a:t>ν είναι άθροισμα όρων γεωμετρικής προόδου. Ποιος είναι ο λόγος;</a:t>
            </a:r>
          </a:p>
          <a:p>
            <a:r>
              <a:rPr lang="el-GR" sz="2200" dirty="0">
                <a:solidFill>
                  <a:srgbClr val="FF0000"/>
                </a:solidFill>
              </a:rPr>
              <a:t>Με τι θεωρείτε ότι ισούται αυτό το άθροισμα; 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16" y="1768702"/>
            <a:ext cx="9220200" cy="328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68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7030A0"/>
                </a:solidFill>
              </a:rPr>
              <a:t>Άθροισμα</a:t>
            </a:r>
            <a:r>
              <a:rPr lang="el-GR" dirty="0"/>
              <a:t> </a:t>
            </a:r>
            <a:r>
              <a:rPr lang="el-GR" dirty="0">
                <a:solidFill>
                  <a:srgbClr val="00B0F0"/>
                </a:solidFill>
              </a:rPr>
              <a:t>απείρων όρων </a:t>
            </a:r>
            <a:r>
              <a:rPr lang="el-GR" dirty="0">
                <a:solidFill>
                  <a:srgbClr val="00B050"/>
                </a:solidFill>
              </a:rPr>
              <a:t>γεωμετρικής προόδου</a:t>
            </a:r>
            <a:r>
              <a:rPr lang="el-GR" dirty="0"/>
              <a:t>. 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142" y="2199051"/>
            <a:ext cx="5591858" cy="2886075"/>
          </a:xfrm>
          <a:prstGeom prst="rect">
            <a:avLst/>
          </a:prstGeom>
        </p:spPr>
      </p:pic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1190739" y="1690688"/>
            <a:ext cx="5298195" cy="1016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Παράδειγμα (συνέχεια)</a:t>
            </a:r>
          </a:p>
        </p:txBody>
      </p:sp>
      <p:pic>
        <p:nvPicPr>
          <p:cNvPr id="3" name="Εικόνα 2" descr="Εικόνα που περιέχει κείμενο, διάγραμμα, γραμμή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0BAAAC7E-9EB6-93CB-6BD6-D27A258601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554"/>
          <a:stretch>
            <a:fillRect/>
          </a:stretch>
        </p:blipFill>
        <p:spPr bwMode="auto">
          <a:xfrm>
            <a:off x="6298163" y="3806890"/>
            <a:ext cx="5893837" cy="31631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6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solidFill>
                  <a:srgbClr val="7030A0"/>
                </a:solidFill>
              </a:rPr>
              <a:t>Άθροισμα</a:t>
            </a:r>
            <a:r>
              <a:rPr lang="el-GR" dirty="0"/>
              <a:t> </a:t>
            </a:r>
            <a:r>
              <a:rPr lang="en-US" dirty="0"/>
              <a:t>S</a:t>
            </a:r>
            <a:r>
              <a:rPr lang="el-GR" dirty="0"/>
              <a:t>ν </a:t>
            </a:r>
            <a:r>
              <a:rPr lang="el-GR" dirty="0">
                <a:solidFill>
                  <a:srgbClr val="00B0F0"/>
                </a:solidFill>
              </a:rPr>
              <a:t>απείρων όρων </a:t>
            </a:r>
            <a:r>
              <a:rPr lang="el-GR" dirty="0">
                <a:solidFill>
                  <a:srgbClr val="00B050"/>
                </a:solidFill>
              </a:rPr>
              <a:t>γεωμετρικής προόδου</a:t>
            </a:r>
            <a:r>
              <a:rPr lang="el-GR" dirty="0"/>
              <a:t>. 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75" y="4385793"/>
            <a:ext cx="10067925" cy="619125"/>
          </a:xfrm>
          <a:prstGeom prst="rect">
            <a:avLst/>
          </a:prstGeom>
        </p:spPr>
      </p:pic>
      <p:pic>
        <p:nvPicPr>
          <p:cNvPr id="5" name="Θέση περιεχομένου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24" y="2135198"/>
            <a:ext cx="10882951" cy="1500368"/>
          </a:xfrm>
          <a:prstGeom prst="rect">
            <a:avLst/>
          </a:prstGeom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440675" y="5431315"/>
            <a:ext cx="11468559" cy="11567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/>
              <a:t>Ερώτηση: Πότε μπορούμε να υπολογίσουμε το άθροισμα όρων γεωμετρικής προόδου με αυτόν τον τρόπο;</a:t>
            </a:r>
          </a:p>
          <a:p>
            <a:r>
              <a:rPr lang="el-GR" sz="2400" dirty="0"/>
              <a:t>Απάντηση:  Όταν το λ παίρνει τιμές ανάμεσα στο </a:t>
            </a:r>
            <a:r>
              <a:rPr lang="en-US" sz="2400" dirty="0"/>
              <a:t>-1 </a:t>
            </a:r>
            <a:r>
              <a:rPr lang="el-GR" sz="2400" dirty="0"/>
              <a:t>και 1 ή -1&lt;λ&lt;1.</a:t>
            </a:r>
          </a:p>
        </p:txBody>
      </p:sp>
    </p:spTree>
    <p:extLst>
      <p:ext uri="{BB962C8B-B14F-4D97-AF65-F5344CB8AC3E}">
        <p14:creationId xmlns:p14="http://schemas.microsoft.com/office/powerpoint/2010/main" val="190792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90542" cy="1325563"/>
          </a:xfrm>
        </p:spPr>
        <p:txBody>
          <a:bodyPr>
            <a:normAutofit/>
          </a:bodyPr>
          <a:lstStyle/>
          <a:p>
            <a:r>
              <a:rPr lang="el-GR" dirty="0"/>
              <a:t>Εισαγωγή στον Απειροστικό λογισμό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/>
          </a:bodyPr>
          <a:lstStyle/>
          <a:p>
            <a:r>
              <a:rPr lang="el-GR" dirty="0"/>
              <a:t>Η έκφραση </a:t>
            </a:r>
            <a:r>
              <a:rPr lang="el-GR" dirty="0">
                <a:solidFill>
                  <a:srgbClr val="00B0F0"/>
                </a:solidFill>
              </a:rPr>
              <a:t>«Απειροστικός λογισμός» </a:t>
            </a:r>
            <a:r>
              <a:rPr lang="el-GR" dirty="0"/>
              <a:t>στα αγγλικά λέγεται «</a:t>
            </a:r>
            <a:r>
              <a:rPr lang="en-US" b="1" dirty="0">
                <a:solidFill>
                  <a:srgbClr val="7030A0"/>
                </a:solidFill>
              </a:rPr>
              <a:t>Calculus</a:t>
            </a:r>
            <a:r>
              <a:rPr lang="el-GR" b="1" dirty="0">
                <a:solidFill>
                  <a:srgbClr val="7030A0"/>
                </a:solidFill>
              </a:rPr>
              <a:t>».</a:t>
            </a:r>
            <a:endParaRPr lang="en-US" b="1" dirty="0">
              <a:solidFill>
                <a:srgbClr val="7030A0"/>
              </a:solidFill>
            </a:endParaRPr>
          </a:p>
          <a:p>
            <a:r>
              <a:rPr lang="el-GR" dirty="0"/>
              <a:t>Η λέξη </a:t>
            </a:r>
            <a:r>
              <a:rPr lang="en-US" dirty="0"/>
              <a:t>calculus </a:t>
            </a:r>
            <a:r>
              <a:rPr lang="el-GR" dirty="0"/>
              <a:t>προέρχεται από τη λατινική λέξη </a:t>
            </a:r>
            <a:r>
              <a:rPr lang="en-US" i="1" dirty="0" err="1"/>
              <a:t>calx</a:t>
            </a:r>
            <a:r>
              <a:rPr lang="el-GR" i="1" dirty="0"/>
              <a:t> δηλ. μικρή πέτρα</a:t>
            </a:r>
            <a:r>
              <a:rPr lang="en-US" dirty="0"/>
              <a:t>. </a:t>
            </a:r>
            <a:r>
              <a:rPr lang="el-GR" dirty="0"/>
              <a:t>Ο πληθυντικός είναι </a:t>
            </a:r>
            <a:r>
              <a:rPr lang="en-US" i="1" dirty="0"/>
              <a:t>calculi</a:t>
            </a:r>
            <a:r>
              <a:rPr lang="en-US" dirty="0"/>
              <a:t> </a:t>
            </a:r>
            <a:r>
              <a:rPr lang="el-GR" dirty="0"/>
              <a:t>και μας δίνει την αγγλική λέξη </a:t>
            </a:r>
            <a:r>
              <a:rPr lang="en-US" i="1" dirty="0"/>
              <a:t>calculation</a:t>
            </a:r>
            <a:r>
              <a:rPr lang="en-US" dirty="0"/>
              <a:t> </a:t>
            </a:r>
            <a:r>
              <a:rPr lang="el-GR" dirty="0"/>
              <a:t>δηλαδή υπολογισμός</a:t>
            </a:r>
            <a:r>
              <a:rPr lang="en-US" dirty="0"/>
              <a:t>. </a:t>
            </a:r>
          </a:p>
          <a:p>
            <a:pPr lvl="1"/>
            <a:r>
              <a:rPr lang="el-GR" dirty="0"/>
              <a:t>Δηλαδή απλά μιλώντας, η έκφραση Απειροστικός λογισμός (</a:t>
            </a:r>
            <a:r>
              <a:rPr lang="en-US" dirty="0"/>
              <a:t>calculus) </a:t>
            </a:r>
            <a:r>
              <a:rPr lang="el-GR" dirty="0"/>
              <a:t>είναι η </a:t>
            </a:r>
            <a:r>
              <a:rPr lang="el-GR" b="1" dirty="0">
                <a:solidFill>
                  <a:srgbClr val="00B0F0"/>
                </a:solidFill>
              </a:rPr>
              <a:t>μέτρηση μικρών κομματιών ή ο υπολογισμός κάτι με τη βοήθειά τους</a:t>
            </a:r>
            <a:r>
              <a:rPr lang="el-GR" dirty="0"/>
              <a:t>.</a:t>
            </a:r>
          </a:p>
          <a:p>
            <a:r>
              <a:rPr lang="el-GR" dirty="0"/>
              <a:t> </a:t>
            </a:r>
            <a:r>
              <a:rPr lang="el-GR" dirty="0">
                <a:solidFill>
                  <a:srgbClr val="00B0F0"/>
                </a:solidFill>
              </a:rPr>
              <a:t>Ο Απειροστικός Λογισμός </a:t>
            </a:r>
            <a:r>
              <a:rPr lang="el-GR" dirty="0"/>
              <a:t>αποτελείται από δύο μέρη</a:t>
            </a:r>
            <a:r>
              <a:rPr lang="el-GR" b="1" dirty="0">
                <a:solidFill>
                  <a:srgbClr val="7030A0"/>
                </a:solidFill>
              </a:rPr>
              <a:t>: </a:t>
            </a:r>
            <a:r>
              <a:rPr lang="el-GR" b="1" dirty="0">
                <a:solidFill>
                  <a:srgbClr val="92D050"/>
                </a:solidFill>
              </a:rPr>
              <a:t>τον διαφορικό λογισμό και τον ολοκληρωτικό λογισμό</a:t>
            </a:r>
            <a:r>
              <a:rPr lang="el-GR" dirty="0">
                <a:solidFill>
                  <a:srgbClr val="92D050"/>
                </a:solidFill>
              </a:rPr>
              <a:t>.</a:t>
            </a:r>
          </a:p>
          <a:p>
            <a:pPr lvl="1"/>
            <a:r>
              <a:rPr lang="el-GR" dirty="0"/>
              <a:t>Απλά μιλώντας, στον διαφορικό λογισμό κόβεις κάτι σε μικρά κομμάτια για να βρεις πώς αυτό αλλάζει/μεταβάλλεται και στον ολοκληρωτικό λογισμό, ενώνεις τα μικρά κομμάτια μαζί για να βρεις το συνολικό μέγεθος που μπορεί να είναι το μήκος μια καμπύλης, το εμβαδόν ενός χωρίου ή ο όγκος ενός στερεού.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26" y="456406"/>
            <a:ext cx="1524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8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Εφαρμογή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053" y="1569502"/>
            <a:ext cx="4724400" cy="581025"/>
          </a:xfrm>
          <a:prstGeom prst="rect">
            <a:avLst/>
          </a:prstGeom>
        </p:spPr>
      </p:pic>
      <p:pic>
        <p:nvPicPr>
          <p:cNvPr id="8" name="Θέση περιεχομένου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7933" y="2876483"/>
            <a:ext cx="73914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12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825625"/>
            <a:ext cx="7115978" cy="4351338"/>
          </a:xfrm>
        </p:spPr>
        <p:txBody>
          <a:bodyPr/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pPr marL="0" indent="0">
              <a:buNone/>
            </a:pPr>
            <a:r>
              <a:rPr lang="el-GR" sz="3600" b="1" dirty="0">
                <a:solidFill>
                  <a:srgbClr val="0070C0"/>
                </a:solidFill>
              </a:rPr>
              <a:t>όριο συνάρτησης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l-GR" sz="3600" dirty="0">
                <a:solidFill>
                  <a:srgbClr val="0070C0"/>
                </a:solidFill>
              </a:rPr>
              <a:t>σε σημείο </a:t>
            </a:r>
            <a:r>
              <a:rPr lang="en-US" sz="3600" dirty="0">
                <a:solidFill>
                  <a:srgbClr val="0070C0"/>
                </a:solidFill>
              </a:rPr>
              <a:t>xo</a:t>
            </a:r>
            <a:endParaRPr lang="el-GR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132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AFC89D-0391-4177-9EEF-8A44868C56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589" y="276058"/>
            <a:ext cx="7638737" cy="658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842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Υπολογισμός του ορίου της συνάρτησης</a:t>
            </a:r>
            <a:br>
              <a:rPr lang="en-US" dirty="0"/>
            </a:br>
            <a:r>
              <a:rPr lang="el-GR" dirty="0"/>
              <a:t> </a:t>
            </a:r>
            <a:r>
              <a:rPr lang="en-US" dirty="0"/>
              <a:t>                            </a:t>
            </a:r>
            <a:r>
              <a:rPr lang="el-GR" dirty="0"/>
              <a:t>όταν το </a:t>
            </a:r>
            <a:r>
              <a:rPr lang="en-US" dirty="0"/>
              <a:t>x </a:t>
            </a:r>
            <a:r>
              <a:rPr lang="el-GR" dirty="0"/>
              <a:t>τείνει στο </a:t>
            </a:r>
            <a:r>
              <a:rPr lang="en-US" dirty="0"/>
              <a:t>1.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446" y="2725559"/>
            <a:ext cx="9194381" cy="2977228"/>
          </a:xfrm>
          <a:prstGeom prst="rect">
            <a:avLst/>
          </a:prstGeom>
        </p:spPr>
      </p:pic>
      <p:graphicFrame>
        <p:nvGraphicFramePr>
          <p:cNvPr id="5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01278"/>
              </p:ext>
            </p:extLst>
          </p:nvPr>
        </p:nvGraphicFramePr>
        <p:xfrm>
          <a:off x="1273080" y="1027906"/>
          <a:ext cx="2551112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3" imgW="850680" imgH="419040" progId="Equation.3">
                  <p:embed/>
                </p:oleObj>
              </mc:Choice>
              <mc:Fallback>
                <p:oleObj name="Εξίσωση" r:id="rId3" imgW="850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3080" y="1027906"/>
                        <a:ext cx="2551112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Εικόνα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4275" y="3492346"/>
            <a:ext cx="2470458" cy="2327243"/>
          </a:xfrm>
          <a:prstGeom prst="rect">
            <a:avLst/>
          </a:prstGeom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838200" y="2037556"/>
            <a:ext cx="5595651" cy="5278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Θα μπορούσαμε να δώσουμε στο </a:t>
            </a:r>
            <a:r>
              <a:rPr lang="en-US" sz="2000" dirty="0">
                <a:solidFill>
                  <a:srgbClr val="FF0000"/>
                </a:solidFill>
              </a:rPr>
              <a:t>x </a:t>
            </a:r>
            <a:r>
              <a:rPr lang="el-GR" sz="2000" dirty="0">
                <a:solidFill>
                  <a:srgbClr val="FF0000"/>
                </a:solidFill>
              </a:rPr>
              <a:t>την τιμή 1;  Αιτιολογείστε την απάντησή σας.</a:t>
            </a:r>
          </a:p>
        </p:txBody>
      </p:sp>
      <p:sp>
        <p:nvSpPr>
          <p:cNvPr id="7" name="Τίτλος 1"/>
          <p:cNvSpPr txBox="1">
            <a:spLocks/>
          </p:cNvSpPr>
          <p:nvPr/>
        </p:nvSpPr>
        <p:spPr>
          <a:xfrm>
            <a:off x="1025487" y="5654285"/>
            <a:ext cx="4141424" cy="890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600" dirty="0">
                <a:solidFill>
                  <a:srgbClr val="FF0000"/>
                </a:solidFill>
              </a:rPr>
              <a:t>Τι παρατηρούμε;</a:t>
            </a:r>
          </a:p>
        </p:txBody>
      </p:sp>
      <p:sp>
        <p:nvSpPr>
          <p:cNvPr id="9" name="Τίτλος 1"/>
          <p:cNvSpPr txBox="1">
            <a:spLocks/>
          </p:cNvSpPr>
          <p:nvPr/>
        </p:nvSpPr>
        <p:spPr>
          <a:xfrm>
            <a:off x="5166911" y="5718780"/>
            <a:ext cx="4141424" cy="890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dirty="0">
                <a:solidFill>
                  <a:srgbClr val="00B0F0"/>
                </a:solidFill>
              </a:rPr>
              <a:t>Παρατηρούμε ότι όσο οι τιμές του </a:t>
            </a:r>
            <a:r>
              <a:rPr lang="en-US" b="1" dirty="0">
                <a:solidFill>
                  <a:srgbClr val="00B0F0"/>
                </a:solidFill>
              </a:rPr>
              <a:t>x </a:t>
            </a:r>
            <a:r>
              <a:rPr lang="el-GR" b="1" dirty="0">
                <a:solidFill>
                  <a:srgbClr val="00B0F0"/>
                </a:solidFill>
              </a:rPr>
              <a:t>πλησιάζουν στο 1 οι τιμές της συνάρτησης πλησιάζουν στο 2;</a:t>
            </a:r>
          </a:p>
        </p:txBody>
      </p:sp>
    </p:spTree>
    <p:extLst>
      <p:ext uri="{BB962C8B-B14F-4D97-AF65-F5344CB8AC3E}">
        <p14:creationId xmlns:p14="http://schemas.microsoft.com/office/powerpoint/2010/main" val="311024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Όριο συναρτήσεων σε μια τιμή </a:t>
            </a:r>
            <a:r>
              <a:rPr lang="en-US" dirty="0"/>
              <a:t>xo</a:t>
            </a:r>
            <a:r>
              <a:rPr lang="el-GR" dirty="0"/>
              <a:t> που να ανήκει ή να μην ανήκει στο πεδίο ορισμού της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Στο παράδειγμα παρουσιάσαμε με απλό τρόπο και χωρίς μαθηματική αυστηρότητα την έννοια του ορίου μιας συνάρτησης </a:t>
            </a:r>
            <a:r>
              <a:rPr lang="en-US" dirty="0"/>
              <a:t>f </a:t>
            </a:r>
            <a:r>
              <a:rPr lang="el-GR" dirty="0">
                <a:solidFill>
                  <a:srgbClr val="00B050"/>
                </a:solidFill>
              </a:rPr>
              <a:t>σε ένα σημείο </a:t>
            </a:r>
            <a:r>
              <a:rPr lang="en-US" dirty="0">
                <a:solidFill>
                  <a:srgbClr val="00B050"/>
                </a:solidFill>
              </a:rPr>
              <a:t>xo</a:t>
            </a:r>
            <a:r>
              <a:rPr lang="el-GR" dirty="0">
                <a:solidFill>
                  <a:srgbClr val="00B050"/>
                </a:solidFill>
              </a:rPr>
              <a:t> που δεν ανήκει στο πεδίο ορισμού της αλλά υπάρχουν σημεία πολύ κοντά στο </a:t>
            </a:r>
            <a:r>
              <a:rPr lang="en-US" dirty="0">
                <a:solidFill>
                  <a:srgbClr val="00B050"/>
                </a:solidFill>
              </a:rPr>
              <a:t>xo.</a:t>
            </a:r>
            <a:endParaRPr lang="el-GR" dirty="0">
              <a:solidFill>
                <a:srgbClr val="00B050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552" y="4001294"/>
            <a:ext cx="9040157" cy="15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76340" y="0"/>
            <a:ext cx="10515600" cy="1325563"/>
          </a:xfrm>
        </p:spPr>
        <p:txBody>
          <a:bodyPr/>
          <a:lstStyle/>
          <a:p>
            <a:r>
              <a:rPr lang="el-GR" dirty="0"/>
              <a:t>Υπολογισμός ορίων με τη βοήθεια της γραφικής παράστασης (1/2)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262" y="1325563"/>
            <a:ext cx="7239000" cy="279082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602" y="3889956"/>
            <a:ext cx="6573398" cy="296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9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Καταλήγουμε (χωρίς τη μαθηματική αυστηρότητα) στον ορισμό ορίου συνάρτησης στο σημείο </a:t>
            </a:r>
            <a:r>
              <a:rPr lang="en-US" dirty="0"/>
              <a:t>xo</a:t>
            </a:r>
            <a:endParaRPr lang="el-GR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D34E057-4E35-495D-AEBE-65CEBE28EE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4902" y="2375489"/>
            <a:ext cx="6558811" cy="207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515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0688C-4309-4801-A4EA-BE6A7F18B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57" y="242371"/>
            <a:ext cx="6439909" cy="1325563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Αυστηρός ορισμός  ορίου συνάρτησης </a:t>
            </a:r>
            <a:r>
              <a:rPr lang="el-GR" b="1" dirty="0">
                <a:solidFill>
                  <a:srgbClr val="00B050"/>
                </a:solidFill>
              </a:rPr>
              <a:t>(επέκταση μελέτης)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7A64572-CFA5-4353-9250-CC26841EB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525" y="1856563"/>
            <a:ext cx="6219572" cy="28806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5F1142-B50A-4C9A-ADD1-6EB913DA6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666" y="242371"/>
            <a:ext cx="5127382" cy="36405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671205-EC0F-437D-867E-8F0FCB2F75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666" y="4472219"/>
            <a:ext cx="5429869" cy="238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6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550" y="572877"/>
            <a:ext cx="10248900" cy="522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814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096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(</a:t>
            </a:r>
            <a:r>
              <a:rPr lang="el-GR" b="1" dirty="0">
                <a:solidFill>
                  <a:srgbClr val="7030A0"/>
                </a:solidFill>
              </a:rPr>
              <a:t>ΕΠΕΚΤΑΣΗ ΜΕΛΕΤΗΣ)</a:t>
            </a:r>
            <a:br>
              <a:rPr lang="el-GR" dirty="0"/>
            </a:br>
            <a:r>
              <a:rPr lang="el-GR" dirty="0"/>
              <a:t>Πράξεις με το άπειρο που </a:t>
            </a:r>
            <a:r>
              <a:rPr lang="el-GR" u="sng" dirty="0">
                <a:solidFill>
                  <a:srgbClr val="00B050"/>
                </a:solidFill>
              </a:rPr>
              <a:t>επιτρέπονται*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7783" y="1366092"/>
            <a:ext cx="7965195" cy="3184371"/>
          </a:xfrm>
          <a:prstGeom prst="rect">
            <a:avLst/>
          </a:prstGeom>
        </p:spPr>
      </p:pic>
      <p:sp>
        <p:nvSpPr>
          <p:cNvPr id="6" name="Τίτλος 1"/>
          <p:cNvSpPr txBox="1">
            <a:spLocks/>
          </p:cNvSpPr>
          <p:nvPr/>
        </p:nvSpPr>
        <p:spPr>
          <a:xfrm>
            <a:off x="1122802" y="4792070"/>
            <a:ext cx="10515600" cy="18400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>
                <a:solidFill>
                  <a:srgbClr val="FF0000"/>
                </a:solidFill>
              </a:rPr>
              <a:t>Τι παρατηρούμε κοιτάζοντας τον παραπάνω πίνακα;</a:t>
            </a:r>
          </a:p>
          <a:p>
            <a:endParaRPr lang="el-GR" dirty="0"/>
          </a:p>
          <a:p>
            <a:r>
              <a:rPr lang="el-GR" dirty="0"/>
              <a:t>*</a:t>
            </a:r>
            <a:r>
              <a:rPr lang="el-GR" sz="5100" dirty="0"/>
              <a:t>Υπάρχουν πράξεις με το άπειρο που </a:t>
            </a:r>
            <a:r>
              <a:rPr lang="el-GR" sz="5100" b="1" u="sng" dirty="0">
                <a:solidFill>
                  <a:srgbClr val="7030A0"/>
                </a:solidFill>
              </a:rPr>
              <a:t>δεν επιτρέπονται, </a:t>
            </a:r>
            <a:r>
              <a:rPr lang="el-GR" sz="5100" b="1" dirty="0">
                <a:solidFill>
                  <a:srgbClr val="7030A0"/>
                </a:solidFill>
              </a:rPr>
              <a:t> ε</a:t>
            </a:r>
            <a:r>
              <a:rPr lang="el-GR" sz="5100" dirty="0"/>
              <a:t>ίναι </a:t>
            </a:r>
            <a:r>
              <a:rPr lang="el-GR" sz="5100" b="1" dirty="0">
                <a:solidFill>
                  <a:srgbClr val="7030A0"/>
                </a:solidFill>
              </a:rPr>
              <a:t>απροσδιόριστο</a:t>
            </a:r>
            <a:r>
              <a:rPr lang="el-GR" sz="5100" dirty="0"/>
              <a:t> το αποτέλεσμά τους όπως </a:t>
            </a:r>
            <a:r>
              <a:rPr lang="en-US" sz="5100" dirty="0"/>
              <a:t>1^ ∞ (1 </a:t>
            </a:r>
            <a:r>
              <a:rPr lang="el-GR" sz="5100" dirty="0"/>
              <a:t>εις την άπειρο).</a:t>
            </a:r>
          </a:p>
        </p:txBody>
      </p:sp>
    </p:spTree>
    <p:extLst>
      <p:ext uri="{BB962C8B-B14F-4D97-AF65-F5344CB8AC3E}">
        <p14:creationId xmlns:p14="http://schemas.microsoft.com/office/powerpoint/2010/main" val="3179715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28809" y="365125"/>
            <a:ext cx="11325339" cy="1325563"/>
          </a:xfrm>
        </p:spPr>
        <p:txBody>
          <a:bodyPr/>
          <a:lstStyle/>
          <a:p>
            <a:r>
              <a:rPr lang="el-GR" dirty="0">
                <a:solidFill>
                  <a:srgbClr val="0070C0"/>
                </a:solidFill>
              </a:rPr>
              <a:t>Απειροστικός λογισμός </a:t>
            </a:r>
            <a:r>
              <a:rPr lang="el-GR" dirty="0"/>
              <a:t>και </a:t>
            </a:r>
            <a:r>
              <a:rPr lang="el-GR" b="1" dirty="0">
                <a:solidFill>
                  <a:srgbClr val="7030A0"/>
                </a:solidFill>
              </a:rPr>
              <a:t>Μαθηματική ανάλυση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 Απειροστικός λογισμός είναι ένα σημαντικό μέρος της σύγχρονης εκπαίδευσης μαθηματικών.</a:t>
            </a:r>
          </a:p>
          <a:p>
            <a:r>
              <a:rPr lang="el-GR" dirty="0"/>
              <a:t> Ένα μάθημα λογισμού αποτελεί πύλη για άλλα, πιο προχωρημένα θέματα στα μαθηματικά που είναι αφιερωμένα στη μελέτη των συναρτήσεων και των ορίων που γενικά ονομάζονται Μαθηματική ανάλυση.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104381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pPr marL="0" indent="0">
              <a:buNone/>
            </a:pPr>
            <a:r>
              <a:rPr lang="el-GR" sz="3600" dirty="0">
                <a:solidFill>
                  <a:srgbClr val="00B0F0"/>
                </a:solidFill>
              </a:rPr>
              <a:t>Συνέχεια συνάρτησης</a:t>
            </a:r>
          </a:p>
        </p:txBody>
      </p:sp>
    </p:spTree>
    <p:extLst>
      <p:ext uri="{BB962C8B-B14F-4D97-AF65-F5344CB8AC3E}">
        <p14:creationId xmlns:p14="http://schemas.microsoft.com/office/powerpoint/2010/main" val="27291094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2901156"/>
            <a:ext cx="929640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3119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30507" y="365125"/>
            <a:ext cx="11777030" cy="1849265"/>
          </a:xfrm>
        </p:spPr>
        <p:txBody>
          <a:bodyPr>
            <a:normAutofit fontScale="90000"/>
          </a:bodyPr>
          <a:lstStyle/>
          <a:p>
            <a:r>
              <a:rPr lang="el-GR" dirty="0"/>
              <a:t>Ποια είναι τα όρια των παρακάτω συναρτήσεων όταν το </a:t>
            </a:r>
            <a:r>
              <a:rPr lang="en-US" dirty="0">
                <a:solidFill>
                  <a:srgbClr val="0070C0"/>
                </a:solidFill>
              </a:rPr>
              <a:t>x </a:t>
            </a:r>
            <a:r>
              <a:rPr lang="el-GR" dirty="0">
                <a:solidFill>
                  <a:srgbClr val="0070C0"/>
                </a:solidFill>
              </a:rPr>
              <a:t>τείνει στο </a:t>
            </a: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baseline="-25000" dirty="0">
                <a:solidFill>
                  <a:srgbClr val="0070C0"/>
                </a:solidFill>
              </a:rPr>
              <a:t>o</a:t>
            </a:r>
            <a:r>
              <a:rPr lang="el-GR" dirty="0">
                <a:solidFill>
                  <a:srgbClr val="0070C0"/>
                </a:solidFill>
              </a:rPr>
              <a:t>;</a:t>
            </a:r>
            <a:br>
              <a:rPr lang="el-GR" dirty="0">
                <a:solidFill>
                  <a:srgbClr val="0070C0"/>
                </a:solidFill>
              </a:rPr>
            </a:br>
            <a:r>
              <a:rPr lang="el-GR" dirty="0">
                <a:solidFill>
                  <a:srgbClr val="00B050"/>
                </a:solidFill>
              </a:rPr>
              <a:t>Ποια/</a:t>
            </a:r>
            <a:r>
              <a:rPr lang="el-GR" dirty="0" err="1">
                <a:solidFill>
                  <a:srgbClr val="00B050"/>
                </a:solidFill>
              </a:rPr>
              <a:t>ες</a:t>
            </a:r>
            <a:r>
              <a:rPr lang="el-GR" dirty="0">
                <a:solidFill>
                  <a:srgbClr val="00B050"/>
                </a:solidFill>
              </a:rPr>
              <a:t> από τις παρακάτω συναρτήσεις είναι συνεχείς;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5501" y="2396560"/>
            <a:ext cx="7905750" cy="279082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076" y="5369555"/>
            <a:ext cx="9477375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586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122842" y="365125"/>
            <a:ext cx="6230957" cy="2278923"/>
          </a:xfrm>
        </p:spPr>
        <p:txBody>
          <a:bodyPr>
            <a:noAutofit/>
          </a:bodyPr>
          <a:lstStyle/>
          <a:p>
            <a:r>
              <a:rPr lang="el-GR" sz="3200" dirty="0"/>
              <a:t>Σύμφωνα με αυτά που είπαμε σε προηγούμενες διαφάνειες </a:t>
            </a:r>
            <a:r>
              <a:rPr lang="el-GR" sz="3200" b="1" dirty="0">
                <a:solidFill>
                  <a:srgbClr val="00B0F0"/>
                </a:solidFill>
              </a:rPr>
              <a:t>το όριο της συνάρτησης στο </a:t>
            </a:r>
            <a:r>
              <a:rPr lang="en-US" sz="3200" b="1" dirty="0">
                <a:solidFill>
                  <a:srgbClr val="00B0F0"/>
                </a:solidFill>
              </a:rPr>
              <a:t>x=1 </a:t>
            </a:r>
            <a:r>
              <a:rPr lang="el-GR" sz="3200" b="1" dirty="0">
                <a:solidFill>
                  <a:srgbClr val="00B0F0"/>
                </a:solidFill>
              </a:rPr>
              <a:t>υπάρχει </a:t>
            </a:r>
            <a:r>
              <a:rPr lang="el-GR" sz="3200" dirty="0"/>
              <a:t>και είναι το 2 ενώ η συνάρτηση </a:t>
            </a:r>
            <a:r>
              <a:rPr lang="el-GR" sz="3200" b="1" u="sng" dirty="0">
                <a:solidFill>
                  <a:srgbClr val="00B050"/>
                </a:solidFill>
              </a:rPr>
              <a:t>δεν είναι συνεχής για </a:t>
            </a:r>
            <a:r>
              <a:rPr lang="en-US" sz="3200" b="1" u="sng" dirty="0">
                <a:solidFill>
                  <a:srgbClr val="00B050"/>
                </a:solidFill>
              </a:rPr>
              <a:t>x=1.</a:t>
            </a:r>
            <a:endParaRPr lang="el-GR" sz="3200" b="1" u="sng" dirty="0">
              <a:solidFill>
                <a:srgbClr val="00B050"/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6265" y="885888"/>
            <a:ext cx="3732709" cy="351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3356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pPr marL="0" indent="0">
              <a:buNone/>
            </a:pPr>
            <a:r>
              <a:rPr lang="el-GR" sz="4000" b="1" dirty="0">
                <a:solidFill>
                  <a:srgbClr val="00B0F0"/>
                </a:solidFill>
              </a:rPr>
              <a:t>Εφαπτόμενη καμπύλης</a:t>
            </a:r>
          </a:p>
        </p:txBody>
      </p:sp>
    </p:spTree>
    <p:extLst>
      <p:ext uri="{BB962C8B-B14F-4D97-AF65-F5344CB8AC3E}">
        <p14:creationId xmlns:p14="http://schemas.microsoft.com/office/powerpoint/2010/main" val="12056305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0" y="492584"/>
            <a:ext cx="5177927" cy="4718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b="1" dirty="0">
                <a:solidFill>
                  <a:srgbClr val="7030A0"/>
                </a:solidFill>
              </a:rPr>
              <a:t>Το ζήτημα της εφαπτομένης καμπύλης</a:t>
            </a:r>
          </a:p>
          <a:p>
            <a:endParaRPr lang="el-GR" sz="2400" dirty="0"/>
          </a:p>
          <a:p>
            <a:endParaRPr lang="el-GR" sz="2400" dirty="0"/>
          </a:p>
          <a:p>
            <a:r>
              <a:rPr lang="el-GR" sz="2400" dirty="0"/>
              <a:t>Απόσπασμα από το βιβλίο </a:t>
            </a:r>
            <a:r>
              <a:rPr lang="el-GR" sz="2400" b="1" dirty="0"/>
              <a:t>Απειροστικός λογισμός των </a:t>
            </a:r>
            <a:r>
              <a:rPr lang="el-GR" sz="2400" dirty="0" err="1"/>
              <a:t>Finney</a:t>
            </a:r>
            <a:r>
              <a:rPr lang="el-GR" sz="2400" dirty="0"/>
              <a:t>, R. L., </a:t>
            </a:r>
            <a:r>
              <a:rPr lang="el-GR" sz="2400" dirty="0" err="1"/>
              <a:t>Weir</a:t>
            </a:r>
            <a:r>
              <a:rPr lang="el-GR" sz="2400" dirty="0"/>
              <a:t>, M. D., &amp; </a:t>
            </a:r>
            <a:r>
              <a:rPr lang="el-GR" sz="2400" dirty="0" err="1"/>
              <a:t>Giordano</a:t>
            </a:r>
            <a:r>
              <a:rPr lang="el-GR" sz="2400" dirty="0"/>
              <a:t>, F. R. (2012).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2400" dirty="0"/>
              <a:t>Απόδοση στα ελληνικά Μανώλης </a:t>
            </a:r>
            <a:r>
              <a:rPr lang="el-GR" sz="2400" dirty="0" err="1"/>
              <a:t>Αντωνογιαννάκης</a:t>
            </a:r>
            <a:r>
              <a:rPr lang="el-GR" sz="2400" dirty="0"/>
              <a:t>, Πανεπιστημιακές Εκδόσεις Κρήτης.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193" y="88135"/>
            <a:ext cx="5464366" cy="676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884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36E2D-62E6-4FC5-9576-D23162D00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εφαπτομένη κύκλου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60D8182-25F4-436B-B9C6-D0457C5894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740" y="1947312"/>
            <a:ext cx="11304224" cy="382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9411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Τέμνουσα καμπύλης και εφαπτόμενη καμπύλης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18" y="1966109"/>
            <a:ext cx="5381682" cy="390855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06767"/>
            <a:ext cx="5556318" cy="382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4408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Από την τέμνουσα στην εφαπτομένη καμπύλης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3717" y="1690689"/>
            <a:ext cx="8101700" cy="446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693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29728" y="276990"/>
            <a:ext cx="11104084" cy="1111135"/>
          </a:xfrm>
        </p:spPr>
        <p:txBody>
          <a:bodyPr>
            <a:normAutofit fontScale="90000"/>
          </a:bodyPr>
          <a:lstStyle/>
          <a:p>
            <a:r>
              <a:rPr lang="el-GR" dirty="0"/>
              <a:t>Εφαπτομένη ευθεία σε μια γραφική παράσταση συνάρτησης σε σημείο </a:t>
            </a:r>
            <a:r>
              <a:rPr lang="en-US" dirty="0"/>
              <a:t>xo</a:t>
            </a:r>
            <a:r>
              <a:rPr lang="el-GR" dirty="0"/>
              <a:t> και η κλίση της 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7449" y="1779813"/>
            <a:ext cx="10064827" cy="485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41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296" y="220337"/>
            <a:ext cx="8508809" cy="6480036"/>
          </a:xfrm>
          <a:prstGeom prst="rect">
            <a:avLst/>
          </a:prstGeom>
        </p:spPr>
      </p:pic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9153" y="1539187"/>
            <a:ext cx="2996588" cy="28675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1900" dirty="0"/>
              <a:t>Εισαγωγικό κείμενο του βιβλίου των </a:t>
            </a:r>
            <a:endParaRPr lang="en-US" sz="1900" dirty="0"/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l-GR" sz="1900" dirty="0" err="1"/>
              <a:t>Finney</a:t>
            </a:r>
            <a:r>
              <a:rPr lang="el-GR" sz="1900" dirty="0"/>
              <a:t>, R. L., </a:t>
            </a:r>
            <a:r>
              <a:rPr lang="el-GR" sz="1900" dirty="0" err="1"/>
              <a:t>Weir</a:t>
            </a:r>
            <a:r>
              <a:rPr lang="el-GR" sz="1900" dirty="0"/>
              <a:t>, M. D., &amp; </a:t>
            </a:r>
            <a:r>
              <a:rPr lang="el-GR" sz="1900" dirty="0" err="1"/>
              <a:t>Giordano</a:t>
            </a:r>
            <a:r>
              <a:rPr lang="el-GR" sz="1900" dirty="0"/>
              <a:t>, F. R. (2012). </a:t>
            </a:r>
            <a:r>
              <a:rPr lang="el-GR" sz="1900" b="1" dirty="0"/>
              <a:t>Απειροστικός λογισμός</a:t>
            </a:r>
            <a:r>
              <a:rPr lang="el-GR" sz="1900" dirty="0"/>
              <a:t>.</a:t>
            </a:r>
            <a:r>
              <a:rPr lang="en-US" sz="1900" dirty="0"/>
              <a:t> </a:t>
            </a:r>
            <a:r>
              <a:rPr lang="el-GR" sz="1900" dirty="0"/>
              <a:t>Απόδοση στα ελληνικά Μανώλης </a:t>
            </a:r>
            <a:r>
              <a:rPr lang="el-GR" sz="1900" dirty="0" err="1"/>
              <a:t>Αντωνογιαννάκης</a:t>
            </a:r>
            <a:r>
              <a:rPr lang="en-US" sz="1900" dirty="0"/>
              <a:t>. </a:t>
            </a:r>
            <a:r>
              <a:rPr lang="el-GR" sz="1900" dirty="0"/>
              <a:t>Πανεπιστημιακές Εκδόσεις Κρήτης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57033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28878-286B-47EC-A49C-9F9E6085F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εφαπτομένη καμπύλης_ Επανάληψη και σύνοψη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9573A17-C814-499F-A1C3-DFB81C94B2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00867"/>
            <a:ext cx="10703804" cy="508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7090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273" y="167423"/>
            <a:ext cx="6934200" cy="4349492"/>
          </a:xfrm>
          <a:prstGeom prst="rect">
            <a:avLst/>
          </a:prstGeom>
        </p:spPr>
      </p:pic>
      <p:pic>
        <p:nvPicPr>
          <p:cNvPr id="5" name="Θέση περιεχομένου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4473" y="1432193"/>
            <a:ext cx="4997527" cy="461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987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369" y="2627799"/>
            <a:ext cx="6762750" cy="2085975"/>
          </a:xfrm>
          <a:prstGeom prst="rect">
            <a:avLst/>
          </a:prstGeom>
        </p:spPr>
      </p:pic>
      <p:pic>
        <p:nvPicPr>
          <p:cNvPr id="5" name="Θέση περιεχομένου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317" y="1486192"/>
            <a:ext cx="4568328" cy="461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2212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Μελέτη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5590" y="1520328"/>
            <a:ext cx="11171104" cy="4904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/>
              <a:t>Άθροισμα άπειρων όρων γεωμετρικής προόδου</a:t>
            </a:r>
            <a:r>
              <a:rPr lang="el-GR" dirty="0"/>
              <a:t>.</a:t>
            </a:r>
          </a:p>
          <a:p>
            <a:pPr marL="0" indent="0">
              <a:buNone/>
            </a:pPr>
            <a:endParaRPr lang="el-GR" b="1" dirty="0"/>
          </a:p>
          <a:p>
            <a:pPr marL="0" indent="0">
              <a:buNone/>
            </a:pPr>
            <a:r>
              <a:rPr lang="el-GR" b="1" dirty="0"/>
              <a:t>Γ’ Λυκείου. </a:t>
            </a:r>
            <a:r>
              <a:rPr lang="el-GR" dirty="0"/>
              <a:t>ΜΑΘΗΜΑΤΙΚΑ ΚΑΙ ΣΤΟΙΧΕΙΑ ΣΤΑΤΙΣΤΙΚΗΣ</a:t>
            </a:r>
          </a:p>
          <a:p>
            <a:pPr marL="0" indent="0">
              <a:buNone/>
            </a:pPr>
            <a:r>
              <a:rPr lang="el-GR" dirty="0"/>
              <a:t>ΚΕΦ. 1: Διαφορικός λογισμός</a:t>
            </a:r>
          </a:p>
          <a:p>
            <a:pPr marL="0" indent="0">
              <a:buNone/>
            </a:pPr>
            <a:r>
              <a:rPr lang="el-GR" b="1" dirty="0"/>
              <a:t>1.1. </a:t>
            </a:r>
            <a:r>
              <a:rPr lang="el-GR" b="1"/>
              <a:t>ΟΡΙΟ &amp; ΣΥΝΕΧΕΙΑ συνάρτησης</a:t>
            </a:r>
            <a:endParaRPr lang="el-GR" b="1" dirty="0"/>
          </a:p>
          <a:p>
            <a:pPr marL="0" indent="0">
              <a:buNone/>
            </a:pPr>
            <a:r>
              <a:rPr lang="el-GR" dirty="0"/>
              <a:t>1.2. Η έννοια της παραγώγου. </a:t>
            </a:r>
          </a:p>
          <a:p>
            <a:pPr marL="0" indent="0">
              <a:buNone/>
            </a:pPr>
            <a:r>
              <a:rPr lang="el-GR" dirty="0"/>
              <a:t>Εφαπτομένη καμπύλης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0478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54D71-BD88-4C23-B7A5-93934F8E1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7579"/>
          </a:xfrm>
        </p:spPr>
        <p:txBody>
          <a:bodyPr>
            <a:normAutofit fontScale="90000"/>
          </a:bodyPr>
          <a:lstStyle/>
          <a:p>
            <a:r>
              <a:rPr lang="el-GR" dirty="0"/>
              <a:t>Η σημασία της έννοιας του ορίου στον Απειροστικό λογισμό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E62F-CDFB-4116-821E-9534F13B7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59" y="1762699"/>
            <a:ext cx="11292288" cy="4414264"/>
          </a:xfrm>
        </p:spPr>
        <p:txBody>
          <a:bodyPr>
            <a:normAutofit/>
          </a:bodyPr>
          <a:lstStyle/>
          <a:p>
            <a:r>
              <a:rPr lang="el-GR" dirty="0"/>
              <a:t>Η έννοια του ορίου κατέχει καίρια θέση στον </a:t>
            </a:r>
            <a:r>
              <a:rPr lang="el-GR" b="1" dirty="0">
                <a:solidFill>
                  <a:srgbClr val="0070C0"/>
                </a:solidFill>
              </a:rPr>
              <a:t>Απειροστικό λογισμό </a:t>
            </a:r>
            <a:r>
              <a:rPr lang="el-GR" dirty="0"/>
              <a:t>και είναι μια από τις πιο θεμελιώδεις έννοιες στα σύγχρονα Μαθηματικά με εφαρμογές σε όλες τις θετικές επιστήμες. </a:t>
            </a:r>
          </a:p>
          <a:p>
            <a:r>
              <a:rPr lang="el-GR" dirty="0"/>
              <a:t>Το όριο γεννήθηκε στην προσπάθεια των Μαθηματικών να απαντήσουν ερωτήματα, όπως:</a:t>
            </a:r>
          </a:p>
          <a:p>
            <a:pPr marL="0" indent="0">
              <a:buNone/>
            </a:pPr>
            <a:r>
              <a:rPr lang="el-GR" sz="2400" i="1" dirty="0"/>
              <a:t>Πώς υπολογίζουμε το μήκος ενός καμπυλόγραμμου τμήματος;</a:t>
            </a:r>
          </a:p>
          <a:p>
            <a:pPr marL="0" indent="0">
              <a:buNone/>
            </a:pPr>
            <a:r>
              <a:rPr lang="el-GR" sz="2400" i="1" dirty="0"/>
              <a:t>Πώς υπολογίζουμε το εμβαδόν που περικλείεται μεταξύ μίας παραβολής και μίας ευθείας;</a:t>
            </a:r>
          </a:p>
          <a:p>
            <a:pPr marL="0" indent="0">
              <a:buNone/>
            </a:pPr>
            <a:r>
              <a:rPr lang="el-GR" sz="2400" i="1" dirty="0"/>
              <a:t>Πώς υπολογίζουμε την στιγμιαία ταχύτητα ενός κινητού;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55169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/>
            <a:r>
              <a:rPr lang="el-GR" altLang="en-US" sz="4000" dirty="0">
                <a:latin typeface="+mn-lt"/>
                <a:cs typeface="Times New Roman" panose="02020603050405020304" pitchFamily="18" charset="0"/>
              </a:rPr>
              <a:t>Μερικές εφαρμογές της έννοιας του ορίου στον Απειροστικό λογισμό &amp; Μαθηματική Ανάλυση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045" y="1690688"/>
            <a:ext cx="8207567" cy="50406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b="1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Εύρεση εφαπτομένης καμπύλης</a:t>
            </a:r>
            <a:r>
              <a:rPr lang="el-GR" altLang="en-US" b="1" i="1" u="sng" dirty="0">
                <a:solidFill>
                  <a:srgbClr val="00B05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b="1" i="1" u="sng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Δεδομένης της καμπύλης f(x) και σημείο αυτής P(x) χρησιμοποιώντας τον διαφορικό λογισμό βρίσκουμε την εξίσωση εφαπτομένης της στο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(x, P(x)). </a:t>
            </a:r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Εφαρμογή αυτού είναι ο υπολογισμός της στιγμιαίας ταχύτητας.</a:t>
            </a:r>
          </a:p>
          <a:p>
            <a:pPr algn="just">
              <a:lnSpc>
                <a:spcPct val="90000"/>
              </a:lnSpc>
            </a:pPr>
            <a:r>
              <a:rPr lang="el-GR" altLang="en-US" b="1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Υπολογισμός ορίου σειράς με άπειρους όρους </a:t>
            </a:r>
            <a:r>
              <a:rPr lang="el-GR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(π.χ. άθροισμα απείρων όρων γεωμετρικής προόδου).</a:t>
            </a:r>
          </a:p>
          <a:p>
            <a:pPr algn="just"/>
            <a:r>
              <a:rPr lang="el-GR" altLang="en-US" b="1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Εύρεση μεγίστης και ελαχίστης τιμής συνάρτησης </a:t>
            </a:r>
            <a:r>
              <a:rPr lang="el-GR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(π.χ. πότε μια ποσότητα αποκτά μεγίστη ή ελαχίστη τιμή.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7477" y="1524947"/>
            <a:ext cx="2419350" cy="268605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5683" y="4563564"/>
            <a:ext cx="24765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31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>
                <a:cs typeface="Times New Roman" panose="02020603050405020304" pitchFamily="18" charset="0"/>
              </a:rPr>
              <a:t>Μερικές εφαρμογές της έννοιας του ορίου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825625"/>
            <a:ext cx="6774455" cy="2437903"/>
          </a:xfrm>
        </p:spPr>
        <p:txBody>
          <a:bodyPr/>
          <a:lstStyle/>
          <a:p>
            <a:pPr algn="just"/>
            <a:r>
              <a:rPr lang="el-GR" altLang="en-US" b="1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Υπολογισμός εμβαδού επιπέδου χωρίου: </a:t>
            </a:r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εμβαδόν οποιουδήποτε επιπέδου χωρίου το οποίο περιγράφεται από γνωστή καμπύλη.</a:t>
            </a:r>
          </a:p>
          <a:p>
            <a:pPr algn="just"/>
            <a:r>
              <a:rPr lang="el-GR" altLang="en-US" b="1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Υπολογισμός όγκου στερεών </a:t>
            </a:r>
            <a:endParaRPr lang="en-US" altLang="en-US" b="1" i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l-GR" altLang="en-US" b="1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Υπολογισμός μήκος τόξου καμπύλης κ.α.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4878" y="1239110"/>
            <a:ext cx="2743200" cy="235267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2528" y="3368867"/>
            <a:ext cx="2495550" cy="373380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563" y="4263528"/>
            <a:ext cx="3968721" cy="2334542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0978" y="4465770"/>
            <a:ext cx="4195734" cy="221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0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sz="40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l-GR" sz="4000" dirty="0">
                <a:solidFill>
                  <a:srgbClr val="00B0F0"/>
                </a:solidFill>
              </a:rPr>
              <a:t>Όριο ακολουθίας α</a:t>
            </a:r>
            <a:r>
              <a:rPr lang="en-US" sz="4000" dirty="0">
                <a:solidFill>
                  <a:srgbClr val="00B0F0"/>
                </a:solidFill>
              </a:rPr>
              <a:t>n </a:t>
            </a:r>
            <a:endParaRPr lang="el-GR" sz="400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l-GR" sz="4000">
                <a:solidFill>
                  <a:srgbClr val="00B0F0"/>
                </a:solidFill>
              </a:rPr>
              <a:t>όταν </a:t>
            </a:r>
            <a:r>
              <a:rPr lang="el-GR" sz="4000" dirty="0">
                <a:solidFill>
                  <a:srgbClr val="00B0F0"/>
                </a:solidFill>
              </a:rPr>
              <a:t>το </a:t>
            </a:r>
            <a:r>
              <a:rPr lang="en-US" sz="4000" dirty="0">
                <a:solidFill>
                  <a:srgbClr val="00B0F0"/>
                </a:solidFill>
              </a:rPr>
              <a:t>n </a:t>
            </a:r>
            <a:r>
              <a:rPr lang="el-GR" sz="4000" dirty="0">
                <a:solidFill>
                  <a:srgbClr val="00B0F0"/>
                </a:solidFill>
              </a:rPr>
              <a:t>τείνει στο άπειρο</a:t>
            </a:r>
          </a:p>
        </p:txBody>
      </p:sp>
    </p:spTree>
    <p:extLst>
      <p:ext uri="{BB962C8B-B14F-4D97-AF65-F5344CB8AC3E}">
        <p14:creationId xmlns:p14="http://schemas.microsoft.com/office/powerpoint/2010/main" val="3616929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είναι διαισθητικά το όριο ακολουθίας;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έννοια του </a:t>
            </a:r>
            <a:r>
              <a:rPr lang="el-GR" i="1" dirty="0"/>
              <a:t>ορίου ακολουθίας</a:t>
            </a:r>
            <a:r>
              <a:rPr lang="el-GR" dirty="0"/>
              <a:t> </a:t>
            </a:r>
            <a:r>
              <a:rPr lang="el-GR" dirty="0">
                <a:solidFill>
                  <a:srgbClr val="00B050"/>
                </a:solidFill>
              </a:rPr>
              <a:t>α</a:t>
            </a:r>
            <a:r>
              <a:rPr lang="en-US" baseline="-25000" dirty="0">
                <a:solidFill>
                  <a:srgbClr val="00B050"/>
                </a:solidFill>
              </a:rPr>
              <a:t>n </a:t>
            </a:r>
            <a:r>
              <a:rPr lang="el-GR" dirty="0"/>
              <a:t>είναι από τις πιο σημαντικές έννοιες της μαθηματικής ανάλυσης. </a:t>
            </a:r>
          </a:p>
          <a:p>
            <a:r>
              <a:rPr lang="el-GR" dirty="0"/>
              <a:t>Διαισθητικά, μια ακολουθία λέμε ότι έχει </a:t>
            </a:r>
            <a:r>
              <a:rPr lang="el-GR" b="1" i="1" dirty="0">
                <a:solidFill>
                  <a:srgbClr val="7030A0"/>
                </a:solidFill>
              </a:rPr>
              <a:t>όριο</a:t>
            </a:r>
            <a:r>
              <a:rPr lang="el-GR" dirty="0"/>
              <a:t> ή ότι </a:t>
            </a:r>
            <a:r>
              <a:rPr lang="el-GR" b="1" i="1" dirty="0">
                <a:solidFill>
                  <a:srgbClr val="7030A0"/>
                </a:solidFill>
              </a:rPr>
              <a:t>συγκλίνει σε ένα αριθμό L,</a:t>
            </a:r>
            <a:r>
              <a:rPr lang="el-GR" i="1" dirty="0"/>
              <a:t> όταν οι όροι της πλησιάζουν όλο και περισσότερο τον αριθμό αυτό καθώς ο δείκτης </a:t>
            </a:r>
            <a:r>
              <a:rPr lang="en-US" i="1" dirty="0"/>
              <a:t>n </a:t>
            </a:r>
            <a:r>
              <a:rPr lang="el-GR" b="1" i="1" dirty="0">
                <a:solidFill>
                  <a:srgbClr val="00B050"/>
                </a:solidFill>
              </a:rPr>
              <a:t>αυξάνεται απεριόριστα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l-GR" i="1" dirty="0"/>
              <a:t>ή όπως λέμε </a:t>
            </a:r>
            <a:r>
              <a:rPr lang="el-GR" b="1" i="1" dirty="0">
                <a:solidFill>
                  <a:srgbClr val="00B050"/>
                </a:solidFill>
              </a:rPr>
              <a:t>τείνει στο άπειρο</a:t>
            </a:r>
            <a:r>
              <a:rPr lang="el-GR" i="1" dirty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538155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3279</TotalTime>
  <Words>1189</Words>
  <Application>Microsoft Office PowerPoint</Application>
  <PresentationFormat>Ευρεία οθόνη</PresentationFormat>
  <Paragraphs>127</Paragraphs>
  <Slides>43</Slides>
  <Notes>1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43</vt:i4>
      </vt:variant>
    </vt:vector>
  </HeadingPairs>
  <TitlesOfParts>
    <vt:vector size="49" baseType="lpstr">
      <vt:lpstr>Arial</vt:lpstr>
      <vt:lpstr>Calibri</vt:lpstr>
      <vt:lpstr>Calibri Light</vt:lpstr>
      <vt:lpstr>Times New Roman</vt:lpstr>
      <vt:lpstr>Θέμα του Office</vt:lpstr>
      <vt:lpstr>Εξίσωση</vt:lpstr>
      <vt:lpstr>  Μαθηματικά  4η ενότητα: Εισαγωγή στον Απειροστικό Λογισμό  4.1 Όρια, συνέχεια &amp; εφαπτομένη καμπύλης</vt:lpstr>
      <vt:lpstr>Εισαγωγή στον Απειροστικό λογισμό</vt:lpstr>
      <vt:lpstr>Απειροστικός λογισμός και Μαθηματική ανάλυση</vt:lpstr>
      <vt:lpstr>Παρουσίαση του PowerPoint</vt:lpstr>
      <vt:lpstr>Η σημασία της έννοιας του ορίου στον Απειροστικό λογισμό</vt:lpstr>
      <vt:lpstr>Μερικές εφαρμογές της έννοιας του ορίου στον Απειροστικό λογισμό &amp; Μαθηματική Ανάλυση</vt:lpstr>
      <vt:lpstr>Μερικές εφαρμογές της έννοιας του ορίου</vt:lpstr>
      <vt:lpstr>Παρουσίαση του PowerPoint</vt:lpstr>
      <vt:lpstr>Τι είναι διαισθητικά το όριο ακολουθίας;</vt:lpstr>
      <vt:lpstr>Αναζητώντας το όριο της ακολουθίας αn  = 1/n </vt:lpstr>
      <vt:lpstr>Τι παρατηρούμε; Που καταλήγουμε; </vt:lpstr>
      <vt:lpstr>Το όριο της σταθερής ακολουθίας</vt:lpstr>
      <vt:lpstr>Υπολογισμός ορίων άλλων ακολουθιών γνωρίζοντας ότι  </vt:lpstr>
      <vt:lpstr>Άλλα παραδείγματα</vt:lpstr>
      <vt:lpstr>Υπάρχει περίπτωση να μην έχει όριο μια ακολουθία;</vt:lpstr>
      <vt:lpstr>Παραδείγματα υπολογισμού ορίου ακολουθίας όταν ο δείκτης n τείνει στο άπειρο</vt:lpstr>
      <vt:lpstr>Άθροισμα Sν(S=sum)  απείρων όρων γεωμετρικής προόδου.  </vt:lpstr>
      <vt:lpstr>Άθροισμα απείρων όρων γεωμετρικής προόδου. </vt:lpstr>
      <vt:lpstr>Άθροισμα Sν απείρων όρων γεωμετρικής προόδου. </vt:lpstr>
      <vt:lpstr>Εφαρμογή</vt:lpstr>
      <vt:lpstr>Παρουσίαση του PowerPoint</vt:lpstr>
      <vt:lpstr>Παρουσίαση του PowerPoint</vt:lpstr>
      <vt:lpstr>Υπολογισμός του ορίου της συνάρτησης                              όταν το x τείνει στο 1.</vt:lpstr>
      <vt:lpstr>Όριο συναρτήσεων σε μια τιμή xo που να ανήκει ή να μην ανήκει στο πεδίο ορισμού της</vt:lpstr>
      <vt:lpstr>Υπολογισμός ορίων με τη βοήθεια της γραφικής παράστασης (1/2)</vt:lpstr>
      <vt:lpstr>Καταλήγουμε (χωρίς τη μαθηματική αυστηρότητα) στον ορισμό ορίου συνάρτησης στο σημείο xo</vt:lpstr>
      <vt:lpstr>Αυστηρός ορισμός  ορίου συνάρτησης (επέκταση μελέτης)</vt:lpstr>
      <vt:lpstr>Παρουσίαση του PowerPoint</vt:lpstr>
      <vt:lpstr>(ΕΠΕΚΤΑΣΗ ΜΕΛΕΤΗΣ) Πράξεις με το άπειρο που επιτρέπονται*</vt:lpstr>
      <vt:lpstr>Παρουσίαση του PowerPoint</vt:lpstr>
      <vt:lpstr>Παρουσίαση του PowerPoint</vt:lpstr>
      <vt:lpstr>Ποια είναι τα όρια των παρακάτω συναρτήσεων όταν το x τείνει στο xo; Ποια/ες από τις παρακάτω συναρτήσεις είναι συνεχείς;</vt:lpstr>
      <vt:lpstr>Σύμφωνα με αυτά που είπαμε σε προηγούμενες διαφάνειες το όριο της συνάρτησης στο x=1 υπάρχει και είναι το 2 ενώ η συνάρτηση δεν είναι συνεχής για x=1.</vt:lpstr>
      <vt:lpstr>Παρουσίαση του PowerPoint</vt:lpstr>
      <vt:lpstr>Παρουσίαση του PowerPoint</vt:lpstr>
      <vt:lpstr>Η εφαπτομένη κύκλου</vt:lpstr>
      <vt:lpstr>Τέμνουσα καμπύλης και εφαπτόμενη καμπύλης</vt:lpstr>
      <vt:lpstr>Από την τέμνουσα στην εφαπτομένη καμπύλης</vt:lpstr>
      <vt:lpstr>Εφαπτομένη ευθεία σε μια γραφική παράσταση συνάρτησης σε σημείο xo και η κλίση της </vt:lpstr>
      <vt:lpstr>Η εφαπτομένη καμπύλης_ Επανάληψη και σύνοψη</vt:lpstr>
      <vt:lpstr>Παρουσίαση του PowerPoint</vt:lpstr>
      <vt:lpstr>Παρουσίαση του PowerPoint</vt:lpstr>
      <vt:lpstr>Μελέτη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Μαθηματικά</dc:title>
  <dc:creator>Chr. Triantafillou</dc:creator>
  <cp:lastModifiedBy>Chrissavgi Triantafillou</cp:lastModifiedBy>
  <cp:revision>384</cp:revision>
  <dcterms:created xsi:type="dcterms:W3CDTF">2019-09-22T10:39:30Z</dcterms:created>
  <dcterms:modified xsi:type="dcterms:W3CDTF">2025-11-11T19:40:28Z</dcterms:modified>
</cp:coreProperties>
</file>