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7" r:id="rId3"/>
    <p:sldId id="313" r:id="rId4"/>
    <p:sldId id="314" r:id="rId5"/>
    <p:sldId id="262" r:id="rId6"/>
    <p:sldId id="265" r:id="rId7"/>
    <p:sldId id="308" r:id="rId8"/>
    <p:sldId id="267" r:id="rId9"/>
    <p:sldId id="285" r:id="rId10"/>
    <p:sldId id="271" r:id="rId11"/>
    <p:sldId id="284" r:id="rId12"/>
    <p:sldId id="309" r:id="rId13"/>
    <p:sldId id="286" r:id="rId14"/>
    <p:sldId id="295" r:id="rId15"/>
    <p:sldId id="273" r:id="rId16"/>
    <p:sldId id="297" r:id="rId17"/>
    <p:sldId id="287" r:id="rId18"/>
    <p:sldId id="290" r:id="rId19"/>
    <p:sldId id="291" r:id="rId20"/>
    <p:sldId id="282" r:id="rId21"/>
    <p:sldId id="274" r:id="rId22"/>
    <p:sldId id="263" r:id="rId23"/>
    <p:sldId id="275" r:id="rId24"/>
    <p:sldId id="310" r:id="rId25"/>
    <p:sldId id="303" r:id="rId26"/>
    <p:sldId id="298" r:id="rId27"/>
    <p:sldId id="264" r:id="rId28"/>
    <p:sldId id="306" r:id="rId29"/>
    <p:sldId id="266" r:id="rId30"/>
    <p:sldId id="293" r:id="rId31"/>
    <p:sldId id="312" r:id="rId32"/>
    <p:sldId id="300" r:id="rId33"/>
    <p:sldId id="311" r:id="rId34"/>
    <p:sldId id="315" r:id="rId35"/>
    <p:sldId id="316" r:id="rId36"/>
    <p:sldId id="317" r:id="rId37"/>
    <p:sldId id="318" r:id="rId38"/>
    <p:sldId id="322" r:id="rId39"/>
    <p:sldId id="326" r:id="rId40"/>
    <p:sldId id="325" r:id="rId41"/>
    <p:sldId id="323" r:id="rId42"/>
    <p:sldId id="324" r:id="rId43"/>
    <p:sldId id="305" r:id="rId4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>
        <p:scale>
          <a:sx n="80" d="100"/>
          <a:sy n="80" d="100"/>
        </p:scale>
        <p:origin x="1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8F87-07A5-413C-83F6-AA8DC2DAC9AE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C1BE-15C3-46B5-AA87-1F95DD53B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4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0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1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2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30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4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0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4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4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29E1-E97F-4EC3-8701-3DE999E6F227}" type="datetimeFigureOut">
              <a:rPr lang="el-GR" smtClean="0"/>
              <a:pPr/>
              <a:t>16/11/2022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3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42780" y="1167789"/>
            <a:ext cx="11106440" cy="4230476"/>
          </a:xfrm>
        </p:spPr>
        <p:txBody>
          <a:bodyPr>
            <a:normAutofit fontScale="90000"/>
          </a:bodyPr>
          <a:lstStyle/>
          <a:p>
            <a:r>
              <a:rPr lang="el-GR" sz="6600" dirty="0" smtClean="0">
                <a:solidFill>
                  <a:srgbClr val="7030A0"/>
                </a:solidFill>
              </a:rPr>
              <a:t/>
            </a:r>
            <a:br>
              <a:rPr lang="el-GR" sz="6600" dirty="0" smtClean="0">
                <a:solidFill>
                  <a:srgbClr val="7030A0"/>
                </a:solidFill>
              </a:rPr>
            </a:br>
            <a:r>
              <a:rPr lang="el-GR" sz="6600" dirty="0">
                <a:solidFill>
                  <a:srgbClr val="7030A0"/>
                </a:solidFill>
              </a:rPr>
              <a:t/>
            </a:r>
            <a:br>
              <a:rPr lang="el-GR" sz="6600" dirty="0">
                <a:solidFill>
                  <a:srgbClr val="7030A0"/>
                </a:solidFill>
              </a:rPr>
            </a:br>
            <a:r>
              <a:rPr lang="el-GR" sz="6600" dirty="0" smtClean="0">
                <a:solidFill>
                  <a:srgbClr val="7030A0"/>
                </a:solidFill>
              </a:rPr>
              <a:t>Μαθηματικά</a:t>
            </a:r>
            <a:r>
              <a:rPr lang="el-GR" sz="6600" dirty="0">
                <a:solidFill>
                  <a:srgbClr val="7030A0"/>
                </a:solidFill>
              </a:rPr>
              <a:t/>
            </a:r>
            <a:br>
              <a:rPr lang="el-GR" sz="6600" dirty="0">
                <a:solidFill>
                  <a:srgbClr val="7030A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l-GR" b="1" dirty="0" smtClean="0"/>
              <a:t>4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ενότητα: </a:t>
            </a:r>
            <a:r>
              <a:rPr lang="el-GR" b="1" dirty="0" smtClean="0">
                <a:solidFill>
                  <a:srgbClr val="00B0F0"/>
                </a:solidFill>
              </a:rPr>
              <a:t>Εισαγωγή στον Απειροστικό Λογισμό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00B050"/>
                </a:solidFill>
              </a:rPr>
              <a:t>4.1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Όρια, συνέχεια &amp; εφαπτομένη καμπύλης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12135" y="5553193"/>
            <a:ext cx="9144000" cy="1193799"/>
          </a:xfrm>
        </p:spPr>
        <p:txBody>
          <a:bodyPr>
            <a:normAutofit/>
          </a:bodyPr>
          <a:lstStyle/>
          <a:p>
            <a:r>
              <a:rPr lang="el-GR" sz="6000" dirty="0">
                <a:solidFill>
                  <a:srgbClr val="00B0F0"/>
                </a:solidFill>
              </a:rPr>
              <a:t>ΙΦΕ</a:t>
            </a:r>
          </a:p>
        </p:txBody>
      </p:sp>
    </p:spTree>
    <p:extLst>
      <p:ext uri="{BB962C8B-B14F-4D97-AF65-F5344CB8AC3E}">
        <p14:creationId xmlns:p14="http://schemas.microsoft.com/office/powerpoint/2010/main" val="32673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0901" y="323519"/>
            <a:ext cx="10982899" cy="1325563"/>
          </a:xfrm>
        </p:spPr>
        <p:txBody>
          <a:bodyPr>
            <a:normAutofit/>
          </a:bodyPr>
          <a:lstStyle/>
          <a:p>
            <a:pPr lvl="3" algn="l" rtl="0">
              <a:lnSpc>
                <a:spcPct val="90000"/>
              </a:lnSpc>
              <a:spcBef>
                <a:spcPct val="0"/>
              </a:spcBef>
            </a:pPr>
            <a:r>
              <a:rPr lang="el-GR" sz="3200" dirty="0" smtClean="0">
                <a:latin typeface="+mn-lt"/>
              </a:rPr>
              <a:t>Αναζητώντας </a:t>
            </a:r>
            <a:r>
              <a:rPr lang="el-GR" sz="3200" dirty="0" smtClean="0">
                <a:solidFill>
                  <a:srgbClr val="00B0F0"/>
                </a:solidFill>
                <a:latin typeface="+mn-lt"/>
              </a:rPr>
              <a:t>το όριο της ακολουθίας </a:t>
            </a:r>
            <a:r>
              <a:rPr lang="el-GR" sz="3200" b="1" i="1" dirty="0" smtClean="0">
                <a:solidFill>
                  <a:srgbClr val="00B0F0"/>
                </a:solidFill>
                <a:latin typeface="+mn-lt"/>
              </a:rPr>
              <a:t>α</a:t>
            </a:r>
            <a:r>
              <a:rPr lang="en-US" sz="3200" b="1" i="1" baseline="-25000" dirty="0" smtClean="0">
                <a:solidFill>
                  <a:srgbClr val="00B0F0"/>
                </a:solidFill>
                <a:latin typeface="+mn-lt"/>
              </a:rPr>
              <a:t>n</a:t>
            </a:r>
            <a:r>
              <a:rPr lang="el-GR" sz="3200" b="1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srgbClr val="00B0F0"/>
                </a:solidFill>
                <a:latin typeface="+mn-lt"/>
              </a:rPr>
              <a:t> = 1/</a:t>
            </a:r>
            <a:r>
              <a:rPr lang="en-US" sz="3200" dirty="0" smtClean="0">
                <a:solidFill>
                  <a:srgbClr val="00B0F0"/>
                </a:solidFill>
                <a:latin typeface="+mn-lt"/>
              </a:rPr>
              <a:t>n</a:t>
            </a:r>
            <a:r>
              <a:rPr lang="el-GR" sz="3200" dirty="0" smtClean="0">
                <a:solidFill>
                  <a:srgbClr val="00B0F0"/>
                </a:solidFill>
                <a:latin typeface="+mn-lt"/>
              </a:rPr>
              <a:t> </a:t>
            </a:r>
            <a:endParaRPr lang="el-G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3">
              <a:spcBef>
                <a:spcPts val="1000"/>
              </a:spcBef>
            </a:pPr>
            <a:r>
              <a:rPr lang="el-GR" sz="2400" b="1" dirty="0" smtClean="0">
                <a:solidFill>
                  <a:srgbClr val="00B050"/>
                </a:solidFill>
              </a:rPr>
              <a:t>Έστω η ακολουθία </a:t>
            </a:r>
            <a:r>
              <a:rPr lang="el-GR" sz="2400" b="1" i="1" dirty="0">
                <a:solidFill>
                  <a:srgbClr val="00B050"/>
                </a:solidFill>
              </a:rPr>
              <a:t>α</a:t>
            </a:r>
            <a:r>
              <a:rPr lang="en-US" sz="2400" b="1" i="1" baseline="-25000" dirty="0">
                <a:solidFill>
                  <a:srgbClr val="00B050"/>
                </a:solidFill>
              </a:rPr>
              <a:t>n</a:t>
            </a:r>
            <a:r>
              <a:rPr lang="el-GR" sz="2400" b="1" i="1" dirty="0">
                <a:solidFill>
                  <a:srgbClr val="00B050"/>
                </a:solidFill>
              </a:rPr>
              <a:t> </a:t>
            </a:r>
            <a:r>
              <a:rPr lang="el-GR" sz="2400" b="1" dirty="0">
                <a:solidFill>
                  <a:srgbClr val="00B050"/>
                </a:solidFill>
              </a:rPr>
              <a:t> = 1/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l-GR" sz="2400" b="1" dirty="0">
                <a:solidFill>
                  <a:srgbClr val="00B050"/>
                </a:solidFill>
              </a:rPr>
              <a:t> </a:t>
            </a:r>
            <a:endParaRPr lang="el-GR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DC84689-7E72-4361-B630-128597A3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" y="2575613"/>
            <a:ext cx="6720289" cy="39124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01" y="2019662"/>
            <a:ext cx="4362450" cy="1552575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7558489" y="4759287"/>
            <a:ext cx="4497062" cy="1417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1000"/>
              </a:spcBef>
              <a:buNone/>
            </a:pPr>
            <a:r>
              <a:rPr lang="el-GR" sz="2400" b="1" dirty="0" smtClean="0">
                <a:solidFill>
                  <a:srgbClr val="00B050"/>
                </a:solidFill>
              </a:rPr>
              <a:t>Με τη βοήθεια </a:t>
            </a:r>
            <a:r>
              <a:rPr lang="en-US" sz="2400" b="1" dirty="0" smtClean="0">
                <a:solidFill>
                  <a:srgbClr val="00B050"/>
                </a:solidFill>
              </a:rPr>
              <a:t>scientific calculator: </a:t>
            </a:r>
            <a:r>
              <a:rPr lang="el-GR" sz="2400" b="1" dirty="0" smtClean="0">
                <a:solidFill>
                  <a:srgbClr val="00B050"/>
                </a:solidFill>
              </a:rPr>
              <a:t>Θέστε </a:t>
            </a:r>
            <a:r>
              <a:rPr lang="el-GR" sz="2400" b="1" dirty="0">
                <a:solidFill>
                  <a:srgbClr val="00B050"/>
                </a:solidFill>
              </a:rPr>
              <a:t>στη θέση του </a:t>
            </a:r>
            <a:r>
              <a:rPr lang="en-US" sz="2400" b="1" dirty="0">
                <a:solidFill>
                  <a:srgbClr val="00B050"/>
                </a:solidFill>
              </a:rPr>
              <a:t>n </a:t>
            </a:r>
            <a:r>
              <a:rPr lang="el-GR" sz="2400" b="1" dirty="0">
                <a:solidFill>
                  <a:srgbClr val="00B050"/>
                </a:solidFill>
              </a:rPr>
              <a:t>μεγάλους αριθμούς και υπολογίστε την </a:t>
            </a:r>
            <a:r>
              <a:rPr lang="el-GR" sz="2400" b="1" dirty="0" smtClean="0">
                <a:solidFill>
                  <a:srgbClr val="00B050"/>
                </a:solidFill>
              </a:rPr>
              <a:t>τιμή </a:t>
            </a:r>
            <a:r>
              <a:rPr lang="el-GR" sz="2400" b="1" dirty="0">
                <a:solidFill>
                  <a:srgbClr val="00B050"/>
                </a:solidFill>
              </a:rPr>
              <a:t>της </a:t>
            </a:r>
            <a:r>
              <a:rPr lang="el-GR" sz="2400" b="1" dirty="0" smtClean="0">
                <a:solidFill>
                  <a:srgbClr val="00B050"/>
                </a:solidFill>
              </a:rPr>
              <a:t>ακολουθίας</a:t>
            </a:r>
            <a:endParaRPr lang="el-GR" sz="2400" b="1" dirty="0">
              <a:solidFill>
                <a:srgbClr val="00B050"/>
              </a:solidFill>
            </a:endParaRPr>
          </a:p>
          <a:p>
            <a:r>
              <a:rPr lang="el-GR" sz="2600" dirty="0" smtClean="0">
                <a:solidFill>
                  <a:srgbClr val="FF0000"/>
                </a:solidFill>
              </a:rPr>
              <a:t>Τι παρατηρείτε; </a:t>
            </a:r>
          </a:p>
          <a:p>
            <a:r>
              <a:rPr lang="el-GR" sz="2600" dirty="0" smtClean="0">
                <a:solidFill>
                  <a:srgbClr val="FF0000"/>
                </a:solidFill>
              </a:rPr>
              <a:t>Που καταλήγετε;</a:t>
            </a:r>
            <a:endParaRPr lang="el-GR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6271"/>
            <a:ext cx="10515600" cy="1024568"/>
          </a:xfrm>
        </p:spPr>
        <p:txBody>
          <a:bodyPr/>
          <a:lstStyle/>
          <a:p>
            <a:r>
              <a:rPr lang="el-GR" dirty="0"/>
              <a:t>Τι παρατηρούμε; Που καταλήγουμε;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880" y="1473085"/>
            <a:ext cx="10515600" cy="3308235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Παρατηρούμε:</a:t>
            </a:r>
            <a:r>
              <a:rPr lang="el-GR" dirty="0" smtClean="0"/>
              <a:t> οι </a:t>
            </a:r>
            <a:r>
              <a:rPr lang="el-GR" dirty="0"/>
              <a:t>όροι της ακολουθίας </a:t>
            </a:r>
            <a:r>
              <a:rPr lang="el-GR" i="1" dirty="0"/>
              <a:t>πλησιάζουν</a:t>
            </a:r>
            <a:r>
              <a:rPr lang="el-GR" dirty="0"/>
              <a:t> ολοένα και περισσότερο το 0 καθώς ο δείκτης n αυξάνεται. </a:t>
            </a:r>
            <a:endParaRPr lang="el-GR" dirty="0" smtClean="0"/>
          </a:p>
          <a:p>
            <a:pPr lvl="1"/>
            <a:r>
              <a:rPr lang="el-GR" dirty="0" smtClean="0"/>
              <a:t>Για </a:t>
            </a:r>
            <a:r>
              <a:rPr lang="el-GR" dirty="0"/>
              <a:t>τη συγκεκριμένη ακολουθία μπορούμε επίσης να παρατηρήσουμε ότι για καμιά τιμή του n δεν θα υπάρξει όρος (ίσος ή) μικρότερος του μηδενός. </a:t>
            </a:r>
            <a:endParaRPr lang="el-GR" dirty="0" smtClean="0"/>
          </a:p>
          <a:p>
            <a:r>
              <a:rPr lang="el-GR" b="1" dirty="0" smtClean="0">
                <a:solidFill>
                  <a:srgbClr val="7030A0"/>
                </a:solidFill>
              </a:rPr>
              <a:t>Καταλήγουμε:</a:t>
            </a:r>
            <a:r>
              <a:rPr lang="el-GR" dirty="0" smtClean="0"/>
              <a:t> Θα </a:t>
            </a:r>
            <a:r>
              <a:rPr lang="el-GR" dirty="0"/>
              <a:t>μπορούσαμε λοιπόν να πούμε ότι η ακολουθία μας δεν μπορεί να </a:t>
            </a:r>
            <a:r>
              <a:rPr lang="el-GR" i="1" dirty="0"/>
              <a:t>ξεπεράσει</a:t>
            </a:r>
            <a:r>
              <a:rPr lang="el-GR" dirty="0"/>
              <a:t> το μηδέν, με άλλα λόγια ότι έχει </a:t>
            </a:r>
            <a:r>
              <a:rPr lang="el-GR" i="1" dirty="0"/>
              <a:t>όριο</a:t>
            </a:r>
            <a:r>
              <a:rPr lang="el-GR" dirty="0"/>
              <a:t> τον αριθμό </a:t>
            </a:r>
            <a:r>
              <a:rPr lang="el-GR" dirty="0" smtClean="0"/>
              <a:t>0</a:t>
            </a:r>
            <a:r>
              <a:rPr lang="en-US" dirty="0" smtClean="0"/>
              <a:t> (</a:t>
            </a:r>
            <a:r>
              <a:rPr lang="el-GR" dirty="0" smtClean="0"/>
              <a:t>αν και ποτέ δεν θα γίνει ίση με το 0!).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1113621" y="5475312"/>
            <a:ext cx="4350745" cy="115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0070C0"/>
                </a:solidFill>
              </a:rPr>
              <a:t>Σε ποια συμβολική μορφή το γράφουμε;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B9F69B2D-DB54-42F7-9E00-7D6D3A5D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184" y="5086618"/>
            <a:ext cx="3462788" cy="11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Το όριο της σταθερής ακολουθίας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518" y="1825625"/>
            <a:ext cx="9354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ορίων άλλων ακολουθιών γνωρίζοντας ότι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88278"/>
            <a:ext cx="10515600" cy="4351338"/>
          </a:xfrm>
        </p:spPr>
        <p:txBody>
          <a:bodyPr/>
          <a:lstStyle/>
          <a:p>
            <a:r>
              <a:rPr lang="el-GR" dirty="0" smtClean="0"/>
              <a:t>Παραδείγματα</a:t>
            </a:r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Λύση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B9F69B2D-DB54-42F7-9E00-7D6D3A5D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30" y="888417"/>
            <a:ext cx="2772395" cy="9603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325" y="3863018"/>
            <a:ext cx="2743200" cy="11811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732" y="2619201"/>
            <a:ext cx="2117648" cy="113582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56590"/>
            <a:ext cx="4800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561CB-08E9-47F5-A857-B6DBAB02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Άλλα παραδείγματα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3E164C-585B-418A-9BFF-7F1776C98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23" y="2454494"/>
            <a:ext cx="4256183" cy="34448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82EDF2D-7C17-4B69-B226-3B54E76A0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60" y="2093205"/>
            <a:ext cx="4600672" cy="42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Υπάρχει περίπτωση να μην έχει όριο μια ακολουθία;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6969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Έστω ότι ζητάμε το όριο της ακολουθίας</a:t>
            </a:r>
          </a:p>
          <a:p>
            <a:pPr marL="0" indent="0">
              <a:buNone/>
            </a:pPr>
            <a:r>
              <a:rPr lang="el-GR" dirty="0" smtClean="0"/>
              <a:t>Οι όροι της είναι της μορφής</a:t>
            </a:r>
          </a:p>
          <a:p>
            <a:endParaRPr lang="el-GR" dirty="0"/>
          </a:p>
          <a:p>
            <a:r>
              <a:rPr lang="el-GR" dirty="0" smtClean="0"/>
              <a:t>Η γραφική απεικόνιση της ακολουθίας είναι </a:t>
            </a:r>
            <a:r>
              <a:rPr lang="el-GR" dirty="0"/>
              <a:t>η</a:t>
            </a:r>
            <a:r>
              <a:rPr lang="el-GR" dirty="0" smtClean="0"/>
              <a:t> εξής: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Που καταλήγουμε;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83" y="1524842"/>
            <a:ext cx="2447925" cy="8382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43" y="3742217"/>
            <a:ext cx="3925964" cy="237765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44" y="2363042"/>
            <a:ext cx="4333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Παραδείγματα υπολογισμού ορίου ακολουθίας όταν ο δείκτης </a:t>
            </a:r>
            <a:r>
              <a:rPr lang="en-US" dirty="0" smtClean="0"/>
              <a:t>n </a:t>
            </a:r>
            <a:r>
              <a:rPr lang="el-GR" dirty="0" smtClean="0"/>
              <a:t>τείνει στο άπειρο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676" y="1949049"/>
            <a:ext cx="8282504" cy="49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0914" y="133770"/>
            <a:ext cx="11159168" cy="945883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Άθροισμα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l-GR" b="1" dirty="0" smtClean="0">
                <a:solidFill>
                  <a:srgbClr val="7030A0"/>
                </a:solidFill>
              </a:rPr>
              <a:t>ν(</a:t>
            </a:r>
            <a:r>
              <a:rPr lang="en-US" b="1" dirty="0" smtClean="0">
                <a:solidFill>
                  <a:srgbClr val="7030A0"/>
                </a:solidFill>
              </a:rPr>
              <a:t>S=sum)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B0F0"/>
                </a:solidFill>
              </a:rPr>
              <a:t>απείρων όρων </a:t>
            </a:r>
            <a:r>
              <a:rPr lang="el-GR" b="1" dirty="0" smtClean="0">
                <a:solidFill>
                  <a:srgbClr val="00B050"/>
                </a:solidFill>
              </a:rPr>
              <a:t>γεωμετρικής προόδου</a:t>
            </a:r>
            <a:r>
              <a:rPr lang="el-GR" dirty="0" smtClean="0"/>
              <a:t>.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67788"/>
            <a:ext cx="10515600" cy="500917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Παράδειγμα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Εξηγήστε γιατί το άθροισμα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l-GR" dirty="0" smtClean="0">
                <a:solidFill>
                  <a:srgbClr val="FF0000"/>
                </a:solidFill>
              </a:rPr>
              <a:t>ν είναι άθροισμα όρων γεωμετρικής προόδου. Ποιος είναι ο λόγος;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Με τι θεωρείτε ότι ισούται αυτό το άθροισμα; 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20" y="1591421"/>
            <a:ext cx="8419118" cy="30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Άθροισμα</a:t>
            </a:r>
            <a:r>
              <a:rPr lang="el-GR" dirty="0"/>
              <a:t> </a:t>
            </a:r>
            <a:r>
              <a:rPr lang="el-GR" dirty="0">
                <a:solidFill>
                  <a:srgbClr val="00B0F0"/>
                </a:solidFill>
              </a:rPr>
              <a:t>απείρων όρων </a:t>
            </a:r>
            <a:r>
              <a:rPr lang="el-GR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/>
              <a:t>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707415"/>
            <a:ext cx="10058400" cy="2886075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90739" y="1690688"/>
            <a:ext cx="5298195" cy="101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Παράδειγμα (συνέχεια)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Άθροισμα</a:t>
            </a:r>
            <a:r>
              <a:rPr lang="el-GR" dirty="0"/>
              <a:t> </a:t>
            </a:r>
            <a:r>
              <a:rPr lang="en-US" dirty="0" smtClean="0"/>
              <a:t>S</a:t>
            </a:r>
            <a:r>
              <a:rPr lang="el-GR" dirty="0" smtClean="0"/>
              <a:t>ν </a:t>
            </a:r>
            <a:r>
              <a:rPr lang="el-GR" dirty="0" smtClean="0">
                <a:solidFill>
                  <a:srgbClr val="00B0F0"/>
                </a:solidFill>
              </a:rPr>
              <a:t>απείρων </a:t>
            </a:r>
            <a:r>
              <a:rPr lang="el-GR" dirty="0">
                <a:solidFill>
                  <a:srgbClr val="00B0F0"/>
                </a:solidFill>
              </a:rPr>
              <a:t>όρων </a:t>
            </a:r>
            <a:r>
              <a:rPr lang="el-GR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4385793"/>
            <a:ext cx="10067925" cy="619125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4" y="2135198"/>
            <a:ext cx="10882951" cy="1500368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40675" y="5431315"/>
            <a:ext cx="11468559" cy="115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Ερώτηση: Πότε </a:t>
            </a:r>
            <a:r>
              <a:rPr lang="el-GR" sz="2400" dirty="0"/>
              <a:t>μπορούμε να </a:t>
            </a:r>
            <a:r>
              <a:rPr lang="el-GR" sz="2400" dirty="0" smtClean="0"/>
              <a:t>υπολογίσουμε το άθροισμα όρων γεωμετρικής προόδου με αυτόν τον τρόπο;</a:t>
            </a:r>
            <a:endParaRPr lang="el-GR" sz="2400" dirty="0"/>
          </a:p>
          <a:p>
            <a:r>
              <a:rPr lang="el-GR" sz="2400" dirty="0" smtClean="0"/>
              <a:t>Απάντηση:  Όταν το λ παίρνει τιμές ανάμεσα στο </a:t>
            </a:r>
            <a:r>
              <a:rPr lang="en-US" sz="2400" dirty="0" smtClean="0"/>
              <a:t>-1 </a:t>
            </a:r>
            <a:r>
              <a:rPr lang="el-GR" sz="2400" dirty="0" smtClean="0"/>
              <a:t>και 1 ή -1&lt;λ&lt;1.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079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90542" cy="1325563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 στον Απειροστικό λογισμό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έκφραση </a:t>
            </a:r>
            <a:r>
              <a:rPr lang="el-GR" dirty="0" smtClean="0">
                <a:solidFill>
                  <a:srgbClr val="00B0F0"/>
                </a:solidFill>
              </a:rPr>
              <a:t>«Απειροστικός λογισμός» </a:t>
            </a:r>
            <a:r>
              <a:rPr lang="el-GR" dirty="0" smtClean="0"/>
              <a:t>στα αγγλικά λέγεται «</a:t>
            </a:r>
            <a:r>
              <a:rPr lang="en-US" b="1" dirty="0" smtClean="0">
                <a:solidFill>
                  <a:srgbClr val="7030A0"/>
                </a:solidFill>
              </a:rPr>
              <a:t>Calculus</a:t>
            </a:r>
            <a:r>
              <a:rPr lang="el-GR" b="1" dirty="0" smtClean="0">
                <a:solidFill>
                  <a:srgbClr val="7030A0"/>
                </a:solidFill>
              </a:rPr>
              <a:t>».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l-GR" dirty="0" smtClean="0"/>
              <a:t>Η </a:t>
            </a:r>
            <a:r>
              <a:rPr lang="el-GR" dirty="0"/>
              <a:t>λέξη </a:t>
            </a:r>
            <a:r>
              <a:rPr lang="en-US" dirty="0" smtClean="0"/>
              <a:t>calculus </a:t>
            </a:r>
            <a:r>
              <a:rPr lang="el-GR" dirty="0" smtClean="0"/>
              <a:t>προέρχεται από τη λατινική λέξη </a:t>
            </a:r>
            <a:r>
              <a:rPr lang="en-US" i="1" dirty="0" err="1" smtClean="0"/>
              <a:t>calx</a:t>
            </a:r>
            <a:r>
              <a:rPr lang="el-GR" i="1" dirty="0" smtClean="0"/>
              <a:t> δηλ. μικρή πέτρα</a:t>
            </a:r>
            <a:r>
              <a:rPr lang="en-US" dirty="0" smtClean="0"/>
              <a:t>. </a:t>
            </a:r>
            <a:r>
              <a:rPr lang="el-GR" dirty="0" smtClean="0"/>
              <a:t>Ο πληθυντικός είναι </a:t>
            </a:r>
            <a:r>
              <a:rPr lang="en-US" i="1" dirty="0" smtClean="0"/>
              <a:t>calculi</a:t>
            </a:r>
            <a:r>
              <a:rPr lang="en-US" dirty="0" smtClean="0"/>
              <a:t> </a:t>
            </a:r>
            <a:r>
              <a:rPr lang="el-GR" dirty="0" smtClean="0"/>
              <a:t>και μας δίνει την αγγλική λέξη </a:t>
            </a:r>
            <a:r>
              <a:rPr lang="en-US" i="1" dirty="0" smtClean="0"/>
              <a:t>calculation</a:t>
            </a:r>
            <a:r>
              <a:rPr lang="en-US" dirty="0" smtClean="0"/>
              <a:t> </a:t>
            </a:r>
            <a:r>
              <a:rPr lang="el-GR" dirty="0" smtClean="0"/>
              <a:t>δηλαδή υπολογισμός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l-GR" dirty="0" smtClean="0"/>
              <a:t>Δηλαδή απλά μιλώντας, η έκφραση Απειροστικός λογισμός (</a:t>
            </a:r>
            <a:r>
              <a:rPr lang="en-US" dirty="0" smtClean="0"/>
              <a:t>calculus) </a:t>
            </a:r>
            <a:r>
              <a:rPr lang="el-GR" dirty="0" smtClean="0"/>
              <a:t>είναι η </a:t>
            </a:r>
            <a:r>
              <a:rPr lang="el-GR" b="1" dirty="0" smtClean="0">
                <a:solidFill>
                  <a:srgbClr val="00B0F0"/>
                </a:solidFill>
              </a:rPr>
              <a:t>μέτρηση μικρών κομματιών ή ο υπολογισμός κάτι με τη βοήθειά τους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 </a:t>
            </a:r>
            <a:r>
              <a:rPr lang="el-GR" dirty="0">
                <a:solidFill>
                  <a:srgbClr val="00B0F0"/>
                </a:solidFill>
              </a:rPr>
              <a:t>Ο Απειροστικός Λογισμός </a:t>
            </a:r>
            <a:r>
              <a:rPr lang="el-GR" dirty="0" smtClean="0"/>
              <a:t>αποτελείται από δύο μέρη</a:t>
            </a:r>
            <a:r>
              <a:rPr lang="el-GR" b="1" dirty="0" smtClean="0">
                <a:solidFill>
                  <a:srgbClr val="7030A0"/>
                </a:solidFill>
              </a:rPr>
              <a:t>: </a:t>
            </a:r>
            <a:r>
              <a:rPr lang="el-GR" b="1" dirty="0" smtClean="0">
                <a:solidFill>
                  <a:srgbClr val="92D050"/>
                </a:solidFill>
              </a:rPr>
              <a:t>τον διαφορικό λογισμό και τον ολοκληρωτικό λογισμό</a:t>
            </a:r>
            <a:r>
              <a:rPr lang="el-GR" dirty="0" smtClean="0">
                <a:solidFill>
                  <a:srgbClr val="92D050"/>
                </a:solidFill>
              </a:rPr>
              <a:t>.</a:t>
            </a:r>
          </a:p>
          <a:p>
            <a:pPr lvl="1"/>
            <a:r>
              <a:rPr lang="el-GR" dirty="0" smtClean="0"/>
              <a:t>Απλά μιλώντας, στον διαφορικό λογισμό κόβεις </a:t>
            </a:r>
            <a:r>
              <a:rPr lang="el-GR" dirty="0"/>
              <a:t>κάτι σε μικρά κομμάτια για να </a:t>
            </a:r>
            <a:r>
              <a:rPr lang="el-GR" dirty="0" smtClean="0"/>
              <a:t>βρεις πώς αυτό αλλάζει/μεταβάλλεται και στον ολοκληρωτικό λογισμό, ενώνεις </a:t>
            </a:r>
            <a:r>
              <a:rPr lang="el-GR" dirty="0"/>
              <a:t>τα μικρά κομμάτια μαζί για να </a:t>
            </a:r>
            <a:r>
              <a:rPr lang="el-GR" dirty="0" smtClean="0"/>
              <a:t>βρεις το συνολικό μέγεθος που μπορεί να είναι το μήκος μια καμπύλης, το εμβαδόν ενός χωρίου ή ο όγκος ενός στερεού.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26" y="456406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053" y="1569502"/>
            <a:ext cx="4724400" cy="581025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933" y="2876483"/>
            <a:ext cx="73914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7115978" cy="4351338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3600" b="1" dirty="0" smtClean="0">
                <a:solidFill>
                  <a:srgbClr val="0070C0"/>
                </a:solidFill>
              </a:rPr>
              <a:t>όριο συνάρτησης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rgbClr val="0070C0"/>
                </a:solidFill>
              </a:rPr>
              <a:t>σε σημείο </a:t>
            </a:r>
            <a:r>
              <a:rPr lang="en-US" sz="3600" dirty="0" smtClean="0">
                <a:solidFill>
                  <a:srgbClr val="0070C0"/>
                </a:solidFill>
              </a:rPr>
              <a:t>xo</a:t>
            </a:r>
            <a:endParaRPr lang="el-G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AFC89D-0391-4177-9EEF-8A44868C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90" y="276058"/>
            <a:ext cx="6698256" cy="65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του ορίου της συνάρτησης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n-US" dirty="0" smtClean="0"/>
              <a:t>                            </a:t>
            </a:r>
            <a:r>
              <a:rPr lang="el-GR" dirty="0" smtClean="0"/>
              <a:t>όταν το </a:t>
            </a:r>
            <a:r>
              <a:rPr lang="en-US" dirty="0" smtClean="0"/>
              <a:t>x </a:t>
            </a:r>
            <a:r>
              <a:rPr lang="el-GR" dirty="0" smtClean="0"/>
              <a:t>τείνει στο </a:t>
            </a:r>
            <a:r>
              <a:rPr lang="en-US" dirty="0" smtClean="0"/>
              <a:t>1.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446" y="2725559"/>
            <a:ext cx="9194381" cy="2977228"/>
          </a:xfrm>
          <a:prstGeom prst="rect">
            <a:avLst/>
          </a:prstGeom>
        </p:spPr>
      </p:pic>
      <p:graphicFrame>
        <p:nvGraphicFramePr>
          <p:cNvPr id="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1278"/>
              </p:ext>
            </p:extLst>
          </p:nvPr>
        </p:nvGraphicFramePr>
        <p:xfrm>
          <a:off x="1273080" y="1027906"/>
          <a:ext cx="25511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Εξίσωση" r:id="rId4" imgW="850680" imgH="419040" progId="Equation.3">
                  <p:embed/>
                </p:oleObj>
              </mc:Choice>
              <mc:Fallback>
                <p:oleObj name="Εξίσωση" r:id="rId4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080" y="1027906"/>
                        <a:ext cx="25511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275" y="3492346"/>
            <a:ext cx="2470458" cy="2327243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838200" y="2037556"/>
            <a:ext cx="5595651" cy="527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Θα μπορούσαμε να δώσουμε στο </a:t>
            </a:r>
            <a:r>
              <a:rPr lang="en-US" sz="2000" dirty="0" smtClean="0">
                <a:solidFill>
                  <a:srgbClr val="FF0000"/>
                </a:solidFill>
              </a:rPr>
              <a:t>x </a:t>
            </a:r>
            <a:r>
              <a:rPr lang="el-GR" sz="2000" dirty="0" smtClean="0">
                <a:solidFill>
                  <a:srgbClr val="FF0000"/>
                </a:solidFill>
              </a:rPr>
              <a:t>την τιμή 1;  Αιτιολογείστε την απάντησή σας.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1025487" y="5654285"/>
            <a:ext cx="4141424" cy="89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Τι παρατηρούμε;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5166911" y="5718780"/>
            <a:ext cx="4141424" cy="890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rgbClr val="00B0F0"/>
                </a:solidFill>
              </a:rPr>
              <a:t>Παρατηρούμε ότι όσο οι τιμές του </a:t>
            </a:r>
            <a:r>
              <a:rPr lang="en-US" b="1" dirty="0" smtClean="0">
                <a:solidFill>
                  <a:srgbClr val="00B0F0"/>
                </a:solidFill>
              </a:rPr>
              <a:t>x </a:t>
            </a:r>
            <a:r>
              <a:rPr lang="el-GR" b="1" dirty="0" smtClean="0">
                <a:solidFill>
                  <a:srgbClr val="00B0F0"/>
                </a:solidFill>
              </a:rPr>
              <a:t>πλησιάζουν στο 1 οι τιμές της συνάρτησης πλησιάζουν στο 2;</a:t>
            </a:r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4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Όριο συναρτήσεων σε μια τιμή </a:t>
            </a:r>
            <a:r>
              <a:rPr lang="en-US" dirty="0" smtClean="0"/>
              <a:t>xo</a:t>
            </a:r>
            <a:r>
              <a:rPr lang="el-GR" dirty="0" smtClean="0"/>
              <a:t> που να ανήκει ή να μην ανήκει στο πεδίο ορισμού της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παράδειγμα παρουσιάσαμε με απλό τρόπο και χωρίς μαθηματική αυστηρότητα την έννοια του ορίου μιας συνάρτησης </a:t>
            </a:r>
            <a:r>
              <a:rPr lang="en-US" dirty="0" smtClean="0"/>
              <a:t>f </a:t>
            </a:r>
            <a:r>
              <a:rPr lang="el-GR" dirty="0" smtClean="0">
                <a:solidFill>
                  <a:srgbClr val="00B050"/>
                </a:solidFill>
              </a:rPr>
              <a:t>σε ένα σημείο </a:t>
            </a:r>
            <a:r>
              <a:rPr lang="en-US" dirty="0" smtClean="0">
                <a:solidFill>
                  <a:srgbClr val="00B050"/>
                </a:solidFill>
              </a:rPr>
              <a:t>xo</a:t>
            </a:r>
            <a:r>
              <a:rPr lang="el-GR" dirty="0" smtClean="0">
                <a:solidFill>
                  <a:srgbClr val="00B050"/>
                </a:solidFill>
              </a:rPr>
              <a:t> που δεν ανήκει στο πεδίο ορισμού της αλλά υπάρχουν σημεία πολύ κοντά στο </a:t>
            </a:r>
            <a:r>
              <a:rPr lang="en-US" dirty="0" smtClean="0">
                <a:solidFill>
                  <a:srgbClr val="00B050"/>
                </a:solidFill>
              </a:rPr>
              <a:t>xo.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52" y="4001294"/>
            <a:ext cx="9040157" cy="15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6340" y="0"/>
            <a:ext cx="10515600" cy="1325563"/>
          </a:xfrm>
        </p:spPr>
        <p:txBody>
          <a:bodyPr/>
          <a:lstStyle/>
          <a:p>
            <a:r>
              <a:rPr lang="el-GR" dirty="0" smtClean="0"/>
              <a:t>Υπολογισμός ορίων με τη βοήθεια της γραφικής παράστασης (1/2)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62" y="1325563"/>
            <a:ext cx="7239000" cy="27908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02" y="3889956"/>
            <a:ext cx="6573398" cy="29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Καταλήγουμε (χωρίς τη μαθηματική αυστηρότητα) στον ορισμό ορίου συνάρτησης στο σημείο </a:t>
            </a:r>
            <a:r>
              <a:rPr lang="en-US" dirty="0" smtClean="0"/>
              <a:t>xo</a:t>
            </a:r>
            <a:endParaRPr lang="el-G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D34E057-4E35-495D-AEBE-65CEBE28E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902" y="2375489"/>
            <a:ext cx="6558811" cy="207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0688C-4309-4801-A4EA-BE6A7F18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7" y="242371"/>
            <a:ext cx="6439909" cy="1325563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Αυστηρός ορισμός  ορίου συνάρτησης </a:t>
            </a:r>
            <a:r>
              <a:rPr lang="el-GR" b="1" dirty="0" smtClean="0">
                <a:solidFill>
                  <a:srgbClr val="00B050"/>
                </a:solidFill>
              </a:rPr>
              <a:t>(επέκταση μελέτης)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7A64572-CFA5-4353-9250-CC26841EB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25" y="1856563"/>
            <a:ext cx="6219572" cy="288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5F1142-B50A-4C9A-ADD1-6EB913DA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66" y="242371"/>
            <a:ext cx="5127382" cy="3640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671205-EC0F-437D-867E-8F0FCB2F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66" y="4472219"/>
            <a:ext cx="5429869" cy="23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572877"/>
            <a:ext cx="10248900" cy="52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l-GR" b="1" dirty="0" smtClean="0">
                <a:solidFill>
                  <a:srgbClr val="7030A0"/>
                </a:solidFill>
              </a:rPr>
              <a:t>ΕΠΕΚΤΑΣΗ ΜΕΛΕΤΗΣ)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Πράξεις με το άπειρο που </a:t>
            </a:r>
            <a:r>
              <a:rPr lang="el-GR" u="sng" dirty="0" smtClean="0">
                <a:solidFill>
                  <a:srgbClr val="00B050"/>
                </a:solidFill>
              </a:rPr>
              <a:t>επιτρέπονται*</a:t>
            </a:r>
            <a:endParaRPr lang="el-GR" u="sng" dirty="0">
              <a:solidFill>
                <a:srgbClr val="00B050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783" y="1366092"/>
            <a:ext cx="7965195" cy="3184371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1122802" y="4792070"/>
            <a:ext cx="10515600" cy="1840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rgbClr val="FF0000"/>
                </a:solidFill>
              </a:rPr>
              <a:t>Τι </a:t>
            </a:r>
            <a:r>
              <a:rPr lang="el-GR" dirty="0">
                <a:solidFill>
                  <a:srgbClr val="FF0000"/>
                </a:solidFill>
              </a:rPr>
              <a:t>παρατηρούμε κοιτάζοντας τον παραπάνω πίνακα;</a:t>
            </a:r>
          </a:p>
          <a:p>
            <a:endParaRPr lang="el-GR" dirty="0" smtClean="0"/>
          </a:p>
          <a:p>
            <a:r>
              <a:rPr lang="el-GR" dirty="0" smtClean="0"/>
              <a:t>*</a:t>
            </a:r>
            <a:r>
              <a:rPr lang="el-GR" sz="5100" dirty="0" smtClean="0"/>
              <a:t>Υπάρχουν πράξεις με το άπειρο που </a:t>
            </a:r>
            <a:r>
              <a:rPr lang="el-GR" sz="5100" b="1" u="sng" dirty="0" smtClean="0">
                <a:solidFill>
                  <a:srgbClr val="7030A0"/>
                </a:solidFill>
              </a:rPr>
              <a:t>δεν επιτρέπονται, </a:t>
            </a:r>
            <a:r>
              <a:rPr lang="el-GR" sz="5100" b="1" dirty="0" smtClean="0">
                <a:solidFill>
                  <a:srgbClr val="7030A0"/>
                </a:solidFill>
              </a:rPr>
              <a:t> ε</a:t>
            </a:r>
            <a:r>
              <a:rPr lang="el-GR" sz="5100" dirty="0" smtClean="0"/>
              <a:t>ίναι </a:t>
            </a:r>
            <a:r>
              <a:rPr lang="el-GR" sz="5100" b="1" dirty="0" smtClean="0">
                <a:solidFill>
                  <a:srgbClr val="7030A0"/>
                </a:solidFill>
              </a:rPr>
              <a:t>απροσδιόριστο</a:t>
            </a:r>
            <a:r>
              <a:rPr lang="el-GR" sz="5100" dirty="0" smtClean="0"/>
              <a:t> το αποτέλεσμά τους</a:t>
            </a:r>
            <a:r>
              <a:rPr lang="el-GR" sz="5100" dirty="0"/>
              <a:t> </a:t>
            </a:r>
            <a:r>
              <a:rPr lang="el-GR" sz="5100" dirty="0" smtClean="0"/>
              <a:t>όπως </a:t>
            </a:r>
            <a:r>
              <a:rPr lang="en-US" sz="5100" dirty="0" smtClean="0"/>
              <a:t>1^ ∞ (1 </a:t>
            </a:r>
            <a:r>
              <a:rPr lang="el-GR" sz="5100" dirty="0" smtClean="0"/>
              <a:t>εις την άπειρο).</a:t>
            </a:r>
          </a:p>
        </p:txBody>
      </p:sp>
    </p:spTree>
    <p:extLst>
      <p:ext uri="{BB962C8B-B14F-4D97-AF65-F5344CB8AC3E}">
        <p14:creationId xmlns:p14="http://schemas.microsoft.com/office/powerpoint/2010/main" val="31797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8809" y="365125"/>
            <a:ext cx="11325339" cy="1325563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Απειροστικός λογισμός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rgbClr val="7030A0"/>
                </a:solidFill>
              </a:rPr>
              <a:t>Μαθηματική ανάλυση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smtClean="0"/>
              <a:t>Απειροστικός λογισμός </a:t>
            </a:r>
            <a:r>
              <a:rPr lang="el-GR" dirty="0"/>
              <a:t>είναι ένα σημαντικό μέρος της σύγχρονης εκπαίδευσης μαθηματικών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Ένα μάθημα λογισμού αποτελεί πύλη για άλλα, πιο προχωρημένα θέματα στα μαθηματικά που είναι αφιερωμένα στη μελέτη των συναρτήσεων και των </a:t>
            </a:r>
            <a:r>
              <a:rPr lang="el-GR" dirty="0" smtClean="0"/>
              <a:t>ορίων που γενικά </a:t>
            </a:r>
            <a:r>
              <a:rPr lang="el-GR" dirty="0"/>
              <a:t>ονομάζονται </a:t>
            </a:r>
            <a:r>
              <a:rPr lang="el-GR" dirty="0" smtClean="0"/>
              <a:t>Μαθηματική </a:t>
            </a:r>
            <a:r>
              <a:rPr lang="el-GR" dirty="0"/>
              <a:t>ανάλυση.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4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3600" dirty="0" smtClean="0">
                <a:solidFill>
                  <a:srgbClr val="00B0F0"/>
                </a:solidFill>
              </a:rPr>
              <a:t>Συνέχεια συνάρτησης</a:t>
            </a:r>
            <a:endParaRPr lang="el-GR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901156"/>
            <a:ext cx="92964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0507" y="365125"/>
            <a:ext cx="11777030" cy="184926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Ποια είναι τα όρια των παρακάτω συναρτήσεων όταν το </a:t>
            </a:r>
            <a:r>
              <a:rPr lang="en-US" dirty="0" smtClean="0">
                <a:solidFill>
                  <a:srgbClr val="0070C0"/>
                </a:solidFill>
              </a:rPr>
              <a:t>x </a:t>
            </a:r>
            <a:r>
              <a:rPr lang="el-GR" dirty="0" smtClean="0">
                <a:solidFill>
                  <a:srgbClr val="0070C0"/>
                </a:solidFill>
              </a:rPr>
              <a:t>τείνει στο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baseline="-25000" dirty="0" smtClean="0">
                <a:solidFill>
                  <a:srgbClr val="0070C0"/>
                </a:solidFill>
              </a:rPr>
              <a:t>o</a:t>
            </a:r>
            <a:r>
              <a:rPr lang="el-GR" dirty="0" smtClean="0">
                <a:solidFill>
                  <a:srgbClr val="0070C0"/>
                </a:solidFill>
              </a:rPr>
              <a:t>;</a:t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Ποια/</a:t>
            </a:r>
            <a:r>
              <a:rPr lang="el-GR" dirty="0" err="1" smtClean="0">
                <a:solidFill>
                  <a:srgbClr val="00B050"/>
                </a:solidFill>
              </a:rPr>
              <a:t>ες</a:t>
            </a:r>
            <a:r>
              <a:rPr lang="el-GR" dirty="0" smtClean="0">
                <a:solidFill>
                  <a:srgbClr val="00B050"/>
                </a:solidFill>
              </a:rPr>
              <a:t> από τις παρακάτω συναρτήσεις είναι συνεχείς;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501" y="2396560"/>
            <a:ext cx="7905750" cy="27908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76" y="5369555"/>
            <a:ext cx="94773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22842" y="365125"/>
            <a:ext cx="6230957" cy="2278923"/>
          </a:xfrm>
        </p:spPr>
        <p:txBody>
          <a:bodyPr>
            <a:noAutofit/>
          </a:bodyPr>
          <a:lstStyle/>
          <a:p>
            <a:r>
              <a:rPr lang="el-GR" sz="3200" dirty="0" smtClean="0"/>
              <a:t>Σύμφωνα με αυτά που είπαμε σε προηγούμενες διαφάνειες </a:t>
            </a:r>
            <a:r>
              <a:rPr lang="el-GR" sz="3200" b="1" dirty="0" smtClean="0">
                <a:solidFill>
                  <a:srgbClr val="00B0F0"/>
                </a:solidFill>
              </a:rPr>
              <a:t>το όριο της συνάρτησης στο </a:t>
            </a:r>
            <a:r>
              <a:rPr lang="en-US" sz="3200" b="1" dirty="0" smtClean="0">
                <a:solidFill>
                  <a:srgbClr val="00B0F0"/>
                </a:solidFill>
              </a:rPr>
              <a:t>x=1 </a:t>
            </a:r>
            <a:r>
              <a:rPr lang="el-GR" sz="3200" b="1" dirty="0" smtClean="0">
                <a:solidFill>
                  <a:srgbClr val="00B0F0"/>
                </a:solidFill>
              </a:rPr>
              <a:t>υπάρχει </a:t>
            </a:r>
            <a:r>
              <a:rPr lang="el-GR" sz="3200" dirty="0" smtClean="0"/>
              <a:t>και είναι το 2 ενώ η συνάρτηση </a:t>
            </a:r>
            <a:r>
              <a:rPr lang="el-GR" sz="3200" b="1" u="sng" dirty="0" smtClean="0">
                <a:solidFill>
                  <a:srgbClr val="00B050"/>
                </a:solidFill>
              </a:rPr>
              <a:t>δεν είναι συνεχής για </a:t>
            </a:r>
            <a:r>
              <a:rPr lang="en-US" sz="3200" b="1" u="sng" dirty="0" smtClean="0">
                <a:solidFill>
                  <a:srgbClr val="00B050"/>
                </a:solidFill>
              </a:rPr>
              <a:t>x=1.</a:t>
            </a:r>
            <a:endParaRPr lang="el-GR" sz="3200" b="1" u="sng" dirty="0">
              <a:solidFill>
                <a:srgbClr val="00B05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65" y="885888"/>
            <a:ext cx="3732709" cy="35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4000" b="1" dirty="0" smtClean="0">
                <a:solidFill>
                  <a:srgbClr val="00B0F0"/>
                </a:solidFill>
              </a:rPr>
              <a:t>Εφαπτόμενη καμπύλης</a:t>
            </a:r>
            <a:endParaRPr lang="el-GR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0" y="492584"/>
            <a:ext cx="5177927" cy="4718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rgbClr val="7030A0"/>
                </a:solidFill>
              </a:rPr>
              <a:t>Το ζήτημα της εφαπτομένης καμπύλης</a:t>
            </a:r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 smtClean="0"/>
              <a:t>Απόσπασμα από το βιβλίο </a:t>
            </a:r>
            <a:r>
              <a:rPr lang="el-GR" sz="2400" b="1" dirty="0" smtClean="0"/>
              <a:t>Απειροστικός λογισμός των </a:t>
            </a:r>
            <a:r>
              <a:rPr lang="el-GR" sz="2400" dirty="0" err="1" smtClean="0"/>
              <a:t>Finney</a:t>
            </a:r>
            <a:r>
              <a:rPr lang="el-GR" sz="2400" dirty="0" smtClean="0"/>
              <a:t>, R. L., </a:t>
            </a:r>
            <a:r>
              <a:rPr lang="el-GR" sz="2400" dirty="0" err="1" smtClean="0"/>
              <a:t>Weir</a:t>
            </a:r>
            <a:r>
              <a:rPr lang="el-GR" sz="2400" dirty="0" smtClean="0"/>
              <a:t>, M. D., &amp; </a:t>
            </a:r>
            <a:r>
              <a:rPr lang="el-GR" sz="2400" dirty="0" err="1" smtClean="0"/>
              <a:t>Giordano</a:t>
            </a:r>
            <a:r>
              <a:rPr lang="el-GR" sz="2400" dirty="0" smtClean="0"/>
              <a:t>, F. R. (2012).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2400" dirty="0" smtClean="0"/>
              <a:t>Απόδοση στα ελληνικά Μανώλης </a:t>
            </a:r>
            <a:r>
              <a:rPr lang="el-GR" sz="2400" dirty="0" err="1" smtClean="0"/>
              <a:t>Αντωνογιαννάκης</a:t>
            </a:r>
            <a:r>
              <a:rPr lang="el-GR" sz="2400" dirty="0" smtClean="0"/>
              <a:t>, Πανεπιστημιακές Εκδόσεις Κρήτης.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193" y="88135"/>
            <a:ext cx="5464366" cy="67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36E2D-62E6-4FC5-9576-D23162D0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εφαπτομένη κύκλου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60D8182-25F4-436B-B9C6-D0457C589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740" y="1947312"/>
            <a:ext cx="11304224" cy="382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Τέμνουσα καμπύλης και εφαπτόμενη καμπύλης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8" y="1966109"/>
            <a:ext cx="5381682" cy="39085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6767"/>
            <a:ext cx="5556318" cy="38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την τέμνουσα στην εφαπτομένη καμπύλης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717" y="1690689"/>
            <a:ext cx="8101700" cy="44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9728" y="276990"/>
            <a:ext cx="11104084" cy="111113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Εφαπτομένη ευθεία </a:t>
            </a:r>
            <a:r>
              <a:rPr lang="el-GR" dirty="0"/>
              <a:t>σε μια γραφική παράσταση συνάρτησης σε σημείο </a:t>
            </a:r>
            <a:r>
              <a:rPr lang="en-US" dirty="0" smtClean="0"/>
              <a:t>xo</a:t>
            </a:r>
            <a:r>
              <a:rPr lang="el-GR" dirty="0" smtClean="0"/>
              <a:t> και η κλίση της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449" y="1779813"/>
            <a:ext cx="10064827" cy="48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296" y="220337"/>
            <a:ext cx="8508809" cy="6480036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9153" y="1539187"/>
            <a:ext cx="2996588" cy="2867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1900" dirty="0"/>
              <a:t>Εισαγωγικό κείμενο </a:t>
            </a:r>
            <a:r>
              <a:rPr lang="el-GR" sz="1900" dirty="0" smtClean="0"/>
              <a:t>του βιβλίου των </a:t>
            </a:r>
            <a:endParaRPr lang="en-US" sz="1900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l-GR" sz="1900" dirty="0" err="1" smtClean="0"/>
              <a:t>Finney</a:t>
            </a:r>
            <a:r>
              <a:rPr lang="el-GR" sz="1900" dirty="0" smtClean="0"/>
              <a:t>, R. L., </a:t>
            </a:r>
            <a:r>
              <a:rPr lang="el-GR" sz="1900" dirty="0" err="1" smtClean="0"/>
              <a:t>Weir</a:t>
            </a:r>
            <a:r>
              <a:rPr lang="el-GR" sz="1900" dirty="0" smtClean="0"/>
              <a:t>, M. D., &amp; </a:t>
            </a:r>
            <a:r>
              <a:rPr lang="el-GR" sz="1900" dirty="0" err="1" smtClean="0"/>
              <a:t>Giordano</a:t>
            </a:r>
            <a:r>
              <a:rPr lang="el-GR" sz="1900" dirty="0" smtClean="0"/>
              <a:t>, F. R. (2012). </a:t>
            </a:r>
            <a:r>
              <a:rPr lang="el-GR" sz="1900" b="1" dirty="0" smtClean="0"/>
              <a:t>Απειροστικός λογισμός</a:t>
            </a:r>
            <a:r>
              <a:rPr lang="el-GR" sz="1900" dirty="0" smtClean="0"/>
              <a:t>.</a:t>
            </a:r>
            <a:r>
              <a:rPr lang="en-US" sz="1900" dirty="0" smtClean="0"/>
              <a:t> </a:t>
            </a:r>
            <a:r>
              <a:rPr lang="el-GR" sz="1900" dirty="0" smtClean="0"/>
              <a:t>Απόδοση στα ελληνικά Μανώλης </a:t>
            </a:r>
            <a:r>
              <a:rPr lang="el-GR" sz="1900" dirty="0" err="1" smtClean="0"/>
              <a:t>Αντωνογιαννάκης</a:t>
            </a:r>
            <a:r>
              <a:rPr lang="en-US" sz="1900" dirty="0" smtClean="0"/>
              <a:t>. </a:t>
            </a:r>
            <a:r>
              <a:rPr lang="el-GR" sz="1900" dirty="0" smtClean="0"/>
              <a:t>Πανεπιστημιακές Εκδόσεις Κρήτης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57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28878-286B-47EC-A49C-9F9E6085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εφαπτομένη </a:t>
            </a:r>
            <a:r>
              <a:rPr lang="el-GR" dirty="0" smtClean="0"/>
              <a:t>καμπύλης_ Επανάληψη και σύνοψη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9573A17-C814-499F-A1C3-DFB81C94B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0867"/>
            <a:ext cx="10703804" cy="50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73" y="167423"/>
            <a:ext cx="6934200" cy="4349492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73" y="1432193"/>
            <a:ext cx="4997527" cy="46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69" y="2627799"/>
            <a:ext cx="6762750" cy="2085975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317" y="1486192"/>
            <a:ext cx="4568328" cy="46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590" y="1520328"/>
            <a:ext cx="11171104" cy="4904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Άθροισμα </a:t>
            </a:r>
            <a:r>
              <a:rPr lang="el-GR" b="1" dirty="0" smtClean="0"/>
              <a:t>άπειρων όρων γεωμετρικής προόδου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Γ</a:t>
            </a:r>
            <a:r>
              <a:rPr lang="el-GR" b="1" dirty="0" smtClean="0"/>
              <a:t>’ Λυκείου. </a:t>
            </a:r>
            <a:r>
              <a:rPr lang="el-GR" dirty="0" smtClean="0"/>
              <a:t>ΜΑΘΗΜΑΤΙΚΑ ΚΑΙ ΣΤΟΙΧΕΙΑ ΣΤΑΤΙΣΤΙΚΗΣ</a:t>
            </a:r>
          </a:p>
          <a:p>
            <a:pPr marL="0" indent="0">
              <a:buNone/>
            </a:pPr>
            <a:r>
              <a:rPr lang="el-GR" dirty="0" smtClean="0"/>
              <a:t>ΚΕΦ. 1: Διαφορικός λογισμός</a:t>
            </a:r>
          </a:p>
          <a:p>
            <a:pPr marL="0" indent="0">
              <a:buNone/>
            </a:pPr>
            <a:r>
              <a:rPr lang="el-GR" b="1" dirty="0" smtClean="0"/>
              <a:t>1.1. </a:t>
            </a:r>
            <a:r>
              <a:rPr lang="el-GR" b="1" smtClean="0"/>
              <a:t>ΟΡΙΟ </a:t>
            </a:r>
            <a:r>
              <a:rPr lang="el-GR" b="1" smtClean="0"/>
              <a:t>&amp; ΣΥΝΕΧΕΙΑ συνάρτησης</a:t>
            </a:r>
            <a:endParaRPr lang="el-GR" b="1" dirty="0" smtClean="0"/>
          </a:p>
          <a:p>
            <a:pPr marL="0" indent="0">
              <a:buNone/>
            </a:pPr>
            <a:r>
              <a:rPr lang="el-GR" dirty="0" smtClean="0"/>
              <a:t>1.2. Η έννοια της παραγώγου. </a:t>
            </a:r>
          </a:p>
          <a:p>
            <a:pPr marL="0" indent="0">
              <a:buNone/>
            </a:pPr>
            <a:r>
              <a:rPr lang="el-GR" dirty="0" smtClean="0"/>
              <a:t>Εφαπτομένη καμπύλης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54D71-BD88-4C23-B7A5-93934F8E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</p:spPr>
        <p:txBody>
          <a:bodyPr>
            <a:normAutofit fontScale="90000"/>
          </a:bodyPr>
          <a:lstStyle/>
          <a:p>
            <a:r>
              <a:rPr lang="el-GR" dirty="0"/>
              <a:t>Η σημασία της έννοιας του </a:t>
            </a:r>
            <a:r>
              <a:rPr lang="el-GR" dirty="0" smtClean="0"/>
              <a:t>ορίου στον Απειροστικό λογισμό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7E62F-CDFB-4116-821E-9534F13B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59" y="1762699"/>
            <a:ext cx="11292288" cy="4414264"/>
          </a:xfrm>
        </p:spPr>
        <p:txBody>
          <a:bodyPr>
            <a:normAutofit/>
          </a:bodyPr>
          <a:lstStyle/>
          <a:p>
            <a:r>
              <a:rPr lang="el-GR" dirty="0"/>
              <a:t>Η έννοια του ορίου κατέχει καίρια θέση </a:t>
            </a:r>
            <a:r>
              <a:rPr lang="el-GR" dirty="0" smtClean="0"/>
              <a:t>στον </a:t>
            </a:r>
            <a:r>
              <a:rPr lang="el-GR" b="1" dirty="0">
                <a:solidFill>
                  <a:srgbClr val="0070C0"/>
                </a:solidFill>
              </a:rPr>
              <a:t>Απειροστικό λογισμό </a:t>
            </a:r>
            <a:r>
              <a:rPr lang="el-GR" dirty="0" smtClean="0"/>
              <a:t>και </a:t>
            </a:r>
            <a:r>
              <a:rPr lang="el-GR" dirty="0"/>
              <a:t>είναι μια από τις πιο θεμελιώδεις έννοιες στα σύγχρονα Μαθηματικά με εφαρμογές σε όλες τις θετικές επιστήμες. </a:t>
            </a:r>
          </a:p>
          <a:p>
            <a:r>
              <a:rPr lang="el-GR" dirty="0"/>
              <a:t>Το όριο γεννήθηκε στην προσπάθεια των Μαθηματικών να απαντήσουν ερωτήματα, όπως: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το μήκος ενός καμπυλόγραμμου τμήματος;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το εμβαδόν που περικλείεται μεταξύ μίας παραβολής και μίας ευθείας;</a:t>
            </a:r>
          </a:p>
          <a:p>
            <a:pPr marL="0" indent="0">
              <a:buNone/>
            </a:pPr>
            <a:r>
              <a:rPr lang="el-GR" sz="2400" i="1" dirty="0" smtClean="0"/>
              <a:t>Πώς </a:t>
            </a:r>
            <a:r>
              <a:rPr lang="el-GR" sz="2400" i="1" dirty="0"/>
              <a:t>υπολογίζουμε την στιγμιαία ταχύτητα ενός κινητού;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516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l-GR" altLang="en-US" sz="4000" dirty="0">
                <a:latin typeface="+mn-lt"/>
                <a:cs typeface="Times New Roman" panose="02020603050405020304" pitchFamily="18" charset="0"/>
              </a:rPr>
              <a:t>Μερικές εφαρμογές της έννοιας του ορίου </a:t>
            </a:r>
            <a:r>
              <a:rPr lang="el-GR" altLang="en-US" sz="4000" dirty="0" smtClean="0">
                <a:latin typeface="+mn-lt"/>
                <a:cs typeface="Times New Roman" panose="02020603050405020304" pitchFamily="18" charset="0"/>
              </a:rPr>
              <a:t>στον Απειροστικό λογισμό &amp; Μαθηματική Ανάλυση</a:t>
            </a:r>
            <a:endParaRPr lang="el-GR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045" y="1690688"/>
            <a:ext cx="8207567" cy="5040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εφαπτομένης καμπύλης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Δεδομένης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καμπύλης f(x) και σημείο αυτής P(x) χρησιμοποιώντας τον διαφορικό λογισμό βρίσκουμε την εξίσωση εφαπτομένης της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P(x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)).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αυτού είναι ο υπολογισμός της στιγμιαίας ταχύτητας.</a:t>
            </a:r>
          </a:p>
          <a:p>
            <a:pPr algn="just">
              <a:lnSpc>
                <a:spcPct val="90000"/>
              </a:lnSpc>
            </a:pP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ορίου σειράς με άπειρους 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όρους </a:t>
            </a:r>
            <a:r>
              <a:rPr lang="el-GR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(π.χ. άθροισμα απείρων όρων γεωμετρικής προόδου).</a:t>
            </a:r>
            <a:endParaRPr lang="el-GR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μεγίστης και ελαχίστης τιμής 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συνάρτησης </a:t>
            </a:r>
            <a:r>
              <a:rPr lang="el-GR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(π.χ. πότε μια ποσότητα αποκτά μεγίστη ή ελαχίστη τιμή.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77" y="1524947"/>
            <a:ext cx="2419350" cy="26860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83" y="4563564"/>
            <a:ext cx="2476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cs typeface="Times New Roman" panose="02020603050405020304" pitchFamily="18" charset="0"/>
              </a:rPr>
              <a:t>Μερικές εφαρμογές της έννοιας του </a:t>
            </a:r>
            <a:r>
              <a:rPr lang="el-GR" altLang="en-US" dirty="0" smtClean="0">
                <a:cs typeface="Times New Roman" panose="02020603050405020304" pitchFamily="18" charset="0"/>
              </a:rPr>
              <a:t>ορίου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6774455" cy="2437903"/>
          </a:xfrm>
        </p:spPr>
        <p:txBody>
          <a:bodyPr/>
          <a:lstStyle/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εμβαδού επιπέδου χωρίου: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εμβαδόν οποιουδήποτε επιπέδου χωρίου το οποίο περιγράφεται από γνωστή καμπύλη.</a:t>
            </a: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όγκου στερεών </a:t>
            </a:r>
            <a:endParaRPr lang="en-US" altLang="en-US" b="1" i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πολογισμός μήκος </a:t>
            </a: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τόξου καμπύλης κ.α.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78" y="1239110"/>
            <a:ext cx="2743200" cy="23526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28" y="3368867"/>
            <a:ext cx="2495550" cy="37338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3" y="4263528"/>
            <a:ext cx="3968721" cy="23345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978" y="4465770"/>
            <a:ext cx="4195734" cy="22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4000" dirty="0" smtClean="0">
                <a:solidFill>
                  <a:srgbClr val="00B0F0"/>
                </a:solidFill>
              </a:rPr>
              <a:t>Όριο ακολουθίας α</a:t>
            </a:r>
            <a:r>
              <a:rPr lang="en-US" sz="4000" dirty="0" smtClean="0">
                <a:solidFill>
                  <a:srgbClr val="00B0F0"/>
                </a:solidFill>
              </a:rPr>
              <a:t>n </a:t>
            </a:r>
            <a:endParaRPr lang="el-GR" sz="400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4000" smtClean="0">
                <a:solidFill>
                  <a:srgbClr val="00B0F0"/>
                </a:solidFill>
              </a:rPr>
              <a:t>όταν </a:t>
            </a:r>
            <a:r>
              <a:rPr lang="el-GR" sz="4000" dirty="0" smtClean="0">
                <a:solidFill>
                  <a:srgbClr val="00B0F0"/>
                </a:solidFill>
              </a:rPr>
              <a:t>το </a:t>
            </a:r>
            <a:r>
              <a:rPr lang="en-US" sz="4000" dirty="0" smtClean="0">
                <a:solidFill>
                  <a:srgbClr val="00B0F0"/>
                </a:solidFill>
              </a:rPr>
              <a:t>n </a:t>
            </a:r>
            <a:r>
              <a:rPr lang="el-GR" sz="4000" dirty="0" smtClean="0">
                <a:solidFill>
                  <a:srgbClr val="00B0F0"/>
                </a:solidFill>
              </a:rPr>
              <a:t>τείνει στο άπειρο</a:t>
            </a:r>
            <a:endParaRPr lang="el-GR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διαισθητικά το όριο ακολουθίας;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έννοια του </a:t>
            </a:r>
            <a:r>
              <a:rPr lang="el-GR" i="1" dirty="0"/>
              <a:t>ορίου ακολουθίας</a:t>
            </a:r>
            <a:r>
              <a:rPr lang="el-GR" dirty="0"/>
              <a:t> 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US" baseline="-25000" dirty="0">
                <a:solidFill>
                  <a:srgbClr val="00B050"/>
                </a:solidFill>
              </a:rPr>
              <a:t>n </a:t>
            </a:r>
            <a:r>
              <a:rPr lang="el-GR" dirty="0" smtClean="0"/>
              <a:t>είναι </a:t>
            </a:r>
            <a:r>
              <a:rPr lang="el-GR" dirty="0"/>
              <a:t>από τις πιο σημαντικές έννοιες της μαθηματικής ανάλυσης. </a:t>
            </a:r>
            <a:endParaRPr lang="el-GR" dirty="0" smtClean="0"/>
          </a:p>
          <a:p>
            <a:r>
              <a:rPr lang="el-GR" dirty="0" smtClean="0"/>
              <a:t>Διαισθητικά</a:t>
            </a:r>
            <a:r>
              <a:rPr lang="el-GR" dirty="0"/>
              <a:t>, μια ακολουθία λέμε ότι έχει </a:t>
            </a:r>
            <a:r>
              <a:rPr lang="el-GR" b="1" i="1" dirty="0">
                <a:solidFill>
                  <a:srgbClr val="7030A0"/>
                </a:solidFill>
              </a:rPr>
              <a:t>όριο</a:t>
            </a:r>
            <a:r>
              <a:rPr lang="el-GR" dirty="0"/>
              <a:t> ή ότι </a:t>
            </a:r>
            <a:r>
              <a:rPr lang="el-GR" b="1" i="1" dirty="0">
                <a:solidFill>
                  <a:srgbClr val="7030A0"/>
                </a:solidFill>
              </a:rPr>
              <a:t>συγκλίνει σε ένα αριθμό L,</a:t>
            </a:r>
            <a:r>
              <a:rPr lang="el-GR" i="1" dirty="0"/>
              <a:t> όταν οι όροι της πλησιάζουν όλο και περισσότερο τον αριθμό αυτό καθώς ο δείκτης </a:t>
            </a:r>
            <a:r>
              <a:rPr lang="en-US" i="1" dirty="0" smtClean="0"/>
              <a:t>n </a:t>
            </a:r>
            <a:r>
              <a:rPr lang="el-GR" b="1" i="1" dirty="0" smtClean="0">
                <a:solidFill>
                  <a:srgbClr val="00B050"/>
                </a:solidFill>
              </a:rPr>
              <a:t>αυξάνεται απεριόριστα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l-GR" i="1" dirty="0" smtClean="0"/>
              <a:t>ή όπως λέμε </a:t>
            </a:r>
            <a:r>
              <a:rPr lang="el-GR" b="1" i="1" dirty="0" smtClean="0">
                <a:solidFill>
                  <a:srgbClr val="00B050"/>
                </a:solidFill>
              </a:rPr>
              <a:t>τείνει στο άπειρο</a:t>
            </a:r>
            <a:r>
              <a:rPr lang="el-GR" i="1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3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1044</Words>
  <Application>Microsoft Office PowerPoint</Application>
  <PresentationFormat>Ευρεία οθόνη</PresentationFormat>
  <Paragraphs>127</Paragraphs>
  <Slides>43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Θέμα του Office</vt:lpstr>
      <vt:lpstr>Εξίσωση</vt:lpstr>
      <vt:lpstr>  Μαθηματικά  4η ενότητα: Εισαγωγή στον Απειροστικό Λογισμό  4.1 Όρια, συνέχεια &amp; εφαπτομένη καμπύλης</vt:lpstr>
      <vt:lpstr>Εισαγωγή στον Απειροστικό λογισμό</vt:lpstr>
      <vt:lpstr>Απειροστικός λογισμός και Μαθηματική ανάλυση</vt:lpstr>
      <vt:lpstr>Παρουσίαση του PowerPoint</vt:lpstr>
      <vt:lpstr>Η σημασία της έννοιας του ορίου στον Απειροστικό λογισμό</vt:lpstr>
      <vt:lpstr>Μερικές εφαρμογές της έννοιας του ορίου στον Απειροστικό λογισμό &amp; Μαθηματική Ανάλυση</vt:lpstr>
      <vt:lpstr>Μερικές εφαρμογές της έννοιας του ορίου</vt:lpstr>
      <vt:lpstr>Παρουσίαση του PowerPoint</vt:lpstr>
      <vt:lpstr>Τι είναι διαισθητικά το όριο ακολουθίας;</vt:lpstr>
      <vt:lpstr>Αναζητώντας το όριο της ακολουθίας αn  = 1/n </vt:lpstr>
      <vt:lpstr>Τι παρατηρούμε; Που καταλήγουμε; </vt:lpstr>
      <vt:lpstr>Το όριο της σταθερής ακολουθίας</vt:lpstr>
      <vt:lpstr>Υπολογισμός ορίων άλλων ακολουθιών γνωρίζοντας ότι  </vt:lpstr>
      <vt:lpstr>Άλλα παραδείγματα</vt:lpstr>
      <vt:lpstr>Υπάρχει περίπτωση να μην έχει όριο μια ακολουθία;</vt:lpstr>
      <vt:lpstr>Παραδείγματα υπολογισμού ορίου ακολουθίας όταν ο δείκτης n τείνει στο άπειρο</vt:lpstr>
      <vt:lpstr>Άθροισμα Sν(S=sum)  απείρων όρων γεωμετρικής προόδου.  </vt:lpstr>
      <vt:lpstr>Άθροισμα απείρων όρων γεωμετρικής προόδου. </vt:lpstr>
      <vt:lpstr>Άθροισμα Sν απείρων όρων γεωμετρικής προόδου. </vt:lpstr>
      <vt:lpstr>Εφαρμογή</vt:lpstr>
      <vt:lpstr>Παρουσίαση του PowerPoint</vt:lpstr>
      <vt:lpstr>Παρουσίαση του PowerPoint</vt:lpstr>
      <vt:lpstr>Υπολογισμός του ορίου της συνάρτησης                              όταν το x τείνει στο 1.</vt:lpstr>
      <vt:lpstr>Όριο συναρτήσεων σε μια τιμή xo που να ανήκει ή να μην ανήκει στο πεδίο ορισμού της</vt:lpstr>
      <vt:lpstr>Υπολογισμός ορίων με τη βοήθεια της γραφικής παράστασης (1/2)</vt:lpstr>
      <vt:lpstr>Καταλήγουμε (χωρίς τη μαθηματική αυστηρότητα) στον ορισμό ορίου συνάρτησης στο σημείο xo</vt:lpstr>
      <vt:lpstr>Αυστηρός ορισμός  ορίου συνάρτησης (επέκταση μελέτης)</vt:lpstr>
      <vt:lpstr>Παρουσίαση του PowerPoint</vt:lpstr>
      <vt:lpstr>(ΕΠΕΚΤΑΣΗ ΜΕΛΕΤΗΣ) Πράξεις με το άπειρο που επιτρέπονται*</vt:lpstr>
      <vt:lpstr>Παρουσίαση του PowerPoint</vt:lpstr>
      <vt:lpstr>Παρουσίαση του PowerPoint</vt:lpstr>
      <vt:lpstr>Ποια είναι τα όρια των παρακάτω συναρτήσεων όταν το x τείνει στο xo; Ποια/ες από τις παρακάτω συναρτήσεις είναι συνεχείς;</vt:lpstr>
      <vt:lpstr>Σύμφωνα με αυτά που είπαμε σε προηγούμενες διαφάνειες το όριο της συνάρτησης στο x=1 υπάρχει και είναι το 2 ενώ η συνάρτηση δεν είναι συνεχής για x=1.</vt:lpstr>
      <vt:lpstr>Παρουσίαση του PowerPoint</vt:lpstr>
      <vt:lpstr>Παρουσίαση του PowerPoint</vt:lpstr>
      <vt:lpstr>Η εφαπτομένη κύκλου</vt:lpstr>
      <vt:lpstr>Τέμνουσα καμπύλης και εφαπτόμενη καμπύλης</vt:lpstr>
      <vt:lpstr>Από την τέμνουσα στην εφαπτομένη καμπύλης</vt:lpstr>
      <vt:lpstr>Εφαπτομένη ευθεία σε μια γραφική παράσταση συνάρτησης σε σημείο xo και η κλίση της </vt:lpstr>
      <vt:lpstr>Η εφαπτομένη καμπύλης_ Επανάληψη και σύνοψη</vt:lpstr>
      <vt:lpstr>Παρουσίαση του PowerPoint</vt:lpstr>
      <vt:lpstr>Παρουσίαση του PowerPoint</vt:lpstr>
      <vt:lpstr>Μελέτη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</dc:title>
  <dc:creator>Chr. Triantafillou</dc:creator>
  <cp:lastModifiedBy>Chr. Triantafillou</cp:lastModifiedBy>
  <cp:revision>383</cp:revision>
  <dcterms:created xsi:type="dcterms:W3CDTF">2019-09-22T10:39:30Z</dcterms:created>
  <dcterms:modified xsi:type="dcterms:W3CDTF">2022-11-16T09:58:14Z</dcterms:modified>
</cp:coreProperties>
</file>