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747" r:id="rId2"/>
    <p:sldId id="716" r:id="rId3"/>
    <p:sldId id="719" r:id="rId4"/>
    <p:sldId id="262" r:id="rId5"/>
    <p:sldId id="756" r:id="rId6"/>
    <p:sldId id="745" r:id="rId7"/>
    <p:sldId id="746" r:id="rId8"/>
    <p:sldId id="263" r:id="rId9"/>
    <p:sldId id="763" r:id="rId10"/>
    <p:sldId id="259" r:id="rId11"/>
    <p:sldId id="260" r:id="rId12"/>
    <p:sldId id="261" r:id="rId13"/>
    <p:sldId id="759" r:id="rId14"/>
    <p:sldId id="717" r:id="rId15"/>
    <p:sldId id="732" r:id="rId16"/>
    <p:sldId id="744" r:id="rId17"/>
    <p:sldId id="7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2FEEC-10A9-4055-836B-8F0FE480D12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CFB50-6D74-409C-BB9B-0C64FB0C7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3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15328A54-C037-4604-8493-1842253F47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3A2E8A6B-10E6-443C-B753-4B4428D6B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3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321D7DF9-B59A-4B76-B3C8-DAA0510DD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="" xmlns:a16="http://schemas.microsoft.com/office/drawing/2014/main" id="{400EBC5C-5BB4-4262-8F21-FE84FFF35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="" xmlns:a16="http://schemas.microsoft.com/office/drawing/2014/main" id="{21CBC90C-BE74-4BD8-BED4-E66DBEFE43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="" xmlns:a16="http://schemas.microsoft.com/office/drawing/2014/main" id="{645498EE-2311-4EDD-A491-81DF53C25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70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6F5F5DED-6E24-413E-89FF-E837B87C41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D2664253-CAA1-4C13-B222-8FB1C0B81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3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082274-54F9-4941-9C1A-61988A106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919A969-2C95-4BA7-90CE-4392291DF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9B6094-0198-4C7E-AF02-E886F942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9EC639-1545-488F-8DF0-C95BF325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D579EC-EA49-4EA0-830F-56BCC85D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8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6197F3-7B21-4C5F-BC26-2A05F695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B4DCE49-4941-4F9B-BAD1-CB6B3E259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CA12DF-C780-48CE-BFC7-0319D36A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2DEFF8-B4FF-422E-A3CB-F070C70D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6DB024-6AA7-45A6-AD5C-7C38D59E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9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05CA62B-5246-486A-8E45-4E09177C3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742BB0-9710-4E7C-94AE-F6447D822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E5ED30-DE25-4887-9311-0C7CCBAB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044C96-40FA-419C-BA2F-76D8B5BA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8949F6-378A-47AE-908B-A51CB6FC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836A3E-EA27-4FD2-A773-132E8ADC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F78C45-5139-4CDC-AE46-2F062B5AE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09004-D7CA-4890-BBD0-813DEC57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D7DE1A-DAEB-4BE0-931A-1A0706CF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42FC36-0EFB-4D5E-B89C-3A5642CA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8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7AEB45-0B40-44FE-A281-C5526206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863FD9-A362-49B6-B9EE-D9EECCD05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FA9D95-4BEC-4C1B-A43E-396A6E35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039F0B-E55D-457C-9109-C721608B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1DFFA6-0AE4-46BF-A1BD-D9EAF662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0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02E4C6-1C91-423D-9E1A-4BB1D349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B0AAC9-D723-4D99-B9B0-FB0473604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BC023C-2569-4F9C-95CE-8F755CDFB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51EBD2-407C-4BD0-9F27-5178E5C6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8F5404-B392-4FE8-82B4-AB89C27F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A710F3-CE3A-4E01-AB6A-3BE09338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2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E6850-ABCA-44BC-8049-7F5DB237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4D8D67-320A-4C56-B01D-5194DA348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54E3208-D2E7-4D86-8C07-004C72521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892ABC2-3367-48F3-AB18-BCAB900F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4090E26-190F-4611-9A78-CD3210289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3E051E5-CCA7-4528-83C7-08005BC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B3C2621-4A4D-450C-953F-9AE9E5CA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673BB2-8147-408C-B73D-0C5FF4AB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9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2F9371-F4BE-4E48-B929-5346A82C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5D4F2E-E216-4A98-A525-EEC5876A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8160BE0-76D4-41D8-AAA1-02F56130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2AF984-3876-467D-B71F-5A25F281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8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3B6943-6148-4F68-B166-5E1C20BB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BAFA4CE-4FC7-4EE1-A53B-9691F035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6A7870-89B2-4616-93CE-687BF81A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2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0D461-F191-4508-8F89-34283B01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D5F44-CF5B-402A-AB48-713608CCE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5B816F-38A2-4B42-9215-278265935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EE27C2-2B19-4DFB-9D5F-BF7B2420A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191670-0706-42E3-98BE-C5D3F2C1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B773E5-ADD3-4659-9593-2E26DA0D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92B4C9-BF70-424E-ABAA-DA54BD9E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4FCDCC8-51DA-4BF0-95E3-86AE1A24B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C7F798-060E-4EEE-A93E-D87C6A858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73F1F0-4F0F-4D3D-861B-7086A024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372B-1168-412F-AC3B-557935D2A51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7E40C65-58E4-4A36-AA95-4EDA52CA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4C0EEE-F926-45BA-938B-8BDD1CB5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1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BD4E494-7F6C-4F2F-9137-743D4A39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C14786-3D4B-425B-BBBE-60AE32E1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16B09A-6240-4F48-A3B9-57A82BE85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372B-1168-412F-AC3B-557935D2A51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D13700-DD26-4DBB-AA9C-06DAE02B4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AB7FF7-CAF9-4D15-BCAB-013847E6A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5981-6F27-4F2A-B113-FBE73107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ebooks/v/html/8547/2732/Mathimatika-G-Lykeiou-ThSp_html-apli/indexB2_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C%CE%B1%CE%B8%CE%B7%CE%BC%CE%B1%CF%84%CE%B9%CE%BA%CE%AE_%CE%B1%CE%BD%CE%AC%CE%BB%CF%85%CF%83%CE%B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l.wikipedia.org/wiki/%CE%A4%CE%B1%CF%87%CF%8D%CF%84%CE%B7%CF%84%CE%B1" TargetMode="External"/><Relationship Id="rId4" Type="http://schemas.openxmlformats.org/officeDocument/2006/relationships/hyperlink" Target="http://el.wikipedia.org/w/index.php?title=%CE%98%CE%AD%CF%83%CE%B7%CF%82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46861" y="1556132"/>
            <a:ext cx="10498277" cy="2718413"/>
          </a:xfrm>
        </p:spPr>
        <p:txBody>
          <a:bodyPr>
            <a:normAutofit fontScale="90000"/>
          </a:bodyPr>
          <a:lstStyle/>
          <a:p>
            <a:r>
              <a:rPr lang="el-GR" sz="6600" dirty="0">
                <a:solidFill>
                  <a:srgbClr val="7030A0"/>
                </a:solidFill>
              </a:rPr>
              <a:t>Μαθηματικά</a:t>
            </a:r>
            <a:br>
              <a:rPr lang="el-GR" sz="6600" dirty="0">
                <a:solidFill>
                  <a:srgbClr val="7030A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Εισαγωγή στον </a:t>
            </a:r>
            <a:r>
              <a:rPr lang="el-GR" smtClean="0">
                <a:solidFill>
                  <a:srgbClr val="00B050"/>
                </a:solidFill>
              </a:rPr>
              <a:t>Διαφορικό λογισμό</a:t>
            </a:r>
            <a:br>
              <a:rPr lang="el-GR" smtClean="0">
                <a:solidFill>
                  <a:srgbClr val="00B050"/>
                </a:solidFill>
              </a:rPr>
            </a:br>
            <a:r>
              <a:rPr lang="el-GR" smtClean="0">
                <a:solidFill>
                  <a:srgbClr val="00B050"/>
                </a:solidFill>
              </a:rPr>
              <a:t/>
            </a:r>
            <a:br>
              <a:rPr lang="el-GR" smtClean="0">
                <a:solidFill>
                  <a:srgbClr val="00B050"/>
                </a:solidFill>
              </a:rPr>
            </a:br>
            <a:r>
              <a:rPr lang="el-GR" smtClean="0">
                <a:solidFill>
                  <a:srgbClr val="00B050"/>
                </a:solidFill>
              </a:rPr>
              <a:t>ΠΑΡΑΓΩΓΟΣ ΣΥΝΑΡΤΗΣΗΣ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4859130"/>
            <a:ext cx="9144000" cy="1193799"/>
          </a:xfrm>
        </p:spPr>
        <p:txBody>
          <a:bodyPr>
            <a:normAutofit/>
          </a:bodyPr>
          <a:lstStyle/>
          <a:p>
            <a:r>
              <a:rPr lang="el-GR" sz="6000" dirty="0">
                <a:solidFill>
                  <a:srgbClr val="00B0F0"/>
                </a:solidFill>
              </a:rPr>
              <a:t>ΙΦΕ</a:t>
            </a:r>
          </a:p>
        </p:txBody>
      </p:sp>
    </p:spTree>
    <p:extLst>
      <p:ext uri="{BB962C8B-B14F-4D97-AF65-F5344CB8AC3E}">
        <p14:creationId xmlns:p14="http://schemas.microsoft.com/office/powerpoint/2010/main" val="15311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298AFF-13E5-4295-B8FC-B4584CB3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48000" cy="1325563"/>
          </a:xfrm>
        </p:spPr>
        <p:txBody>
          <a:bodyPr/>
          <a:lstStyle/>
          <a:p>
            <a:r>
              <a:rPr lang="el-GR" dirty="0" smtClean="0"/>
              <a:t>Μελέτη συνάρτησης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D62099A-E1E4-4099-BEB4-247757C1A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87" y="2001044"/>
            <a:ext cx="8048625" cy="40005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55" y="5853197"/>
            <a:ext cx="6026671" cy="1411204"/>
          </a:xfrm>
          <a:prstGeom prst="rect">
            <a:avLst/>
          </a:prstGeom>
        </p:spPr>
      </p:pic>
      <p:cxnSp>
        <p:nvCxnSpPr>
          <p:cNvPr id="6" name="Ευθύγραμμο βέλος σύνδεσης 5"/>
          <p:cNvCxnSpPr/>
          <p:nvPr/>
        </p:nvCxnSpPr>
        <p:spPr>
          <a:xfrm flipH="1" flipV="1">
            <a:off x="7375359" y="5105879"/>
            <a:ext cx="1094873" cy="145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2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CB88625-8FBD-4571-AE83-A4E09972C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346" y="1410079"/>
            <a:ext cx="8191500" cy="226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E58B1B-3EBA-4D99-872C-6DED9A6C4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3964056"/>
            <a:ext cx="51244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65A82D-B5A1-4568-89F7-44C5EC82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Μελέτη συνάρτησης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0497F58-D2C4-4AE6-A34C-FE97A2D46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097" y="1825625"/>
            <a:ext cx="50278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Μελέτη συνάρτησης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737" y="998621"/>
            <a:ext cx="10086313" cy="58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="" xmlns:a16="http://schemas.microsoft.com/office/drawing/2014/main" id="{B4104DB8-4563-4559-9915-7B5DCF5199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95550" y="188913"/>
            <a:ext cx="75438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l-GR" altLang="en-US" sz="2800">
                <a:cs typeface="Times New Roman" panose="02020603050405020304" pitchFamily="18" charset="0"/>
              </a:rPr>
              <a:t>Ασκήσεις παραγώγισης απλών συναρτήσεων</a:t>
            </a:r>
            <a:endParaRPr lang="en-US" altLang="en-US" sz="2800">
              <a:cs typeface="Times New Roman" panose="02020603050405020304" pitchFamily="18" charset="0"/>
            </a:endParaRPr>
          </a:p>
        </p:txBody>
      </p:sp>
      <p:pic>
        <p:nvPicPr>
          <p:cNvPr id="52227" name="Picture 34">
            <a:extLst>
              <a:ext uri="{FF2B5EF4-FFF2-40B4-BE49-F238E27FC236}">
                <a16:creationId xmlns="" xmlns:a16="http://schemas.microsoft.com/office/drawing/2014/main" id="{3A11C793-2E41-4AB3-ABE5-5D86146F8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052514"/>
            <a:ext cx="66976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="" xmlns:a16="http://schemas.microsoft.com/office/drawing/2014/main" id="{A4387212-8CFF-4A63-93A1-3F65C385A4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l-GR" altLang="en-US">
                <a:effectLst/>
              </a:rPr>
              <a:t>Εύρεση εφαπτομένης καμπύλης σε σημείο</a:t>
            </a:r>
          </a:p>
        </p:txBody>
      </p:sp>
      <p:sp>
        <p:nvSpPr>
          <p:cNvPr id="54275" name="Text Box 5">
            <a:extLst>
              <a:ext uri="{FF2B5EF4-FFF2-40B4-BE49-F238E27FC236}">
                <a16:creationId xmlns="" xmlns:a16="http://schemas.microsoft.com/office/drawing/2014/main" id="{82D94CAF-DC17-43F2-A05F-FF62A6AF7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2420939"/>
            <a:ext cx="3024187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800"/>
              <a:t>Άσκηση 1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800"/>
              <a:t>Να βρεθεί η εφαπτομένη της καμπύλης στο σημείο (1,2) και να σχεδιασθεί.  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2800"/>
              <a:t>Τι παρατηρείτε;</a:t>
            </a:r>
          </a:p>
        </p:txBody>
      </p:sp>
      <p:pic>
        <p:nvPicPr>
          <p:cNvPr id="54276" name="Picture 9">
            <a:extLst>
              <a:ext uri="{FF2B5EF4-FFF2-40B4-BE49-F238E27FC236}">
                <a16:creationId xmlns="" xmlns:a16="http://schemas.microsoft.com/office/drawing/2014/main" id="{1B136AAB-EF02-426C-8B3D-C782C9D25733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7576" y="1773239"/>
            <a:ext cx="5616575" cy="403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="" xmlns:a16="http://schemas.microsoft.com/office/drawing/2014/main" id="{B4A163B7-AF96-498B-891B-014B48C48E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260351"/>
            <a:ext cx="3487737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n-US" sz="2800" dirty="0"/>
              <a:t>Μελέτη συναρτήσεων</a:t>
            </a:r>
            <a:br>
              <a:rPr lang="el-GR" altLang="en-US" sz="2800" dirty="0"/>
            </a:br>
            <a:endParaRPr lang="el-GR" altLang="en-US" sz="2800" dirty="0"/>
          </a:p>
        </p:txBody>
      </p:sp>
      <p:grpSp>
        <p:nvGrpSpPr>
          <p:cNvPr id="80899" name="Group 4">
            <a:extLst>
              <a:ext uri="{FF2B5EF4-FFF2-40B4-BE49-F238E27FC236}">
                <a16:creationId xmlns="" xmlns:a16="http://schemas.microsoft.com/office/drawing/2014/main" id="{D7723DCC-7E1B-4EE8-BB92-6F8CDD4A5138}"/>
              </a:ext>
            </a:extLst>
          </p:cNvPr>
          <p:cNvGrpSpPr>
            <a:grpSpLocks/>
          </p:cNvGrpSpPr>
          <p:nvPr/>
        </p:nvGrpSpPr>
        <p:grpSpPr bwMode="auto">
          <a:xfrm>
            <a:off x="3071814" y="188914"/>
            <a:ext cx="7596187" cy="2808287"/>
            <a:chOff x="2982" y="1846"/>
            <a:chExt cx="7810" cy="3692"/>
          </a:xfrm>
        </p:grpSpPr>
        <p:sp>
          <p:nvSpPr>
            <p:cNvPr id="80901" name="Line 5">
              <a:extLst>
                <a:ext uri="{FF2B5EF4-FFF2-40B4-BE49-F238E27FC236}">
                  <a16:creationId xmlns="" xmlns:a16="http://schemas.microsoft.com/office/drawing/2014/main" id="{FDBAE366-76F0-4CF3-8EB1-76EFC6FD1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0" y="5254"/>
              <a:ext cx="55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2" name="Line 6">
              <a:extLst>
                <a:ext uri="{FF2B5EF4-FFF2-40B4-BE49-F238E27FC236}">
                  <a16:creationId xmlns="" xmlns:a16="http://schemas.microsoft.com/office/drawing/2014/main" id="{4D674A8E-8D30-4F06-9378-1C5EB2DB1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8" y="2130"/>
              <a:ext cx="0" cy="3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3" name="Freeform 7">
              <a:extLst>
                <a:ext uri="{FF2B5EF4-FFF2-40B4-BE49-F238E27FC236}">
                  <a16:creationId xmlns="" xmlns:a16="http://schemas.microsoft.com/office/drawing/2014/main" id="{E2861617-DFCB-456A-B395-07B906291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2461"/>
              <a:ext cx="5822" cy="2580"/>
            </a:xfrm>
            <a:custGeom>
              <a:avLst/>
              <a:gdLst>
                <a:gd name="T0" fmla="*/ 0 w 5822"/>
                <a:gd name="T1" fmla="*/ 2225 h 2580"/>
                <a:gd name="T2" fmla="*/ 852 w 5822"/>
                <a:gd name="T3" fmla="*/ 663 h 2580"/>
                <a:gd name="T4" fmla="*/ 3124 w 5822"/>
                <a:gd name="T5" fmla="*/ 2509 h 2580"/>
                <a:gd name="T6" fmla="*/ 4686 w 5822"/>
                <a:gd name="T7" fmla="*/ 237 h 2580"/>
                <a:gd name="T8" fmla="*/ 5822 w 5822"/>
                <a:gd name="T9" fmla="*/ 1089 h 2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22" h="2580">
                  <a:moveTo>
                    <a:pt x="0" y="2225"/>
                  </a:moveTo>
                  <a:cubicBezTo>
                    <a:pt x="165" y="1420"/>
                    <a:pt x="331" y="616"/>
                    <a:pt x="852" y="663"/>
                  </a:cubicBezTo>
                  <a:cubicBezTo>
                    <a:pt x="1373" y="710"/>
                    <a:pt x="2485" y="2580"/>
                    <a:pt x="3124" y="2509"/>
                  </a:cubicBezTo>
                  <a:cubicBezTo>
                    <a:pt x="3763" y="2438"/>
                    <a:pt x="4236" y="474"/>
                    <a:pt x="4686" y="237"/>
                  </a:cubicBezTo>
                  <a:cubicBezTo>
                    <a:pt x="5136" y="0"/>
                    <a:pt x="5278" y="1089"/>
                    <a:pt x="5822" y="108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4" name="Text Box 8">
              <a:extLst>
                <a:ext uri="{FF2B5EF4-FFF2-40B4-BE49-F238E27FC236}">
                  <a16:creationId xmlns="" xmlns:a16="http://schemas.microsoft.com/office/drawing/2014/main" id="{A5230083-358F-4CA4-8E86-0559A684F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2" y="3124"/>
              <a:ext cx="994" cy="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l-GR" altLang="en-US" sz="1200" baseline="0"/>
                <a:t>κλίση θετική</a:t>
              </a:r>
              <a:r>
                <a:rPr lang="en-US" altLang="en-US" sz="1200" baseline="0"/>
                <a:t>,f</a:t>
              </a:r>
              <a:r>
                <a:rPr lang="el-GR" altLang="en-US" sz="1200" baseline="0"/>
                <a:t>΄&gt;0</a:t>
              </a:r>
              <a:endParaRPr lang="el-GR" altLang="en-US"/>
            </a:p>
          </p:txBody>
        </p:sp>
        <p:sp>
          <p:nvSpPr>
            <p:cNvPr id="80905" name="Line 9">
              <a:extLst>
                <a:ext uri="{FF2B5EF4-FFF2-40B4-BE49-F238E27FC236}">
                  <a16:creationId xmlns="" xmlns:a16="http://schemas.microsoft.com/office/drawing/2014/main" id="{07A64B27-EE97-4E40-8DD7-6877F2C8A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0" y="2840"/>
              <a:ext cx="710" cy="18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6" name="Line 10">
              <a:extLst>
                <a:ext uri="{FF2B5EF4-FFF2-40B4-BE49-F238E27FC236}">
                  <a16:creationId xmlns="" xmlns:a16="http://schemas.microsoft.com/office/drawing/2014/main" id="{0B2305E9-CAB1-4F2A-83D2-4D60055F5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4" y="3408"/>
              <a:ext cx="71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7" name="Line 11">
              <a:extLst>
                <a:ext uri="{FF2B5EF4-FFF2-40B4-BE49-F238E27FC236}">
                  <a16:creationId xmlns="" xmlns:a16="http://schemas.microsoft.com/office/drawing/2014/main" id="{3626A4EA-F40E-48DC-9DE0-362D9935D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12" y="2840"/>
              <a:ext cx="1988" cy="18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8" name="Text Box 12">
              <a:extLst>
                <a:ext uri="{FF2B5EF4-FFF2-40B4-BE49-F238E27FC236}">
                  <a16:creationId xmlns="" xmlns:a16="http://schemas.microsoft.com/office/drawing/2014/main" id="{C7A3FC39-A63D-4159-8063-FEC8A90ED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4" y="2840"/>
              <a:ext cx="1704" cy="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l-GR" altLang="en-US" sz="1200" baseline="0"/>
                <a:t>κλίση αρνητική</a:t>
              </a:r>
              <a:endParaRPr lang="el-GR" altLang="en-US"/>
            </a:p>
          </p:txBody>
        </p:sp>
        <p:sp>
          <p:nvSpPr>
            <p:cNvPr id="80909" name="Line 13">
              <a:extLst>
                <a:ext uri="{FF2B5EF4-FFF2-40B4-BE49-F238E27FC236}">
                  <a16:creationId xmlns="" xmlns:a16="http://schemas.microsoft.com/office/drawing/2014/main" id="{66F120A3-8311-4A80-8AC5-967FCDDF6F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8" y="3124"/>
              <a:ext cx="426" cy="5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0" name="Line 14">
              <a:extLst>
                <a:ext uri="{FF2B5EF4-FFF2-40B4-BE49-F238E27FC236}">
                  <a16:creationId xmlns="" xmlns:a16="http://schemas.microsoft.com/office/drawing/2014/main" id="{FDA103D7-5E1E-4FAB-A5AA-91684B392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8" y="4970"/>
              <a:ext cx="15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1" name="Line 15">
              <a:extLst>
                <a:ext uri="{FF2B5EF4-FFF2-40B4-BE49-F238E27FC236}">
                  <a16:creationId xmlns="" xmlns:a16="http://schemas.microsoft.com/office/drawing/2014/main" id="{6CDD7291-96A0-4D94-BBFB-8C3517AC4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6" y="2698"/>
              <a:ext cx="22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2" name="Text Box 16">
              <a:extLst>
                <a:ext uri="{FF2B5EF4-FFF2-40B4-BE49-F238E27FC236}">
                  <a16:creationId xmlns="" xmlns:a16="http://schemas.microsoft.com/office/drawing/2014/main" id="{CE29693E-AB4C-4B7B-AFBC-332529C79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8" y="1846"/>
              <a:ext cx="2414" cy="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l-GR" altLang="en-US" sz="1200" baseline="0"/>
                <a:t>κλίση = 0</a:t>
              </a:r>
              <a:endParaRPr lang="el-GR" altLang="en-US"/>
            </a:p>
          </p:txBody>
        </p:sp>
        <p:sp>
          <p:nvSpPr>
            <p:cNvPr id="80913" name="Line 17">
              <a:extLst>
                <a:ext uri="{FF2B5EF4-FFF2-40B4-BE49-F238E27FC236}">
                  <a16:creationId xmlns="" xmlns:a16="http://schemas.microsoft.com/office/drawing/2014/main" id="{C9F9E6AA-3154-40AB-B8C7-860CBB075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46" y="2130"/>
              <a:ext cx="284" cy="5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0900" name="Picture 25">
            <a:extLst>
              <a:ext uri="{FF2B5EF4-FFF2-40B4-BE49-F238E27FC236}">
                <a16:creationId xmlns="" xmlns:a16="http://schemas.microsoft.com/office/drawing/2014/main" id="{7A1A8EE0-9D10-4DB5-A459-F57577DF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514280"/>
            <a:ext cx="88931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ΥΛΙΚΟ ΜΕΛΕΤΗΣ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ΣΧΟΛΙΚΟ ΒΙΒΛΙΟ Γ’ ΛΥΚΕΙΟΥ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ebooks.edu.gr/ebooks/v/html/8547/2732/Mathimatika-G-Lykeiou-ThSp_html-apli/indexB2_2.html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Β ΜΕΡΟΣ-ΚΕΦΑΛΑΙΟ 2- ΔΙΑΦΟΡΙΚΟΣ ΛΟΓΙΣΜΟΣ</a:t>
            </a:r>
          </a:p>
          <a:p>
            <a:pPr marL="0" indent="0">
              <a:buNone/>
            </a:pPr>
            <a:r>
              <a:rPr lang="el-GR" dirty="0" smtClean="0"/>
              <a:t>Β2.1 Η ΕΝΝΟΙΑ ΤΗΣ ΠΑΡΑΓΩΓΟΥ</a:t>
            </a:r>
          </a:p>
          <a:p>
            <a:pPr marL="0" indent="0">
              <a:buNone/>
            </a:pPr>
            <a:r>
              <a:rPr lang="el-GR" dirty="0" smtClean="0"/>
              <a:t>Β2.2 ΠΑΡΑΓΩΓΟΣ ΣΥΝΑΡΤΗΣΗ</a:t>
            </a:r>
          </a:p>
          <a:p>
            <a:pPr marL="0" indent="0">
              <a:buNone/>
            </a:pPr>
            <a:r>
              <a:rPr lang="el-GR" dirty="0" smtClean="0"/>
              <a:t>Β2.3 ΚΑΝΟΝΕΣ ΠΑΡΑΓΩΓΙΣΗΣ</a:t>
            </a:r>
          </a:p>
          <a:p>
            <a:pPr marL="0" indent="0">
              <a:buNone/>
            </a:pPr>
            <a:r>
              <a:rPr lang="el-GR" dirty="0" smtClean="0"/>
              <a:t>Β2.7 ΑΚΡΟΤΑΤΑ ΣΥΝΑΡΤΗΣΗΣ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63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="" xmlns:a16="http://schemas.microsoft.com/office/drawing/2014/main" id="{D12D93B3-83FE-420A-B404-B8BB5696A8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24113" y="1052513"/>
            <a:ext cx="807720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l-GR" altLang="en-US" sz="2800" dirty="0"/>
              <a:t>Η παράγωγος συνάρτησης-Γενικά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="" xmlns:a16="http://schemas.microsoft.com/office/drawing/2014/main" id="{0F78A47F-9DFB-4BE6-8021-CDAFD920DD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9320" y="1844676"/>
            <a:ext cx="9901468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l-GR" altLang="en-US" sz="2400" dirty="0">
                <a:latin typeface="Times New Roman" panose="02020603050405020304" pitchFamily="18" charset="0"/>
              </a:rPr>
              <a:t>Στη </a:t>
            </a:r>
            <a:r>
              <a:rPr lang="el-GR" altLang="en-US" sz="2400" dirty="0">
                <a:latin typeface="Times New Roman" panose="02020603050405020304" pitchFamily="18" charset="0"/>
                <a:hlinkClick r:id="rId3" tooltip="Μαθηματική ανάλυση"/>
              </a:rPr>
              <a:t>μαθηματική ανάλυση</a:t>
            </a:r>
            <a:r>
              <a:rPr lang="el-GR" altLang="en-US" sz="2400" dirty="0">
                <a:latin typeface="Times New Roman" panose="02020603050405020304" pitchFamily="18" charset="0"/>
              </a:rPr>
              <a:t>, οι παράγωγοι χρησιμοποιούνται ως μοντέλα ρυθμών μεταβολής φαινόμενων που συμβαίνουν γύρω μας. </a:t>
            </a:r>
          </a:p>
          <a:p>
            <a:pPr algn="just">
              <a:lnSpc>
                <a:spcPct val="110000"/>
              </a:lnSpc>
            </a:pPr>
            <a:r>
              <a:rPr lang="el-GR" altLang="en-US" sz="2400" dirty="0">
                <a:latin typeface="Times New Roman" panose="02020603050405020304" pitchFamily="18" charset="0"/>
              </a:rPr>
              <a:t>Απλά θα λέγαμε ότι η </a:t>
            </a:r>
            <a:r>
              <a:rPr lang="el-GR" altLang="en-US" sz="2400" b="1" dirty="0">
                <a:latin typeface="Times New Roman" panose="02020603050405020304" pitchFamily="18" charset="0"/>
              </a:rPr>
              <a:t>παράγωγος</a:t>
            </a:r>
            <a:r>
              <a:rPr lang="el-GR" altLang="en-US" sz="2400" dirty="0">
                <a:latin typeface="Times New Roman" panose="02020603050405020304" pitchFamily="18" charset="0"/>
              </a:rPr>
              <a:t> μας δείχνει πόσο γρήγορα ή αργά αλλάζει μια ποσότητα σε ένα συγκεκριμένο σημείο.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l-GR" altLang="en-US" sz="2400" dirty="0">
                <a:latin typeface="Times New Roman" panose="02020603050405020304" pitchFamily="18" charset="0"/>
              </a:rPr>
              <a:t>	</a:t>
            </a:r>
            <a:r>
              <a:rPr lang="el-GR" altLang="en-US" sz="2400" i="1" dirty="0">
                <a:latin typeface="Times New Roman" panose="02020603050405020304" pitchFamily="18" charset="0"/>
              </a:rPr>
              <a:t>Για παράδειγμα, η παράγωγος της </a:t>
            </a:r>
            <a:r>
              <a:rPr lang="el-GR" altLang="en-US" sz="2400" i="1" dirty="0">
                <a:latin typeface="Times New Roman" panose="02020603050405020304" pitchFamily="18" charset="0"/>
                <a:hlinkClick r:id="rId4" tooltip="Θέσης (δεν έχει γραφτεί ακόμα)"/>
              </a:rPr>
              <a:t>θέσης</a:t>
            </a:r>
            <a:r>
              <a:rPr lang="el-GR" altLang="en-US" sz="2400" i="1" dirty="0">
                <a:latin typeface="Times New Roman" panose="02020603050405020304" pitchFamily="18" charset="0"/>
              </a:rPr>
              <a:t> ενός αυτοκινήτου, σε κάποια χρονική  στιγμή, είναι η στιγμιαία </a:t>
            </a:r>
            <a:r>
              <a:rPr lang="el-GR" altLang="en-US" sz="2400" i="1" dirty="0">
                <a:latin typeface="Times New Roman" panose="02020603050405020304" pitchFamily="18" charset="0"/>
                <a:hlinkClick r:id="rId5" tooltip="Ταχύτητα"/>
              </a:rPr>
              <a:t>ταχύτητα</a:t>
            </a:r>
            <a:r>
              <a:rPr lang="el-GR" altLang="en-US" sz="2400" i="1" dirty="0">
                <a:latin typeface="Times New Roman" panose="02020603050405020304" pitchFamily="18" charset="0"/>
              </a:rPr>
              <a:t> με την οποία το αυτοκίνητο ταξιδεύει </a:t>
            </a:r>
            <a:r>
              <a:rPr lang="el-GR" altLang="en-US" sz="2400" i="1" u="sng" dirty="0">
                <a:latin typeface="Times New Roman" panose="02020603050405020304" pitchFamily="18" charset="0"/>
              </a:rPr>
              <a:t>εκείνη τη χρονική στιγμή.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="" xmlns:a16="http://schemas.microsoft.com/office/drawing/2014/main" id="{AAF7B3A0-052C-40F6-A633-DD39491E0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260351"/>
            <a:ext cx="4103687" cy="3795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800" b="1" dirty="0"/>
              <a:t>ΔΙΑΦΟΡΙΚΟΣ ΛΟΓΙΣΜΟΣ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28314F-5E78-4044-8AAE-C0AA274F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u="sng" dirty="0">
                <a:cs typeface="Times New Roman" panose="02020603050405020304" pitchFamily="18" charset="0"/>
              </a:rPr>
              <a:t>Γεωμετρική ερμηνεία της παραγώγου:</a:t>
            </a:r>
            <a:r>
              <a:rPr lang="el-GR" altLang="en-US" dirty="0"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45B5D5-E386-4A26-AD07-07ACFFE7E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0000"/>
              </a:lnSpc>
              <a:buNone/>
            </a:pPr>
            <a:r>
              <a:rPr lang="el-GR" altLang="en-US" sz="3200" dirty="0" smtClean="0">
                <a:cs typeface="Times New Roman" panose="02020603050405020304" pitchFamily="18" charset="0"/>
              </a:rPr>
              <a:t>Παράγωγος </a:t>
            </a:r>
            <a:r>
              <a:rPr lang="el-GR" altLang="en-US" sz="3200" dirty="0">
                <a:cs typeface="Times New Roman" panose="02020603050405020304" pitchFamily="18" charset="0"/>
              </a:rPr>
              <a:t>της y = f(x) στο σημείο P(</a:t>
            </a:r>
            <a:r>
              <a:rPr lang="el-GR" altLang="en-US" sz="3200" dirty="0" err="1">
                <a:cs typeface="Times New Roman" panose="02020603050405020304" pitchFamily="18" charset="0"/>
              </a:rPr>
              <a:t>x</a:t>
            </a:r>
            <a:r>
              <a:rPr lang="el-GR" altLang="en-US" sz="3200" baseline="-25000" dirty="0" err="1">
                <a:cs typeface="Times New Roman" panose="02020603050405020304" pitchFamily="18" charset="0"/>
              </a:rPr>
              <a:t>ο</a:t>
            </a:r>
            <a:r>
              <a:rPr lang="el-GR" altLang="en-US" sz="3200" dirty="0">
                <a:cs typeface="Times New Roman" panose="02020603050405020304" pitchFamily="18" charset="0"/>
              </a:rPr>
              <a:t>, f(</a:t>
            </a:r>
            <a:r>
              <a:rPr lang="el-GR" altLang="en-US" sz="3200" dirty="0" err="1">
                <a:cs typeface="Times New Roman" panose="02020603050405020304" pitchFamily="18" charset="0"/>
              </a:rPr>
              <a:t>xο</a:t>
            </a:r>
            <a:r>
              <a:rPr lang="el-GR" altLang="en-US" sz="3200" dirty="0">
                <a:cs typeface="Times New Roman" panose="02020603050405020304" pitchFamily="18" charset="0"/>
              </a:rPr>
              <a:t>)) ορίζεται η κλίση της εφαπτομένης της καμπύλης C στο σημείο P(</a:t>
            </a:r>
            <a:r>
              <a:rPr lang="el-GR" altLang="en-US" sz="3200" dirty="0" err="1">
                <a:cs typeface="Times New Roman" panose="02020603050405020304" pitchFamily="18" charset="0"/>
              </a:rPr>
              <a:t>xο</a:t>
            </a:r>
            <a:r>
              <a:rPr lang="el-GR" altLang="en-US" sz="3200" dirty="0">
                <a:cs typeface="Times New Roman" panose="02020603050405020304" pitchFamily="18" charset="0"/>
              </a:rPr>
              <a:t>, f(</a:t>
            </a:r>
            <a:r>
              <a:rPr lang="el-GR" altLang="en-US" sz="3200" dirty="0" err="1">
                <a:cs typeface="Times New Roman" panose="02020603050405020304" pitchFamily="18" charset="0"/>
              </a:rPr>
              <a:t>xο</a:t>
            </a:r>
            <a:r>
              <a:rPr lang="el-GR" altLang="en-US" sz="3200" dirty="0">
                <a:cs typeface="Times New Roman" panose="02020603050405020304" pitchFamily="18" charset="0"/>
              </a:rPr>
              <a:t>))</a:t>
            </a:r>
            <a:endParaRPr lang="el-GR" altLang="en-US" sz="3200" dirty="0"/>
          </a:p>
          <a:p>
            <a:pPr algn="just">
              <a:lnSpc>
                <a:spcPct val="110000"/>
              </a:lnSpc>
            </a:pPr>
            <a:r>
              <a:rPr lang="el-GR" altLang="en-US" dirty="0">
                <a:latin typeface="Times New Roman" panose="02020603050405020304" pitchFamily="18" charset="0"/>
              </a:rPr>
              <a:t>Η διαδικασία της εύρεσης της παραγώγου λέγεται </a:t>
            </a:r>
            <a:r>
              <a:rPr lang="el-GR" altLang="en-US" b="1" dirty="0" err="1">
                <a:latin typeface="Times New Roman" panose="02020603050405020304" pitchFamily="18" charset="0"/>
              </a:rPr>
              <a:t>παραγώγιση</a:t>
            </a:r>
            <a:r>
              <a:rPr lang="el-GR" altLang="en-US" dirty="0">
                <a:latin typeface="Times New Roman" panose="02020603050405020304" pitchFamily="18" charset="0"/>
              </a:rPr>
              <a:t> ή </a:t>
            </a:r>
            <a:r>
              <a:rPr lang="el-GR" altLang="en-US" b="1" dirty="0" err="1">
                <a:latin typeface="Times New Roman" panose="02020603050405020304" pitchFamily="18" charset="0"/>
              </a:rPr>
              <a:t>διαφόριση</a:t>
            </a:r>
            <a:endParaRPr lang="el-GR" altLang="en-US" b="1" dirty="0">
              <a:latin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l-GR" altLang="en-US" dirty="0">
                <a:latin typeface="Times New Roman" panose="02020603050405020304" pitchFamily="18" charset="0"/>
              </a:rPr>
              <a:t>Όταν η παράγωγος μιας συνάρτησης σε σημείο x</a:t>
            </a:r>
            <a:r>
              <a:rPr lang="el-GR" altLang="en-US" baseline="-30000" dirty="0">
                <a:latin typeface="Times New Roman" panose="02020603050405020304" pitchFamily="18" charset="0"/>
              </a:rPr>
              <a:t>0</a:t>
            </a:r>
            <a:r>
              <a:rPr lang="el-GR" altLang="en-US" dirty="0">
                <a:latin typeface="Times New Roman" panose="02020603050405020304" pitchFamily="18" charset="0"/>
              </a:rPr>
              <a:t> του πεδίου ορισμού της υπάρχει και είναι μοναδική η συνάρτηση καλείται </a:t>
            </a:r>
            <a:r>
              <a:rPr lang="el-GR" altLang="en-US" b="1" dirty="0" err="1">
                <a:latin typeface="Times New Roman" panose="02020603050405020304" pitchFamily="18" charset="0"/>
              </a:rPr>
              <a:t>παραγωγίσιμη</a:t>
            </a:r>
            <a:r>
              <a:rPr lang="el-GR" altLang="en-US" dirty="0">
                <a:latin typeface="Times New Roman" panose="02020603050405020304" pitchFamily="18" charset="0"/>
              </a:rPr>
              <a:t> ή </a:t>
            </a:r>
            <a:r>
              <a:rPr lang="el-GR" altLang="en-US" b="1" dirty="0" err="1">
                <a:latin typeface="Times New Roman" panose="02020603050405020304" pitchFamily="18" charset="0"/>
              </a:rPr>
              <a:t>διαφορίσιμη</a:t>
            </a:r>
            <a:r>
              <a:rPr lang="el-GR" altLang="en-US" dirty="0">
                <a:latin typeface="Times New Roman" panose="02020603050405020304" pitchFamily="18" charset="0"/>
              </a:rPr>
              <a:t> στο x</a:t>
            </a:r>
            <a:r>
              <a:rPr lang="el-GR" altLang="en-US" baseline="-30000" dirty="0">
                <a:latin typeface="Times New Roman" panose="02020603050405020304" pitchFamily="18" charset="0"/>
              </a:rPr>
              <a:t>0</a:t>
            </a:r>
            <a:r>
              <a:rPr lang="el-GR" altLang="en-US" dirty="0">
                <a:latin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6EF2AF-8465-4656-A2A9-5DC85055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7978A5D-C532-4D8C-9794-76670ECA0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476" y="357399"/>
            <a:ext cx="7429500" cy="3495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BD3BE9-123C-46E0-BF94-37AC0FB7F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112" y="2514093"/>
            <a:ext cx="6586330" cy="24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047" y="715249"/>
            <a:ext cx="3899053" cy="566001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244" y="715249"/>
            <a:ext cx="2382389" cy="10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2E9DAE-A897-4FE3-8B77-C7980846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σημαίνει ότι η παράγωγος της συνάρτησης </a:t>
            </a:r>
            <a:r>
              <a:rPr lang="en-US" dirty="0" smtClean="0"/>
              <a:t>x^2 </a:t>
            </a:r>
            <a:r>
              <a:rPr lang="el-GR" dirty="0" smtClean="0"/>
              <a:t>είναι ίση με </a:t>
            </a:r>
            <a:r>
              <a:rPr lang="en-US" dirty="0" smtClean="0"/>
              <a:t>2x</a:t>
            </a:r>
            <a:r>
              <a:rPr lang="el-GR" dirty="0" smtClean="0"/>
              <a:t>;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231A9D2-41E2-45C9-B7FB-05E4C668D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62" y="2153444"/>
            <a:ext cx="77628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4E669-1BC2-4819-8872-24DACBA6E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C33E221-12A4-4612-8423-6FA5FE26B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491" y="1825625"/>
            <a:ext cx="57170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297422A-4AF4-488F-8894-8774C2B23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885" y="118185"/>
            <a:ext cx="4948989" cy="2524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B3D3A7-CAF9-4A4F-9F18-3E3C17C2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335" y="2311086"/>
            <a:ext cx="74580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4346" y="0"/>
            <a:ext cx="6151145" cy="27813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022" y="2109138"/>
            <a:ext cx="5986212" cy="24479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719" y="3193210"/>
            <a:ext cx="5903243" cy="27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197</Words>
  <Application>Microsoft Office PowerPoint</Application>
  <PresentationFormat>Ευρεία οθόνη</PresentationFormat>
  <Paragraphs>33</Paragraphs>
  <Slides>17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Μαθηματικά  Εισαγωγή στον Διαφορικό λογισμό  ΠΑΡΑΓΩΓΟΣ ΣΥΝΑΡΤΗΣΗΣ</vt:lpstr>
      <vt:lpstr> Η παράγωγος συνάρτησης-Γενικά</vt:lpstr>
      <vt:lpstr>Γεωμετρική ερμηνεία της παραγώγου: </vt:lpstr>
      <vt:lpstr>Παρουσίαση του PowerPoint</vt:lpstr>
      <vt:lpstr>Παρουσίαση του PowerPoint</vt:lpstr>
      <vt:lpstr>Τι σημαίνει ότι η παράγωγος της συνάρτησης x^2 είναι ίση με 2x;</vt:lpstr>
      <vt:lpstr>Παρουσίαση του PowerPoint</vt:lpstr>
      <vt:lpstr>Παρουσίαση του PowerPoint</vt:lpstr>
      <vt:lpstr>Παρουσίαση του PowerPoint</vt:lpstr>
      <vt:lpstr>Μελέτη συνάρτησης</vt:lpstr>
      <vt:lpstr>Παρουσίαση του PowerPoint</vt:lpstr>
      <vt:lpstr>Μελέτη συνάρτησης</vt:lpstr>
      <vt:lpstr>Μελέτη συνάρτησης</vt:lpstr>
      <vt:lpstr>Ασκήσεις παραγώγισης απλών συναρτήσεων</vt:lpstr>
      <vt:lpstr>Εύρεση εφαπτομένης καμπύλης σε σημείο</vt:lpstr>
      <vt:lpstr>Μελέτη συναρτήσεων </vt:lpstr>
      <vt:lpstr>ΥΛΙΚΟ ΜΕΛΕΤΗΣ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Chr. Triantafillou</cp:lastModifiedBy>
  <cp:revision>26</cp:revision>
  <dcterms:created xsi:type="dcterms:W3CDTF">2019-11-12T14:36:28Z</dcterms:created>
  <dcterms:modified xsi:type="dcterms:W3CDTF">2022-11-23T09:47:47Z</dcterms:modified>
</cp:coreProperties>
</file>