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73" r:id="rId5"/>
    <p:sldId id="259" r:id="rId6"/>
    <p:sldId id="261" r:id="rId7"/>
    <p:sldId id="269" r:id="rId8"/>
    <p:sldId id="283" r:id="rId9"/>
    <p:sldId id="275" r:id="rId10"/>
    <p:sldId id="262" r:id="rId11"/>
    <p:sldId id="277" r:id="rId12"/>
    <p:sldId id="278" r:id="rId13"/>
    <p:sldId id="263" r:id="rId14"/>
    <p:sldId id="264" r:id="rId15"/>
    <p:sldId id="272" r:id="rId16"/>
    <p:sldId id="265" r:id="rId17"/>
    <p:sldId id="270" r:id="rId18"/>
    <p:sldId id="279" r:id="rId19"/>
    <p:sldId id="267" r:id="rId20"/>
    <p:sldId id="268" r:id="rId21"/>
    <p:sldId id="271" r:id="rId22"/>
    <p:sldId id="274" r:id="rId23"/>
    <p:sldId id="276" r:id="rId24"/>
    <p:sldId id="281" r:id="rId25"/>
    <p:sldId id="280" r:id="rId26"/>
    <p:sldId id="282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2DE35-C17A-44B9-8A03-1E630DEA390E}" type="datetimeFigureOut">
              <a:rPr lang="el-GR" smtClean="0"/>
              <a:t>24/10/2021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AFF74-B24A-4804-A0E4-90CBD49723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205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BAF5-E455-4EEC-8FB8-FD331846A637}" type="datetime1">
              <a:rPr lang="el-GR" smtClean="0"/>
              <a:t>24/10/2021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94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8B99-21AA-4102-B8D2-6654D3835826}" type="datetime1">
              <a:rPr lang="el-GR" smtClean="0"/>
              <a:t>24/10/2021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311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88BC-5EB2-4494-B295-F378E0E04B6E}" type="datetime1">
              <a:rPr lang="el-GR" smtClean="0"/>
              <a:t>24/10/2021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853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06C8-FCB2-45CE-8E78-2795AC29703B}" type="datetime1">
              <a:rPr lang="el-GR" smtClean="0"/>
              <a:t>24/10/2021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7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E112-B285-4834-95F9-3390D65B8F1D}" type="datetime1">
              <a:rPr lang="el-GR" smtClean="0"/>
              <a:t>24/10/2021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88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9064-F03A-4A56-ACBB-AEBDAC023490}" type="datetime1">
              <a:rPr lang="el-GR" smtClean="0"/>
              <a:t>24/10/2021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098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7C96-D79B-4649-9199-A1488D824888}" type="datetime1">
              <a:rPr lang="el-GR" smtClean="0"/>
              <a:t>24/10/2021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357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DCFC-AB12-46A9-B07F-E49FFB2900C9}" type="datetime1">
              <a:rPr lang="el-GR" smtClean="0"/>
              <a:t>24/10/2021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367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4C62-2555-4265-9EB6-0BA45DF80D79}" type="datetime1">
              <a:rPr lang="el-GR" smtClean="0"/>
              <a:t>24/10/2021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75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1A33-63F6-4FA0-8128-843037DA55CE}" type="datetime1">
              <a:rPr lang="el-GR" smtClean="0"/>
              <a:t>24/10/2021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06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C2A4-AEE7-454C-BD81-BC73FA766387}" type="datetime1">
              <a:rPr lang="el-GR" smtClean="0"/>
              <a:t>24/10/2021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62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D17F-876B-44CB-A12F-1C8678EBF0E3}" type="datetime1">
              <a:rPr lang="el-GR" smtClean="0"/>
              <a:t>24/10/2021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F39E-3080-4E67-B2B3-87E7164B2D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307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46D0B-44EC-46A1-89BD-2D2E58DA2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611" y="3869941"/>
            <a:ext cx="7602317" cy="1159200"/>
          </a:xfrm>
        </p:spPr>
        <p:txBody>
          <a:bodyPr anchor="b">
            <a:normAutofit/>
          </a:bodyPr>
          <a:lstStyle/>
          <a:p>
            <a:r>
              <a:rPr lang="el-GR" sz="3800" b="1" dirty="0"/>
              <a:t>Σύνολα – Φυσικοί Αριθμοί – Συναρτήσεις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B1ADC-2BA0-47CF-A2FE-23B764B88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2521" y="5493376"/>
            <a:ext cx="6034030" cy="742280"/>
          </a:xfrm>
        </p:spPr>
        <p:txBody>
          <a:bodyPr anchor="ctr">
            <a:normAutofit/>
          </a:bodyPr>
          <a:lstStyle/>
          <a:p>
            <a:endParaRPr lang="el-GR" sz="1700" dirty="0">
              <a:solidFill>
                <a:schemeClr val="tx1">
                  <a:alpha val="60000"/>
                </a:schemeClr>
              </a:solidFill>
            </a:endParaRPr>
          </a:p>
          <a:p>
            <a:endParaRPr lang="el-GR" sz="1700" dirty="0">
              <a:solidFill>
                <a:schemeClr val="tx1">
                  <a:alpha val="60000"/>
                </a:schemeClr>
              </a:solidFill>
            </a:endParaRPr>
          </a:p>
          <a:p>
            <a:endParaRPr lang="el-GR" sz="1700" dirty="0">
              <a:solidFill>
                <a:schemeClr val="tx1">
                  <a:alpha val="60000"/>
                </a:schemeClr>
              </a:solidFill>
            </a:endParaRPr>
          </a:p>
          <a:p>
            <a:endParaRPr lang="el-GR" sz="1700" dirty="0">
              <a:solidFill>
                <a:schemeClr val="tx1">
                  <a:alpha val="6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64368" cy="6858000"/>
            <a:chOff x="0" y="0"/>
            <a:chExt cx="885825" cy="6858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17CB3-73DE-4C28-A20E-92B49C25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17896" y="6356350"/>
            <a:ext cx="135103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F9F39E-3080-4E67-B2B3-87E7164B2D1A}" type="slidenum">
              <a:rPr lang="el-GR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l-GR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65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02AD-2E74-4B26-9404-24318BFE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φυσικοί αριθμοί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D1669-FDB8-4FB2-8053-43BEDD7BC1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/>
                  <a:t>Διαισθητικά</a:t>
                </a:r>
                <a:r>
                  <a:rPr lang="el-GR" dirty="0"/>
                  <a:t>: Οι απλούστεροι αριθμοί είναι οι «αριθμοί </a:t>
                </a:r>
                <a:r>
                  <a:rPr lang="el-GR" dirty="0" err="1"/>
                  <a:t>απαριθμησης</a:t>
                </a:r>
                <a:r>
                  <a:rPr lang="el-GR" dirty="0"/>
                  <a:t>»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1,2,3,…</m:t>
                    </m:r>
                  </m:oMath>
                </a14:m>
                <a:r>
                  <a:rPr lang="el-GR" dirty="0"/>
                  <a:t> </a:t>
                </a:r>
              </a:p>
              <a:p>
                <a:pPr marL="0" indent="0" algn="just">
                  <a:buNone/>
                </a:pPr>
                <a:r>
                  <a:rPr lang="el-GR" dirty="0"/>
                  <a:t>Οι αριθμοί αυτοί ονομάζονται </a:t>
                </a:r>
                <a:r>
                  <a:rPr lang="el-GR" b="1" dirty="0"/>
                  <a:t>φυσικοί αριθμοί. </a:t>
                </a:r>
                <a:r>
                  <a:rPr lang="el-GR" dirty="0"/>
                  <a:t>Το σύνολο των φυσικών αριθμών συμβολίζεται με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l-GR" b="1" dirty="0"/>
                  <a:t>.</a:t>
                </a:r>
              </a:p>
              <a:p>
                <a:pPr marL="0" indent="0" algn="just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1,2,3,…</m:t>
                          </m:r>
                          <m:r>
                            <m:rPr>
                              <m:nor/>
                            </m:rPr>
                            <a:rPr lang="el-GR" dirty="0"/>
                            <m:t>  </m:t>
                          </m:r>
                        </m:e>
                      </m:d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D1669-FDB8-4FB2-8053-43BEDD7BC1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10B65-77FF-41C2-BB20-E47321A7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506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5A337-E080-412A-A68D-3D772077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8639"/>
          </a:xfrm>
        </p:spPr>
        <p:txBody>
          <a:bodyPr>
            <a:normAutofit/>
          </a:bodyPr>
          <a:lstStyle/>
          <a:p>
            <a:r>
              <a:rPr lang="el-GR" sz="3500" dirty="0"/>
              <a:t>Πράξεις στο σύνολο των φυσικών αριθμών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D827E-F3D7-49B0-B2B6-A0C79B3A90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2874"/>
                <a:ext cx="7886700" cy="474408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Πρόσθεση</a:t>
                </a:r>
                <a:r>
                  <a:rPr lang="el-GR" dirty="0"/>
                  <a:t>: απεικόνιση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l-GR" dirty="0"/>
                  <a:t>όπου σε κάθε ζεύγος φυσικών αριθμών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αντιστοιχεί ακριβώς ένας φυσικός αριθμός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l-GR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l-GR" b="0" dirty="0">
                  <a:ea typeface="Cambria Math" panose="02040503050406030204" pitchFamily="18" charset="0"/>
                </a:endParaRPr>
              </a:p>
              <a:p>
                <a:pPr algn="just"/>
                <a:r>
                  <a:rPr lang="el-GR" dirty="0">
                    <a:ea typeface="Cambria Math" panose="02040503050406030204" pitchFamily="18" charset="0"/>
                  </a:rPr>
                  <a:t>Η πρόσθεση στους φυσικούς αριθμούς έχει τις ακόλουθες ιδιότητες:</a:t>
                </a:r>
              </a:p>
              <a:p>
                <a:pPr marL="914400" lvl="1" indent="-457200" algn="just">
                  <a:buFont typeface="+mj-lt"/>
                  <a:buAutoNum type="arabicPeriod"/>
                </a:pPr>
                <a:r>
                  <a:rPr lang="el-GR" b="0" dirty="0">
                    <a:ea typeface="Cambria Math" panose="02040503050406030204" pitchFamily="18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b="0" dirty="0">
                    <a:ea typeface="Cambria Math" panose="02040503050406030204" pitchFamily="18" charset="0"/>
                  </a:rPr>
                  <a:t>, τότε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l-GR" b="0" dirty="0">
                  <a:ea typeface="Cambria Math" panose="02040503050406030204" pitchFamily="18" charset="0"/>
                </a:endParaRPr>
              </a:p>
              <a:p>
                <a:pPr marL="914400" lvl="1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endParaRPr lang="el-GR" b="0" dirty="0">
                  <a:ea typeface="Cambria Math" panose="02040503050406030204" pitchFamily="18" charset="0"/>
                </a:endParaRPr>
              </a:p>
              <a:p>
                <a:pPr marL="914400" lvl="1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l-GR" dirty="0">
                  <a:ea typeface="Cambria Math" panose="02040503050406030204" pitchFamily="18" charset="0"/>
                </a:endParaRPr>
              </a:p>
              <a:p>
                <a:pPr marL="457200" lvl="1" indent="0" algn="just">
                  <a:buNone/>
                </a:pPr>
                <a:endParaRPr lang="el-GR" dirty="0">
                  <a:ea typeface="Cambria Math" panose="02040503050406030204" pitchFamily="18" charset="0"/>
                </a:endParaRPr>
              </a:p>
              <a:p>
                <a:pPr algn="just"/>
                <a:r>
                  <a:rPr lang="el-GR" dirty="0">
                    <a:ea typeface="Cambria Math" panose="02040503050406030204" pitchFamily="18" charset="0"/>
                  </a:rPr>
                  <a:t>Η </a:t>
                </a:r>
                <a:r>
                  <a:rPr lang="el-GR" b="1" dirty="0">
                    <a:ea typeface="Cambria Math" panose="02040503050406030204" pitchFamily="18" charset="0"/>
                  </a:rPr>
                  <a:t>εξίσωση 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el-GR" b="0" dirty="0">
                    <a:ea typeface="Cambria Math" panose="02040503050406030204" pitchFamily="18" charset="0"/>
                  </a:rPr>
                  <a:t> </a:t>
                </a:r>
                <a:r>
                  <a:rPr lang="el-GR" b="1" dirty="0">
                    <a:ea typeface="Cambria Math" panose="02040503050406030204" pitchFamily="18" charset="0"/>
                  </a:rPr>
                  <a:t>δεν </a:t>
                </a:r>
                <a:r>
                  <a:rPr lang="el-GR" dirty="0">
                    <a:ea typeface="Cambria Math" panose="02040503050406030204" pitchFamily="18" charset="0"/>
                  </a:rPr>
                  <a:t>έχει λύση για κάθε ζεύγος φυσικών αριθμών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. </a:t>
                </a:r>
              </a:p>
              <a:p>
                <a:pPr marL="0" indent="0" algn="just">
                  <a:buNone/>
                </a:pPr>
                <a:endParaRPr lang="el-GR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D827E-F3D7-49B0-B2B6-A0C79B3A90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2874"/>
                <a:ext cx="7886700" cy="4744089"/>
              </a:xfrm>
              <a:blipFill>
                <a:blip r:embed="rId2"/>
                <a:stretch>
                  <a:fillRect l="-1391" t="-2828" r="-16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DAD2E-7FB0-4522-A3B1-EA4F2766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650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5A337-E080-412A-A68D-3D772077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8639"/>
          </a:xfrm>
        </p:spPr>
        <p:txBody>
          <a:bodyPr>
            <a:normAutofit/>
          </a:bodyPr>
          <a:lstStyle/>
          <a:p>
            <a:r>
              <a:rPr lang="el-GR" sz="3500" dirty="0"/>
              <a:t>Πράξεις στο σύνολο των φυσικών αριθμών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D827E-F3D7-49B0-B2B6-A0C79B3A90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2874"/>
                <a:ext cx="7886700" cy="474408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/>
                  <a:t>Πολλαπλασιασμός</a:t>
                </a:r>
                <a:r>
                  <a:rPr lang="el-GR" dirty="0"/>
                  <a:t>: απεικόνιση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l-GR" dirty="0"/>
                  <a:t>όπου σε κάθε ζεύγος φυσικών αριθμών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αντιστοιχεί ακριβώς ένας φυσικός αριθμός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l-GR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𝜈𝜇</m:t>
                      </m:r>
                    </m:oMath>
                  </m:oMathPara>
                </a14:m>
                <a:endParaRPr lang="el-GR" b="0" dirty="0">
                  <a:ea typeface="Cambria Math" panose="02040503050406030204" pitchFamily="18" charset="0"/>
                </a:endParaRPr>
              </a:p>
              <a:p>
                <a:pPr algn="just"/>
                <a:r>
                  <a:rPr lang="el-GR" dirty="0">
                    <a:ea typeface="Cambria Math" panose="02040503050406030204" pitchFamily="18" charset="0"/>
                  </a:rPr>
                  <a:t>Ο πολλαπλασιασμός στους φυσικούς αριθμούς έχει τις ακόλουθες ιδιότητες:</a:t>
                </a:r>
              </a:p>
              <a:p>
                <a:pPr marL="914400" lvl="1" indent="-457200" algn="just">
                  <a:buFont typeface="+mj-lt"/>
                  <a:buAutoNum type="arabicPeriod"/>
                </a:pPr>
                <a:r>
                  <a:rPr lang="el-GR" b="0" dirty="0">
                    <a:ea typeface="Cambria Math" panose="02040503050406030204" pitchFamily="18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b="0" dirty="0">
                    <a:ea typeface="Cambria Math" panose="02040503050406030204" pitchFamily="18" charset="0"/>
                  </a:rPr>
                  <a:t>, τότε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l-GR" b="0" dirty="0">
                  <a:ea typeface="Cambria Math" panose="02040503050406030204" pitchFamily="18" charset="0"/>
                </a:endParaRPr>
              </a:p>
              <a:p>
                <a:pPr marL="914400" lvl="1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endParaRPr lang="el-GR" b="0" dirty="0">
                  <a:ea typeface="Cambria Math" panose="02040503050406030204" pitchFamily="18" charset="0"/>
                </a:endParaRPr>
              </a:p>
              <a:p>
                <a:pPr marL="914400" lvl="1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βγ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l-GR" dirty="0">
                  <a:ea typeface="Cambria Math" panose="02040503050406030204" pitchFamily="18" charset="0"/>
                </a:endParaRPr>
              </a:p>
              <a:p>
                <a:pPr algn="just"/>
                <a:r>
                  <a:rPr lang="el-GR" dirty="0">
                    <a:ea typeface="Cambria Math" panose="02040503050406030204" pitchFamily="18" charset="0"/>
                  </a:rPr>
                  <a:t>Η </a:t>
                </a:r>
                <a:r>
                  <a:rPr lang="el-GR" b="1" dirty="0">
                    <a:ea typeface="Cambria Math" panose="02040503050406030204" pitchFamily="18" charset="0"/>
                  </a:rPr>
                  <a:t>εξίσωση 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el-GR" b="0" dirty="0">
                    <a:ea typeface="Cambria Math" panose="02040503050406030204" pitchFamily="18" charset="0"/>
                  </a:rPr>
                  <a:t> </a:t>
                </a:r>
                <a:r>
                  <a:rPr lang="el-GR" b="1" dirty="0">
                    <a:ea typeface="Cambria Math" panose="02040503050406030204" pitchFamily="18" charset="0"/>
                  </a:rPr>
                  <a:t>δεν </a:t>
                </a:r>
                <a:r>
                  <a:rPr lang="el-GR" dirty="0">
                    <a:ea typeface="Cambria Math" panose="02040503050406030204" pitchFamily="18" charset="0"/>
                  </a:rPr>
                  <a:t>έχει λύση για κάθε ζεύγος φυσικών αριθμών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/>
                <a:r>
                  <a:rPr lang="el-GR" b="1" dirty="0">
                    <a:ea typeface="Cambria Math" panose="02040503050406030204" pitchFamily="18" charset="0"/>
                  </a:rPr>
                  <a:t>Επιμεριστική ιδιότητα: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𝛼𝛾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l-GR" b="0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l-GR" b="1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l-GR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D827E-F3D7-49B0-B2B6-A0C79B3A90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2874"/>
                <a:ext cx="7886700" cy="4744089"/>
              </a:xfrm>
              <a:blipFill>
                <a:blip r:embed="rId2"/>
                <a:stretch>
                  <a:fillRect l="-1159" t="-2571" r="-1391" b="-14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DAD2E-7FB0-4522-A3B1-EA4F2766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0524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EFF98-E33E-4F06-A458-6B5E6B086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6664"/>
          </a:xfrm>
        </p:spPr>
        <p:txBody>
          <a:bodyPr>
            <a:normAutofit/>
          </a:bodyPr>
          <a:lstStyle/>
          <a:p>
            <a:r>
              <a:rPr lang="el-GR" dirty="0"/>
              <a:t>Η σύγχρονη αξιωματική μέθοδος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61250-5C98-4EDD-9E0F-2D97390DE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2620"/>
            <a:ext cx="7886700" cy="4904344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Μια θεωρία  αποτελείται  από μια ολιγοπληθή ομάδα κατάλληλων </a:t>
            </a:r>
            <a:r>
              <a:rPr lang="el-GR" b="1" dirty="0"/>
              <a:t>πρωταρχικών όρων</a:t>
            </a:r>
            <a:r>
              <a:rPr lang="el-GR" dirty="0"/>
              <a:t>, οι οποίοι δεν ορίζονται, καθώς και από ολιγοπληθή ομάδα κατάλληλων προτάσεων που δίδονται χωρίς απόδειξη, </a:t>
            </a:r>
            <a:r>
              <a:rPr lang="el-GR" b="1" dirty="0"/>
              <a:t>αξιωμάτων</a:t>
            </a:r>
            <a:r>
              <a:rPr lang="el-GR" dirty="0"/>
              <a:t>. </a:t>
            </a:r>
          </a:p>
          <a:p>
            <a:r>
              <a:rPr lang="el-GR" dirty="0"/>
              <a:t>Κάθε άλλος όρος της θεωρίας ορίζεται με βάση τους πρωταρχικούς όρους. </a:t>
            </a:r>
          </a:p>
          <a:p>
            <a:r>
              <a:rPr lang="el-GR" dirty="0"/>
              <a:t>Κάθε άλλη πρόταση της θεωρίας, </a:t>
            </a:r>
            <a:r>
              <a:rPr lang="el-GR" b="1" dirty="0"/>
              <a:t>θεώρημα,</a:t>
            </a:r>
            <a:r>
              <a:rPr lang="el-GR" dirty="0"/>
              <a:t> αποδεικνύεται από τα αξιώματα στη βάση συμφωνημένων κανόνων συλλογισμού. </a:t>
            </a:r>
          </a:p>
          <a:p>
            <a:r>
              <a:rPr lang="el-GR" dirty="0"/>
              <a:t>Τα αξιώματα αποτελούν </a:t>
            </a:r>
            <a:r>
              <a:rPr lang="el-GR" b="1" dirty="0"/>
              <a:t>έμμεσους ορισμούς </a:t>
            </a:r>
            <a:r>
              <a:rPr lang="el-GR" dirty="0"/>
              <a:t>των πρωταρχικών όρων.</a:t>
            </a:r>
          </a:p>
          <a:p>
            <a:r>
              <a:rPr lang="el-GR" dirty="0"/>
              <a:t>Ένα σύστημα αξιωμάτων πρέπει να είναι </a:t>
            </a:r>
            <a:r>
              <a:rPr lang="el-GR" b="1" dirty="0"/>
              <a:t>μη αντιφατικό. </a:t>
            </a:r>
            <a:endParaRPr lang="en-US" b="1" dirty="0"/>
          </a:p>
          <a:p>
            <a:r>
              <a:rPr lang="el-GR" dirty="0"/>
              <a:t>Τα αξιώματα θα πρέπει να είναι </a:t>
            </a:r>
            <a:r>
              <a:rPr lang="el-GR" b="1" dirty="0"/>
              <a:t>ανεξάρτητα.</a:t>
            </a:r>
            <a:endParaRPr lang="el-GR" dirty="0"/>
          </a:p>
          <a:p>
            <a:r>
              <a:rPr lang="el-GR" b="1" dirty="0"/>
              <a:t>Η βασική διαφορά </a:t>
            </a:r>
            <a:r>
              <a:rPr lang="el-GR" dirty="0"/>
              <a:t>της σύγχρονης αξιωματικής μεθόδου από την παραδοσιακή (Ευκλείδης) συνίσταται στο ότι είναι απαλλαγμένη από κάθε προσφυγή στην εμπειρική εποπτεία την οποία έχουμε για τους πρωταρχικούς όρους ή για την προφανή αλήθεια των αξιωμάτων.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F9071-F848-4E86-95A6-353FD913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5656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994E9-FF70-4F34-B5D6-FC6E40F4F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αξιώματα του </a:t>
            </a:r>
            <a:r>
              <a:rPr lang="en-US" dirty="0" err="1"/>
              <a:t>Peano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2C9A3-6D77-44CE-A674-25D003891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995"/>
            <a:ext cx="7886700" cy="4630967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b="1" dirty="0"/>
              <a:t>Ρ1</a:t>
            </a:r>
            <a:r>
              <a:rPr lang="el-GR" dirty="0"/>
              <a:t> : Το ένα είναι αριθμός.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/>
              <a:t>Ρ2</a:t>
            </a:r>
            <a:r>
              <a:rPr lang="el-GR" dirty="0"/>
              <a:t> : Ο διάδοχος αριθμού είναι πάλι αριθμός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/>
              <a:t>Ρ3</a:t>
            </a:r>
            <a:r>
              <a:rPr lang="el-GR" dirty="0"/>
              <a:t> : Το ένα δεν είναι διάδοχος αριθμού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/>
              <a:t>Ρ4</a:t>
            </a:r>
            <a:r>
              <a:rPr lang="el-GR" dirty="0"/>
              <a:t> : Δεν υπάρχουν διαφορετικοί αριθμοί με τον ίδιο διάδοχο.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b="1" dirty="0"/>
              <a:t>Ρ5</a:t>
            </a:r>
            <a:r>
              <a:rPr lang="el-GR" dirty="0"/>
              <a:t> : Κάθε ιδιότητα την οποία έχει το ένα και η οποία ανήκει στον διάδοχο κάθε αριθμού που έχει αυτή την ιδιότητα, ανήκει σε όλους τους αριθμούς.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F268D-7C53-48F1-878A-CC3BC280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692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994E9-FF70-4F34-B5D6-FC6E40F4F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αξιώματα του </a:t>
            </a:r>
            <a:r>
              <a:rPr lang="en-US" dirty="0" err="1"/>
              <a:t>Peano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2C9A3-6D77-44CE-A674-25D003891C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5995"/>
                <a:ext cx="7886700" cy="463096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el-GR" dirty="0"/>
                  <a:t>Το σύνολο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l-GR" dirty="0"/>
                  <a:t>ονομάζεται σύνολο των φυσικών αριθμών αν και μόνο αν,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l-GR" b="1" dirty="0"/>
                  <a:t>Ρ1</a:t>
                </a:r>
                <a:r>
                  <a:rPr lang="el-GR" dirty="0"/>
                  <a:t> :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l-GR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l-GR" b="1" dirty="0"/>
                  <a:t>Ρ2</a:t>
                </a:r>
                <a:r>
                  <a:rPr lang="el-GR" dirty="0"/>
                  <a:t> :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l-GR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l-GR" b="1" dirty="0"/>
                  <a:t>Ρ3</a:t>
                </a:r>
                <a:r>
                  <a:rPr lang="el-GR" dirty="0"/>
                  <a:t> :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l-GR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l-GR" b="1" dirty="0"/>
                  <a:t>Ρ4</a:t>
                </a:r>
                <a:r>
                  <a:rPr lang="el-GR" dirty="0"/>
                  <a:t> :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 ⇒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l-GR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l-GR" b="1" dirty="0"/>
                  <a:t>Ρ5</a:t>
                </a:r>
                <a:r>
                  <a:rPr lang="el-GR" dirty="0"/>
                  <a:t> : 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l-GR" dirty="0"/>
                  <a:t> και 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+1∈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l-GR" dirty="0"/>
                  <a:t> τότε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l-GR" dirty="0"/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l-GR" dirty="0"/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2C9A3-6D77-44CE-A674-25D003891C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5995"/>
                <a:ext cx="7886700" cy="4630967"/>
              </a:xfrm>
              <a:blipFill>
                <a:blip r:embed="rId2"/>
                <a:stretch>
                  <a:fillRect l="-1546" t="-2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CEC04-A8E0-4439-AEBF-4FB875D0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780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5666-A927-4A9B-8190-FCD7D8FC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Μαθηματικής Επαγωγή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1B744-528D-4D8F-BD58-39B8383614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Έστω ότι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σημαίνει ότι η ιδιότητα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l-GR" dirty="0"/>
                  <a:t> ισχύει για τον αριθμό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/>
                  <a:t>.</a:t>
                </a:r>
              </a:p>
              <a:p>
                <a:endParaRPr lang="el-GR" b="1" dirty="0"/>
              </a:p>
              <a:p>
                <a:r>
                  <a:rPr lang="el-GR" b="1" dirty="0"/>
                  <a:t>Η αρχή της μαθηματικής επαγωγής 1: </a:t>
                </a:r>
                <a:r>
                  <a:rPr lang="el-GR" dirty="0"/>
                  <a:t>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ισχύει για κάθε φυσικό αριθμό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1" dirty="0"/>
                  <a:t> </a:t>
                </a:r>
                <a:r>
                  <a:rPr lang="el-GR" dirty="0"/>
                  <a:t>αν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l-GR" dirty="0"/>
                  <a:t>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l-GR" dirty="0"/>
                  <a:t> ισχύει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l-GR" dirty="0"/>
                  <a:t>Αν ισχύει 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για τυχόντα αριθμό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τότε ισχύει και 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1B744-528D-4D8F-BD58-39B8383614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r="-15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AE3EF-167B-454B-B4A5-831288D9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7908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5666-A927-4A9B-8190-FCD7D8FC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Μαθηματικής Επαγωγή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1B744-528D-4D8F-BD58-39B8383614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b="1" dirty="0"/>
                  <a:t>Η αρχή της μαθηματικής επαγωγής 2</a:t>
                </a:r>
              </a:p>
              <a:p>
                <a:pPr marL="457200" lvl="1" indent="0">
                  <a:buNone/>
                </a:pPr>
                <a:endParaRPr lang="el-GR" dirty="0"/>
              </a:p>
              <a:p>
                <a:pPr marL="457200" lvl="1" indent="0">
                  <a:buNone/>
                </a:pPr>
                <a:r>
                  <a:rPr lang="el-GR" dirty="0"/>
                  <a:t> Αν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είναι ένα σύνολο από φυσικούς αριθμούς και</a:t>
                </a:r>
              </a:p>
              <a:p>
                <a:pPr marL="1428750" lvl="2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l-GR" sz="2400" dirty="0"/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l-GR" sz="2400" dirty="0"/>
                  <a:t>Αν τυχόν  αριθμός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/>
                  <a:t>τότε </a:t>
                </a:r>
                <a14:m>
                  <m:oMath xmlns:m="http://schemas.openxmlformats.org/officeDocument/2006/math">
                    <m:r>
                      <a:rPr lang="el-GR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l-GR" sz="2400" dirty="0"/>
              </a:p>
              <a:p>
                <a:pPr marL="457200" lvl="1" indent="0">
                  <a:buNone/>
                </a:pP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l-GR" sz="2400" dirty="0"/>
              </a:p>
              <a:p>
                <a:r>
                  <a:rPr lang="el-GR" sz="2400" dirty="0"/>
                  <a:t>Αν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{"/>
                        <m:endChr m:val="}"/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ℕ</m:t>
                            </m:r>
                          </m:e>
                          <m:sup>
                            <m: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l-GR" sz="2400" dirty="0"/>
                  <a:t>, με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κάποια ιδιότητα του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τότε λαμβάνουμε την προηγούμενη διατύπωση της αρχής.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1B744-528D-4D8F-BD58-39B8383614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 r="-17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A972E-1CFE-4370-95F2-1AAA7F04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9646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CA27-B87B-4FC5-B84F-293C3D3C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3225"/>
          </a:xfrm>
        </p:spPr>
        <p:txBody>
          <a:bodyPr/>
          <a:lstStyle/>
          <a:p>
            <a:r>
              <a:rPr lang="el-GR" dirty="0"/>
              <a:t>Διάταξη των φυσικών αριθμών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4D9630-0392-456B-9D7C-37809D824B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57460"/>
                <a:ext cx="7886700" cy="489251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/>
                  <a:t>Ορισμός: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l-G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l-GR" dirty="0"/>
              </a:p>
              <a:p>
                <a:pPr marL="0" indent="0" algn="ctr">
                  <a:buNone/>
                </a:pPr>
                <a:r>
                  <a:rPr lang="el-GR" dirty="0"/>
                  <a:t> </a:t>
                </a:r>
                <a:r>
                  <a:rPr lang="el-GR" b="1" dirty="0"/>
                  <a:t>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:⇔∃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l-GR" dirty="0"/>
              </a:p>
              <a:p>
                <a:pPr algn="just"/>
                <a:r>
                  <a:rPr lang="el-GR" b="1" dirty="0"/>
                  <a:t>Ορισμός: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l-G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l-GR" dirty="0"/>
              </a:p>
              <a:p>
                <a:pPr marL="0" indent="0" algn="ctr">
                  <a:buNone/>
                </a:pPr>
                <a:r>
                  <a:rPr lang="el-GR" b="1" dirty="0"/>
                  <a:t>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:⇔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dirty="0"/>
                  <a:t> ή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dirty="0"/>
                  <a:t>.</a:t>
                </a:r>
              </a:p>
              <a:p>
                <a:pPr algn="just"/>
                <a:r>
                  <a:rPr lang="el-GR" b="1" dirty="0"/>
                  <a:t>Ιδιότητες «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l-GR" b="1" dirty="0"/>
                  <a:t>» </a:t>
                </a:r>
              </a:p>
              <a:p>
                <a:pPr marL="914400" lvl="1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b="1" dirty="0"/>
                  <a:t> </a:t>
                </a:r>
                <a:r>
                  <a:rPr lang="el-GR" dirty="0"/>
                  <a:t>		(ανακλαστική)</a:t>
                </a:r>
                <a:endParaRPr lang="el-GR" b="1" dirty="0"/>
              </a:p>
              <a:p>
                <a:pPr marL="914400" lvl="1" indent="-457200" algn="just">
                  <a:buFont typeface="+mj-lt"/>
                  <a:buAutoNum type="arabicPeriod"/>
                </a:pPr>
                <a:r>
                  <a:rPr lang="el-GR" b="0" dirty="0"/>
                  <a:t>Αν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b="1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l-GR" b="1" dirty="0"/>
                  <a:t>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l-GR" b="1" dirty="0"/>
                  <a:t>  </a:t>
                </a:r>
                <a:r>
                  <a:rPr lang="el-GR" dirty="0"/>
                  <a:t>	(μεταβατική)</a:t>
                </a:r>
                <a:endParaRPr lang="el-GR" b="1" dirty="0"/>
              </a:p>
              <a:p>
                <a:pPr marL="914400" lvl="1" indent="-457200" algn="just">
                  <a:buFont typeface="+mj-lt"/>
                  <a:buAutoNum type="arabicPeriod"/>
                </a:pPr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b="1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b="1" dirty="0"/>
                  <a:t> </a:t>
                </a:r>
                <a:r>
                  <a:rPr lang="el-GR" dirty="0"/>
                  <a:t> τότε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b="1" dirty="0"/>
                  <a:t>	</a:t>
                </a:r>
                <a:r>
                  <a:rPr lang="el-GR" dirty="0"/>
                  <a:t>(αντισυμμετρική)</a:t>
                </a:r>
                <a:endParaRPr lang="el-GR" b="1" dirty="0"/>
              </a:p>
              <a:p>
                <a:pPr marL="914400" lvl="1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l-GR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l-G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b="1" dirty="0"/>
                  <a:t> </a:t>
                </a:r>
                <a:r>
                  <a:rPr lang="el-GR" dirty="0"/>
                  <a:t>ή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b="1" dirty="0"/>
                  <a:t>  </a:t>
                </a:r>
              </a:p>
              <a:p>
                <a:pPr marL="457200" lvl="1" indent="0" algn="just">
                  <a:buNone/>
                </a:pPr>
                <a:r>
                  <a:rPr lang="el-GR" b="1" dirty="0"/>
                  <a:t>	</a:t>
                </a:r>
                <a:r>
                  <a:rPr lang="el-GR" dirty="0"/>
                  <a:t>(ισοδύναμα)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b="1" dirty="0"/>
                  <a:t> </a:t>
                </a:r>
                <a:r>
                  <a:rPr lang="el-GR" dirty="0"/>
                  <a:t>ή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b="1" dirty="0"/>
                  <a:t> </a:t>
                </a:r>
                <a:r>
                  <a:rPr lang="el-GR" dirty="0"/>
                  <a:t>ή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b="1" dirty="0"/>
                  <a:t>. </a:t>
                </a:r>
              </a:p>
              <a:p>
                <a:pPr marL="457200" lvl="1" indent="0" algn="just">
                  <a:buNone/>
                </a:pPr>
                <a:endParaRPr lang="el-GR" b="1" dirty="0"/>
              </a:p>
              <a:p>
                <a:pPr marL="457200" lvl="1" indent="0" algn="just">
                  <a:buNone/>
                </a:pPr>
                <a:r>
                  <a:rPr lang="el-GR" dirty="0"/>
                  <a:t>(1)+(2)+(3) </a:t>
                </a:r>
                <a:r>
                  <a:rPr lang="el-GR" b="1" dirty="0"/>
                  <a:t>μερική διάταξη</a:t>
                </a:r>
                <a:r>
                  <a:rPr lang="el-GR" dirty="0"/>
                  <a:t>, (1)+(2)+(3)+(4) </a:t>
                </a:r>
                <a:r>
                  <a:rPr lang="el-GR" b="1" dirty="0"/>
                  <a:t>ολική διάταξη.</a:t>
                </a:r>
                <a:r>
                  <a:rPr lang="el-GR" dirty="0"/>
                  <a:t> </a:t>
                </a:r>
              </a:p>
              <a:p>
                <a:pPr marL="457200" lvl="1" indent="0" algn="just">
                  <a:buNone/>
                </a:pPr>
                <a:endParaRPr lang="el-GR" dirty="0"/>
              </a:p>
              <a:p>
                <a:pPr marL="914400" lvl="1" indent="-457200" algn="just">
                  <a:buFont typeface="+mj-lt"/>
                  <a:buAutoNum type="arabicPeriod"/>
                </a:pPr>
                <a:endParaRPr lang="el-GR" b="1" dirty="0"/>
              </a:p>
              <a:p>
                <a:pPr marL="914400" lvl="1" indent="-457200" algn="just">
                  <a:buFont typeface="+mj-lt"/>
                  <a:buAutoNum type="arabicPeriod"/>
                </a:pPr>
                <a:endParaRPr lang="el-GR" dirty="0"/>
              </a:p>
              <a:p>
                <a:pPr marL="914400" lvl="1" indent="-457200" algn="just">
                  <a:buFont typeface="+mj-lt"/>
                  <a:buAutoNum type="arabicPeriod"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4D9630-0392-456B-9D7C-37809D824B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57460"/>
                <a:ext cx="7886700" cy="4892511"/>
              </a:xfrm>
              <a:blipFill>
                <a:blip r:embed="rId2"/>
                <a:stretch>
                  <a:fillRect l="-1159" t="-26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49236-803C-40FC-A3C2-76987D58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212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45F14-97CF-4128-BB34-04E2BF03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αρχή της καλής διάταξης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FAD48-5267-4C5E-8FFC-7EB1CA2CDD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b="1" dirty="0"/>
                  <a:t>Αν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</a:t>
                </a:r>
                <a:r>
                  <a:rPr lang="el-GR" b="1" dirty="0"/>
                  <a:t>είναι ένα μη κενό υποσύνολο των φυσικών αριθμών τότε το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l-GR" b="1" dirty="0"/>
                  <a:t> έχει ελάχιστο στοιχείο.</a:t>
                </a:r>
              </a:p>
              <a:p>
                <a:pPr marL="0" indent="0">
                  <a:buNone/>
                </a:pPr>
                <a:r>
                  <a:rPr lang="el-GR" b="1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l-GR" dirty="0"/>
                  <a:t> 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l-GR" dirty="0"/>
                  <a:t> τότε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l-GR" dirty="0"/>
              </a:p>
              <a:p>
                <a:pPr marL="0" indent="0">
                  <a:buNone/>
                </a:pPr>
                <a:endParaRPr lang="el-GR" b="1" dirty="0"/>
              </a:p>
              <a:p>
                <a:r>
                  <a:rPr lang="el-GR" b="1" dirty="0"/>
                  <a:t>Πρόταση. </a:t>
                </a:r>
              </a:p>
              <a:p>
                <a:pPr marL="457200" lvl="1" indent="0">
                  <a:buNone/>
                </a:pPr>
                <a:r>
                  <a:rPr lang="el-GR" dirty="0"/>
                  <a:t>Η αρχή της επαγωγής είναι </a:t>
                </a:r>
                <a:r>
                  <a:rPr lang="el-GR" b="1" dirty="0"/>
                  <a:t>ισοδύναμη</a:t>
                </a:r>
                <a:r>
                  <a:rPr lang="el-GR" dirty="0"/>
                  <a:t> με την αρχή της καλής διάταξης. </a:t>
                </a:r>
                <a:r>
                  <a:rPr lang="el-GR" b="1" dirty="0"/>
                  <a:t>Η αρχή της καλή διάταξης ισχύει αν και μόνο αν η αρχή της επαγωγής ισχύει</a:t>
                </a:r>
                <a:r>
                  <a:rPr lang="en-US" b="1" dirty="0"/>
                  <a:t>.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FAD48-5267-4C5E-8FFC-7EB1CA2CDD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D1F71-6D1F-4B54-BAFA-8B2A3FE7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678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C0A5D-406D-49A8-AC4A-72FE18D34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Σύνολα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AB6F6-3385-43FF-98EF-D8A82D4A3B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785403"/>
                <a:ext cx="7886700" cy="3391561"/>
              </a:xfrm>
            </p:spPr>
            <p:txBody>
              <a:bodyPr>
                <a:noAutofit/>
              </a:bodyPr>
              <a:lstStyle/>
              <a:p>
                <a:r>
                  <a:rPr lang="el-GR" sz="2400" b="1" dirty="0"/>
                  <a:t>Ορισμός  (</a:t>
                </a:r>
                <a:r>
                  <a:rPr lang="en-US" sz="2400" b="1" dirty="0"/>
                  <a:t>Cantor</a:t>
                </a:r>
                <a:r>
                  <a:rPr lang="el-GR" sz="2400" b="1" dirty="0"/>
                  <a:t>)</a:t>
                </a:r>
                <a:r>
                  <a:rPr lang="en-US" sz="2400" b="1" dirty="0"/>
                  <a:t>.  </a:t>
                </a:r>
                <a:r>
                  <a:rPr lang="el-GR" sz="2400" dirty="0"/>
                  <a:t>Σύνολο είναι κάθε συλλογή αντικειμένων που γίνονται αντιληπτά διά της εμπειρίας μας ή της διανόησής μας, και είναι σαφώς καθορισμένα και διακεκριμένα μεταξύ τους.</a:t>
                </a:r>
              </a:p>
              <a:p>
                <a:r>
                  <a:rPr lang="el-GR" sz="2400" dirty="0"/>
                  <a:t>Τα επί μέρους αντικείμενα της συλλογής ονομάζονται </a:t>
                </a:r>
                <a:r>
                  <a:rPr lang="el-GR" sz="2400" b="1" dirty="0"/>
                  <a:t>στοιχεία</a:t>
                </a:r>
                <a:r>
                  <a:rPr lang="en-US" sz="2400" b="1" dirty="0"/>
                  <a:t> </a:t>
                </a:r>
                <a:r>
                  <a:rPr lang="el-GR" sz="2400" b="1" dirty="0"/>
                  <a:t>ή μέλη </a:t>
                </a:r>
                <a:r>
                  <a:rPr lang="el-GR" sz="2400" dirty="0"/>
                  <a:t>του συνόλου.</a:t>
                </a:r>
              </a:p>
              <a:p>
                <a:endParaRPr lang="el-GR" sz="2400" b="1" dirty="0"/>
              </a:p>
              <a:p>
                <a:r>
                  <a:rPr lang="el-GR" sz="2400" b="1" dirty="0"/>
                  <a:t>Ορισμός. </a:t>
                </a:r>
                <a:r>
                  <a:rPr lang="el-GR" sz="2400" dirty="0"/>
                  <a:t>Ονομάζουμε </a:t>
                </a:r>
                <a:r>
                  <a:rPr lang="el-GR" sz="2400" b="1" dirty="0"/>
                  <a:t>κενό σύνολο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l-G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/>
                  <a:t>ένα σύνολο χωρίς στοιχεία</a:t>
                </a:r>
                <a:endParaRPr lang="el-GR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AB6F6-3385-43FF-98EF-D8A82D4A3B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785403"/>
                <a:ext cx="7886700" cy="3391561"/>
              </a:xfrm>
              <a:blipFill>
                <a:blip r:embed="rId2"/>
                <a:stretch>
                  <a:fillRect l="-1005" t="-2518" r="-1855" b="-53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418B2-914C-47C7-B9F1-C1648E9F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2</a:t>
            </a:fld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1F7E5D7-C775-4C6F-937C-BBFE7ACC1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163" y="681036"/>
            <a:ext cx="5237578" cy="196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94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15F3-34CD-4245-A223-491334B4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Συναρτήσεις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D1B446-C13C-4658-9855-2387F60141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81328"/>
                <a:ext cx="7886700" cy="46956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l-GR" sz="2400" b="1" dirty="0"/>
                  <a:t>Ορισμός. </a:t>
                </a:r>
                <a:r>
                  <a:rPr lang="el-GR" sz="2400" dirty="0"/>
                  <a:t>Έστω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l-GR" sz="2400" dirty="0"/>
                  <a:t> και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l-GR" sz="2400" dirty="0"/>
                  <a:t> δύο (μη κενά) σύνολα. Μία </a:t>
                </a:r>
                <a:r>
                  <a:rPr lang="el-GR" sz="2400" b="1" dirty="0"/>
                  <a:t>συνάρτηση</a:t>
                </a:r>
                <a:r>
                  <a:rPr lang="el-GR" sz="2400" dirty="0"/>
                  <a:t> με </a:t>
                </a:r>
                <a:r>
                  <a:rPr lang="el-GR" sz="2400" b="1" dirty="0"/>
                  <a:t>πεδίο ορισμού </a:t>
                </a:r>
                <a:r>
                  <a:rPr lang="el-GR" sz="2400" dirty="0"/>
                  <a:t>το </a:t>
                </a:r>
                <a14:m>
                  <m:oMath xmlns:m="http://schemas.openxmlformats.org/officeDocument/2006/math">
                    <m:r>
                      <a:rPr lang="el-GR" sz="24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l-GR" sz="2400" dirty="0"/>
                  <a:t> και </a:t>
                </a:r>
                <a:r>
                  <a:rPr lang="el-GR" sz="2400" b="1" dirty="0"/>
                  <a:t>τιμές</a:t>
                </a:r>
                <a:r>
                  <a:rPr lang="el-GR" sz="2400" dirty="0"/>
                  <a:t> στο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dirty="0" smtClean="0">
                        <a:latin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l-GR" sz="2400" dirty="0"/>
                  <a:t> είναι ένας </a:t>
                </a:r>
                <a:r>
                  <a:rPr lang="el-GR" sz="2400" b="1" dirty="0"/>
                  <a:t>κανόνας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sz="2400" dirty="0"/>
                  <a:t>, ο οποίος σε κάθε</a:t>
                </a:r>
                <a:r>
                  <a:rPr lang="en-US" sz="2400" dirty="0"/>
                  <a:t> </a:t>
                </a:r>
                <a:r>
                  <a:rPr lang="el-GR" sz="2400" dirty="0"/>
                  <a:t>στοιχείο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sz="2400" dirty="0"/>
                  <a:t> του </a:t>
                </a:r>
                <a14:m>
                  <m:oMath xmlns:m="http://schemas.openxmlformats.org/officeDocument/2006/math">
                    <m:r>
                      <a:rPr lang="el-GR" sz="24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l-GR" sz="2400" dirty="0"/>
                  <a:t> αντιστοιχεί ένα καθορισμένο (μοναδικό) στοιχείο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dirty="0"/>
                  <a:t> του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Υ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l-GR" sz="2400" dirty="0"/>
                  <a:t> 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l-GR" sz="2400" dirty="0"/>
                  <a:t>Αντί του όρου</a:t>
                </a:r>
                <a:r>
                  <a:rPr lang="en-US" sz="2400" dirty="0"/>
                  <a:t> </a:t>
                </a:r>
                <a:r>
                  <a:rPr lang="el-GR" sz="2400" dirty="0"/>
                  <a:t>συνάρτηση χρησιμοποιείται επίσης και ο όρος </a:t>
                </a:r>
                <a:r>
                  <a:rPr lang="el-GR" sz="2400" b="1" dirty="0"/>
                  <a:t>μονοσήμαντη απεικόνιση</a:t>
                </a:r>
                <a:r>
                  <a:rPr lang="el-GR" sz="2400" dirty="0"/>
                  <a:t>. </a:t>
                </a:r>
              </a:p>
              <a:p>
                <a:r>
                  <a:rPr lang="el-GR" sz="2400" dirty="0"/>
                  <a:t>Η </a:t>
                </a:r>
                <a:r>
                  <a:rPr lang="el-GR" sz="2400" b="1" dirty="0"/>
                  <a:t>συνάρτηση</a:t>
                </a:r>
                <a:r>
                  <a:rPr lang="el-GR" sz="2400" dirty="0"/>
                  <a:t> από το σύνολο </a:t>
                </a:r>
                <a14:m>
                  <m:oMath xmlns:m="http://schemas.openxmlformats.org/officeDocument/2006/math">
                    <m:r>
                      <a:rPr lang="el-GR" sz="24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l-GR" sz="2400" dirty="0"/>
                  <a:t> στο σύνολο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dirty="0">
                        <a:latin typeface="Cambria Math" panose="02040503050406030204" pitchFamily="18" charset="0"/>
                      </a:rPr>
                      <m:t>Υ</m:t>
                    </m:r>
                    <m:r>
                      <a:rPr lang="el-GR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/>
                  <a:t> ορίζεται ως το υποσύνολο του καρτεσιανού γινομένου </a:t>
                </a:r>
                <a14:m>
                  <m:oMath xmlns:m="http://schemas.openxmlformats.org/officeDocument/2006/math">
                    <m:r>
                      <a:rPr lang="el-GR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που ικανοποιεί την εξής ιδιότητα: για κάθε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ένα ακριβώς ζεύγος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το οποίο να ανήκει στο υποσύνολο που </a:t>
                </a:r>
                <a:r>
                  <a:rPr lang="el-GR" sz="2400" dirty="0" err="1"/>
                  <a:t>παριστά</a:t>
                </a:r>
                <a:r>
                  <a:rPr lang="el-GR" sz="2400" dirty="0"/>
                  <a:t> τη συνάρτηση.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D1B446-C13C-4658-9855-2387F6014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81328"/>
                <a:ext cx="7886700" cy="4695635"/>
              </a:xfrm>
              <a:blipFill>
                <a:blip r:embed="rId2"/>
                <a:stretch>
                  <a:fillRect l="-1159" t="-1818" r="-1700" b="-4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217CE-7AA5-4967-8A63-EB7FFB7B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006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15F3-34CD-4245-A223-491334B4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Συναρτήσεις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D1B446-C13C-4658-9855-2387F60141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81328"/>
                <a:ext cx="7886700" cy="4695635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/>
                  <a:t>Το στοιχείο </a:t>
                </a:r>
                <a14:m>
                  <m:oMath xmlns:m="http://schemas.openxmlformats.org/officeDocument/2006/math">
                    <m:r>
                      <a:rPr lang="el-GR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l-GR" sz="2400" dirty="0"/>
                  <a:t>ονομάζεται </a:t>
                </a:r>
                <a:r>
                  <a:rPr lang="el-GR" sz="2400" b="1" dirty="0"/>
                  <a:t>η εικόνα </a:t>
                </a:r>
                <a:r>
                  <a:rPr lang="el-GR" sz="2400" dirty="0"/>
                  <a:t>του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sz="2400" dirty="0"/>
                  <a:t>. </a:t>
                </a:r>
                <a:endParaRPr lang="en-US" sz="2400" dirty="0"/>
              </a:p>
              <a:p>
                <a:r>
                  <a:rPr lang="en-US" sz="2400" dirty="0"/>
                  <a:t>H</a:t>
                </a:r>
                <a:r>
                  <a:rPr lang="el-GR" sz="2400" dirty="0"/>
                  <a:t> μεταβλητή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ονομάζεται </a:t>
                </a:r>
                <a:r>
                  <a:rPr lang="el-GR" sz="2400" b="1" dirty="0"/>
                  <a:t>ανεξάρτητη μεταβλητή </a:t>
                </a:r>
                <a:r>
                  <a:rPr lang="el-GR" sz="2400" dirty="0"/>
                  <a:t>και η μεταβλητή </a:t>
                </a:r>
                <a14:m>
                  <m:oMath xmlns:m="http://schemas.openxmlformats.org/officeDocument/2006/math">
                    <m:r>
                      <a:rPr lang="el-GR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dirty="0"/>
                  <a:t> εξαρτημένη μεταβλητή. </a:t>
                </a:r>
                <a:endParaRPr lang="el-GR" sz="2400" b="1" dirty="0"/>
              </a:p>
              <a:p>
                <a:r>
                  <a:rPr lang="el-GR" sz="2400" b="1" dirty="0"/>
                  <a:t>Πεδίο τιμών </a:t>
                </a:r>
                <a:r>
                  <a:rPr lang="el-GR" sz="2400" dirty="0"/>
                  <a:t>της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𝐼𝑚𝑓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l-GR" sz="2400" b="0" dirty="0"/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l-GR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l-GR" sz="2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l-GR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l-GR" sz="2400" i="1" dirty="0"/>
              </a:p>
              <a:p>
                <a:endParaRPr lang="el-GR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D1B446-C13C-4658-9855-2387F6014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81328"/>
                <a:ext cx="7886700" cy="4695635"/>
              </a:xfrm>
              <a:blipFill>
                <a:blip r:embed="rId2"/>
                <a:stretch>
                  <a:fillRect l="-1005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BA3D863-97D5-4090-B97B-F519C1A5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233" y="4188043"/>
            <a:ext cx="5589417" cy="216830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EBF86-00EB-4F74-966D-6BC1D67C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063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9D48-9524-403D-B3B4-24C081EDD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9509"/>
          </a:xfrm>
        </p:spPr>
        <p:txBody>
          <a:bodyPr>
            <a:normAutofit/>
          </a:bodyPr>
          <a:lstStyle/>
          <a:p>
            <a:r>
              <a:rPr lang="el-GR" sz="4000" dirty="0"/>
              <a:t>Συναρτήσεις «επί»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8AFAB-5264-4069-BD6D-8BD176A9AF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14022"/>
                <a:ext cx="7886700" cy="4762942"/>
              </a:xfrm>
            </p:spPr>
            <p:txBody>
              <a:bodyPr/>
              <a:lstStyle/>
              <a:p>
                <a:r>
                  <a:rPr lang="el-GR" dirty="0"/>
                  <a:t>Μία συνάρτηση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ονομάζεται </a:t>
                </a:r>
                <a:r>
                  <a:rPr lang="el-GR" b="1" dirty="0"/>
                  <a:t>επί</a:t>
                </a:r>
                <a:r>
                  <a:rPr lang="el-GR" dirty="0"/>
                  <a:t> (του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l-GR" dirty="0"/>
                  <a:t>), όταν ισχύει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l-GR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l-GR" dirty="0"/>
                  <a:t>δηλαδή όταν για κάθε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l-GR" dirty="0"/>
                  <a:t> υπάρχει</a:t>
                </a:r>
                <a14:m>
                  <m:oMath xmlns:m="http://schemas.openxmlformats.org/officeDocument/2006/math">
                    <m:r>
                      <a:rPr lang="el-G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με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(όλα τα στοιχεία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l-GR" dirty="0"/>
                  <a:t> είναι εικόνες στοιχείων του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l-GR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8AFAB-5264-4069-BD6D-8BD176A9AF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14022"/>
                <a:ext cx="7886700" cy="4762942"/>
              </a:xfrm>
              <a:blipFill>
                <a:blip r:embed="rId2"/>
                <a:stretch>
                  <a:fillRect l="-1546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8C431-BEE1-45E3-842C-B57B1ABC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22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130A2-046B-4C8A-B848-03010AF2C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105" y="4354577"/>
            <a:ext cx="6574545" cy="200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52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79E5-A5AB-4FD2-99E0-95FB95CD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262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Συναρτήσεις</a:t>
            </a:r>
            <a:r>
              <a:rPr lang="en-US" sz="4000" dirty="0"/>
              <a:t> </a:t>
            </a:r>
            <a:r>
              <a:rPr lang="el-GR" sz="4000" dirty="0"/>
              <a:t>«1-1»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B4ABC-5333-4A24-BA93-A07849B3B7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06632"/>
                <a:ext cx="7886700" cy="5286242"/>
              </a:xfrm>
            </p:spPr>
            <p:txBody>
              <a:bodyPr/>
              <a:lstStyle/>
              <a:p>
                <a:r>
                  <a:rPr lang="en-US" sz="2400" dirty="0"/>
                  <a:t>M</a:t>
                </a:r>
                <a:r>
                  <a:rPr lang="el-GR" sz="2400" dirty="0"/>
                  <a:t>ία συνάρτηση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/>
                  <a:t>ονομάζεται </a:t>
                </a:r>
                <a:r>
                  <a:rPr lang="el-GR" sz="2400" b="1" dirty="0"/>
                  <a:t>ένα προς ένα </a:t>
                </a:r>
                <a:r>
                  <a:rPr lang="el-GR" sz="2400" dirty="0"/>
                  <a:t>(1-1) (ή αμφιμονοσήμαντη), όταν ισχύει η εξής συνθήκη:</a:t>
                </a:r>
              </a:p>
              <a:p>
                <a:pPr lvl="1"/>
                <a:r>
                  <a:rPr lang="el-GR" dirty="0"/>
                  <a:t>Για κάθε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υπάρχει (το πολύ) ένα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με με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) (δηλαδή, δεν υπάρχουν δύο διαφορετικά στοιχεία του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l-GR" dirty="0"/>
                  <a:t>, τα οποία να έχουν την ίδια εικόνα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l-GR" dirty="0"/>
                  <a:t>)</a:t>
                </a:r>
              </a:p>
              <a:p>
                <a:r>
                  <a:rPr lang="el-GR" sz="2400" b="1" dirty="0"/>
                  <a:t>Ισοδύναμα,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B4ABC-5333-4A24-BA93-A07849B3B7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06632"/>
                <a:ext cx="7886700" cy="5286242"/>
              </a:xfrm>
              <a:blipFill>
                <a:blip r:embed="rId2"/>
                <a:stretch>
                  <a:fillRect l="-1005" t="-1615" r="-10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1444B-A487-4B54-AB9A-2A0A1B25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23</a:t>
            </a:fld>
            <a:endParaRPr lang="el-G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C26F94-C45E-44C9-ADE3-F24B602FA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35" y="4609872"/>
            <a:ext cx="6726130" cy="16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22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7D33-8041-4E07-AD27-7CCE26803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Ισχύς συνόλου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29E3B-665C-4450-AF1F-A3F1D11B10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5996"/>
                <a:ext cx="7886700" cy="463096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b="1" dirty="0"/>
                  <a:t>Ορισμός. Ισχύς του συνόλου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𝛢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ή </a:t>
                </a:r>
                <a:r>
                  <a:rPr lang="el-GR" b="1" dirty="0"/>
                  <a:t>πληθάριθμος </a:t>
                </a:r>
                <a:r>
                  <a:rPr lang="el-GR" dirty="0"/>
                  <a:t>αυτού είναι ο αριθμός που εκφράζει το πλήθος των στοιχείων που περιέχει το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𝛢</m:t>
                    </m:r>
                  </m:oMath>
                </a14:m>
                <a:r>
                  <a:rPr lang="el-GR" dirty="0"/>
                  <a:t>. Συμβολίζεται με ℵ(A) ή και με |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𝛢</m:t>
                    </m:r>
                  </m:oMath>
                </a14:m>
                <a:r>
                  <a:rPr lang="el-GR" dirty="0"/>
                  <a:t>|.</a:t>
                </a:r>
                <a:endParaRPr lang="en-US" dirty="0"/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en-US" dirty="0"/>
                  <a:t>***</a:t>
                </a:r>
                <a:endParaRPr lang="el-GR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b="1" dirty="0"/>
                  <a:t>Ορισμός.</a:t>
                </a:r>
                <a:r>
                  <a:rPr lang="el-GR" dirty="0"/>
                  <a:t> Δύο σύνολα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λέμε ότι είναι </a:t>
                </a:r>
                <a:r>
                  <a:rPr lang="el-GR" b="1" dirty="0"/>
                  <a:t>ισοδύναμα ή ότι έχουν τον ίδιο πληθάριμο</a:t>
                </a:r>
                <a:r>
                  <a:rPr lang="el-GR" dirty="0"/>
                  <a:t> αν υπάρχει </a:t>
                </a:r>
                <a:r>
                  <a:rPr lang="el-GR" u="sng" dirty="0"/>
                  <a:t>1-1 και επί</a:t>
                </a:r>
                <a:r>
                  <a:rPr lang="el-GR" dirty="0"/>
                  <a:t> συνάρτηση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b="1" dirty="0"/>
                  <a:t>,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𝜅𝛼𝜄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 dirty="0" smtClean="0">
                              <a:latin typeface="Cambria Math" panose="02040503050406030204" pitchFamily="18" charset="0"/>
                            </a:rPr>
                            <m:t>𝛢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dirty="0"/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m:rPr>
                          <m:nor/>
                        </m:rPr>
                        <a:rPr lang="el-GR" dirty="0"/>
                        <m:t>|</m:t>
                      </m:r>
                    </m:oMath>
                  </m:oMathPara>
                </a14:m>
                <a:endParaRPr lang="el-GR" b="1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l-GR" dirty="0"/>
                  <a:t>Αν υπάρχει 1-1 συνάρτηση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u="sng" dirty="0"/>
                  <a:t>εντός και όχι επί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dirty="0"/>
                  <a:t> τότε θα λέμε ότι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 dirty="0" smtClean="0">
                              <a:latin typeface="Cambria Math" panose="02040503050406030204" pitchFamily="18" charset="0"/>
                            </a:rPr>
                            <m:t>𝛢</m:t>
                          </m:r>
                        </m:e>
                      </m:d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l-GR" dirty="0"/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m:rPr>
                          <m:nor/>
                        </m:rPr>
                        <a:rPr lang="el-GR" dirty="0"/>
                        <m:t>|</m:t>
                      </m:r>
                    </m:oMath>
                  </m:oMathPara>
                </a14:m>
                <a:endParaRPr lang="el-GR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l-GR" b="1" dirty="0"/>
              </a:p>
              <a:p>
                <a:pPr marL="0" indent="0">
                  <a:buNone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29E3B-665C-4450-AF1F-A3F1D11B10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5996"/>
                <a:ext cx="7886700" cy="4630967"/>
              </a:xfrm>
              <a:blipFill>
                <a:blip r:embed="rId2"/>
                <a:stretch>
                  <a:fillRect l="-1391" t="-21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24D67-3838-4A27-A285-0B91473E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339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7D33-8041-4E07-AD27-7CCE26803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Ισχύς συνόλου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29E3B-665C-4450-AF1F-A3F1D11B10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5996"/>
                <a:ext cx="7886700" cy="481035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l-GR" b="1" dirty="0"/>
                  <a:t>Ορισμός</a:t>
                </a:r>
                <a:r>
                  <a:rPr lang="el-GR" dirty="0"/>
                  <a:t>.  Ένα σύνολο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λέγεται </a:t>
                </a:r>
                <a:r>
                  <a:rPr lang="el-GR" b="1" dirty="0"/>
                  <a:t>πεπερασμένο</a:t>
                </a:r>
                <a:r>
                  <a:rPr lang="el-GR" dirty="0"/>
                  <a:t> αν είναι ισοδύναμο με κάποιο αρχικό τμήμα των φυσικών αριθμών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≔{1,2,…,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∼ 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τότε λέμε ότι ο πληθάριθμος ή το πλήθος στοιχείων του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ισούται με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dirty="0"/>
                  <a:t>, 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|=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l-GR" dirty="0"/>
                  <a:t>Αν ένα σύνολο δεν είναι πεπερασμένο τότε λέγεται </a:t>
                </a:r>
                <a:r>
                  <a:rPr lang="el-GR" b="1" dirty="0"/>
                  <a:t>άπειρο</a:t>
                </a:r>
                <a:r>
                  <a:rPr lang="el-GR" dirty="0"/>
                  <a:t>.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l-GR" dirty="0"/>
                  <a:t>***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l-GR" b="1" dirty="0"/>
                  <a:t>Πρόταση.</a:t>
                </a:r>
                <a:endParaRPr lang="en-US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l-GR" dirty="0"/>
                  <a:t>Ένα σύνολο είναι άπειρο αν και μόνο αν είναι ισοδύναμο με κάποιο υποσυνολό του.</a:t>
                </a:r>
                <a:endParaRPr lang="el-GR" b="1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b="1" dirty="0"/>
                  <a:t>***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l-GR" b="1" dirty="0"/>
                  <a:t>Ορισμός</a:t>
                </a:r>
                <a:r>
                  <a:rPr lang="el-GR" dirty="0"/>
                  <a:t>  Ένα σύνολο λέγεται </a:t>
                </a:r>
                <a:r>
                  <a:rPr lang="el-GR" b="1" dirty="0"/>
                  <a:t>άπειρα αριθμήσιμο </a:t>
                </a:r>
                <a:r>
                  <a:rPr lang="el-GR" dirty="0"/>
                  <a:t>αν είναι ισοδύναμο με το σύνολο των φυσικών αριθμών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l-GR" dirty="0"/>
                  <a:t>. Ένα σύνολο λέγεται </a:t>
                </a:r>
                <a:r>
                  <a:rPr lang="el-GR" b="1" dirty="0"/>
                  <a:t>αριθμήσιμο</a:t>
                </a:r>
                <a:r>
                  <a:rPr lang="el-GR" dirty="0"/>
                  <a:t> αν είναι άπειρα αριθμήσιμο ή πεπερασμένο. Λέγεται </a:t>
                </a:r>
                <a:r>
                  <a:rPr lang="el-GR" b="1" dirty="0"/>
                  <a:t>μη αριθμήσιμο ή υπεραριθμήσιμο</a:t>
                </a:r>
                <a:r>
                  <a:rPr lang="el-GR" dirty="0"/>
                  <a:t> αν δεν είναι αριθμήσιμο.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29E3B-665C-4450-AF1F-A3F1D11B10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5996"/>
                <a:ext cx="7886700" cy="4810355"/>
              </a:xfrm>
              <a:blipFill>
                <a:blip r:embed="rId2"/>
                <a:stretch>
                  <a:fillRect l="-773" t="-1901" r="-155" b="-15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24D67-3838-4A27-A285-0B91473E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010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DD68-61DB-4A9A-8382-1F3E0E87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Δυναμοσύνολο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59967-9AE7-4E1E-A91C-35059F20BA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/>
                  <a:t>Ορισμός. </a:t>
                </a:r>
                <a:r>
                  <a:rPr lang="el-GR" dirty="0"/>
                  <a:t>Το σύνολο των υποσυνόλων ενός συνόλου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𝛢</m:t>
                    </m:r>
                  </m:oMath>
                </a14:m>
                <a:r>
                  <a:rPr lang="el-GR" dirty="0"/>
                  <a:t> ονομάζεται </a:t>
                </a:r>
                <a:r>
                  <a:rPr lang="el-GR" b="1" dirty="0"/>
                  <a:t>δυναμοσύνολο, 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℘</m:t>
                    </m:r>
                    <m:d>
                      <m:dPr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</m:d>
                  </m:oMath>
                </a14:m>
                <a:r>
                  <a:rPr lang="el-GR" b="1" dirty="0"/>
                  <a:t>.</a:t>
                </a:r>
              </a:p>
              <a:p>
                <a:endParaRPr lang="el-GR" b="1" dirty="0"/>
              </a:p>
              <a:p>
                <a:pPr marL="0" indent="0">
                  <a:buNone/>
                </a:pPr>
                <a:r>
                  <a:rPr lang="el-GR" b="1" dirty="0"/>
                  <a:t>Πρόταση. </a:t>
                </a:r>
              </a:p>
              <a:p>
                <a:pPr marL="0" indent="0">
                  <a:buNone/>
                </a:pPr>
                <a:r>
                  <a:rPr lang="el-GR" dirty="0"/>
                  <a:t>Έστω ένα σύνολο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𝛢</m:t>
                    </m:r>
                  </m:oMath>
                </a14:m>
                <a:r>
                  <a:rPr lang="el-GR" dirty="0"/>
                  <a:t> με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η ισχύς του δυναμοσυνόλου του είναι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℘</m:t>
                          </m:r>
                          <m:d>
                            <m:dPr>
                              <m:ctrlPr>
                                <a:rPr lang="el-G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e>
                          </m:d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59967-9AE7-4E1E-A91C-35059F20BA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34112-F6CA-4C65-AF52-C2C02C83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6745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2FB245-9BE8-4412-B3CD-890406B3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Ασκήσεις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BF987D8-11BD-4DAA-89C5-D5EFFC2C8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arenR"/>
                </a:pPr>
                <a:r>
                  <a:rPr lang="el-GR" dirty="0"/>
                  <a:t>Να σχηματίσετε όλα τα υποσύνολα του συνόλου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l-GR" dirty="0"/>
              </a:p>
              <a:p>
                <a:pPr marL="514350" indent="-514350">
                  <a:buAutoNum type="arabicParenR"/>
                </a:pPr>
                <a:r>
                  <a:rPr lang="el-GR" dirty="0"/>
                  <a:t>Να δείξετε ότι το σύνολο των άρτιων είναι άπειρα αριθμήσιμο.</a:t>
                </a:r>
              </a:p>
              <a:p>
                <a:pPr marL="514350" indent="-514350">
                  <a:buAutoNum type="arabicParenR"/>
                </a:pPr>
                <a:r>
                  <a:rPr lang="el-GR" dirty="0"/>
                  <a:t>Να δείξετε ότι το σύνολο των περιττών είναι άπειρα αριθμήσιμο.</a:t>
                </a:r>
              </a:p>
              <a:p>
                <a:pPr marL="514350" indent="-514350">
                  <a:buAutoNum type="arabicParenR"/>
                </a:pPr>
                <a:r>
                  <a:rPr lang="el-GR" dirty="0"/>
                  <a:t>Εξηγήστε γιατί το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l-GR" dirty="0"/>
                  <a:t>είναι άπειρο σύνολο.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BF987D8-11BD-4DAA-89C5-D5EFFC2C8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2381" r="-10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41906D3-556D-4E8E-929D-1A1AC589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40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C9701-E381-4DCE-8CA1-BFCB43E1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419"/>
            <a:ext cx="7886700" cy="636195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Συμβολισμός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F37D64-9E65-484C-8820-327FA70FB1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55803"/>
                <a:ext cx="7886700" cy="5392132"/>
              </a:xfrm>
            </p:spPr>
            <p:txBody>
              <a:bodyPr>
                <a:noAutofit/>
              </a:bodyPr>
              <a:lstStyle/>
              <a:p>
                <a:r>
                  <a:rPr lang="el-GR" sz="2000" b="1" dirty="0"/>
                  <a:t>Σύνολα: </a:t>
                </a:r>
                <a:r>
                  <a:rPr lang="el-GR" sz="2000" dirty="0"/>
                  <a:t>κεφαλαία γράμματα Χ, Υ, Ζ</a:t>
                </a:r>
              </a:p>
              <a:p>
                <a:r>
                  <a:rPr lang="el-GR" sz="2000" b="1" dirty="0"/>
                  <a:t>Στοιχεία συνόλου: </a:t>
                </a:r>
                <a:r>
                  <a:rPr lang="el-GR" sz="2000" dirty="0"/>
                  <a:t>μικρά γράμματα </a:t>
                </a:r>
                <a:r>
                  <a:rPr lang="en-US" sz="2000" dirty="0" err="1"/>
                  <a:t>x,y,z,a,b</a:t>
                </a:r>
                <a:r>
                  <a:rPr lang="en-US" sz="2000" dirty="0"/>
                  <a:t> </a:t>
                </a:r>
                <a:endParaRPr lang="el-GR" sz="2000" b="1" dirty="0"/>
              </a:p>
              <a:p>
                <a:r>
                  <a:rPr lang="en-US" sz="2000" b="1" dirty="0"/>
                  <a:t>T</a:t>
                </a:r>
                <a:r>
                  <a:rPr lang="el-GR" sz="2000" b="1" dirty="0"/>
                  <a:t>ο σύνολο X αποτελείται από τα στοιχεία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l-GR" sz="20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2000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algn="just"/>
                <a:r>
                  <a:rPr lang="el-GR" sz="2000" b="1" dirty="0"/>
                  <a:t>Ανήκειν</a:t>
                </a:r>
                <a:r>
                  <a:rPr lang="el-GR" sz="2000" dirty="0"/>
                  <a:t>: το αντικείμενο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(δεν) είναι</a:t>
                </a:r>
                <a:r>
                  <a:rPr lang="en-US" sz="2000" dirty="0"/>
                  <a:t> </a:t>
                </a:r>
                <a:r>
                  <a:rPr lang="el-GR" sz="2000" dirty="0"/>
                  <a:t>στοιχείο του συνόλου X</a:t>
                </a:r>
                <a:r>
                  <a:rPr lang="en-US" sz="2000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l-GR" sz="2000" b="0" i="1" dirty="0" smtClean="0">
                        <a:latin typeface="Cambria Math" panose="02040503050406030204" pitchFamily="18" charset="0"/>
                      </a:rPr>
                      <m:t>    (</m:t>
                    </m:r>
                    <m:r>
                      <a:rPr lang="el-GR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l-GR" sz="20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l-GR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/>
                  <a:t> </a:t>
                </a:r>
              </a:p>
              <a:p>
                <a:pPr algn="just"/>
                <a:r>
                  <a:rPr lang="el-GR" sz="2000" b="1" dirty="0"/>
                  <a:t>Ποσοδείκτες: </a:t>
                </a:r>
              </a:p>
              <a:p>
                <a:pPr lvl="1" algn="just"/>
                <a:r>
                  <a:rPr lang="el-GR" sz="2000" b="1" dirty="0"/>
                  <a:t>Καθολικός ποσοδείκτης: </a:t>
                </a:r>
                <a:r>
                  <a:rPr lang="el-GR" sz="2000" dirty="0"/>
                  <a:t>Για κάθε «</a:t>
                </a:r>
                <a14:m>
                  <m:oMath xmlns:m="http://schemas.openxmlformats.org/officeDocument/2006/math">
                    <m: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l-GR" sz="2000" dirty="0"/>
                  <a:t>»</a:t>
                </a:r>
              </a:p>
              <a:p>
                <a:pPr lvl="1" algn="just"/>
                <a:r>
                  <a:rPr lang="el-GR" sz="2000" b="1" dirty="0"/>
                  <a:t>Υπαρκτικός ποσοδείκης: </a:t>
                </a:r>
                <a:r>
                  <a:rPr lang="el-GR" sz="2000" dirty="0"/>
                  <a:t>Υπάρχει τουλάχιστον ένα «</a:t>
                </a:r>
                <a14:m>
                  <m:oMath xmlns:m="http://schemas.openxmlformats.org/officeDocument/2006/math">
                    <m: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l-GR" sz="2000" dirty="0"/>
                  <a:t>»</a:t>
                </a:r>
                <a:endParaRPr lang="el-GR" sz="2000" b="1" dirty="0"/>
              </a:p>
              <a:p>
                <a:pPr algn="just"/>
                <a:r>
                  <a:rPr lang="el-GR" sz="2000" b="1" dirty="0"/>
                  <a:t>Συνεπαγωγή και ισοδυναμία</a:t>
                </a:r>
              </a:p>
              <a:p>
                <a:pPr lvl="1" algn="just"/>
                <a:r>
                  <a:rPr lang="el-GR" sz="2000" b="1" dirty="0"/>
                  <a:t>Υποθετική πρόταση: </a:t>
                </a:r>
                <a:r>
                  <a:rPr lang="el-GR" sz="2000" dirty="0"/>
                  <a:t>Αν … τότε ...     «</a:t>
                </a:r>
                <a14:m>
                  <m:oMath xmlns:m="http://schemas.openxmlformats.org/officeDocument/2006/math">
                    <m: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dirty="0"/>
                  <a:t>»</a:t>
                </a:r>
              </a:p>
              <a:p>
                <a:pPr lvl="1" algn="just"/>
                <a:r>
                  <a:rPr lang="el-GR" sz="2000" dirty="0"/>
                  <a:t>… αν και μόνο αν (τότε και μόνο τότε)    «</a:t>
                </a:r>
                <a14:m>
                  <m:oMath xmlns:m="http://schemas.openxmlformats.org/officeDocument/2006/math">
                    <m: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l-GR" sz="2000" dirty="0"/>
                  <a:t>»</a:t>
                </a:r>
                <a:endParaRPr lang="en-US" sz="2000" dirty="0"/>
              </a:p>
              <a:p>
                <a:pPr lvl="1" algn="just"/>
                <a:r>
                  <a:rPr lang="el-GR" sz="2000" dirty="0"/>
                  <a:t>Όταν μία ισότητα, ή μία ισοδυναμία τίθεται εξ ορισμού, γράφουμε αντίστοιχα </a:t>
                </a:r>
                <a:endParaRPr lang="en-US" sz="2000" dirty="0"/>
              </a:p>
              <a:p>
                <a:pPr marL="457200" lvl="1" indent="0" algn="ctr">
                  <a:buNone/>
                </a:pPr>
                <a:r>
                  <a:rPr lang="el-GR" sz="2000" dirty="0"/>
                  <a:t>«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l-GR" sz="2000" dirty="0"/>
                  <a:t>»</a:t>
                </a:r>
                <a:r>
                  <a:rPr lang="en-US" sz="2000" dirty="0"/>
                  <a:t> </a:t>
                </a:r>
                <a:r>
                  <a:rPr lang="el-GR" sz="2000" dirty="0"/>
                  <a:t>«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l-GR" sz="2000" dirty="0"/>
                  <a:t>»</a:t>
                </a:r>
                <a:endParaRPr lang="en-US" sz="2000" dirty="0"/>
              </a:p>
              <a:p>
                <a:pPr marL="0" indent="0" algn="just">
                  <a:buNone/>
                </a:pPr>
                <a:endParaRPr lang="el-GR" sz="2000" dirty="0"/>
              </a:p>
              <a:p>
                <a:pPr lvl="1" algn="just"/>
                <a:endParaRPr lang="el-GR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F37D64-9E65-484C-8820-327FA70FB1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55803"/>
                <a:ext cx="7886700" cy="5392132"/>
              </a:xfrm>
              <a:blipFill>
                <a:blip r:embed="rId2"/>
                <a:stretch>
                  <a:fillRect l="-696" t="-1130" r="-850" b="-12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D9167-1FF7-4C0D-9FE8-1ED69CA4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656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90F3-CD87-48A4-86B8-BC817240E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7237"/>
          </a:xfrm>
        </p:spPr>
        <p:txBody>
          <a:bodyPr/>
          <a:lstStyle/>
          <a:p>
            <a:r>
              <a:rPr lang="el-GR" dirty="0"/>
              <a:t>Καθορισμός συνόλου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066C0-138A-4023-A27C-80092E391D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95167"/>
                <a:ext cx="7886700" cy="478179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sz="2600" b="1" dirty="0"/>
                  <a:t>Με αναγραφή των στοιχείων του συνόλου</a:t>
                </a:r>
              </a:p>
              <a:p>
                <a:pPr marL="0" indent="0">
                  <a:buNone/>
                </a:pPr>
                <a:endParaRPr lang="el-GR" sz="26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b="0" i="0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l-GR" sz="26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l-G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600" b="0" i="1" smtClean="0">
                              <a:latin typeface="Cambria Math" panose="02040503050406030204" pitchFamily="18" charset="0"/>
                            </a:rPr>
                            <m:t>1,2,3</m:t>
                          </m:r>
                        </m:e>
                      </m:d>
                    </m:oMath>
                  </m:oMathPara>
                </a14:m>
                <a:endParaRPr lang="el-GR" sz="2600" dirty="0"/>
              </a:p>
              <a:p>
                <a:pPr marL="0" indent="0">
                  <a:buNone/>
                </a:pPr>
                <a:endParaRPr lang="el-GR" sz="2600" dirty="0"/>
              </a:p>
              <a:p>
                <a:pPr marL="0" indent="0">
                  <a:buNone/>
                </a:pPr>
                <a:endParaRPr lang="el-GR" sz="2600" dirty="0"/>
              </a:p>
              <a:p>
                <a:r>
                  <a:rPr lang="el-GR" sz="2600" b="1" dirty="0"/>
                  <a:t>Με αναγραφή της συνθήκης ή της χαρακτηριστικής ιδιότητας των στοιχείων του συνόλου</a:t>
                </a:r>
              </a:p>
              <a:p>
                <a:endParaRPr lang="el-GR" sz="26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b="0" i="0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l-GR" sz="26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l-G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l-GR" sz="2600" b="0" i="1" smtClean="0">
                              <a:latin typeface="Cambria Math" panose="02040503050406030204" pitchFamily="18" charset="0"/>
                            </a:rPr>
                            <m:t>𝛼𝜌𝜏𝜄𝜊𝜍</m:t>
                          </m:r>
                          <m:r>
                            <a:rPr lang="el-GR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 panose="02040503050406030204" pitchFamily="18" charset="0"/>
                            </a:rPr>
                            <m:t>απο</m:t>
                          </m:r>
                          <m:r>
                            <a:rPr lang="el-GR" sz="2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 panose="02040503050406030204" pitchFamily="18" charset="0"/>
                            </a:rPr>
                            <m:t>το</m:t>
                          </m:r>
                          <m:r>
                            <a:rPr lang="el-GR" sz="2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6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l-GR" sz="2600" b="0" i="1" smtClean="0">
                              <a:latin typeface="Cambria Math" panose="02040503050406030204" pitchFamily="18" charset="0"/>
                            </a:rPr>
                            <m:t>𝜔𝜍</m:t>
                          </m:r>
                          <m:r>
                            <a:rPr lang="el-GR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600" b="0" i="1" smtClean="0">
                              <a:latin typeface="Cambria Math" panose="02040503050406030204" pitchFamily="18" charset="0"/>
                            </a:rPr>
                            <m:t>𝜏𝜊</m:t>
                          </m:r>
                          <m:r>
                            <a:rPr lang="el-GR" sz="2600" b="0" i="1" smtClean="0">
                              <a:latin typeface="Cambria Math" panose="02040503050406030204" pitchFamily="18" charset="0"/>
                            </a:rPr>
                            <m:t> 1000</m:t>
                          </m:r>
                        </m:e>
                      </m:d>
                    </m:oMath>
                  </m:oMathPara>
                </a14:m>
                <a:endParaRPr lang="el-GR" sz="2600" dirty="0"/>
              </a:p>
              <a:p>
                <a:pPr lvl="1"/>
                <a:endParaRPr lang="el-GR" sz="2600" dirty="0"/>
              </a:p>
              <a:p>
                <a:pPr marL="457200" lvl="1" indent="0">
                  <a:buNone/>
                </a:pPr>
                <a:r>
                  <a:rPr lang="el-GR" sz="2600" dirty="0"/>
                  <a:t>Γενικότερα αν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l-GR" sz="2600" dirty="0"/>
                  <a:t>είναι η χαρακτηριστική ιδιότητα που ικανοποιεί κάθε στοιχείο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sz="2600" dirty="0"/>
                  <a:t> ενός συνόλου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sz="2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600" dirty="0"/>
                  <a:t>, θα γράφουμε,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b="0" i="0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l-GR" sz="26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l-G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l-GR" sz="2600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066C0-138A-4023-A27C-80092E391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95167"/>
                <a:ext cx="7886700" cy="4781796"/>
              </a:xfrm>
              <a:blipFill>
                <a:blip r:embed="rId2"/>
                <a:stretch>
                  <a:fillRect l="-1005" t="-29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F1824-FCD8-4D9E-A75E-92D3769A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228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057C-BEEB-4F7C-9B79-F25AD8F7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4371"/>
          </a:xfrm>
        </p:spPr>
        <p:txBody>
          <a:bodyPr/>
          <a:lstStyle/>
          <a:p>
            <a:r>
              <a:rPr lang="el-GR" dirty="0"/>
              <a:t>Η έννοια του υποσυνόλου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6D5B8-220E-403F-B83F-AD0DE6D11A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25485"/>
                <a:ext cx="7886700" cy="4951478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400" b="1" dirty="0"/>
                  <a:t>Ορισμός. </a:t>
                </a:r>
                <a:r>
                  <a:rPr lang="el-GR" sz="2400" dirty="0"/>
                  <a:t>Έστω δύο σύνολα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sz="2400" dirty="0"/>
                  <a:t> και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sz="2400" dirty="0"/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l-GR" dirty="0"/>
                  <a:t>Αν κάθε στοιχείο του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είναι και στοιχείο του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dirty="0"/>
                  <a:t>, τότε το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καλείται </a:t>
                </a:r>
                <a:r>
                  <a:rPr lang="el-GR" b="1" dirty="0"/>
                  <a:t>υποσύνολο</a:t>
                </a:r>
                <a:r>
                  <a:rPr lang="el-GR" dirty="0"/>
                  <a:t> του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dirty="0"/>
                  <a:t>, το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dirty="0"/>
                  <a:t> καλείται </a:t>
                </a:r>
                <a:r>
                  <a:rPr lang="el-GR" b="1" dirty="0"/>
                  <a:t>υπερσύνολο</a:t>
                </a:r>
                <a:r>
                  <a:rPr lang="el-GR" dirty="0"/>
                  <a:t> του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και συµβολίζουµε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⊆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ή ισοδύναµα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⊇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l-GR" dirty="0"/>
                  <a:t>Αν κάθε στοιχείο του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είναι και στοιχείο του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dirty="0"/>
                  <a:t> και κάθε στοιχείο του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dirty="0"/>
                  <a:t> είναι και στοιχείο του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, τότε τα σύνολα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dirty="0"/>
                  <a:t> καλούνται </a:t>
                </a:r>
                <a:r>
                  <a:rPr lang="el-GR" b="1" dirty="0"/>
                  <a:t>ίσα</a:t>
                </a:r>
                <a:r>
                  <a:rPr lang="el-GR" dirty="0"/>
                  <a:t> και συµβολίζουµε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dirty="0"/>
                  <a:t>. Στην αντίθετη περίπτωση γράφουµε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dirty="0"/>
                  <a:t>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⊆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και ταυτόχρονα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dirty="0"/>
                  <a:t>, τότε 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καλείται </a:t>
                </a:r>
                <a:r>
                  <a:rPr lang="el-GR" b="1" dirty="0"/>
                  <a:t>γνήσιο υποσύνολο </a:t>
                </a:r>
                <a:r>
                  <a:rPr lang="el-GR" dirty="0"/>
                  <a:t>του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dirty="0"/>
                  <a:t> 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dirty="0"/>
                  <a:t> </a:t>
                </a:r>
                <a:r>
                  <a:rPr lang="el-GR" b="1" dirty="0"/>
                  <a:t>γνήσιο υπερσύνολο </a:t>
                </a:r>
                <a:r>
                  <a:rPr lang="el-GR" dirty="0"/>
                  <a:t>του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και συµβολίζουµε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⊂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ή ισοδύναµα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⊃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l-GR" b="1" dirty="0"/>
              </a:p>
              <a:p>
                <a:pPr marL="457200" lvl="1" indent="0">
                  <a:buNone/>
                </a:pPr>
                <a:endParaRPr lang="el-GR" b="1" dirty="0"/>
              </a:p>
              <a:p>
                <a:r>
                  <a:rPr lang="el-GR" b="1" dirty="0"/>
                  <a:t>Πρόταση. </a:t>
                </a:r>
                <a:r>
                  <a:rPr lang="el-GR" dirty="0"/>
                  <a:t>Για δύο σύνολα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sz="2800" dirty="0"/>
                  <a:t>,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l-GR" sz="28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l-GR" b="1" dirty="0"/>
                  <a:t> </a:t>
                </a:r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⊆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1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dirty="0"/>
                  <a:t>. 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6D5B8-220E-403F-B83F-AD0DE6D11A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25485"/>
                <a:ext cx="7886700" cy="4951478"/>
              </a:xfrm>
              <a:blipFill>
                <a:blip r:embed="rId2"/>
                <a:stretch>
                  <a:fillRect l="-1159" t="-1478" r="-850" b="-3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C639A-1BA3-40B5-BC73-835A4D73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577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3A2C-EACE-46F1-9596-8E8F1AE5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Πράξεις συνόλων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221635-4A3D-47C2-AA5E-D9BE1EAC5D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02557"/>
                <a:ext cx="7886700" cy="457440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l-GR" b="1" dirty="0"/>
                  <a:t>Ορισµός 4. </a:t>
                </a:r>
                <a:r>
                  <a:rPr lang="el-GR" sz="2800" dirty="0"/>
                  <a:t>Έστω δύο σύνολα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sz="2800" dirty="0"/>
                  <a:t> και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sz="2800" dirty="0"/>
                  <a:t>. </a:t>
                </a:r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l-GR" b="1" dirty="0"/>
                  <a:t>Τοµή</a:t>
                </a:r>
                <a:r>
                  <a:rPr lang="el-GR" dirty="0"/>
                  <a:t> των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dirty="0"/>
                  <a:t> καλείται το σύνολο που αποτελείται από τα κοινά στοιχεία των δύο συνόλων και συµβολίζεται ως 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𝛢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∩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dirty="0"/>
                  <a:t>. </a:t>
                </a:r>
                <a:endParaRPr lang="en-US" dirty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l-GR" b="1" dirty="0"/>
                  <a:t>Ενωση</a:t>
                </a:r>
                <a:r>
                  <a:rPr lang="el-GR" dirty="0"/>
                  <a:t> των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dirty="0"/>
                  <a:t> καλείται το σύνολο που αποτελείται από τα στοιχεία και των δυο συνόλων και συµβολίζεται ως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∪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dirty="0"/>
                  <a:t>. </a:t>
                </a:r>
                <a:endParaRPr lang="en-US" dirty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l-GR" b="1" dirty="0"/>
                  <a:t>∆ιαφορά </a:t>
                </a:r>
                <a:r>
                  <a:rPr lang="el-GR" dirty="0"/>
                  <a:t>του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dirty="0"/>
                  <a:t> από 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, µε αυτή τη σειρά, καλείται το σύνολο που αποτελείται από εκείνα τα στοιχεία του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dirty="0"/>
                  <a:t> τα οποία δεν ανήκουν στο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και συµβολίζεται ως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l-GR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ή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l-GR" dirty="0"/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l-GR" dirty="0"/>
                  <a:t>Αν το σύνολο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είναι υποσύνολο ενός </a:t>
                </a:r>
                <a:r>
                  <a:rPr lang="el-GR" dirty="0" err="1"/>
                  <a:t>σύνολου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Χ</m:t>
                    </m:r>
                  </m:oMath>
                </a14:m>
                <a:r>
                  <a:rPr lang="el-GR" dirty="0"/>
                  <a:t>  ορίζουμε το </a:t>
                </a:r>
                <a:r>
                  <a:rPr lang="el-GR" b="1" dirty="0"/>
                  <a:t>συμπλήρωμα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 dirty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l-GR" b="1" dirty="0"/>
                  <a:t> </a:t>
                </a:r>
                <a:r>
                  <a:rPr lang="el-GR" dirty="0"/>
                  <a:t>του συνόλου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,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221635-4A3D-47C2-AA5E-D9BE1EAC5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02557"/>
                <a:ext cx="7886700" cy="4574406"/>
              </a:xfrm>
              <a:blipFill>
                <a:blip r:embed="rId2"/>
                <a:stretch>
                  <a:fillRect l="-1005" t="-2800" r="-5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8E98A-4ACD-48B1-B3B4-C6C1597F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01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, shape, venn diagram&#10;&#10;Description automatically generated">
            <a:extLst>
              <a:ext uri="{FF2B5EF4-FFF2-40B4-BE49-F238E27FC236}">
                <a16:creationId xmlns:a16="http://schemas.microsoft.com/office/drawing/2014/main" id="{156BB81C-9961-4201-AF44-6A3BAEF78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436" y="643466"/>
            <a:ext cx="5773127" cy="55710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9236AE-C5D2-4DD7-A7A0-045A06BAF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094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F16404-E0DF-41D0-9A0A-8CA5482C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8C0EA3E-5910-4731-A158-51DF201C0F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={1,2,3,…,10,11,12}</m:t>
                    </m:r>
                  </m:oMath>
                </a14:m>
                <a:r>
                  <a:rPr lang="el-GR" dirty="0"/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={1,2,3}</m:t>
                    </m:r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dirty="0" smtClean="0">
                        <a:latin typeface="Cambria Math" panose="02040503050406030204" pitchFamily="18" charset="0"/>
                      </a:rPr>
                      <m:t>Β</m:t>
                    </m:r>
                    <m:r>
                      <a:rPr lang="el-GR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0" dirty="0" smtClean="0">
                            <a:latin typeface="Cambria Math" panose="02040503050406030204" pitchFamily="18" charset="0"/>
                          </a:rPr>
                          <m:t>2,3,4,8</m:t>
                        </m:r>
                      </m:e>
                    </m:d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={3,4,11,12}</m:t>
                    </m:r>
                  </m:oMath>
                </a14:m>
                <a:r>
                  <a:rPr lang="el-GR" dirty="0"/>
                  <a:t> να βρεθούν τα σύνολα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  <m: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8C0EA3E-5910-4731-A158-51DF201C0F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r="-11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5701EAD-18E2-4909-9D2F-7610EC3F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564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9BC4-4B04-44AF-809A-B44FDDDB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Καρτεσιανό γινόμενο συνόλων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2F45E0-7CD1-466C-BB7A-F5437A343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Για δύο μη κενά σύνολα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ορίζουμε το </a:t>
                </a:r>
                <a:r>
                  <a:rPr lang="el-GR" b="1" dirty="0"/>
                  <a:t>καρτεσιανό γινόμενο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b="1" dirty="0"/>
                  <a:t>  </a:t>
                </a:r>
                <a:r>
                  <a:rPr lang="el-GR" dirty="0"/>
                  <a:t>ως το σύνολο των διατεταγμένων ζευγών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με πρώτο στοιχείο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από το σύνολο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 και δεύτερο στοιχείο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dirty="0"/>
                  <a:t> από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≔{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και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2F45E0-7CD1-466C-BB7A-F5437A343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FA598-CFE1-4311-A4B2-AE92C1F0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F39E-3080-4E67-B2B3-87E7164B2D1A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907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2138</Words>
  <Application>Microsoft Office PowerPoint</Application>
  <PresentationFormat>Προβολή στην οθόνη (4:3)</PresentationFormat>
  <Paragraphs>219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Σύνολα – Φυσικοί Αριθμοί – Συναρτήσεις </vt:lpstr>
      <vt:lpstr>Σύνολα</vt:lpstr>
      <vt:lpstr>Συμβολισμός</vt:lpstr>
      <vt:lpstr>Καθορισμός συνόλου</vt:lpstr>
      <vt:lpstr>Η έννοια του υποσυνόλου</vt:lpstr>
      <vt:lpstr>Πράξεις συνόλων</vt:lpstr>
      <vt:lpstr>Παρουσίαση του PowerPoint</vt:lpstr>
      <vt:lpstr>Άσκηση</vt:lpstr>
      <vt:lpstr>Καρτεσιανό γινόμενο συνόλων</vt:lpstr>
      <vt:lpstr>Οι φυσικοί αριθμοί</vt:lpstr>
      <vt:lpstr>Πράξεις στο σύνολο των φυσικών αριθμών</vt:lpstr>
      <vt:lpstr>Πράξεις στο σύνολο των φυσικών αριθμών</vt:lpstr>
      <vt:lpstr>Η σύγχρονη αξιωματική μέθοδος</vt:lpstr>
      <vt:lpstr>Τα αξιώματα του Peano</vt:lpstr>
      <vt:lpstr>Τα αξιώματα του Peano</vt:lpstr>
      <vt:lpstr>Μαθηματικής Επαγωγή 1</vt:lpstr>
      <vt:lpstr>Μαθηματικής Επαγωγή 2</vt:lpstr>
      <vt:lpstr>Διάταξη των φυσικών αριθμών</vt:lpstr>
      <vt:lpstr>Η αρχή της καλής διάταξης</vt:lpstr>
      <vt:lpstr>Συναρτήσεις</vt:lpstr>
      <vt:lpstr>Συναρτήσεις</vt:lpstr>
      <vt:lpstr>Συναρτήσεις «επί»</vt:lpstr>
      <vt:lpstr>Συναρτήσεις «1-1»</vt:lpstr>
      <vt:lpstr>Ισχύς συνόλου </vt:lpstr>
      <vt:lpstr>Ισχύς συνόλου </vt:lpstr>
      <vt:lpstr>Δυναμοσύνολο</vt:lpstr>
      <vt:lpstr>Ασκήσεις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Σύνολα – Φυσικοί Αριθμοί – Συναρτήσεις </dc:title>
  <dc:creator>Chrysovalantis Stergiou</dc:creator>
  <cp:lastModifiedBy>Chrysovalantis Stergiou</cp:lastModifiedBy>
  <cp:revision>8</cp:revision>
  <dcterms:created xsi:type="dcterms:W3CDTF">2021-10-03T09:12:40Z</dcterms:created>
  <dcterms:modified xsi:type="dcterms:W3CDTF">2021-10-24T18:00:20Z</dcterms:modified>
</cp:coreProperties>
</file>