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57" r:id="rId4"/>
    <p:sldId id="258" r:id="rId5"/>
    <p:sldId id="267" r:id="rId6"/>
    <p:sldId id="268" r:id="rId7"/>
    <p:sldId id="269" r:id="rId8"/>
    <p:sldId id="270" r:id="rId9"/>
    <p:sldId id="261" r:id="rId10"/>
    <p:sldId id="260" r:id="rId11"/>
    <p:sldId id="264" r:id="rId12"/>
    <p:sldId id="265" r:id="rId13"/>
    <p:sldId id="272" r:id="rId14"/>
    <p:sldId id="271" r:id="rId15"/>
    <p:sldId id="273" r:id="rId16"/>
    <p:sldId id="266" r:id="rId17"/>
    <p:sldId id="274" r:id="rId18"/>
    <p:sldId id="275"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2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D187E-6440-4685-9B11-E582F9B648B9}" type="datetimeFigureOut">
              <a:rPr lang="el-GR" smtClean="0"/>
              <a:t>11/11/2021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04828-3CEB-4527-ACC2-EF4F8840A2A7}" type="slidenum">
              <a:rPr lang="el-GR" smtClean="0"/>
              <a:t>‹#›</a:t>
            </a:fld>
            <a:endParaRPr lang="el-GR"/>
          </a:p>
        </p:txBody>
      </p:sp>
    </p:spTree>
    <p:extLst>
      <p:ext uri="{BB962C8B-B14F-4D97-AF65-F5344CB8AC3E}">
        <p14:creationId xmlns:p14="http://schemas.microsoft.com/office/powerpoint/2010/main" val="277291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9354-E129-458B-81B3-E12CA5012C8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25D2FB-0576-4736-8E5A-DD7FD1ECA05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ACAB4E-0CCD-473F-8857-1C319C940F96}"/>
              </a:ext>
            </a:extLst>
          </p:cNvPr>
          <p:cNvSpPr>
            <a:spLocks noGrp="1"/>
          </p:cNvSpPr>
          <p:nvPr>
            <p:ph type="dt" sz="half" idx="10"/>
          </p:nvPr>
        </p:nvSpPr>
        <p:spPr/>
        <p:txBody>
          <a:bodyPr/>
          <a:lstStyle/>
          <a:p>
            <a:fld id="{8FC3BBDF-10AC-400C-9DDA-0438DB50A3AE}" type="datetime1">
              <a:rPr lang="en-US" smtClean="0"/>
              <a:t>11/11/2021</a:t>
            </a:fld>
            <a:endParaRPr lang="en-US"/>
          </a:p>
        </p:txBody>
      </p:sp>
      <p:sp>
        <p:nvSpPr>
          <p:cNvPr id="5" name="Footer Placeholder 4">
            <a:extLst>
              <a:ext uri="{FF2B5EF4-FFF2-40B4-BE49-F238E27FC236}">
                <a16:creationId xmlns:a16="http://schemas.microsoft.com/office/drawing/2014/main" id="{B518017F-FE1B-419D-A9FA-3C637FCDC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F6412-26A1-465F-A28C-87BC809E685E}"/>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274687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223C-BB99-4996-A611-85018C8287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EBC58C-4110-4BF1-B823-755416995C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F3256-EE30-457C-8A80-23AF9D1EB596}"/>
              </a:ext>
            </a:extLst>
          </p:cNvPr>
          <p:cNvSpPr>
            <a:spLocks noGrp="1"/>
          </p:cNvSpPr>
          <p:nvPr>
            <p:ph type="dt" sz="half" idx="10"/>
          </p:nvPr>
        </p:nvSpPr>
        <p:spPr/>
        <p:txBody>
          <a:bodyPr/>
          <a:lstStyle/>
          <a:p>
            <a:fld id="{8D06461E-A108-40EA-9CD7-5FC6EC3596B2}" type="datetime1">
              <a:rPr lang="en-US" smtClean="0"/>
              <a:t>11/11/2021</a:t>
            </a:fld>
            <a:endParaRPr lang="en-US"/>
          </a:p>
        </p:txBody>
      </p:sp>
      <p:sp>
        <p:nvSpPr>
          <p:cNvPr id="5" name="Footer Placeholder 4">
            <a:extLst>
              <a:ext uri="{FF2B5EF4-FFF2-40B4-BE49-F238E27FC236}">
                <a16:creationId xmlns:a16="http://schemas.microsoft.com/office/drawing/2014/main" id="{FBFC3EE4-2B49-49B0-BD86-93ACAC65F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83742-CF1D-47D9-9EAD-5B727FD3D36E}"/>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203479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FD9BBA-7D97-4B76-A878-0A754B33936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9D9BAF-49C3-4392-8D9E-1330D6C076C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59E39-FF03-49DD-940F-7A38C2EA10BE}"/>
              </a:ext>
            </a:extLst>
          </p:cNvPr>
          <p:cNvSpPr>
            <a:spLocks noGrp="1"/>
          </p:cNvSpPr>
          <p:nvPr>
            <p:ph type="dt" sz="half" idx="10"/>
          </p:nvPr>
        </p:nvSpPr>
        <p:spPr/>
        <p:txBody>
          <a:bodyPr/>
          <a:lstStyle/>
          <a:p>
            <a:fld id="{F5BD831A-39AE-40B0-A76F-9275CA1D0E9B}" type="datetime1">
              <a:rPr lang="en-US" smtClean="0"/>
              <a:t>11/11/2021</a:t>
            </a:fld>
            <a:endParaRPr lang="en-US"/>
          </a:p>
        </p:txBody>
      </p:sp>
      <p:sp>
        <p:nvSpPr>
          <p:cNvPr id="5" name="Footer Placeholder 4">
            <a:extLst>
              <a:ext uri="{FF2B5EF4-FFF2-40B4-BE49-F238E27FC236}">
                <a16:creationId xmlns:a16="http://schemas.microsoft.com/office/drawing/2014/main" id="{45267D56-B3FA-4BAA-BF40-5BF7228B2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98FEC-F60C-4544-9DEB-962C5F292BAD}"/>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1325643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D5CC-4940-4892-9128-5AD012148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AD7889-ABA7-4EBB-B510-911B52B087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A92EF-2415-46A6-AEC3-80174B188B07}"/>
              </a:ext>
            </a:extLst>
          </p:cNvPr>
          <p:cNvSpPr>
            <a:spLocks noGrp="1"/>
          </p:cNvSpPr>
          <p:nvPr>
            <p:ph type="dt" sz="half" idx="10"/>
          </p:nvPr>
        </p:nvSpPr>
        <p:spPr/>
        <p:txBody>
          <a:bodyPr/>
          <a:lstStyle/>
          <a:p>
            <a:fld id="{83CA0304-383B-4785-90AD-DF799F382188}" type="datetime1">
              <a:rPr lang="en-US" smtClean="0"/>
              <a:t>11/11/2021</a:t>
            </a:fld>
            <a:endParaRPr lang="en-US"/>
          </a:p>
        </p:txBody>
      </p:sp>
      <p:sp>
        <p:nvSpPr>
          <p:cNvPr id="5" name="Footer Placeholder 4">
            <a:extLst>
              <a:ext uri="{FF2B5EF4-FFF2-40B4-BE49-F238E27FC236}">
                <a16:creationId xmlns:a16="http://schemas.microsoft.com/office/drawing/2014/main" id="{4D63160E-774C-4852-893A-88C0323EE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D1B0A-2B94-4376-A515-A69E6DF5DE22}"/>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232421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216E-73C7-4E0A-9ACA-9302096E494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1A604BE-6D3B-4E3C-A7FB-32724E07F1F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0F6D95-ECBF-45E5-9D76-346560A84D92}"/>
              </a:ext>
            </a:extLst>
          </p:cNvPr>
          <p:cNvSpPr>
            <a:spLocks noGrp="1"/>
          </p:cNvSpPr>
          <p:nvPr>
            <p:ph type="dt" sz="half" idx="10"/>
          </p:nvPr>
        </p:nvSpPr>
        <p:spPr/>
        <p:txBody>
          <a:bodyPr/>
          <a:lstStyle/>
          <a:p>
            <a:fld id="{21D512A7-BD06-4F0F-BC21-5E99D7459BEC}" type="datetime1">
              <a:rPr lang="en-US" smtClean="0"/>
              <a:t>11/11/2021</a:t>
            </a:fld>
            <a:endParaRPr lang="en-US"/>
          </a:p>
        </p:txBody>
      </p:sp>
      <p:sp>
        <p:nvSpPr>
          <p:cNvPr id="5" name="Footer Placeholder 4">
            <a:extLst>
              <a:ext uri="{FF2B5EF4-FFF2-40B4-BE49-F238E27FC236}">
                <a16:creationId xmlns:a16="http://schemas.microsoft.com/office/drawing/2014/main" id="{D16D8365-4B90-4C73-8313-24E40CED4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673EC-66B3-4E8A-8310-1D9811518454}"/>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34195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163B-091E-4AE1-8752-CA059FD093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76E3D-8708-4901-BD2E-E9A84A9885D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D75FE-3F34-4D42-9279-CA7E4870AD6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C86FAB-7E9A-4763-9107-96D39E6370E3}"/>
              </a:ext>
            </a:extLst>
          </p:cNvPr>
          <p:cNvSpPr>
            <a:spLocks noGrp="1"/>
          </p:cNvSpPr>
          <p:nvPr>
            <p:ph type="dt" sz="half" idx="10"/>
          </p:nvPr>
        </p:nvSpPr>
        <p:spPr/>
        <p:txBody>
          <a:bodyPr/>
          <a:lstStyle/>
          <a:p>
            <a:fld id="{B793FDDA-1555-4C80-AA86-010BD5E9768D}" type="datetime1">
              <a:rPr lang="en-US" smtClean="0"/>
              <a:t>11/11/2021</a:t>
            </a:fld>
            <a:endParaRPr lang="en-US"/>
          </a:p>
        </p:txBody>
      </p:sp>
      <p:sp>
        <p:nvSpPr>
          <p:cNvPr id="6" name="Footer Placeholder 5">
            <a:extLst>
              <a:ext uri="{FF2B5EF4-FFF2-40B4-BE49-F238E27FC236}">
                <a16:creationId xmlns:a16="http://schemas.microsoft.com/office/drawing/2014/main" id="{D5200CD8-E764-41F6-A1F5-D5F120DE8B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D11AA-3B55-4E5D-9B4A-F5422EBF20C4}"/>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1700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C34D-169B-4B6A-B7A4-2BEA6F19E8D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64E3EB-B6D7-41F6-ADCB-5092B3B0DBD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01A97F0-76F5-4120-BBBB-61B4E3035732}"/>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757A60-C9FD-4450-B355-ED5F34A0820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8FC0621-AB08-4F5F-AB12-A532C92E4B3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43D050-7A2B-4255-90E9-CBA5EB006279}"/>
              </a:ext>
            </a:extLst>
          </p:cNvPr>
          <p:cNvSpPr>
            <a:spLocks noGrp="1"/>
          </p:cNvSpPr>
          <p:nvPr>
            <p:ph type="dt" sz="half" idx="10"/>
          </p:nvPr>
        </p:nvSpPr>
        <p:spPr/>
        <p:txBody>
          <a:bodyPr/>
          <a:lstStyle/>
          <a:p>
            <a:fld id="{5F73A4EA-C91F-4227-AF77-1B34B9A0CB1E}" type="datetime1">
              <a:rPr lang="en-US" smtClean="0"/>
              <a:t>11/11/2021</a:t>
            </a:fld>
            <a:endParaRPr lang="en-US"/>
          </a:p>
        </p:txBody>
      </p:sp>
      <p:sp>
        <p:nvSpPr>
          <p:cNvPr id="8" name="Footer Placeholder 7">
            <a:extLst>
              <a:ext uri="{FF2B5EF4-FFF2-40B4-BE49-F238E27FC236}">
                <a16:creationId xmlns:a16="http://schemas.microsoft.com/office/drawing/2014/main" id="{5ED5EA5D-0F1A-48A1-A39F-73FAA3133C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D6FE6E-0090-40E2-B807-9AEE99FDECDE}"/>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275214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7F42-26C2-4DD5-B0DF-D61532701A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EC6906-0666-4227-B6F2-1DC6C1677847}"/>
              </a:ext>
            </a:extLst>
          </p:cNvPr>
          <p:cNvSpPr>
            <a:spLocks noGrp="1"/>
          </p:cNvSpPr>
          <p:nvPr>
            <p:ph type="dt" sz="half" idx="10"/>
          </p:nvPr>
        </p:nvSpPr>
        <p:spPr/>
        <p:txBody>
          <a:bodyPr/>
          <a:lstStyle/>
          <a:p>
            <a:fld id="{E2A4F267-96F1-427A-A0CE-6A88B407A10B}" type="datetime1">
              <a:rPr lang="en-US" smtClean="0"/>
              <a:t>11/11/2021</a:t>
            </a:fld>
            <a:endParaRPr lang="en-US"/>
          </a:p>
        </p:txBody>
      </p:sp>
      <p:sp>
        <p:nvSpPr>
          <p:cNvPr id="4" name="Footer Placeholder 3">
            <a:extLst>
              <a:ext uri="{FF2B5EF4-FFF2-40B4-BE49-F238E27FC236}">
                <a16:creationId xmlns:a16="http://schemas.microsoft.com/office/drawing/2014/main" id="{BF4DB850-4062-4D17-A100-E0158A756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6BFF0F-6F3F-41B7-80BB-6A6C1CBB1034}"/>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32862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008788-B926-4FF1-9D3F-85D9E5623883}"/>
              </a:ext>
            </a:extLst>
          </p:cNvPr>
          <p:cNvSpPr>
            <a:spLocks noGrp="1"/>
          </p:cNvSpPr>
          <p:nvPr>
            <p:ph type="dt" sz="half" idx="10"/>
          </p:nvPr>
        </p:nvSpPr>
        <p:spPr/>
        <p:txBody>
          <a:bodyPr/>
          <a:lstStyle/>
          <a:p>
            <a:fld id="{81EDDA82-6EE0-4389-B287-65C9649F523B}" type="datetime1">
              <a:rPr lang="en-US" smtClean="0"/>
              <a:t>11/11/2021</a:t>
            </a:fld>
            <a:endParaRPr lang="en-US"/>
          </a:p>
        </p:txBody>
      </p:sp>
      <p:sp>
        <p:nvSpPr>
          <p:cNvPr id="3" name="Footer Placeholder 2">
            <a:extLst>
              <a:ext uri="{FF2B5EF4-FFF2-40B4-BE49-F238E27FC236}">
                <a16:creationId xmlns:a16="http://schemas.microsoft.com/office/drawing/2014/main" id="{D71026AE-8A94-47DB-9DA3-0BBEF7837B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C2E25-2822-4573-82DE-9133E95444D8}"/>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4224120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2B576-6DB8-4FBF-A347-370D16A584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88B5EC-7504-43B6-9F5A-96DC07687E2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336A3A-BC9B-4DCB-82AF-D6113F9BA9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6FB5555-9D70-4555-B004-C7F8FF979BDD}"/>
              </a:ext>
            </a:extLst>
          </p:cNvPr>
          <p:cNvSpPr>
            <a:spLocks noGrp="1"/>
          </p:cNvSpPr>
          <p:nvPr>
            <p:ph type="dt" sz="half" idx="10"/>
          </p:nvPr>
        </p:nvSpPr>
        <p:spPr/>
        <p:txBody>
          <a:bodyPr/>
          <a:lstStyle/>
          <a:p>
            <a:fld id="{CCBB1F3E-90C6-427B-9592-743A31998CC4}" type="datetime1">
              <a:rPr lang="en-US" smtClean="0"/>
              <a:t>11/11/2021</a:t>
            </a:fld>
            <a:endParaRPr lang="en-US"/>
          </a:p>
        </p:txBody>
      </p:sp>
      <p:sp>
        <p:nvSpPr>
          <p:cNvPr id="6" name="Footer Placeholder 5">
            <a:extLst>
              <a:ext uri="{FF2B5EF4-FFF2-40B4-BE49-F238E27FC236}">
                <a16:creationId xmlns:a16="http://schemas.microsoft.com/office/drawing/2014/main" id="{2EB9C255-630C-4366-A119-B181A9D00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2F8FF-0281-41FC-9DF2-04596CFA2FD7}"/>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233465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01E3-C20F-40D7-9172-75E343A4C5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ED3D234-F0B9-42CE-99F2-112142C816C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701D64F-EAE3-4574-9537-2D3A78FD88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3F09433-DF73-43AB-944D-EA2EF789AC49}"/>
              </a:ext>
            </a:extLst>
          </p:cNvPr>
          <p:cNvSpPr>
            <a:spLocks noGrp="1"/>
          </p:cNvSpPr>
          <p:nvPr>
            <p:ph type="dt" sz="half" idx="10"/>
          </p:nvPr>
        </p:nvSpPr>
        <p:spPr/>
        <p:txBody>
          <a:bodyPr/>
          <a:lstStyle/>
          <a:p>
            <a:fld id="{1E2F3209-F105-44CD-B7C9-5E8F2386E1C2}" type="datetime1">
              <a:rPr lang="en-US" smtClean="0"/>
              <a:t>11/11/2021</a:t>
            </a:fld>
            <a:endParaRPr lang="en-US"/>
          </a:p>
        </p:txBody>
      </p:sp>
      <p:sp>
        <p:nvSpPr>
          <p:cNvPr id="6" name="Footer Placeholder 5">
            <a:extLst>
              <a:ext uri="{FF2B5EF4-FFF2-40B4-BE49-F238E27FC236}">
                <a16:creationId xmlns:a16="http://schemas.microsoft.com/office/drawing/2014/main" id="{BBE0D0E2-6257-4C99-8A5E-DA1365012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66C08-6D19-4FCE-9A25-39DF148F3EEC}"/>
              </a:ext>
            </a:extLst>
          </p:cNvPr>
          <p:cNvSpPr>
            <a:spLocks noGrp="1"/>
          </p:cNvSpPr>
          <p:nvPr>
            <p:ph type="sldNum" sz="quarter" idx="12"/>
          </p:nvPr>
        </p:nvSpPr>
        <p:spPr/>
        <p:txBody>
          <a:bodyPr/>
          <a:lstStyle/>
          <a:p>
            <a:fld id="{003E9CAC-55C9-4A9C-8818-9EF9568D413F}" type="slidenum">
              <a:rPr lang="en-US" smtClean="0"/>
              <a:t>‹#›</a:t>
            </a:fld>
            <a:endParaRPr lang="en-US"/>
          </a:p>
        </p:txBody>
      </p:sp>
    </p:spTree>
    <p:extLst>
      <p:ext uri="{BB962C8B-B14F-4D97-AF65-F5344CB8AC3E}">
        <p14:creationId xmlns:p14="http://schemas.microsoft.com/office/powerpoint/2010/main" val="381803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6E95C-2393-4AB1-942A-BC0B7F855EF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B2C43E-4429-47B3-A2B7-CC46B8AEB6A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AE2C3-A70D-4004-B9E3-EDAE4F7A09B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E9F4E5-945F-42C2-BDCC-DB3C8C6DB8E3}" type="datetime1">
              <a:rPr lang="en-US" smtClean="0"/>
              <a:t>11/11/2021</a:t>
            </a:fld>
            <a:endParaRPr lang="en-US"/>
          </a:p>
        </p:txBody>
      </p:sp>
      <p:sp>
        <p:nvSpPr>
          <p:cNvPr id="5" name="Footer Placeholder 4">
            <a:extLst>
              <a:ext uri="{FF2B5EF4-FFF2-40B4-BE49-F238E27FC236}">
                <a16:creationId xmlns:a16="http://schemas.microsoft.com/office/drawing/2014/main" id="{1FF0ED8D-AACA-49A2-8ED6-564E63575E2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869EB5-AD11-4C73-925B-4C1C78015F5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3E9CAC-55C9-4A9C-8818-9EF9568D413F}" type="slidenum">
              <a:rPr lang="en-US" smtClean="0"/>
              <a:t>‹#›</a:t>
            </a:fld>
            <a:endParaRPr lang="en-US"/>
          </a:p>
        </p:txBody>
      </p:sp>
    </p:spTree>
    <p:extLst>
      <p:ext uri="{BB962C8B-B14F-4D97-AF65-F5344CB8AC3E}">
        <p14:creationId xmlns:p14="http://schemas.microsoft.com/office/powerpoint/2010/main" val="15295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1F3C-2F4F-43A3-B831-D2D8C269620A}"/>
              </a:ext>
            </a:extLst>
          </p:cNvPr>
          <p:cNvSpPr>
            <a:spLocks noGrp="1"/>
          </p:cNvSpPr>
          <p:nvPr>
            <p:ph type="ctrTitle"/>
          </p:nvPr>
        </p:nvSpPr>
        <p:spPr/>
        <p:txBody>
          <a:bodyPr/>
          <a:lstStyle/>
          <a:p>
            <a:r>
              <a:rPr lang="el-GR" dirty="0"/>
              <a:t>Θέματα από τη Γεωμετρία</a:t>
            </a:r>
            <a:endParaRPr lang="en-US" dirty="0"/>
          </a:p>
        </p:txBody>
      </p:sp>
      <p:sp>
        <p:nvSpPr>
          <p:cNvPr id="3" name="Subtitle 2">
            <a:extLst>
              <a:ext uri="{FF2B5EF4-FFF2-40B4-BE49-F238E27FC236}">
                <a16:creationId xmlns:a16="http://schemas.microsoft.com/office/drawing/2014/main" id="{5FFEAF61-41BC-427C-AF3C-F166718770BA}"/>
              </a:ext>
            </a:extLst>
          </p:cNvPr>
          <p:cNvSpPr>
            <a:spLocks noGrp="1"/>
          </p:cNvSpPr>
          <p:nvPr>
            <p:ph type="subTitle" idx="1"/>
          </p:nvPr>
        </p:nvSpPr>
        <p:spPr/>
        <p:txBody>
          <a:bodyPr/>
          <a:lstStyle/>
          <a:p>
            <a:endParaRPr lang="en-US"/>
          </a:p>
        </p:txBody>
      </p:sp>
      <p:sp>
        <p:nvSpPr>
          <p:cNvPr id="4" name="Θέση αριθμού διαφάνειας 3">
            <a:extLst>
              <a:ext uri="{FF2B5EF4-FFF2-40B4-BE49-F238E27FC236}">
                <a16:creationId xmlns:a16="http://schemas.microsoft.com/office/drawing/2014/main" id="{A0CE6F6B-1B65-4DDE-A2FB-5721CDDF8BE7}"/>
              </a:ext>
            </a:extLst>
          </p:cNvPr>
          <p:cNvSpPr>
            <a:spLocks noGrp="1"/>
          </p:cNvSpPr>
          <p:nvPr>
            <p:ph type="sldNum" sz="quarter" idx="12"/>
          </p:nvPr>
        </p:nvSpPr>
        <p:spPr/>
        <p:txBody>
          <a:bodyPr/>
          <a:lstStyle/>
          <a:p>
            <a:fld id="{003E9CAC-55C9-4A9C-8818-9EF9568D413F}" type="slidenum">
              <a:rPr lang="en-US" smtClean="0"/>
              <a:t>1</a:t>
            </a:fld>
            <a:endParaRPr lang="en-US"/>
          </a:p>
        </p:txBody>
      </p:sp>
    </p:spTree>
    <p:extLst>
      <p:ext uri="{BB962C8B-B14F-4D97-AF65-F5344CB8AC3E}">
        <p14:creationId xmlns:p14="http://schemas.microsoft.com/office/powerpoint/2010/main" val="179870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D5677-AECC-4425-A808-98A5BADD5D1D}"/>
              </a:ext>
            </a:extLst>
          </p:cNvPr>
          <p:cNvSpPr>
            <a:spLocks noGrp="1"/>
          </p:cNvSpPr>
          <p:nvPr>
            <p:ph type="title"/>
          </p:nvPr>
        </p:nvSpPr>
        <p:spPr>
          <a:xfrm>
            <a:off x="628650" y="365126"/>
            <a:ext cx="7886700" cy="780093"/>
          </a:xfrm>
        </p:spPr>
        <p:txBody>
          <a:bodyPr/>
          <a:lstStyle/>
          <a:p>
            <a:r>
              <a:rPr lang="el-GR" dirty="0"/>
              <a:t>Γεωμετρικοί τόποι στο επίπεδο</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578BA5D-93B2-472D-BECA-5337910BF70E}"/>
                  </a:ext>
                </a:extLst>
              </p:cNvPr>
              <p:cNvSpPr>
                <a:spLocks noGrp="1"/>
              </p:cNvSpPr>
              <p:nvPr>
                <p:ph idx="1"/>
              </p:nvPr>
            </p:nvSpPr>
            <p:spPr>
              <a:xfrm>
                <a:off x="628650" y="1145218"/>
                <a:ext cx="7886700" cy="5347655"/>
              </a:xfrm>
            </p:spPr>
            <p:txBody>
              <a:bodyPr>
                <a:normAutofit/>
              </a:bodyPr>
              <a:lstStyle/>
              <a:p>
                <a:pPr marL="0" indent="0">
                  <a:buNone/>
                </a:pPr>
                <a:r>
                  <a:rPr lang="el-GR" dirty="0"/>
                  <a:t>Έστω μια συνάρτηση</a:t>
                </a:r>
              </a:p>
              <a:p>
                <a:pPr marL="0" indent="0" algn="ctr">
                  <a:buNone/>
                </a:pPr>
                <a:r>
                  <a:rPr lang="el-GR" dirty="0"/>
                  <a: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oMath>
                </a14:m>
                <a:endParaRPr lang="en-US" dirty="0">
                  <a:ea typeface="Cambria Math" panose="02040503050406030204" pitchFamily="18" charset="0"/>
                </a:endParaRPr>
              </a:p>
              <a:p>
                <a:pPr marL="0" indent="0" algn="just">
                  <a:buNone/>
                </a:pPr>
                <a:r>
                  <a:rPr lang="en-US" b="0" dirty="0">
                    <a:ea typeface="Cambria Math" panose="02040503050406030204" pitchFamily="18" charset="0"/>
                  </a:rPr>
                  <a:t>H </a:t>
                </a:r>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=0</m:t>
                    </m:r>
                  </m:oMath>
                </a14:m>
                <a:r>
                  <a:rPr lang="en-US" b="0" dirty="0">
                    <a:ea typeface="Cambria Math" panose="02040503050406030204" pitchFamily="18" charset="0"/>
                  </a:rPr>
                  <a:t> </a:t>
                </a:r>
                <a:r>
                  <a:rPr lang="el-GR" dirty="0">
                    <a:ea typeface="Cambria Math" panose="02040503050406030204" pitchFamily="18" charset="0"/>
                  </a:rPr>
                  <a:t>είναι μια εξίσωση με δύο αγνώστους. Θα λέμε ότι </a:t>
                </a:r>
                <a:r>
                  <a:rPr lang="el-GR" b="1" dirty="0">
                    <a:ea typeface="Cambria Math" panose="02040503050406030204" pitchFamily="18" charset="0"/>
                  </a:rPr>
                  <a:t>το σημείο </a:t>
                </a:r>
                <a14:m>
                  <m:oMath xmlns:m="http://schemas.openxmlformats.org/officeDocument/2006/math">
                    <m:r>
                      <a:rPr lang="en-US" b="1" i="1" smtClean="0">
                        <a:latin typeface="Cambria Math" panose="02040503050406030204" pitchFamily="18" charset="0"/>
                        <a:ea typeface="Cambria Math" panose="02040503050406030204" pitchFamily="18" charset="0"/>
                      </a:rPr>
                      <m:t>𝑷</m:t>
                    </m:r>
                    <m:r>
                      <a:rPr lang="en-US"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𝝃</m:t>
                    </m:r>
                    <m:r>
                      <a:rPr lang="el-GR" b="1" i="1" smtClean="0">
                        <a:latin typeface="Cambria Math" panose="02040503050406030204" pitchFamily="18" charset="0"/>
                        <a:ea typeface="Cambria Math" panose="02040503050406030204" pitchFamily="18" charset="0"/>
                      </a:rPr>
                      <m:t>,</m:t>
                    </m:r>
                    <m:r>
                      <a:rPr lang="el-GR" b="1" i="1" smtClean="0">
                        <a:latin typeface="Cambria Math" panose="02040503050406030204" pitchFamily="18" charset="0"/>
                        <a:ea typeface="Cambria Math" panose="02040503050406030204" pitchFamily="18" charset="0"/>
                      </a:rPr>
                      <m:t>𝜼</m:t>
                    </m:r>
                    <m:r>
                      <a:rPr lang="el-GR" b="1" i="1" smtClean="0">
                        <a:latin typeface="Cambria Math" panose="02040503050406030204" pitchFamily="18" charset="0"/>
                        <a:ea typeface="Cambria Math" panose="02040503050406030204" pitchFamily="18" charset="0"/>
                      </a:rPr>
                      <m:t>)</m:t>
                    </m:r>
                  </m:oMath>
                </a14:m>
                <a:r>
                  <a:rPr lang="el-GR" b="1" dirty="0">
                    <a:ea typeface="Cambria Math" panose="02040503050406030204" pitchFamily="18" charset="0"/>
                  </a:rPr>
                  <a:t> ικανοποιεί την εξίσωση</a:t>
                </a:r>
                <a:r>
                  <a:rPr lang="el-GR" b="0" dirty="0">
                    <a:ea typeface="Cambria Math" panose="02040503050406030204" pitchFamily="18" charset="0"/>
                  </a:rPr>
                  <a:t> </a:t>
                </a:r>
                <a14:m>
                  <m:oMath xmlns:m="http://schemas.openxmlformats.org/officeDocument/2006/math">
                    <m:r>
                      <a:rPr lang="en-US" b="1" i="1">
                        <a:latin typeface="Cambria Math" panose="02040503050406030204" pitchFamily="18" charset="0"/>
                        <a:ea typeface="Cambria Math" panose="02040503050406030204" pitchFamily="18" charset="0"/>
                      </a:rPr>
                      <m:t>𝒇</m:t>
                    </m:r>
                    <m:d>
                      <m:dPr>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e>
                    </m:d>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𝟎</m:t>
                    </m:r>
                  </m:oMath>
                </a14:m>
                <a:r>
                  <a:rPr lang="en-US" b="1" dirty="0">
                    <a:ea typeface="Cambria Math" panose="02040503050406030204" pitchFamily="18" charset="0"/>
                  </a:rPr>
                  <a:t> </a:t>
                </a:r>
                <a:r>
                  <a:rPr lang="el-GR" dirty="0">
                    <a:ea typeface="Cambria Math" panose="02040503050406030204" pitchFamily="18" charset="0"/>
                  </a:rPr>
                  <a:t>αν και μόνο αν </a:t>
                </a:r>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l-GR" b="0" i="1" smtClean="0">
                            <a:latin typeface="Cambria Math" panose="02040503050406030204" pitchFamily="18" charset="0"/>
                            <a:ea typeface="Cambria Math" panose="02040503050406030204" pitchFamily="18" charset="0"/>
                          </a:rPr>
                          <m:t>𝜉</m:t>
                        </m:r>
                        <m:r>
                          <a:rPr lang="en-US" i="1">
                            <a:latin typeface="Cambria Math" panose="02040503050406030204" pitchFamily="18" charset="0"/>
                            <a:ea typeface="Cambria Math" panose="02040503050406030204" pitchFamily="18" charset="0"/>
                          </a:rPr>
                          <m:t>,</m:t>
                        </m:r>
                        <m:r>
                          <a:rPr lang="el-GR" b="0" i="1" smtClean="0">
                            <a:latin typeface="Cambria Math" panose="02040503050406030204" pitchFamily="18" charset="0"/>
                            <a:ea typeface="Cambria Math" panose="02040503050406030204" pitchFamily="18" charset="0"/>
                          </a:rPr>
                          <m:t>𝜂</m:t>
                        </m:r>
                      </m:e>
                    </m:d>
                    <m:r>
                      <a:rPr lang="en-US" i="1">
                        <a:latin typeface="Cambria Math" panose="02040503050406030204" pitchFamily="18" charset="0"/>
                        <a:ea typeface="Cambria Math" panose="02040503050406030204" pitchFamily="18" charset="0"/>
                      </a:rPr>
                      <m:t>=0</m:t>
                    </m:r>
                  </m:oMath>
                </a14:m>
                <a:r>
                  <a:rPr lang="el-GR" b="0" dirty="0">
                    <a:ea typeface="Cambria Math" panose="02040503050406030204" pitchFamily="18" charset="0"/>
                  </a:rPr>
                  <a:t>.</a:t>
                </a:r>
              </a:p>
              <a:p>
                <a:pPr marL="0" indent="0" algn="just">
                  <a:buNone/>
                </a:pPr>
                <a:endParaRPr lang="el-GR" dirty="0">
                  <a:ea typeface="Cambria Math" panose="02040503050406030204" pitchFamily="18" charset="0"/>
                </a:endParaRPr>
              </a:p>
              <a:p>
                <a:pPr marL="0" indent="0" algn="just">
                  <a:buNone/>
                </a:pPr>
                <a:r>
                  <a:rPr lang="el-GR" b="1" dirty="0">
                    <a:ea typeface="Cambria Math" panose="02040503050406030204" pitchFamily="18" charset="0"/>
                  </a:rPr>
                  <a:t>Ορισμός. </a:t>
                </a:r>
                <a:r>
                  <a:rPr lang="el-GR" dirty="0">
                    <a:ea typeface="Cambria Math" panose="02040503050406030204" pitchFamily="18" charset="0"/>
                  </a:rPr>
                  <a:t>Το σύνολο των σημείων του επιπέδου που ικανοποιεί την εξίσωση </a:t>
                </a:r>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=0</m:t>
                    </m:r>
                  </m:oMath>
                </a14:m>
                <a:r>
                  <a:rPr lang="en-US" dirty="0">
                    <a:ea typeface="Cambria Math" panose="02040503050406030204" pitchFamily="18" charset="0"/>
                  </a:rPr>
                  <a:t> </a:t>
                </a:r>
                <a:r>
                  <a:rPr lang="el-GR" dirty="0">
                    <a:ea typeface="Cambria Math" panose="02040503050406030204" pitchFamily="18" charset="0"/>
                  </a:rPr>
                  <a:t> καλείται </a:t>
                </a:r>
                <a:r>
                  <a:rPr lang="el-GR" b="1" dirty="0">
                    <a:ea typeface="Cambria Math" panose="02040503050406030204" pitchFamily="18" charset="0"/>
                  </a:rPr>
                  <a:t>γεωμετρικός τόπος της εξίσωσης.</a:t>
                </a:r>
              </a:p>
              <a:p>
                <a:pPr marL="0" indent="0" algn="ctr">
                  <a:buNone/>
                </a:pPr>
                <a:endParaRPr lang="el-GR" b="1" dirty="0">
                  <a:ea typeface="Cambria Math" panose="02040503050406030204" pitchFamily="18" charset="0"/>
                </a:endParaRPr>
              </a:p>
              <a:p>
                <a:pPr marL="0" indent="0" algn="ctr">
                  <a:buNone/>
                </a:pPr>
                <a:r>
                  <a:rPr lang="el-GR" b="1" dirty="0">
                    <a:ea typeface="Cambria Math" panose="02040503050406030204" pitchFamily="18" charset="0"/>
                  </a:rPr>
                  <a:t>++++</a:t>
                </a:r>
              </a:p>
              <a:p>
                <a:pPr marL="0" indent="0" algn="just">
                  <a:buNone/>
                </a:pPr>
                <a:r>
                  <a:rPr lang="el-GR" b="1" dirty="0">
                    <a:ea typeface="Cambria Math" panose="02040503050406030204" pitchFamily="18" charset="0"/>
                  </a:rPr>
                  <a:t>Η Αναλυτική Γεωμετρία </a:t>
                </a:r>
                <a:r>
                  <a:rPr lang="el-GR" dirty="0">
                    <a:ea typeface="Cambria Math" panose="02040503050406030204" pitchFamily="18" charset="0"/>
                  </a:rPr>
                  <a:t>ασχολείται με δύο τύπους προβλημάτων:</a:t>
                </a:r>
              </a:p>
              <a:p>
                <a:pPr algn="just"/>
                <a:r>
                  <a:rPr lang="el-GR" dirty="0">
                    <a:ea typeface="Cambria Math" panose="02040503050406030204" pitchFamily="18" charset="0"/>
                  </a:rPr>
                  <a:t>Αν δοθεί </a:t>
                </a:r>
                <a14:m>
                  <m:oMath xmlns:m="http://schemas.openxmlformats.org/officeDocument/2006/math">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=0</m:t>
                    </m:r>
                  </m:oMath>
                </a14:m>
                <a:r>
                  <a:rPr lang="en-US" dirty="0">
                    <a:ea typeface="Cambria Math" panose="02040503050406030204" pitchFamily="18" charset="0"/>
                  </a:rPr>
                  <a:t> </a:t>
                </a:r>
                <a:r>
                  <a:rPr lang="el-GR" dirty="0">
                    <a:ea typeface="Cambria Math" panose="02040503050406030204" pitchFamily="18" charset="0"/>
                  </a:rPr>
                  <a:t> να προσδιορισθεί ο </a:t>
                </a:r>
                <a:r>
                  <a:rPr lang="el-GR" dirty="0" err="1">
                    <a:ea typeface="Cambria Math" panose="02040503050406030204" pitchFamily="18" charset="0"/>
                  </a:rPr>
                  <a:t>γ.τ</a:t>
                </a:r>
                <a:r>
                  <a:rPr lang="el-GR" dirty="0">
                    <a:ea typeface="Cambria Math" panose="02040503050406030204" pitchFamily="18" charset="0"/>
                  </a:rPr>
                  <a:t>. και να σχεδιασθεί.</a:t>
                </a:r>
              </a:p>
              <a:p>
                <a:pPr algn="just"/>
                <a:r>
                  <a:rPr lang="el-GR" dirty="0">
                    <a:ea typeface="Cambria Math" panose="02040503050406030204" pitchFamily="18" charset="0"/>
                  </a:rPr>
                  <a:t>Αν δοθεί ένα σύνολο σημείων του επιπέδου και γεωμετρικά δεδομένα που να το προσδιορίζουν πλήρως, να βρεθεί η εξίσωσή του.</a:t>
                </a:r>
              </a:p>
              <a:p>
                <a:pPr marL="0" indent="0" algn="just">
                  <a:buNone/>
                </a:pPr>
                <a:endParaRPr lang="el-GR" b="1"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4578BA5D-93B2-472D-BECA-5337910BF70E}"/>
                  </a:ext>
                </a:extLst>
              </p:cNvPr>
              <p:cNvSpPr>
                <a:spLocks noGrp="1" noRot="1" noChangeAspect="1" noMove="1" noResize="1" noEditPoints="1" noAdjustHandles="1" noChangeArrowheads="1" noChangeShapeType="1" noTextEdit="1"/>
              </p:cNvSpPr>
              <p:nvPr>
                <p:ph idx="1"/>
              </p:nvPr>
            </p:nvSpPr>
            <p:spPr>
              <a:xfrm>
                <a:off x="628650" y="1145218"/>
                <a:ext cx="7886700" cy="5347655"/>
              </a:xfrm>
              <a:blipFill>
                <a:blip r:embed="rId2"/>
                <a:stretch>
                  <a:fillRect l="-927" t="-1254" r="-927" b="-1824"/>
                </a:stretch>
              </a:blipFill>
            </p:spPr>
            <p:txBody>
              <a:bodyPr/>
              <a:lstStyle/>
              <a:p>
                <a:r>
                  <a:rPr lang="en-US">
                    <a:noFill/>
                  </a:rPr>
                  <a:t> </a:t>
                </a:r>
              </a:p>
            </p:txBody>
          </p:sp>
        </mc:Fallback>
      </mc:AlternateContent>
      <p:sp>
        <p:nvSpPr>
          <p:cNvPr id="4" name="Θέση αριθμού διαφάνειας 3">
            <a:extLst>
              <a:ext uri="{FF2B5EF4-FFF2-40B4-BE49-F238E27FC236}">
                <a16:creationId xmlns:a16="http://schemas.microsoft.com/office/drawing/2014/main" id="{84615543-48E2-4B88-99F1-CD7D8E2CCF34}"/>
              </a:ext>
            </a:extLst>
          </p:cNvPr>
          <p:cNvSpPr>
            <a:spLocks noGrp="1"/>
          </p:cNvSpPr>
          <p:nvPr>
            <p:ph type="sldNum" sz="quarter" idx="12"/>
          </p:nvPr>
        </p:nvSpPr>
        <p:spPr/>
        <p:txBody>
          <a:bodyPr/>
          <a:lstStyle/>
          <a:p>
            <a:fld id="{003E9CAC-55C9-4A9C-8818-9EF9568D413F}" type="slidenum">
              <a:rPr lang="en-US" smtClean="0"/>
              <a:t>10</a:t>
            </a:fld>
            <a:endParaRPr lang="en-US"/>
          </a:p>
        </p:txBody>
      </p:sp>
    </p:spTree>
    <p:extLst>
      <p:ext uri="{BB962C8B-B14F-4D97-AF65-F5344CB8AC3E}">
        <p14:creationId xmlns:p14="http://schemas.microsoft.com/office/powerpoint/2010/main" val="164259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1A12-AFE4-467F-ADA3-E09DE38F750A}"/>
              </a:ext>
            </a:extLst>
          </p:cNvPr>
          <p:cNvSpPr>
            <a:spLocks noGrp="1"/>
          </p:cNvSpPr>
          <p:nvPr>
            <p:ph type="title"/>
          </p:nvPr>
        </p:nvSpPr>
        <p:spPr>
          <a:xfrm>
            <a:off x="628650" y="365127"/>
            <a:ext cx="7886700" cy="762338"/>
          </a:xfrm>
        </p:spPr>
        <p:txBody>
          <a:bodyPr/>
          <a:lstStyle/>
          <a:p>
            <a:r>
              <a:rPr lang="el-GR" dirty="0"/>
              <a:t>Η ευθεία στο επίπεδο</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E164A-3A8D-482B-9868-4B89E18AD13C}"/>
                  </a:ext>
                </a:extLst>
              </p:cNvPr>
              <p:cNvSpPr>
                <a:spLocks noGrp="1"/>
              </p:cNvSpPr>
              <p:nvPr>
                <p:ph idx="1"/>
              </p:nvPr>
            </p:nvSpPr>
            <p:spPr>
              <a:xfrm>
                <a:off x="628650" y="1305017"/>
                <a:ext cx="7886700" cy="4871946"/>
              </a:xfrm>
            </p:spPr>
            <p:txBody>
              <a:bodyPr>
                <a:noAutofit/>
              </a:bodyPr>
              <a:lstStyle/>
              <a:p>
                <a:pPr marL="0" indent="0">
                  <a:lnSpc>
                    <a:spcPct val="120000"/>
                  </a:lnSpc>
                  <a:buNone/>
                </a:pPr>
                <a:r>
                  <a:rPr lang="el-GR" sz="2200" b="1" dirty="0"/>
                  <a:t>Ορισμός: Ευθεία </a:t>
                </a:r>
                <a:r>
                  <a:rPr lang="el-GR" sz="2200" dirty="0"/>
                  <a:t>ονομάζεται ο γεωμετρικός τόπος των σημείων της εξίσωσης: </a:t>
                </a:r>
              </a:p>
              <a:p>
                <a:pPr marL="0" indent="0" algn="ctr">
                  <a:lnSpc>
                    <a:spcPct val="120000"/>
                  </a:lnSpc>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𝐴𝑥</m:t>
                      </m:r>
                      <m:r>
                        <a:rPr lang="en-US" sz="2200" b="0" i="1" smtClean="0">
                          <a:latin typeface="Cambria Math" panose="02040503050406030204" pitchFamily="18" charset="0"/>
                        </a:rPr>
                        <m:t>+</m:t>
                      </m:r>
                      <m:r>
                        <a:rPr lang="en-US" sz="2200" b="0" i="1" smtClean="0">
                          <a:latin typeface="Cambria Math" panose="02040503050406030204" pitchFamily="18" charset="0"/>
                        </a:rPr>
                        <m:t>𝐵𝑦</m:t>
                      </m:r>
                      <m:r>
                        <a:rPr lang="en-US" sz="2200" b="0" i="1" smtClean="0">
                          <a:latin typeface="Cambria Math" panose="02040503050406030204" pitchFamily="18" charset="0"/>
                        </a:rPr>
                        <m:t>+</m:t>
                      </m:r>
                      <m:r>
                        <a:rPr lang="en-US" sz="2200" b="0" i="1" smtClean="0">
                          <a:latin typeface="Cambria Math" panose="02040503050406030204" pitchFamily="18" charset="0"/>
                        </a:rPr>
                        <m:t>𝐶</m:t>
                      </m:r>
                      <m:r>
                        <a:rPr lang="en-US" sz="2200" b="0" i="1" smtClean="0">
                          <a:latin typeface="Cambria Math" panose="02040503050406030204" pitchFamily="18" charset="0"/>
                        </a:rPr>
                        <m:t>=0 ,    </m:t>
                      </m:r>
                      <m:d>
                        <m:dPr>
                          <m:begChr m:val="|"/>
                          <m:endChr m:val="|"/>
                          <m:ctrlPr>
                            <a:rPr lang="en-US" sz="2200" b="0" i="1" smtClean="0">
                              <a:latin typeface="Cambria Math" panose="02040503050406030204" pitchFamily="18" charset="0"/>
                            </a:rPr>
                          </m:ctrlPr>
                        </m:dPr>
                        <m:e>
                          <m:r>
                            <a:rPr lang="en-US" sz="2200" b="0" i="1" smtClean="0">
                              <a:latin typeface="Cambria Math" panose="02040503050406030204" pitchFamily="18" charset="0"/>
                            </a:rPr>
                            <m:t>𝐴</m:t>
                          </m:r>
                        </m:e>
                      </m:d>
                      <m:r>
                        <a:rPr lang="en-US" sz="2200" b="0" i="1" smtClean="0">
                          <a:latin typeface="Cambria Math" panose="02040503050406030204" pitchFamily="18" charset="0"/>
                        </a:rPr>
                        <m:t>+|</m:t>
                      </m:r>
                      <m:r>
                        <a:rPr lang="en-US" sz="2200" b="0" i="1" smtClean="0">
                          <a:latin typeface="Cambria Math" panose="02040503050406030204" pitchFamily="18" charset="0"/>
                        </a:rPr>
                        <m:t>𝐵</m:t>
                      </m:r>
                      <m:r>
                        <a:rPr lang="en-US" sz="2200" b="0" i="1" smtClean="0">
                          <a:latin typeface="Cambria Math" panose="02040503050406030204" pitchFamily="18" charset="0"/>
                        </a:rPr>
                        <m:t>|≠0</m:t>
                      </m:r>
                    </m:oMath>
                  </m:oMathPara>
                </a14:m>
                <a:endParaRPr lang="el-GR" sz="2200" dirty="0"/>
              </a:p>
              <a:p>
                <a:pPr marL="0" indent="0" algn="just">
                  <a:lnSpc>
                    <a:spcPct val="120000"/>
                  </a:lnSpc>
                  <a:buNone/>
                </a:pPr>
                <a:endParaRPr lang="el-GR" sz="2200" b="1" dirty="0"/>
              </a:p>
              <a:p>
                <a:pPr marL="0" indent="0" algn="just">
                  <a:lnSpc>
                    <a:spcPct val="120000"/>
                  </a:lnSpc>
                  <a:buNone/>
                </a:pPr>
                <a:r>
                  <a:rPr lang="el-GR" sz="2200" b="1" dirty="0"/>
                  <a:t>1</a:t>
                </a:r>
                <a:r>
                  <a:rPr lang="el-GR" sz="2200" b="1" baseline="30000" dirty="0"/>
                  <a:t>ο</a:t>
                </a:r>
                <a:r>
                  <a:rPr lang="el-GR" sz="2200" b="1" dirty="0"/>
                  <a:t> Πρόβλημα: Δίδονται οι εξισώσεις να προσδιορισθεί ο γ.τ. και να σχεδιασθεί </a:t>
                </a:r>
              </a:p>
              <a:p>
                <a:pPr marL="457200" indent="-457200" algn="just">
                  <a:lnSpc>
                    <a:spcPct val="120000"/>
                  </a:lnSpc>
                  <a:buFont typeface="+mj-lt"/>
                  <a:buAutoNum type="arabicPeriod"/>
                </a:pPr>
                <a:r>
                  <a:rPr lang="el-GR" sz="2200" dirty="0"/>
                  <a:t> Έστω η εξίσωση </a:t>
                </a:r>
                <a14:m>
                  <m:oMath xmlns:m="http://schemas.openxmlformats.org/officeDocument/2006/math">
                    <m:r>
                      <a:rPr lang="en-US" sz="2200" b="0" i="1" smtClean="0">
                        <a:latin typeface="Cambria Math" panose="02040503050406030204" pitchFamily="18" charset="0"/>
                      </a:rPr>
                      <m:t>𝑥</m:t>
                    </m:r>
                    <m:r>
                      <a:rPr lang="el-GR" sz="2200" b="0" i="1" smtClean="0">
                        <a:latin typeface="Cambria Math" panose="02040503050406030204" pitchFamily="18" charset="0"/>
                      </a:rPr>
                      <m:t>−2</m:t>
                    </m:r>
                    <m:r>
                      <a:rPr lang="en-US" sz="2200" b="0" i="1" smtClean="0">
                        <a:latin typeface="Cambria Math" panose="02040503050406030204" pitchFamily="18" charset="0"/>
                      </a:rPr>
                      <m:t>𝑦</m:t>
                    </m:r>
                    <m:r>
                      <a:rPr lang="en-US" sz="2200" b="0" i="1" smtClean="0">
                        <a:latin typeface="Cambria Math" panose="02040503050406030204" pitchFamily="18" charset="0"/>
                      </a:rPr>
                      <m:t>+1=0</m:t>
                    </m:r>
                  </m:oMath>
                </a14:m>
                <a:r>
                  <a:rPr lang="el-GR" sz="2200" dirty="0"/>
                  <a:t>. Βρείτε τα </a:t>
                </a:r>
                <a14:m>
                  <m:oMath xmlns:m="http://schemas.openxmlformats.org/officeDocument/2006/math">
                    <m:r>
                      <a:rPr lang="en-US" sz="2200" b="0" i="1">
                        <a:latin typeface="Cambria Math" panose="02040503050406030204" pitchFamily="18" charset="0"/>
                      </a:rPr>
                      <m:t>𝐴</m:t>
                    </m:r>
                    <m:r>
                      <a:rPr lang="el-GR" sz="2200" b="0" i="1" smtClean="0">
                        <a:latin typeface="Cambria Math" panose="02040503050406030204" pitchFamily="18" charset="0"/>
                      </a:rPr>
                      <m:t>,</m:t>
                    </m:r>
                    <m:r>
                      <a:rPr lang="en-US" sz="2200" b="0" i="1">
                        <a:latin typeface="Cambria Math" panose="02040503050406030204" pitchFamily="18" charset="0"/>
                      </a:rPr>
                      <m:t>𝐵</m:t>
                    </m:r>
                    <m:r>
                      <a:rPr lang="en-US" sz="2200" b="0" i="1" smtClean="0">
                        <a:latin typeface="Cambria Math" panose="02040503050406030204" pitchFamily="18" charset="0"/>
                      </a:rPr>
                      <m:t>,</m:t>
                    </m:r>
                    <m:r>
                      <a:rPr lang="en-US" sz="2200" b="0" i="1" smtClean="0">
                        <a:latin typeface="Cambria Math" panose="02040503050406030204" pitchFamily="18" charset="0"/>
                      </a:rPr>
                      <m:t>𝐶</m:t>
                    </m:r>
                  </m:oMath>
                </a14:m>
                <a:r>
                  <a:rPr lang="en-US" sz="2200" dirty="0"/>
                  <a:t> </a:t>
                </a:r>
                <a:r>
                  <a:rPr lang="el-GR" sz="2200" dirty="0"/>
                  <a:t>και σχεδιάστε τη γραφική παράστασή της.</a:t>
                </a:r>
              </a:p>
              <a:p>
                <a:pPr marL="457200" indent="-457200" algn="just">
                  <a:lnSpc>
                    <a:spcPct val="120000"/>
                  </a:lnSpc>
                  <a:buFont typeface="+mj-lt"/>
                  <a:buAutoNum type="arabicPeriod"/>
                </a:pPr>
                <a:r>
                  <a:rPr lang="el-GR" sz="2200" dirty="0"/>
                  <a:t>Να σχεδιάσετε τις γραφικές παραστάσεις των ευθειών </a:t>
                </a:r>
                <a14:m>
                  <m:oMath xmlns:m="http://schemas.openxmlformats.org/officeDocument/2006/math">
                    <m:r>
                      <a:rPr lang="en-US" sz="2200" b="0" i="1" smtClean="0">
                        <a:latin typeface="Cambria Math" panose="02040503050406030204" pitchFamily="18" charset="0"/>
                      </a:rPr>
                      <m:t>𝑥</m:t>
                    </m:r>
                    <m:r>
                      <a:rPr lang="el-GR" sz="2200" b="0" i="1" smtClean="0">
                        <a:latin typeface="Cambria Math" panose="02040503050406030204" pitchFamily="18" charset="0"/>
                      </a:rPr>
                      <m:t>=</m:t>
                    </m:r>
                    <m:r>
                      <a:rPr lang="en-US" sz="2200" b="0" i="1" smtClean="0">
                        <a:latin typeface="Cambria Math" panose="02040503050406030204" pitchFamily="18" charset="0"/>
                      </a:rPr>
                      <m:t>𝑎</m:t>
                    </m:r>
                  </m:oMath>
                </a14:m>
                <a:r>
                  <a:rPr lang="en-US" sz="2200" dirty="0"/>
                  <a:t> </a:t>
                </a:r>
                <a:r>
                  <a:rPr lang="el-GR" sz="2200" dirty="0"/>
                  <a:t> και </a:t>
                </a:r>
                <a14:m>
                  <m:oMath xmlns:m="http://schemas.openxmlformats.org/officeDocument/2006/math">
                    <m:r>
                      <a:rPr lang="en-US" sz="2200" i="1">
                        <a:latin typeface="Cambria Math" panose="02040503050406030204" pitchFamily="18" charset="0"/>
                      </a:rPr>
                      <m:t>𝑦</m:t>
                    </m:r>
                    <m:r>
                      <a:rPr lang="el-GR" sz="2200" b="0" i="1" smtClean="0">
                        <a:latin typeface="Cambria Math" panose="02040503050406030204" pitchFamily="18" charset="0"/>
                      </a:rPr>
                      <m:t>=</m:t>
                    </m:r>
                    <m:r>
                      <a:rPr lang="en-US" sz="2200" b="0" i="1" smtClean="0">
                        <a:latin typeface="Cambria Math" panose="02040503050406030204" pitchFamily="18" charset="0"/>
                      </a:rPr>
                      <m:t>𝑏</m:t>
                    </m:r>
                  </m:oMath>
                </a14:m>
                <a:r>
                  <a:rPr lang="en-US" sz="2200" dirty="0"/>
                  <a:t> </a:t>
                </a:r>
                <a:r>
                  <a:rPr lang="el-GR" sz="2200" dirty="0"/>
                  <a:t> για </a:t>
                </a:r>
                <a14:m>
                  <m:oMath xmlns:m="http://schemas.openxmlformats.org/officeDocument/2006/math">
                    <m:r>
                      <a:rPr lang="en-US" sz="2200" i="1">
                        <a:latin typeface="Cambria Math" panose="02040503050406030204" pitchFamily="18" charset="0"/>
                      </a:rPr>
                      <m:t>𝑎</m:t>
                    </m:r>
                    <m:r>
                      <a:rPr lang="el-GR" sz="2200" b="0" i="1" smtClean="0">
                        <a:latin typeface="Cambria Math" panose="02040503050406030204" pitchFamily="18" charset="0"/>
                      </a:rPr>
                      <m:t>,</m:t>
                    </m:r>
                    <m:r>
                      <a:rPr lang="en-US" sz="2200" b="0" i="1" smtClean="0">
                        <a:latin typeface="Cambria Math" panose="02040503050406030204" pitchFamily="18" charset="0"/>
                      </a:rPr>
                      <m:t>𝑏</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ℝ</m:t>
                    </m:r>
                  </m:oMath>
                </a14:m>
                <a:r>
                  <a:rPr lang="en-US" sz="2200" dirty="0"/>
                  <a:t>.</a:t>
                </a:r>
                <a:endParaRPr lang="el-GR" sz="2200" dirty="0"/>
              </a:p>
              <a:p>
                <a:pPr marL="457200" indent="-457200" algn="just">
                  <a:lnSpc>
                    <a:spcPct val="120000"/>
                  </a:lnSpc>
                  <a:buFont typeface="+mj-lt"/>
                  <a:buAutoNum type="arabicPeriod"/>
                </a:pPr>
                <a:endParaRPr lang="el-GR" sz="2200" dirty="0"/>
              </a:p>
              <a:p>
                <a:pPr marL="0" indent="0" algn="just">
                  <a:lnSpc>
                    <a:spcPct val="120000"/>
                  </a:lnSpc>
                  <a:buNone/>
                </a:pPr>
                <a:endParaRPr lang="en-US" sz="2200" b="1" dirty="0"/>
              </a:p>
              <a:p>
                <a:pPr marL="0" indent="0" algn="ctr">
                  <a:buNone/>
                </a:pPr>
                <a:endParaRPr lang="en-US" sz="2200" dirty="0"/>
              </a:p>
              <a:p>
                <a:pPr marL="0" indent="0" algn="ctr">
                  <a:buNone/>
                </a:pPr>
                <a:r>
                  <a:rPr lang="el-GR" sz="2200" dirty="0"/>
                  <a:t> </a:t>
                </a:r>
                <a:endParaRPr lang="en-US" sz="2200" b="1" dirty="0"/>
              </a:p>
            </p:txBody>
          </p:sp>
        </mc:Choice>
        <mc:Fallback xmlns="">
          <p:sp>
            <p:nvSpPr>
              <p:cNvPr id="3" name="Content Placeholder 2">
                <a:extLst>
                  <a:ext uri="{FF2B5EF4-FFF2-40B4-BE49-F238E27FC236}">
                    <a16:creationId xmlns:a16="http://schemas.microsoft.com/office/drawing/2014/main" id="{24BE164A-3A8D-482B-9868-4B89E18AD13C}"/>
                  </a:ext>
                </a:extLst>
              </p:cNvPr>
              <p:cNvSpPr>
                <a:spLocks noGrp="1" noRot="1" noChangeAspect="1" noMove="1" noResize="1" noEditPoints="1" noAdjustHandles="1" noChangeArrowheads="1" noChangeShapeType="1" noTextEdit="1"/>
              </p:cNvSpPr>
              <p:nvPr>
                <p:ph idx="1"/>
              </p:nvPr>
            </p:nvSpPr>
            <p:spPr>
              <a:xfrm>
                <a:off x="628650" y="1305017"/>
                <a:ext cx="7886700" cy="4871946"/>
              </a:xfrm>
              <a:blipFill>
                <a:blip r:embed="rId2"/>
                <a:stretch>
                  <a:fillRect l="-1005" r="-1005"/>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4F9EFB16-08A0-4FBC-9F10-86EE51D29D01}"/>
              </a:ext>
            </a:extLst>
          </p:cNvPr>
          <p:cNvSpPr>
            <a:spLocks noGrp="1"/>
          </p:cNvSpPr>
          <p:nvPr>
            <p:ph type="sldNum" sz="quarter" idx="12"/>
          </p:nvPr>
        </p:nvSpPr>
        <p:spPr/>
        <p:txBody>
          <a:bodyPr/>
          <a:lstStyle/>
          <a:p>
            <a:fld id="{003E9CAC-55C9-4A9C-8818-9EF9568D413F}" type="slidenum">
              <a:rPr lang="en-US" smtClean="0"/>
              <a:t>11</a:t>
            </a:fld>
            <a:endParaRPr lang="en-US"/>
          </a:p>
        </p:txBody>
      </p:sp>
    </p:spTree>
    <p:extLst>
      <p:ext uri="{BB962C8B-B14F-4D97-AF65-F5344CB8AC3E}">
        <p14:creationId xmlns:p14="http://schemas.microsoft.com/office/powerpoint/2010/main" val="220748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01A12-AFE4-467F-ADA3-E09DE38F750A}"/>
              </a:ext>
            </a:extLst>
          </p:cNvPr>
          <p:cNvSpPr>
            <a:spLocks noGrp="1"/>
          </p:cNvSpPr>
          <p:nvPr>
            <p:ph type="title"/>
          </p:nvPr>
        </p:nvSpPr>
        <p:spPr>
          <a:xfrm>
            <a:off x="628650" y="365127"/>
            <a:ext cx="7886700" cy="762338"/>
          </a:xfrm>
        </p:spPr>
        <p:txBody>
          <a:bodyPr/>
          <a:lstStyle/>
          <a:p>
            <a:r>
              <a:rPr lang="el-GR"/>
              <a:t>Η ευθεία στο επίπεδο</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BE164A-3A8D-482B-9868-4B89E18AD13C}"/>
                  </a:ext>
                </a:extLst>
              </p:cNvPr>
              <p:cNvSpPr>
                <a:spLocks noGrp="1"/>
              </p:cNvSpPr>
              <p:nvPr>
                <p:ph idx="1"/>
              </p:nvPr>
            </p:nvSpPr>
            <p:spPr>
              <a:xfrm>
                <a:off x="628650" y="1127464"/>
                <a:ext cx="7886700" cy="5191039"/>
              </a:xfrm>
            </p:spPr>
            <p:txBody>
              <a:bodyPr>
                <a:noAutofit/>
              </a:bodyPr>
              <a:lstStyle/>
              <a:p>
                <a:pPr marL="0" indent="0" algn="just">
                  <a:lnSpc>
                    <a:spcPct val="120000"/>
                  </a:lnSpc>
                  <a:buNone/>
                </a:pPr>
                <a:r>
                  <a:rPr lang="el-GR" b="1" dirty="0"/>
                  <a:t>Ορισμός: </a:t>
                </a:r>
                <a:r>
                  <a:rPr lang="el-GR" dirty="0"/>
                  <a:t>Ονομάζουμε </a:t>
                </a:r>
                <a:r>
                  <a:rPr lang="el-GR" b="1" dirty="0"/>
                  <a:t>κλίση ή συντελεστή διεύθυνσης </a:t>
                </a:r>
                <a:r>
                  <a:rPr lang="el-GR" dirty="0"/>
                  <a:t>μιας ευθείας που διέρχεται από δύο  σημεία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l-GR"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a:latin typeface="Cambria Math" panose="02040503050406030204" pitchFamily="18" charset="0"/>
                            <a:ea typeface="Cambria Math" panose="02040503050406030204" pitchFamily="18" charset="0"/>
                          </a:rPr>
                          <m:t>1</m:t>
                        </m:r>
                      </m:sub>
                    </m:sSub>
                    <m:r>
                      <a:rPr lang="el-GR" b="0" i="1" smtClean="0">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a:t>
                </a: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2</m:t>
                        </m:r>
                      </m:sub>
                    </m:sSub>
                    <m:r>
                      <a:rPr lang="en-US" b="0"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l-GR" b="0"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2</m:t>
                        </m:r>
                      </m:sub>
                    </m:sSub>
                    <m:r>
                      <a:rPr lang="el-GR" b="0" i="1">
                        <a:latin typeface="Cambria Math" panose="02040503050406030204" pitchFamily="18" charset="0"/>
                        <a:ea typeface="Cambria Math" panose="02040503050406030204" pitchFamily="18" charset="0"/>
                      </a:rPr>
                      <m:t>)</m:t>
                    </m:r>
                  </m:oMath>
                </a14:m>
                <a:r>
                  <a:rPr lang="el-GR" dirty="0">
                    <a:ea typeface="Cambria Math" panose="02040503050406030204" pitchFamily="18" charset="0"/>
                  </a:rPr>
                  <a:t> με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l-GR" i="1">
                        <a:latin typeface="Cambria Math" panose="02040503050406030204" pitchFamily="18" charset="0"/>
                        <a:ea typeface="Cambria Math" panose="02040503050406030204" pitchFamily="18" charset="0"/>
                      </a:rPr>
                      <m:t>,</m:t>
                    </m:r>
                  </m:oMath>
                </a14:m>
                <a:r>
                  <a:rPr lang="en-US" dirty="0"/>
                  <a:t> </a:t>
                </a:r>
                <a:r>
                  <a:rPr lang="el-GR" dirty="0"/>
                  <a:t> τον αριθμό</a:t>
                </a:r>
              </a:p>
              <a:p>
                <a:pPr marL="0" indent="0" algn="just">
                  <a:lnSpc>
                    <a:spcPct val="12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i="1">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1</m:t>
                              </m:r>
                            </m:sub>
                          </m:sSub>
                        </m:num>
                        <m:den>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den>
                      </m:f>
                      <m:r>
                        <a:rPr lang="el-GR"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tan</m:t>
                          </m:r>
                        </m:fName>
                        <m:e>
                          <m:r>
                            <a:rPr lang="el-GR" b="0" i="1" smtClean="0">
                              <a:latin typeface="Cambria Math" panose="02040503050406030204" pitchFamily="18" charset="0"/>
                              <a:ea typeface="Cambria Math" panose="02040503050406030204" pitchFamily="18" charset="0"/>
                            </a:rPr>
                            <m:t>𝜔</m:t>
                          </m:r>
                        </m:e>
                      </m:func>
                    </m:oMath>
                  </m:oMathPara>
                </a14:m>
                <a:endParaRPr lang="el-GR" b="1" dirty="0"/>
              </a:p>
              <a:p>
                <a:pPr marL="0" indent="0" algn="just">
                  <a:lnSpc>
                    <a:spcPct val="120000"/>
                  </a:lnSpc>
                  <a:buNone/>
                </a:pPr>
                <a:endParaRPr lang="el-GR" b="1" dirty="0"/>
              </a:p>
              <a:p>
                <a:pPr marL="0" indent="0" algn="just">
                  <a:lnSpc>
                    <a:spcPct val="120000"/>
                  </a:lnSpc>
                  <a:buNone/>
                </a:pPr>
                <a:endParaRPr lang="el-GR" b="1" dirty="0"/>
              </a:p>
              <a:p>
                <a:pPr marL="0" indent="0" algn="just">
                  <a:buNone/>
                </a:pPr>
                <a:endParaRPr lang="el-GR" dirty="0">
                  <a:ea typeface="Cambria Math" panose="02040503050406030204" pitchFamily="18" charset="0"/>
                </a:endParaRPr>
              </a:p>
              <a:p>
                <a:pPr marL="0" indent="0" algn="just">
                  <a:buNone/>
                </a:pPr>
                <a:r>
                  <a:rPr lang="el-GR" dirty="0">
                    <a:ea typeface="Cambria Math" panose="02040503050406030204" pitchFamily="18" charset="0"/>
                  </a:rPr>
                  <a:t> </a:t>
                </a:r>
                <a:endParaRPr lang="el-GR" dirty="0"/>
              </a:p>
              <a:p>
                <a:pPr marL="0" indent="0" algn="just">
                  <a:buNone/>
                </a:pPr>
                <a:r>
                  <a:rPr lang="el-GR" dirty="0"/>
                  <a:t> </a:t>
                </a:r>
                <a:endParaRPr lang="en-US" b="1" dirty="0"/>
              </a:p>
            </p:txBody>
          </p:sp>
        </mc:Choice>
        <mc:Fallback xmlns="">
          <p:sp>
            <p:nvSpPr>
              <p:cNvPr id="3" name="Content Placeholder 2">
                <a:extLst>
                  <a:ext uri="{FF2B5EF4-FFF2-40B4-BE49-F238E27FC236}">
                    <a16:creationId xmlns:a16="http://schemas.microsoft.com/office/drawing/2014/main" id="{24BE164A-3A8D-482B-9868-4B89E18AD13C}"/>
                  </a:ext>
                </a:extLst>
              </p:cNvPr>
              <p:cNvSpPr>
                <a:spLocks noGrp="1" noRot="1" noChangeAspect="1" noMove="1" noResize="1" noEditPoints="1" noAdjustHandles="1" noChangeArrowheads="1" noChangeShapeType="1" noTextEdit="1"/>
              </p:cNvSpPr>
              <p:nvPr>
                <p:ph idx="1"/>
              </p:nvPr>
            </p:nvSpPr>
            <p:spPr>
              <a:xfrm>
                <a:off x="628650" y="1127464"/>
                <a:ext cx="7886700" cy="5191039"/>
              </a:xfrm>
              <a:blipFill>
                <a:blip r:embed="rId2"/>
                <a:stretch>
                  <a:fillRect l="-927" r="-927"/>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79451621-DF0C-47AD-B935-3D35D39B84C4}"/>
              </a:ext>
            </a:extLst>
          </p:cNvPr>
          <p:cNvSpPr>
            <a:spLocks noGrp="1"/>
          </p:cNvSpPr>
          <p:nvPr>
            <p:ph type="sldNum" sz="quarter" idx="12"/>
          </p:nvPr>
        </p:nvSpPr>
        <p:spPr/>
        <p:txBody>
          <a:bodyPr/>
          <a:lstStyle/>
          <a:p>
            <a:fld id="{003E9CAC-55C9-4A9C-8818-9EF9568D413F}" type="slidenum">
              <a:rPr lang="en-US" smtClean="0"/>
              <a:t>12</a:t>
            </a:fld>
            <a:endParaRPr lang="en-US"/>
          </a:p>
        </p:txBody>
      </p:sp>
      <p:pic>
        <p:nvPicPr>
          <p:cNvPr id="5" name="Εικόνα 4">
            <a:extLst>
              <a:ext uri="{FF2B5EF4-FFF2-40B4-BE49-F238E27FC236}">
                <a16:creationId xmlns:a16="http://schemas.microsoft.com/office/drawing/2014/main" id="{0E9FB689-EFF9-4242-8804-966A594D84E7}"/>
              </a:ext>
            </a:extLst>
          </p:cNvPr>
          <p:cNvPicPr>
            <a:picLocks noChangeAspect="1"/>
          </p:cNvPicPr>
          <p:nvPr/>
        </p:nvPicPr>
        <p:blipFill>
          <a:blip r:embed="rId3"/>
          <a:stretch>
            <a:fillRect/>
          </a:stretch>
        </p:blipFill>
        <p:spPr>
          <a:xfrm>
            <a:off x="2352675" y="3722983"/>
            <a:ext cx="4438650" cy="1971675"/>
          </a:xfrm>
          <a:prstGeom prst="rect">
            <a:avLst/>
          </a:prstGeom>
        </p:spPr>
      </p:pic>
    </p:spTree>
    <p:extLst>
      <p:ext uri="{BB962C8B-B14F-4D97-AF65-F5344CB8AC3E}">
        <p14:creationId xmlns:p14="http://schemas.microsoft.com/office/powerpoint/2010/main" val="2718603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8A3DE1-F5B2-4046-A4A6-5CCD0DE3351A}"/>
              </a:ext>
            </a:extLst>
          </p:cNvPr>
          <p:cNvSpPr>
            <a:spLocks noGrp="1"/>
          </p:cNvSpPr>
          <p:nvPr>
            <p:ph type="title"/>
          </p:nvPr>
        </p:nvSpPr>
        <p:spPr>
          <a:xfrm>
            <a:off x="628650" y="365127"/>
            <a:ext cx="7886700" cy="623702"/>
          </a:xfrm>
        </p:spPr>
        <p:txBody>
          <a:bodyPr/>
          <a:lstStyle/>
          <a:p>
            <a:r>
              <a:rPr lang="el-GR" dirty="0"/>
              <a:t>Κλίση ευθείας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0890DCBF-52ED-43DC-B6BF-0EA2148A5E44}"/>
                  </a:ext>
                </a:extLst>
              </p:cNvPr>
              <p:cNvSpPr>
                <a:spLocks noGrp="1"/>
              </p:cNvSpPr>
              <p:nvPr>
                <p:ph idx="1"/>
              </p:nvPr>
            </p:nvSpPr>
            <p:spPr>
              <a:xfrm>
                <a:off x="628650" y="1722474"/>
                <a:ext cx="7735887" cy="3705170"/>
              </a:xfrm>
            </p:spPr>
            <p:txBody>
              <a:bodyPr>
                <a:normAutofit/>
              </a:bodyPr>
              <a:lstStyle/>
              <a:p>
                <a:pPr marL="0" indent="0">
                  <a:buNone/>
                </a:pPr>
                <a:r>
                  <a:rPr lang="el-GR" b="1" dirty="0"/>
                  <a:t> </a:t>
                </a:r>
              </a:p>
              <a:p>
                <a:pPr marL="0" indent="0">
                  <a:buNone/>
                </a:pPr>
                <a:r>
                  <a:rPr lang="el-GR" b="1" dirty="0"/>
                  <a:t> (α) </a:t>
                </a:r>
                <a14:m>
                  <m:oMath xmlns:m="http://schemas.openxmlformats.org/officeDocument/2006/math">
                    <m:r>
                      <a:rPr lang="en-US" b="1" i="1">
                        <a:latin typeface="Cambria Math" panose="02040503050406030204" pitchFamily="18" charset="0"/>
                      </a:rPr>
                      <m:t>𝒎</m:t>
                    </m:r>
                  </m:oMath>
                </a14:m>
                <a:r>
                  <a:rPr lang="el-GR" b="1" dirty="0"/>
                  <a:t>&gt;0, </a:t>
                </a:r>
              </a:p>
              <a:p>
                <a:pPr marL="0" indent="0">
                  <a:buNone/>
                </a:pPr>
                <a:endParaRPr lang="el-GR" b="1" dirty="0"/>
              </a:p>
              <a:p>
                <a:pPr marL="0" indent="0">
                  <a:buNone/>
                </a:pPr>
                <a:endParaRPr lang="el-GR" b="1" dirty="0"/>
              </a:p>
              <a:p>
                <a:pPr marL="0" indent="0">
                  <a:buNone/>
                </a:pPr>
                <a:r>
                  <a:rPr lang="el-GR" b="1" dirty="0"/>
                  <a:t>  (β) </a:t>
                </a:r>
                <a14:m>
                  <m:oMath xmlns:m="http://schemas.openxmlformats.org/officeDocument/2006/math">
                    <m:r>
                      <a:rPr lang="en-US" b="1" i="1">
                        <a:latin typeface="Cambria Math" panose="02040503050406030204" pitchFamily="18" charset="0"/>
                      </a:rPr>
                      <m:t>𝒎</m:t>
                    </m:r>
                  </m:oMath>
                </a14:m>
                <a:r>
                  <a:rPr lang="el-GR" b="1" dirty="0"/>
                  <a:t>=0 , </a:t>
                </a:r>
              </a:p>
              <a:p>
                <a:pPr marL="0" indent="0">
                  <a:buNone/>
                </a:pPr>
                <a:endParaRPr lang="el-GR" b="1" dirty="0"/>
              </a:p>
              <a:p>
                <a:pPr marL="0" indent="0">
                  <a:buNone/>
                </a:pPr>
                <a:endParaRPr lang="el-GR" b="1" dirty="0"/>
              </a:p>
              <a:p>
                <a:pPr marL="0" indent="0">
                  <a:buNone/>
                </a:pPr>
                <a:r>
                  <a:rPr lang="el-GR" b="1" dirty="0"/>
                  <a:t>  (γ) </a:t>
                </a:r>
                <a14:m>
                  <m:oMath xmlns:m="http://schemas.openxmlformats.org/officeDocument/2006/math">
                    <m:r>
                      <a:rPr lang="en-US" b="1" i="1">
                        <a:latin typeface="Cambria Math" panose="02040503050406030204" pitchFamily="18" charset="0"/>
                      </a:rPr>
                      <m:t>𝒎</m:t>
                    </m:r>
                    <m:r>
                      <a:rPr lang="el-GR" b="1" i="1">
                        <a:latin typeface="Cambria Math" panose="02040503050406030204" pitchFamily="18" charset="0"/>
                      </a:rPr>
                      <m:t>&lt;</m:t>
                    </m:r>
                    <m:r>
                      <a:rPr lang="el-GR" b="1" i="1">
                        <a:latin typeface="Cambria Math" panose="02040503050406030204" pitchFamily="18" charset="0"/>
                      </a:rPr>
                      <m:t>𝟎</m:t>
                    </m:r>
                  </m:oMath>
                </a14:m>
                <a:r>
                  <a:rPr lang="el-GR" b="1" dirty="0"/>
                  <a:t>.</a:t>
                </a:r>
              </a:p>
              <a:p>
                <a:endParaRPr lang="el-GR" dirty="0"/>
              </a:p>
              <a:p>
                <a:pPr marL="0" indent="0">
                  <a:buNone/>
                </a:pPr>
                <a:endParaRPr lang="el-GR" dirty="0"/>
              </a:p>
              <a:p>
                <a:pPr marL="0" indent="0">
                  <a:buNone/>
                </a:pPr>
                <a:endParaRPr lang="el-GR" dirty="0"/>
              </a:p>
            </p:txBody>
          </p:sp>
        </mc:Choice>
        <mc:Fallback xmlns="">
          <p:sp>
            <p:nvSpPr>
              <p:cNvPr id="3" name="Θέση περιεχομένου 2">
                <a:extLst>
                  <a:ext uri="{FF2B5EF4-FFF2-40B4-BE49-F238E27FC236}">
                    <a16:creationId xmlns:a16="http://schemas.microsoft.com/office/drawing/2014/main" id="{0890DCBF-52ED-43DC-B6BF-0EA2148A5E44}"/>
                  </a:ext>
                </a:extLst>
              </p:cNvPr>
              <p:cNvSpPr>
                <a:spLocks noGrp="1" noRot="1" noChangeAspect="1" noMove="1" noResize="1" noEditPoints="1" noAdjustHandles="1" noChangeArrowheads="1" noChangeShapeType="1" noTextEdit="1"/>
              </p:cNvSpPr>
              <p:nvPr>
                <p:ph idx="1"/>
              </p:nvPr>
            </p:nvSpPr>
            <p:spPr>
              <a:xfrm>
                <a:off x="628650" y="1722474"/>
                <a:ext cx="7735887" cy="3705170"/>
              </a:xfrm>
              <a:blipFill>
                <a:blip r:embed="rId2"/>
                <a:stretch>
                  <a:fillRect l="-158"/>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CB29439A-18FC-4099-8551-09FDE53FF975}"/>
              </a:ext>
            </a:extLst>
          </p:cNvPr>
          <p:cNvSpPr>
            <a:spLocks noGrp="1"/>
          </p:cNvSpPr>
          <p:nvPr>
            <p:ph type="sldNum" sz="quarter" idx="12"/>
          </p:nvPr>
        </p:nvSpPr>
        <p:spPr/>
        <p:txBody>
          <a:bodyPr/>
          <a:lstStyle/>
          <a:p>
            <a:fld id="{003E9CAC-55C9-4A9C-8818-9EF9568D413F}" type="slidenum">
              <a:rPr lang="en-US" smtClean="0"/>
              <a:t>13</a:t>
            </a:fld>
            <a:endParaRPr lang="en-US"/>
          </a:p>
        </p:txBody>
      </p:sp>
      <p:pic>
        <p:nvPicPr>
          <p:cNvPr id="2050" name="Picture 2" descr="ΚΛΙΣΗ - ΣΥΝΤΕΛΕΣΤΗΣ ΔΙΕΥΘΥΝΣΗΣ ΕΥΘΕΙΑΣ - Ν. Α. Διακόπουλος">
            <a:extLst>
              <a:ext uri="{FF2B5EF4-FFF2-40B4-BE49-F238E27FC236}">
                <a16:creationId xmlns:a16="http://schemas.microsoft.com/office/drawing/2014/main" id="{575D6EED-F80E-4CA9-A927-37A3B88DC2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63" b="11381"/>
          <a:stretch/>
        </p:blipFill>
        <p:spPr bwMode="auto">
          <a:xfrm>
            <a:off x="5943600" y="2484194"/>
            <a:ext cx="2671602" cy="23695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1 Η ΕΥΘΕΙΑ ΣΤΟ ΕΠΙΠΕΔΟ">
            <a:extLst>
              <a:ext uri="{FF2B5EF4-FFF2-40B4-BE49-F238E27FC236}">
                <a16:creationId xmlns:a16="http://schemas.microsoft.com/office/drawing/2014/main" id="{8C4FA92C-F940-4A6D-B988-44C69840F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066" y="2484194"/>
            <a:ext cx="3172508" cy="250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97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294344-C4C0-4FE1-8720-74644C92BFBC}"/>
              </a:ext>
            </a:extLst>
          </p:cNvPr>
          <p:cNvSpPr>
            <a:spLocks noGrp="1"/>
          </p:cNvSpPr>
          <p:nvPr>
            <p:ph type="title"/>
          </p:nvPr>
        </p:nvSpPr>
        <p:spPr>
          <a:xfrm>
            <a:off x="628650" y="365126"/>
            <a:ext cx="7886700" cy="1187227"/>
          </a:xfrm>
        </p:spPr>
        <p:txBody>
          <a:bodyPr>
            <a:normAutofit/>
          </a:bodyPr>
          <a:lstStyle/>
          <a:p>
            <a:r>
              <a:rPr lang="en-US" sz="4400" dirty="0"/>
              <a:t>2</a:t>
            </a:r>
            <a:r>
              <a:rPr lang="el-GR" sz="4400" baseline="30000" dirty="0"/>
              <a:t>ο</a:t>
            </a:r>
            <a:r>
              <a:rPr lang="el-GR" sz="4400" dirty="0"/>
              <a:t> Πρόβλημα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2F4DF8D4-0012-44DF-B18F-B9FF49B62EDD}"/>
                  </a:ext>
                </a:extLst>
              </p:cNvPr>
              <p:cNvSpPr>
                <a:spLocks noGrp="1"/>
              </p:cNvSpPr>
              <p:nvPr>
                <p:ph idx="1"/>
              </p:nvPr>
            </p:nvSpPr>
            <p:spPr/>
            <p:txBody>
              <a:bodyPr>
                <a:normAutofit/>
              </a:bodyPr>
              <a:lstStyle/>
              <a:p>
                <a:pPr marL="0" indent="0" algn="just">
                  <a:buNone/>
                </a:pPr>
                <a:r>
                  <a:rPr lang="el-GR" sz="2400" b="1" dirty="0"/>
                  <a:t>Δίδεται η γραφική παράσταση μιας ευθείας και ζητείται η εξίσωση αυτής.</a:t>
                </a:r>
              </a:p>
              <a:p>
                <a:pPr algn="just"/>
                <a:r>
                  <a:rPr lang="el-GR" sz="2400" dirty="0"/>
                  <a:t> Η εξίσωση μιας (μη κάθετης στο </a:t>
                </a:r>
                <a14:m>
                  <m:oMath xmlns:m="http://schemas.openxmlformats.org/officeDocument/2006/math">
                    <m:r>
                      <a:rPr lang="en-US" sz="2400" i="1">
                        <a:latin typeface="Cambria Math" panose="02040503050406030204" pitchFamily="18" charset="0"/>
                      </a:rPr>
                      <m:t>𝑥</m:t>
                    </m:r>
                  </m:oMath>
                </a14:m>
                <a:r>
                  <a:rPr lang="en-US" sz="2400" dirty="0"/>
                  <a:t>– </a:t>
                </a:r>
                <a:r>
                  <a:rPr lang="el-GR" sz="2400" dirty="0"/>
                  <a:t>άξονα) ευθείας </a:t>
                </a:r>
                <a14:m>
                  <m:oMath xmlns:m="http://schemas.openxmlformats.org/officeDocument/2006/math">
                    <m:r>
                      <a:rPr lang="el-GR" sz="2400" i="1">
                        <a:latin typeface="Cambria Math" panose="02040503050406030204" pitchFamily="18" charset="0"/>
                      </a:rPr>
                      <m:t>(</m:t>
                    </m:r>
                    <m:r>
                      <a:rPr lang="el-GR" sz="2400" i="1">
                        <a:latin typeface="Cambria Math" panose="02040503050406030204" pitchFamily="18" charset="0"/>
                      </a:rPr>
                      <m:t>𝜀</m:t>
                    </m:r>
                    <m:r>
                      <a:rPr lang="el-GR" sz="2400" i="1">
                        <a:latin typeface="Cambria Math" panose="02040503050406030204" pitchFamily="18" charset="0"/>
                      </a:rPr>
                      <m:t>)</m:t>
                    </m:r>
                  </m:oMath>
                </a14:m>
                <a:r>
                  <a:rPr lang="en-US" sz="2400" dirty="0"/>
                  <a:t> </a:t>
                </a:r>
                <a:r>
                  <a:rPr lang="el-GR" sz="2400" dirty="0"/>
                  <a:t>η οποία τέμνει τον </a:t>
                </a:r>
                <a14:m>
                  <m:oMath xmlns:m="http://schemas.openxmlformats.org/officeDocument/2006/math">
                    <m:r>
                      <a:rPr lang="en-US" sz="2400" i="1">
                        <a:latin typeface="Cambria Math" panose="02040503050406030204" pitchFamily="18" charset="0"/>
                      </a:rPr>
                      <m:t>𝑦</m:t>
                    </m:r>
                  </m:oMath>
                </a14:m>
                <a:r>
                  <a:rPr lang="en-US" sz="2400" dirty="0"/>
                  <a:t>– </a:t>
                </a:r>
                <a:r>
                  <a:rPr lang="el-GR" sz="2400" dirty="0"/>
                  <a:t>άξονα</a:t>
                </a:r>
                <a:r>
                  <a:rPr lang="en-US" sz="2400" dirty="0"/>
                  <a:t> </a:t>
                </a:r>
                <a:r>
                  <a:rPr lang="el-GR" sz="2400" dirty="0"/>
                  <a:t>στο σημείο </a:t>
                </a:r>
                <a14:m>
                  <m:oMath xmlns:m="http://schemas.openxmlformats.org/officeDocument/2006/math">
                    <m:d>
                      <m:dPr>
                        <m:ctrlPr>
                          <a:rPr lang="en-US" sz="2400" i="1">
                            <a:latin typeface="Cambria Math" panose="02040503050406030204" pitchFamily="18" charset="0"/>
                            <a:ea typeface="Cambria Math" panose="02040503050406030204" pitchFamily="18" charset="0"/>
                          </a:rPr>
                        </m:ctrlPr>
                      </m:dPr>
                      <m:e>
                        <m:r>
                          <a:rPr lang="el-GR"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𝑏</m:t>
                        </m:r>
                      </m:e>
                    </m:d>
                  </m:oMath>
                </a14:m>
                <a:r>
                  <a:rPr lang="en-US" sz="2400" dirty="0">
                    <a:ea typeface="Cambria Math" panose="02040503050406030204" pitchFamily="18" charset="0"/>
                  </a:rPr>
                  <a:t> </a:t>
                </a:r>
                <a:r>
                  <a:rPr lang="el-GR" sz="2400" dirty="0">
                    <a:ea typeface="Cambria Math" panose="02040503050406030204" pitchFamily="18" charset="0"/>
                  </a:rPr>
                  <a:t>και έχει κλίση </a:t>
                </a:r>
                <a14:m>
                  <m:oMath xmlns:m="http://schemas.openxmlformats.org/officeDocument/2006/math">
                    <m:r>
                      <a:rPr lang="en-US" sz="2400" i="1">
                        <a:latin typeface="Cambria Math" panose="02040503050406030204" pitchFamily="18" charset="0"/>
                        <a:ea typeface="Cambria Math" panose="02040503050406030204" pitchFamily="18" charset="0"/>
                      </a:rPr>
                      <m:t>𝑚</m:t>
                    </m:r>
                  </m:oMath>
                </a14:m>
                <a:r>
                  <a:rPr lang="el-GR" sz="2400" dirty="0">
                    <a:ea typeface="Cambria Math" panose="02040503050406030204" pitchFamily="18" charset="0"/>
                  </a:rPr>
                  <a:t> είναι </a:t>
                </a:r>
              </a:p>
              <a:p>
                <a:pPr marL="0" indent="0" algn="just">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r>
                        <a:rPr lang="el-GR" sz="2400" i="1">
                          <a:latin typeface="Cambria Math" panose="02040503050406030204" pitchFamily="18" charset="0"/>
                        </a:rPr>
                        <m:t>=</m:t>
                      </m:r>
                      <m:r>
                        <a:rPr lang="en-US" sz="2400" i="1">
                          <a:latin typeface="Cambria Math" panose="02040503050406030204" pitchFamily="18" charset="0"/>
                        </a:rPr>
                        <m:t>𝑚𝑥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ea typeface="Cambria Math" panose="02040503050406030204" pitchFamily="18" charset="0"/>
                </a:endParaRPr>
              </a:p>
              <a:p>
                <a:pPr algn="just"/>
                <a:endParaRPr lang="el-GR" sz="2400" dirty="0"/>
              </a:p>
              <a:p>
                <a:pPr algn="just"/>
                <a:r>
                  <a:rPr lang="el-GR" sz="2400" dirty="0"/>
                  <a:t>Η εξίσωση μιας (μη κάθετης στο </a:t>
                </a:r>
                <a14:m>
                  <m:oMath xmlns:m="http://schemas.openxmlformats.org/officeDocument/2006/math">
                    <m:r>
                      <a:rPr lang="en-US" sz="2400" i="1">
                        <a:latin typeface="Cambria Math" panose="02040503050406030204" pitchFamily="18" charset="0"/>
                      </a:rPr>
                      <m:t>𝑥</m:t>
                    </m:r>
                  </m:oMath>
                </a14:m>
                <a:r>
                  <a:rPr lang="en-US" sz="2400" dirty="0"/>
                  <a:t>– </a:t>
                </a:r>
                <a:r>
                  <a:rPr lang="el-GR" sz="2400" dirty="0"/>
                  <a:t>άξονα) ευθείας </a:t>
                </a:r>
                <a14:m>
                  <m:oMath xmlns:m="http://schemas.openxmlformats.org/officeDocument/2006/math">
                    <m:r>
                      <a:rPr lang="el-GR" sz="2400" i="1">
                        <a:latin typeface="Cambria Math" panose="02040503050406030204" pitchFamily="18" charset="0"/>
                      </a:rPr>
                      <m:t>(</m:t>
                    </m:r>
                    <m:r>
                      <a:rPr lang="el-GR" sz="2400" i="1">
                        <a:latin typeface="Cambria Math" panose="02040503050406030204" pitchFamily="18" charset="0"/>
                      </a:rPr>
                      <m:t>𝜀</m:t>
                    </m:r>
                    <m:r>
                      <a:rPr lang="el-GR" sz="2400" i="1">
                        <a:latin typeface="Cambria Math" panose="02040503050406030204" pitchFamily="18" charset="0"/>
                      </a:rPr>
                      <m:t>)</m:t>
                    </m:r>
                  </m:oMath>
                </a14:m>
                <a:r>
                  <a:rPr lang="en-US" sz="2400" dirty="0"/>
                  <a:t> </a:t>
                </a:r>
                <a:r>
                  <a:rPr lang="el-GR" sz="2400" dirty="0"/>
                  <a:t>η οποία διέρχεται από το σημείο</a:t>
                </a:r>
                <a14:m>
                  <m:oMath xmlns:m="http://schemas.openxmlformats.org/officeDocument/2006/math">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l-GR" sz="2400" i="1">
                            <a:latin typeface="Cambria Math" panose="02040503050406030204" pitchFamily="18" charset="0"/>
                            <a:ea typeface="Cambria Math" panose="02040503050406030204" pitchFamily="18" charset="0"/>
                          </a:rPr>
                          <m:t>0</m:t>
                        </m:r>
                      </m:sub>
                    </m:sSub>
                    <m:r>
                      <a:rPr lang="el-GR"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l-GR" sz="2400" i="1">
                            <a:latin typeface="Cambria Math" panose="02040503050406030204" pitchFamily="18" charset="0"/>
                            <a:ea typeface="Cambria Math" panose="02040503050406030204" pitchFamily="18" charset="0"/>
                          </a:rPr>
                          <m:t>0</m:t>
                        </m:r>
                      </m:sub>
                    </m:sSub>
                    <m:r>
                      <a:rPr lang="el-GR" sz="2400" i="1">
                        <a:latin typeface="Cambria Math" panose="02040503050406030204" pitchFamily="18" charset="0"/>
                        <a:ea typeface="Cambria Math" panose="02040503050406030204" pitchFamily="18" charset="0"/>
                      </a:rPr>
                      <m:t>)</m:t>
                    </m:r>
                  </m:oMath>
                </a14:m>
                <a:r>
                  <a:rPr lang="el-GR" sz="2400" dirty="0">
                    <a:ea typeface="Cambria Math" panose="02040503050406030204" pitchFamily="18" charset="0"/>
                  </a:rPr>
                  <a:t>είναι </a:t>
                </a:r>
              </a:p>
              <a:p>
                <a:pPr marL="0" indent="0" algn="just">
                  <a:buNone/>
                </a:pPr>
                <a:endParaRPr lang="el-GR" sz="2400" i="1" dirty="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r>
                        <a:rPr lang="en-US" sz="2400" i="1">
                          <a:latin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i="1">
                              <a:latin typeface="Cambria Math" panose="02040503050406030204" pitchFamily="18" charset="0"/>
                              <a:ea typeface="Cambria Math" panose="02040503050406030204" pitchFamily="18" charset="0"/>
                            </a:rPr>
                            <m:t>0</m:t>
                          </m:r>
                        </m:sub>
                      </m:sSub>
                      <m:r>
                        <a:rPr lang="el-GR"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𝑥</m:t>
                          </m:r>
                        </m:e>
                        <m:sub>
                          <m:r>
                            <a:rPr lang="en-US" sz="2400" i="1">
                              <a:latin typeface="Cambria Math" panose="02040503050406030204" pitchFamily="18" charset="0"/>
                              <a:ea typeface="Cambria Math" panose="02040503050406030204" pitchFamily="18" charset="0"/>
                            </a:rPr>
                            <m:t>0</m:t>
                          </m:r>
                        </m:sub>
                      </m:sSub>
                      <m:r>
                        <a:rPr lang="en-US" sz="2400" i="1">
                          <a:latin typeface="Cambria Math" panose="02040503050406030204" pitchFamily="18" charset="0"/>
                          <a:ea typeface="Cambria Math" panose="02040503050406030204" pitchFamily="18" charset="0"/>
                        </a:rPr>
                        <m:t>)</m:t>
                      </m:r>
                    </m:oMath>
                  </m:oMathPara>
                </a14:m>
                <a:endParaRPr lang="en-US" sz="2400" dirty="0">
                  <a:ea typeface="Cambria Math" panose="02040503050406030204" pitchFamily="18" charset="0"/>
                </a:endParaRPr>
              </a:p>
            </p:txBody>
          </p:sp>
        </mc:Choice>
        <mc:Fallback xmlns="">
          <p:sp>
            <p:nvSpPr>
              <p:cNvPr id="3" name="Θέση περιεχομένου 2">
                <a:extLst>
                  <a:ext uri="{FF2B5EF4-FFF2-40B4-BE49-F238E27FC236}">
                    <a16:creationId xmlns:a16="http://schemas.microsoft.com/office/drawing/2014/main" id="{2F4DF8D4-0012-44DF-B18F-B9FF49B62EDD}"/>
                  </a:ext>
                </a:extLst>
              </p:cNvPr>
              <p:cNvSpPr>
                <a:spLocks noGrp="1" noRot="1" noChangeAspect="1" noMove="1" noResize="1" noEditPoints="1" noAdjustHandles="1" noChangeArrowheads="1" noChangeShapeType="1" noTextEdit="1"/>
              </p:cNvSpPr>
              <p:nvPr>
                <p:ph idx="1"/>
              </p:nvPr>
            </p:nvSpPr>
            <p:spPr>
              <a:blipFill>
                <a:blip r:embed="rId2"/>
                <a:stretch>
                  <a:fillRect l="-1159" t="-1961" r="-1236"/>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3C65E95D-65B7-4081-A81C-D8BD0D4CF46F}"/>
              </a:ext>
            </a:extLst>
          </p:cNvPr>
          <p:cNvSpPr>
            <a:spLocks noGrp="1"/>
          </p:cNvSpPr>
          <p:nvPr>
            <p:ph type="sldNum" sz="quarter" idx="12"/>
          </p:nvPr>
        </p:nvSpPr>
        <p:spPr/>
        <p:txBody>
          <a:bodyPr/>
          <a:lstStyle/>
          <a:p>
            <a:fld id="{003E9CAC-55C9-4A9C-8818-9EF9568D413F}" type="slidenum">
              <a:rPr lang="en-US" smtClean="0"/>
              <a:t>14</a:t>
            </a:fld>
            <a:endParaRPr lang="en-US"/>
          </a:p>
        </p:txBody>
      </p:sp>
    </p:spTree>
    <p:extLst>
      <p:ext uri="{BB962C8B-B14F-4D97-AF65-F5344CB8AC3E}">
        <p14:creationId xmlns:p14="http://schemas.microsoft.com/office/powerpoint/2010/main" val="255287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6AD27B-A24F-469E-A6D0-3BD7A614042B}"/>
              </a:ext>
            </a:extLst>
          </p:cNvPr>
          <p:cNvSpPr>
            <a:spLocks noGrp="1"/>
          </p:cNvSpPr>
          <p:nvPr>
            <p:ph type="title"/>
          </p:nvPr>
        </p:nvSpPr>
        <p:spPr/>
        <p:txBody>
          <a:bodyPr/>
          <a:lstStyle/>
          <a:p>
            <a:r>
              <a:rPr lang="el-GR" dirty="0"/>
              <a:t>Σχετικές θέσεις δύο ευθειών</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E0C4446F-FE0D-4FFB-83D3-9909A03CFBA2}"/>
                  </a:ext>
                </a:extLst>
              </p:cNvPr>
              <p:cNvSpPr>
                <a:spLocks noGrp="1"/>
              </p:cNvSpPr>
              <p:nvPr>
                <p:ph idx="1"/>
              </p:nvPr>
            </p:nvSpPr>
            <p:spPr>
              <a:xfrm>
                <a:off x="628650" y="1392702"/>
                <a:ext cx="7886700" cy="4963649"/>
              </a:xfrm>
            </p:spPr>
            <p:txBody>
              <a:bodyPr>
                <a:noAutofit/>
              </a:bodyPr>
              <a:lstStyle/>
              <a:p>
                <a:pPr marL="0" indent="0">
                  <a:buNone/>
                </a:pPr>
                <a:r>
                  <a:rPr lang="el-GR" sz="1900" dirty="0"/>
                  <a:t>Έστω δύο ευθείες</a:t>
                </a:r>
              </a:p>
              <a:p>
                <a:pPr marL="0" indent="0" algn="ctr">
                  <a:buNone/>
                </a:pPr>
                <a14:m>
                  <m:oMath xmlns:m="http://schemas.openxmlformats.org/officeDocument/2006/math">
                    <m:sSub>
                      <m:sSubPr>
                        <m:ctrlPr>
                          <a:rPr lang="en-US" sz="1900" i="1" smtClean="0">
                            <a:latin typeface="Cambria Math" panose="02040503050406030204" pitchFamily="18" charset="0"/>
                          </a:rPr>
                        </m:ctrlPr>
                      </m:sSubPr>
                      <m:e>
                        <m:r>
                          <a:rPr lang="el-GR" sz="1900" b="0" i="1" smtClean="0">
                            <a:latin typeface="Cambria Math" panose="02040503050406030204" pitchFamily="18" charset="0"/>
                          </a:rPr>
                          <m:t>𝜀</m:t>
                        </m:r>
                      </m:e>
                      <m:sub>
                        <m:r>
                          <a:rPr lang="el-GR" sz="1900" b="0" i="1" smtClean="0">
                            <a:latin typeface="Cambria Math" panose="02040503050406030204" pitchFamily="18" charset="0"/>
                          </a:rPr>
                          <m:t>1</m:t>
                        </m:r>
                      </m:sub>
                    </m:sSub>
                    <m:r>
                      <a:rPr lang="el-GR" sz="1900" b="0" i="1" smtClean="0">
                        <a:latin typeface="Cambria Math" panose="02040503050406030204" pitchFamily="18" charset="0"/>
                      </a:rPr>
                      <m:t>:</m:t>
                    </m:r>
                    <m:r>
                      <a:rPr lang="en-US" sz="1900" i="1">
                        <a:latin typeface="Cambria Math" panose="02040503050406030204" pitchFamily="18" charset="0"/>
                      </a:rPr>
                      <m:t>𝑦</m:t>
                    </m:r>
                    <m:r>
                      <a:rPr lang="el-GR" sz="1900" i="1">
                        <a:latin typeface="Cambria Math" panose="02040503050406030204" pitchFamily="18" charset="0"/>
                      </a:rPr>
                      <m:t>=</m:t>
                    </m:r>
                    <m:r>
                      <a:rPr lang="en-US" sz="1900" i="1" dirty="0">
                        <a:latin typeface="Cambria Math" panose="02040503050406030204" pitchFamily="18" charset="0"/>
                      </a:rPr>
                      <m:t>𝑚</m:t>
                    </m:r>
                    <m:r>
                      <a:rPr lang="el-GR" sz="1900" i="1" baseline="-25000" dirty="0">
                        <a:latin typeface="Cambria Math" panose="02040503050406030204" pitchFamily="18" charset="0"/>
                      </a:rPr>
                      <m:t>1</m:t>
                    </m:r>
                    <m:r>
                      <a:rPr lang="en-US" sz="1900" i="1">
                        <a:latin typeface="Cambria Math" panose="02040503050406030204" pitchFamily="18" charset="0"/>
                      </a:rPr>
                      <m:t>𝑥</m:t>
                    </m:r>
                    <m:r>
                      <a:rPr lang="en-US" sz="1900" i="1">
                        <a:latin typeface="Cambria Math" panose="02040503050406030204" pitchFamily="18" charset="0"/>
                      </a:rPr>
                      <m:t>+</m:t>
                    </m:r>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𝑏</m:t>
                        </m:r>
                      </m:e>
                      <m:sub>
                        <m:r>
                          <a:rPr lang="en-US" sz="1900" b="0" i="1" smtClean="0">
                            <a:latin typeface="Cambria Math" panose="02040503050406030204" pitchFamily="18" charset="0"/>
                          </a:rPr>
                          <m:t>1</m:t>
                        </m:r>
                      </m:sub>
                    </m:sSub>
                  </m:oMath>
                </a14:m>
                <a:r>
                  <a:rPr lang="el-GR" sz="1900" dirty="0"/>
                  <a:t> , </a:t>
                </a:r>
                <a14:m>
                  <m:oMath xmlns:m="http://schemas.openxmlformats.org/officeDocument/2006/math">
                    <m:sSub>
                      <m:sSubPr>
                        <m:ctrlPr>
                          <a:rPr lang="en-US" sz="1900" i="1">
                            <a:latin typeface="Cambria Math" panose="02040503050406030204" pitchFamily="18" charset="0"/>
                          </a:rPr>
                        </m:ctrlPr>
                      </m:sSubPr>
                      <m:e>
                        <m:r>
                          <a:rPr lang="el-GR" sz="1900" i="1">
                            <a:latin typeface="Cambria Math" panose="02040503050406030204" pitchFamily="18" charset="0"/>
                          </a:rPr>
                          <m:t>𝜀</m:t>
                        </m:r>
                      </m:e>
                      <m:sub>
                        <m:r>
                          <a:rPr lang="el-GR" sz="1900" b="0" i="1" smtClean="0">
                            <a:latin typeface="Cambria Math" panose="02040503050406030204" pitchFamily="18" charset="0"/>
                          </a:rPr>
                          <m:t>2</m:t>
                        </m:r>
                      </m:sub>
                    </m:sSub>
                    <m:r>
                      <a:rPr lang="el-GR" sz="1900" i="1">
                        <a:latin typeface="Cambria Math" panose="02040503050406030204" pitchFamily="18" charset="0"/>
                      </a:rPr>
                      <m:t>:</m:t>
                    </m:r>
                    <m:r>
                      <a:rPr lang="en-US" sz="1900" i="1">
                        <a:latin typeface="Cambria Math" panose="02040503050406030204" pitchFamily="18" charset="0"/>
                      </a:rPr>
                      <m:t>𝑦</m:t>
                    </m:r>
                    <m:r>
                      <a:rPr lang="el-GR" sz="1900" i="1">
                        <a:latin typeface="Cambria Math" panose="02040503050406030204" pitchFamily="18" charset="0"/>
                      </a:rPr>
                      <m:t>=</m:t>
                    </m:r>
                    <m:r>
                      <a:rPr lang="en-US" sz="1900" i="1" dirty="0">
                        <a:latin typeface="Cambria Math" panose="02040503050406030204" pitchFamily="18" charset="0"/>
                      </a:rPr>
                      <m:t>𝑚</m:t>
                    </m:r>
                    <m:r>
                      <a:rPr lang="en-US" sz="1900" b="0" i="1" baseline="-25000" dirty="0" smtClean="0">
                        <a:latin typeface="Cambria Math" panose="02040503050406030204" pitchFamily="18" charset="0"/>
                      </a:rPr>
                      <m:t>2</m:t>
                    </m:r>
                    <m:r>
                      <a:rPr lang="en-US" sz="1900" i="1">
                        <a:latin typeface="Cambria Math" panose="02040503050406030204" pitchFamily="18" charset="0"/>
                      </a:rPr>
                      <m:t>𝑥</m:t>
                    </m:r>
                    <m:r>
                      <a:rPr lang="en-US" sz="1900" i="1">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𝑏</m:t>
                        </m:r>
                      </m:e>
                      <m:sub>
                        <m:r>
                          <a:rPr lang="en-US" sz="1900" b="0" i="1" smtClean="0">
                            <a:latin typeface="Cambria Math" panose="02040503050406030204" pitchFamily="18" charset="0"/>
                          </a:rPr>
                          <m:t>2</m:t>
                        </m:r>
                      </m:sub>
                    </m:sSub>
                  </m:oMath>
                </a14:m>
                <a:endParaRPr lang="en-US" sz="1900" dirty="0"/>
              </a:p>
              <a:p>
                <a:endParaRPr lang="el-GR" sz="1900" dirty="0"/>
              </a:p>
              <a:p>
                <a:endParaRPr lang="el-GR" sz="1900" dirty="0"/>
              </a:p>
              <a:p>
                <a:endParaRPr lang="el-GR" sz="1900" dirty="0"/>
              </a:p>
              <a:p>
                <a:endParaRPr lang="el-GR" sz="1900" dirty="0"/>
              </a:p>
              <a:p>
                <a:endParaRPr lang="el-GR" sz="1900" dirty="0"/>
              </a:p>
              <a:p>
                <a:r>
                  <a:rPr lang="el-GR" sz="1900" dirty="0"/>
                  <a:t>Αν </a:t>
                </a:r>
                <a14:m>
                  <m:oMath xmlns:m="http://schemas.openxmlformats.org/officeDocument/2006/math">
                    <m:r>
                      <a:rPr lang="en-US" sz="1900" b="0" i="1" dirty="0" smtClean="0">
                        <a:latin typeface="Cambria Math" panose="02040503050406030204" pitchFamily="18" charset="0"/>
                      </a:rPr>
                      <m:t>𝑚</m:t>
                    </m:r>
                    <m:r>
                      <a:rPr lang="el-GR" sz="1900" i="1" baseline="-25000" dirty="0" smtClean="0">
                        <a:latin typeface="Cambria Math" panose="02040503050406030204" pitchFamily="18" charset="0"/>
                      </a:rPr>
                      <m:t>1</m:t>
                    </m:r>
                    <m:r>
                      <a:rPr lang="el-GR" sz="1900" i="1" dirty="0" smtClean="0">
                        <a:latin typeface="Cambria Math" panose="02040503050406030204" pitchFamily="18" charset="0"/>
                      </a:rPr>
                      <m:t> </m:t>
                    </m:r>
                    <m:r>
                      <a:rPr lang="el-GR" sz="1900" i="1" dirty="0">
                        <a:latin typeface="Cambria Math" panose="02040503050406030204" pitchFamily="18" charset="0"/>
                      </a:rPr>
                      <m:t>= </m:t>
                    </m:r>
                    <m:r>
                      <a:rPr lang="en-US" sz="1900" b="0" i="1" smtClean="0">
                        <a:latin typeface="Cambria Math" panose="02040503050406030204" pitchFamily="18" charset="0"/>
                        <a:ea typeface="Cambria Math" panose="02040503050406030204" pitchFamily="18" charset="0"/>
                      </a:rPr>
                      <m:t>𝑚</m:t>
                    </m:r>
                    <m:r>
                      <a:rPr lang="el-GR" sz="1900" i="1" baseline="-25000" dirty="0">
                        <a:latin typeface="Cambria Math" panose="02040503050406030204" pitchFamily="18" charset="0"/>
                      </a:rPr>
                      <m:t>2</m:t>
                    </m:r>
                  </m:oMath>
                </a14:m>
                <a:r>
                  <a:rPr lang="el-GR" sz="1900" dirty="0"/>
                  <a:t>, τότε </a:t>
                </a:r>
                <a:r>
                  <a:rPr lang="en-US" sz="1900" dirty="0">
                    <a:ea typeface="Cambria Math" panose="02040503050406030204" pitchFamily="18" charset="0"/>
                  </a:rPr>
                  <a:t> </a:t>
                </a:r>
                <a14:m>
                  <m:oMath xmlns:m="http://schemas.openxmlformats.org/officeDocument/2006/math">
                    <m:func>
                      <m:funcPr>
                        <m:ctrlPr>
                          <a:rPr lang="en-US" sz="1900" i="1">
                            <a:latin typeface="Cambria Math" panose="02040503050406030204" pitchFamily="18" charset="0"/>
                            <a:ea typeface="Cambria Math" panose="02040503050406030204" pitchFamily="18" charset="0"/>
                          </a:rPr>
                        </m:ctrlPr>
                      </m:funcPr>
                      <m:fName>
                        <m:r>
                          <m:rPr>
                            <m:sty m:val="p"/>
                          </m:rPr>
                          <a:rPr lang="en-US" sz="1900">
                            <a:latin typeface="Cambria Math" panose="02040503050406030204" pitchFamily="18" charset="0"/>
                            <a:ea typeface="Cambria Math" panose="02040503050406030204" pitchFamily="18" charset="0"/>
                          </a:rPr>
                          <m:t>tan</m:t>
                        </m:r>
                      </m:fName>
                      <m:e>
                        <m:sSub>
                          <m:sSubPr>
                            <m:ctrlPr>
                              <a:rPr lang="el-GR" sz="1900" i="1" smtClean="0">
                                <a:latin typeface="Cambria Math" panose="02040503050406030204" pitchFamily="18" charset="0"/>
                                <a:ea typeface="Cambria Math" panose="02040503050406030204" pitchFamily="18" charset="0"/>
                              </a:rPr>
                            </m:ctrlPr>
                          </m:sSubPr>
                          <m:e>
                            <m:r>
                              <a:rPr lang="el-GR" sz="1900" b="0" i="1" smtClean="0">
                                <a:latin typeface="Cambria Math" panose="02040503050406030204" pitchFamily="18" charset="0"/>
                                <a:ea typeface="Cambria Math" panose="02040503050406030204" pitchFamily="18" charset="0"/>
                              </a:rPr>
                              <m:t>𝜔</m:t>
                            </m:r>
                          </m:e>
                          <m:sub>
                            <m:r>
                              <a:rPr lang="el-GR" sz="1900" b="0" i="1" smtClean="0">
                                <a:latin typeface="Cambria Math" panose="02040503050406030204" pitchFamily="18" charset="0"/>
                                <a:ea typeface="Cambria Math" panose="02040503050406030204" pitchFamily="18" charset="0"/>
                              </a:rPr>
                              <m:t>1</m:t>
                            </m:r>
                          </m:sub>
                        </m:sSub>
                      </m:e>
                    </m:func>
                    <m:r>
                      <a:rPr lang="en-US" sz="1900" b="0" i="0" smtClean="0">
                        <a:latin typeface="Cambria Math" panose="02040503050406030204" pitchFamily="18" charset="0"/>
                        <a:ea typeface="Cambria Math" panose="02040503050406030204" pitchFamily="18" charset="0"/>
                      </a:rPr>
                      <m:t>=</m:t>
                    </m:r>
                    <m:func>
                      <m:funcPr>
                        <m:ctrlPr>
                          <a:rPr lang="en-US" sz="1900" i="1">
                            <a:latin typeface="Cambria Math" panose="02040503050406030204" pitchFamily="18" charset="0"/>
                            <a:ea typeface="Cambria Math" panose="02040503050406030204" pitchFamily="18" charset="0"/>
                          </a:rPr>
                        </m:ctrlPr>
                      </m:funcPr>
                      <m:fName>
                        <m:r>
                          <m:rPr>
                            <m:sty m:val="p"/>
                          </m:rPr>
                          <a:rPr lang="en-US" sz="1900">
                            <a:latin typeface="Cambria Math" panose="02040503050406030204" pitchFamily="18" charset="0"/>
                            <a:ea typeface="Cambria Math" panose="02040503050406030204" pitchFamily="18" charset="0"/>
                          </a:rPr>
                          <m:t>tan</m:t>
                        </m:r>
                      </m:fName>
                      <m:e>
                        <m:sSub>
                          <m:sSubPr>
                            <m:ctrlPr>
                              <a:rPr lang="el-GR" sz="1900" i="1">
                                <a:latin typeface="Cambria Math" panose="02040503050406030204" pitchFamily="18" charset="0"/>
                                <a:ea typeface="Cambria Math" panose="02040503050406030204" pitchFamily="18" charset="0"/>
                              </a:rPr>
                            </m:ctrlPr>
                          </m:sSubPr>
                          <m:e>
                            <m:r>
                              <a:rPr lang="el-GR" sz="1900" i="1">
                                <a:latin typeface="Cambria Math" panose="02040503050406030204" pitchFamily="18" charset="0"/>
                                <a:ea typeface="Cambria Math" panose="02040503050406030204" pitchFamily="18" charset="0"/>
                              </a:rPr>
                              <m:t>𝜔</m:t>
                            </m:r>
                          </m:e>
                          <m:sub>
                            <m:r>
                              <a:rPr lang="el-GR" sz="1900" b="0" i="1" smtClean="0">
                                <a:latin typeface="Cambria Math" panose="02040503050406030204" pitchFamily="18" charset="0"/>
                                <a:ea typeface="Cambria Math" panose="02040503050406030204" pitchFamily="18" charset="0"/>
                              </a:rPr>
                              <m:t>2</m:t>
                            </m:r>
                          </m:sub>
                        </m:sSub>
                      </m:e>
                    </m:func>
                  </m:oMath>
                </a14:m>
                <a:r>
                  <a:rPr lang="el-GR" sz="1900" dirty="0"/>
                  <a:t>, οπότε </a:t>
                </a:r>
                <a14:m>
                  <m:oMath xmlns:m="http://schemas.openxmlformats.org/officeDocument/2006/math">
                    <m:r>
                      <a:rPr lang="el-GR" sz="1900" i="1" dirty="0" smtClean="0">
                        <a:latin typeface="Cambria Math" panose="02040503050406030204" pitchFamily="18" charset="0"/>
                      </a:rPr>
                      <m:t>𝜔</m:t>
                    </m:r>
                    <m:r>
                      <a:rPr lang="el-GR" sz="1900" i="1" baseline="-25000" dirty="0">
                        <a:latin typeface="Cambria Math" panose="02040503050406030204" pitchFamily="18" charset="0"/>
                      </a:rPr>
                      <m:t>1</m:t>
                    </m:r>
                    <m:r>
                      <a:rPr lang="el-GR" sz="1900" i="1" dirty="0">
                        <a:latin typeface="Cambria Math" panose="02040503050406030204" pitchFamily="18" charset="0"/>
                      </a:rPr>
                      <m:t> = </m:t>
                    </m:r>
                    <m:r>
                      <a:rPr lang="el-GR" sz="1900" i="1" dirty="0">
                        <a:latin typeface="Cambria Math" panose="02040503050406030204" pitchFamily="18" charset="0"/>
                      </a:rPr>
                      <m:t>𝜔</m:t>
                    </m:r>
                    <m:r>
                      <a:rPr lang="el-GR" sz="1900" i="1" baseline="-25000" dirty="0">
                        <a:latin typeface="Cambria Math" panose="02040503050406030204" pitchFamily="18" charset="0"/>
                      </a:rPr>
                      <m:t>2</m:t>
                    </m:r>
                    <m:r>
                      <a:rPr lang="el-GR" sz="1900" i="1" dirty="0">
                        <a:latin typeface="Cambria Math" panose="02040503050406030204" pitchFamily="18" charset="0"/>
                      </a:rPr>
                      <m:t> </m:t>
                    </m:r>
                  </m:oMath>
                </a14:m>
                <a:r>
                  <a:rPr lang="el-GR" sz="1900" dirty="0"/>
                  <a:t>και άρα οι ευθείες </a:t>
                </a:r>
                <a:r>
                  <a:rPr lang="el-GR" sz="1900" i="1" dirty="0"/>
                  <a:t>ε</a:t>
                </a:r>
                <a:r>
                  <a:rPr lang="el-GR" sz="1900" baseline="-25000" dirty="0"/>
                  <a:t>1</a:t>
                </a:r>
                <a:r>
                  <a:rPr lang="el-GR" sz="1900" dirty="0"/>
                  <a:t> και </a:t>
                </a:r>
                <a:r>
                  <a:rPr lang="el-GR" sz="1900" i="1" dirty="0"/>
                  <a:t>ε</a:t>
                </a:r>
                <a:r>
                  <a:rPr lang="el-GR" sz="1900" baseline="-25000" dirty="0"/>
                  <a:t>2</a:t>
                </a:r>
                <a:r>
                  <a:rPr lang="el-GR" sz="1900" dirty="0"/>
                  <a:t> είναι παράλληλες ή συμπίπτουν. </a:t>
                </a:r>
                <a:endParaRPr lang="en-US" sz="1900" dirty="0"/>
              </a:p>
              <a:p>
                <a:r>
                  <a:rPr lang="el-GR" sz="1900" dirty="0"/>
                  <a:t>Ειδικότερα :</a:t>
                </a:r>
              </a:p>
              <a:p>
                <a:r>
                  <a:rPr lang="el-GR" sz="1900" dirty="0"/>
                  <a:t>Αν </a:t>
                </a:r>
                <a:r>
                  <a:rPr lang="en-US" sz="1900" dirty="0"/>
                  <a:t> </a:t>
                </a:r>
                <a14:m>
                  <m:oMath xmlns:m="http://schemas.openxmlformats.org/officeDocument/2006/math">
                    <m:r>
                      <a:rPr lang="en-US" sz="1900" i="1" dirty="0">
                        <a:latin typeface="Cambria Math" panose="02040503050406030204" pitchFamily="18" charset="0"/>
                      </a:rPr>
                      <m:t>𝑚</m:t>
                    </m:r>
                    <m:r>
                      <a:rPr lang="el-GR" sz="1900" i="1" baseline="-25000" dirty="0">
                        <a:latin typeface="Cambria Math" panose="02040503050406030204" pitchFamily="18" charset="0"/>
                      </a:rPr>
                      <m:t>1</m:t>
                    </m:r>
                    <m:r>
                      <a:rPr lang="el-GR" sz="1900" i="1" smtClean="0">
                        <a:latin typeface="Cambria Math" panose="02040503050406030204" pitchFamily="18" charset="0"/>
                      </a:rPr>
                      <m:t>=</m:t>
                    </m:r>
                    <m:r>
                      <a:rPr lang="en-US" sz="1900" i="1" dirty="0">
                        <a:latin typeface="Cambria Math" panose="02040503050406030204" pitchFamily="18" charset="0"/>
                      </a:rPr>
                      <m:t>𝑚</m:t>
                    </m:r>
                    <m:r>
                      <a:rPr lang="en-US" sz="1900" i="1" baseline="-25000" dirty="0">
                        <a:latin typeface="Cambria Math" panose="02040503050406030204" pitchFamily="18" charset="0"/>
                      </a:rPr>
                      <m:t>2</m:t>
                    </m:r>
                    <m:r>
                      <a:rPr lang="en-US" sz="1900" i="1">
                        <a:latin typeface="Cambria Math" panose="02040503050406030204" pitchFamily="18" charset="0"/>
                      </a:rPr>
                      <m:t> </m:t>
                    </m:r>
                  </m:oMath>
                </a14:m>
                <a:r>
                  <a:rPr lang="el-GR" sz="1900" dirty="0"/>
                  <a:t>και</a:t>
                </a: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𝑏</m:t>
                        </m:r>
                      </m:e>
                      <m:sub>
                        <m:r>
                          <a:rPr lang="en-US" sz="1900" i="1">
                            <a:latin typeface="Cambria Math" panose="02040503050406030204" pitchFamily="18" charset="0"/>
                          </a:rPr>
                          <m:t>1</m:t>
                        </m:r>
                      </m:sub>
                    </m:sSub>
                    <m:r>
                      <a:rPr lang="en-US" sz="1900" i="1" smtClean="0">
                        <a:latin typeface="Cambria Math" panose="02040503050406030204" pitchFamily="18" charset="0"/>
                        <a:ea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𝑏</m:t>
                        </m:r>
                      </m:e>
                      <m:sub>
                        <m:r>
                          <a:rPr lang="en-US" sz="1900" i="1">
                            <a:latin typeface="Cambria Math" panose="02040503050406030204" pitchFamily="18" charset="0"/>
                          </a:rPr>
                          <m:t>2</m:t>
                        </m:r>
                      </m:sub>
                    </m:sSub>
                    <m:r>
                      <a:rPr lang="en-US" sz="1900" i="1">
                        <a:latin typeface="Cambria Math" panose="02040503050406030204" pitchFamily="18" charset="0"/>
                      </a:rPr>
                      <m:t> </m:t>
                    </m:r>
                  </m:oMath>
                </a14:m>
                <a:r>
                  <a:rPr lang="el-GR" sz="1900" dirty="0"/>
                  <a:t>τότε οι ευθείες είναι παράλληλες (Σχ. α'), ενώ</a:t>
                </a:r>
              </a:p>
              <a:p>
                <a:r>
                  <a:rPr lang="el-GR" sz="1900" dirty="0"/>
                  <a:t>Αν</a:t>
                </a:r>
                <a14:m>
                  <m:oMath xmlns:m="http://schemas.openxmlformats.org/officeDocument/2006/math">
                    <m:r>
                      <a:rPr lang="en-US" sz="1900" b="0" i="0" dirty="0" smtClean="0">
                        <a:latin typeface="Cambria Math" panose="02040503050406030204" pitchFamily="18" charset="0"/>
                      </a:rPr>
                      <m:t>   </m:t>
                    </m:r>
                    <m:r>
                      <a:rPr lang="en-US" sz="1900" i="1" dirty="0">
                        <a:latin typeface="Cambria Math" panose="02040503050406030204" pitchFamily="18" charset="0"/>
                      </a:rPr>
                      <m:t>𝑚</m:t>
                    </m:r>
                    <m:r>
                      <a:rPr lang="el-GR" sz="1900" i="1" baseline="-25000" dirty="0">
                        <a:latin typeface="Cambria Math" panose="02040503050406030204" pitchFamily="18" charset="0"/>
                      </a:rPr>
                      <m:t>1</m:t>
                    </m:r>
                    <m:r>
                      <a:rPr lang="el-GR" sz="1900" i="1" dirty="0">
                        <a:latin typeface="Cambria Math" panose="02040503050406030204" pitchFamily="18" charset="0"/>
                      </a:rPr>
                      <m:t> </m:t>
                    </m:r>
                    <m:r>
                      <a:rPr lang="el-GR" sz="1900" i="1" dirty="0" smtClean="0">
                        <a:latin typeface="Cambria Math" panose="02040503050406030204" pitchFamily="18" charset="0"/>
                      </a:rPr>
                      <m:t>=</m:t>
                    </m:r>
                    <m:r>
                      <a:rPr lang="el-GR" sz="1900" i="1" dirty="0">
                        <a:latin typeface="Cambria Math" panose="02040503050406030204" pitchFamily="18" charset="0"/>
                      </a:rPr>
                      <m:t> </m:t>
                    </m:r>
                    <m:r>
                      <a:rPr lang="en-US" sz="1900" i="1">
                        <a:latin typeface="Cambria Math" panose="02040503050406030204" pitchFamily="18" charset="0"/>
                        <a:ea typeface="Cambria Math" panose="02040503050406030204" pitchFamily="18" charset="0"/>
                      </a:rPr>
                      <m:t>𝑚</m:t>
                    </m:r>
                    <m:r>
                      <a:rPr lang="el-GR" sz="1900" i="1" baseline="-25000" dirty="0">
                        <a:latin typeface="Cambria Math" panose="02040503050406030204" pitchFamily="18" charset="0"/>
                      </a:rPr>
                      <m:t>2</m:t>
                    </m:r>
                    <m:r>
                      <a:rPr lang="en-US" sz="1900" b="0" i="0" baseline="-25000" dirty="0" smtClean="0">
                        <a:latin typeface="Cambria Math" panose="02040503050406030204" pitchFamily="18" charset="0"/>
                      </a:rPr>
                      <m:t>  </m:t>
                    </m:r>
                  </m:oMath>
                </a14:m>
                <a:r>
                  <a:rPr lang="el-GR" sz="1900" dirty="0"/>
                  <a:t>και</a:t>
                </a:r>
                <a:r>
                  <a:rPr lang="en-US" sz="1900" dirty="0"/>
                  <a:t> </a:t>
                </a:r>
                <a14:m>
                  <m:oMath xmlns:m="http://schemas.openxmlformats.org/officeDocument/2006/math">
                    <m:sSub>
                      <m:sSubPr>
                        <m:ctrlPr>
                          <a:rPr lang="en-US" sz="1900" i="1">
                            <a:latin typeface="Cambria Math" panose="02040503050406030204" pitchFamily="18" charset="0"/>
                          </a:rPr>
                        </m:ctrlPr>
                      </m:sSubPr>
                      <m:e>
                        <m:r>
                          <a:rPr lang="en-US" sz="1900" i="1">
                            <a:latin typeface="Cambria Math" panose="02040503050406030204" pitchFamily="18" charset="0"/>
                          </a:rPr>
                          <m:t>𝑏</m:t>
                        </m:r>
                      </m:e>
                      <m:sub>
                        <m:r>
                          <a:rPr lang="en-US" sz="1900" i="1">
                            <a:latin typeface="Cambria Math" panose="02040503050406030204" pitchFamily="18" charset="0"/>
                          </a:rPr>
                          <m:t>1</m:t>
                        </m:r>
                      </m:sub>
                    </m:sSub>
                    <m:r>
                      <a:rPr lang="en-US" sz="1900" b="0" i="1" smtClean="0">
                        <a:latin typeface="Cambria Math" panose="02040503050406030204" pitchFamily="18" charset="0"/>
                      </a:rPr>
                      <m:t>=</m:t>
                    </m:r>
                    <m:sSub>
                      <m:sSubPr>
                        <m:ctrlPr>
                          <a:rPr lang="en-US" sz="1900" i="1">
                            <a:latin typeface="Cambria Math" panose="02040503050406030204" pitchFamily="18" charset="0"/>
                          </a:rPr>
                        </m:ctrlPr>
                      </m:sSubPr>
                      <m:e>
                        <m:r>
                          <a:rPr lang="en-US" sz="1900" i="1">
                            <a:latin typeface="Cambria Math" panose="02040503050406030204" pitchFamily="18" charset="0"/>
                          </a:rPr>
                          <m:t>𝑏</m:t>
                        </m:r>
                      </m:e>
                      <m:sub>
                        <m:r>
                          <a:rPr lang="en-US" sz="1900" i="1">
                            <a:latin typeface="Cambria Math" panose="02040503050406030204" pitchFamily="18" charset="0"/>
                          </a:rPr>
                          <m:t>2</m:t>
                        </m:r>
                      </m:sub>
                    </m:sSub>
                    <m:r>
                      <a:rPr lang="en-US" sz="1900" i="1">
                        <a:latin typeface="Cambria Math" panose="02040503050406030204" pitchFamily="18" charset="0"/>
                      </a:rPr>
                      <m:t> </m:t>
                    </m:r>
                  </m:oMath>
                </a14:m>
                <a:r>
                  <a:rPr lang="el-GR" sz="1900" dirty="0"/>
                  <a:t>τότε οι ευθείες ταυτίζονται.</a:t>
                </a:r>
              </a:p>
              <a:p>
                <a:r>
                  <a:rPr lang="el-GR" sz="1900" dirty="0"/>
                  <a:t>Αν </a:t>
                </a:r>
                <a14:m>
                  <m:oMath xmlns:m="http://schemas.openxmlformats.org/officeDocument/2006/math">
                    <m:r>
                      <a:rPr lang="en-US" sz="1900" i="1" dirty="0">
                        <a:latin typeface="Cambria Math" panose="02040503050406030204" pitchFamily="18" charset="0"/>
                      </a:rPr>
                      <m:t>𝑚</m:t>
                    </m:r>
                    <m:r>
                      <a:rPr lang="el-GR" sz="1900" i="1" baseline="-25000" dirty="0">
                        <a:latin typeface="Cambria Math" panose="02040503050406030204" pitchFamily="18" charset="0"/>
                      </a:rPr>
                      <m:t>1</m:t>
                    </m:r>
                    <m:r>
                      <a:rPr lang="el-GR" sz="1900" i="1" dirty="0">
                        <a:latin typeface="Cambria Math" panose="02040503050406030204" pitchFamily="18" charset="0"/>
                      </a:rPr>
                      <m:t> </m:t>
                    </m:r>
                    <m:r>
                      <a:rPr lang="el-GR" sz="1900" i="1" dirty="0">
                        <a:latin typeface="Cambria Math" panose="02040503050406030204" pitchFamily="18" charset="0"/>
                        <a:ea typeface="Cambria Math" panose="02040503050406030204" pitchFamily="18" charset="0"/>
                      </a:rPr>
                      <m:t>≠</m:t>
                    </m:r>
                    <m:r>
                      <a:rPr lang="el-GR" sz="1900" i="1" dirty="0">
                        <a:latin typeface="Cambria Math" panose="02040503050406030204" pitchFamily="18" charset="0"/>
                      </a:rPr>
                      <m:t> </m:t>
                    </m:r>
                    <m:r>
                      <a:rPr lang="en-US" sz="1900" i="1">
                        <a:latin typeface="Cambria Math" panose="02040503050406030204" pitchFamily="18" charset="0"/>
                        <a:ea typeface="Cambria Math" panose="02040503050406030204" pitchFamily="18" charset="0"/>
                      </a:rPr>
                      <m:t>𝑚</m:t>
                    </m:r>
                    <m:r>
                      <a:rPr lang="el-GR" sz="1900" i="1" baseline="-25000" dirty="0">
                        <a:latin typeface="Cambria Math" panose="02040503050406030204" pitchFamily="18" charset="0"/>
                      </a:rPr>
                      <m:t>2</m:t>
                    </m:r>
                    <m:r>
                      <a:rPr lang="en-US" sz="1900" baseline="-25000" dirty="0">
                        <a:latin typeface="Cambria Math" panose="02040503050406030204" pitchFamily="18" charset="0"/>
                      </a:rPr>
                      <m:t> </m:t>
                    </m:r>
                  </m:oMath>
                </a14:m>
                <a:r>
                  <a:rPr lang="el-GR" sz="1900" dirty="0"/>
                  <a:t>τότε </a:t>
                </a:r>
                <a:r>
                  <a:rPr lang="en-US" sz="1900" dirty="0">
                    <a:ea typeface="Cambria Math" panose="02040503050406030204" pitchFamily="18" charset="0"/>
                  </a:rPr>
                  <a:t> </a:t>
                </a:r>
                <a14:m>
                  <m:oMath xmlns:m="http://schemas.openxmlformats.org/officeDocument/2006/math">
                    <m:func>
                      <m:funcPr>
                        <m:ctrlPr>
                          <a:rPr lang="en-US" sz="1900" i="1">
                            <a:latin typeface="Cambria Math" panose="02040503050406030204" pitchFamily="18" charset="0"/>
                            <a:ea typeface="Cambria Math" panose="02040503050406030204" pitchFamily="18" charset="0"/>
                          </a:rPr>
                        </m:ctrlPr>
                      </m:funcPr>
                      <m:fName>
                        <m:r>
                          <m:rPr>
                            <m:sty m:val="p"/>
                          </m:rPr>
                          <a:rPr lang="en-US" sz="1900">
                            <a:latin typeface="Cambria Math" panose="02040503050406030204" pitchFamily="18" charset="0"/>
                            <a:ea typeface="Cambria Math" panose="02040503050406030204" pitchFamily="18" charset="0"/>
                          </a:rPr>
                          <m:t>tan</m:t>
                        </m:r>
                      </m:fName>
                      <m:e>
                        <m:sSub>
                          <m:sSubPr>
                            <m:ctrlPr>
                              <a:rPr lang="el-GR" sz="1900" i="1">
                                <a:latin typeface="Cambria Math" panose="02040503050406030204" pitchFamily="18" charset="0"/>
                                <a:ea typeface="Cambria Math" panose="02040503050406030204" pitchFamily="18" charset="0"/>
                              </a:rPr>
                            </m:ctrlPr>
                          </m:sSubPr>
                          <m:e>
                            <m:r>
                              <a:rPr lang="el-GR" sz="1900" i="1">
                                <a:latin typeface="Cambria Math" panose="02040503050406030204" pitchFamily="18" charset="0"/>
                                <a:ea typeface="Cambria Math" panose="02040503050406030204" pitchFamily="18" charset="0"/>
                              </a:rPr>
                              <m:t>𝜔</m:t>
                            </m:r>
                          </m:e>
                          <m:sub>
                            <m:r>
                              <a:rPr lang="el-GR" sz="1900" i="1">
                                <a:latin typeface="Cambria Math" panose="02040503050406030204" pitchFamily="18" charset="0"/>
                                <a:ea typeface="Cambria Math" panose="02040503050406030204" pitchFamily="18" charset="0"/>
                              </a:rPr>
                              <m:t>1</m:t>
                            </m:r>
                          </m:sub>
                        </m:sSub>
                      </m:e>
                    </m:func>
                    <m:r>
                      <a:rPr lang="el-GR" sz="1900" i="1">
                        <a:latin typeface="Cambria Math" panose="02040503050406030204" pitchFamily="18" charset="0"/>
                        <a:ea typeface="Cambria Math" panose="02040503050406030204" pitchFamily="18" charset="0"/>
                      </a:rPr>
                      <m:t> </m:t>
                    </m:r>
                    <m:r>
                      <a:rPr lang="el-GR" sz="1900" i="1" smtClean="0">
                        <a:latin typeface="Cambria Math" panose="02040503050406030204" pitchFamily="18" charset="0"/>
                        <a:ea typeface="Cambria Math" panose="02040503050406030204" pitchFamily="18" charset="0"/>
                      </a:rPr>
                      <m:t>≠</m:t>
                    </m:r>
                    <m:func>
                      <m:funcPr>
                        <m:ctrlPr>
                          <a:rPr lang="en-US" sz="1900" i="1">
                            <a:latin typeface="Cambria Math" panose="02040503050406030204" pitchFamily="18" charset="0"/>
                            <a:ea typeface="Cambria Math" panose="02040503050406030204" pitchFamily="18" charset="0"/>
                          </a:rPr>
                        </m:ctrlPr>
                      </m:funcPr>
                      <m:fName>
                        <m:r>
                          <m:rPr>
                            <m:sty m:val="p"/>
                          </m:rPr>
                          <a:rPr lang="en-US" sz="1900">
                            <a:latin typeface="Cambria Math" panose="02040503050406030204" pitchFamily="18" charset="0"/>
                            <a:ea typeface="Cambria Math" panose="02040503050406030204" pitchFamily="18" charset="0"/>
                          </a:rPr>
                          <m:t>tan</m:t>
                        </m:r>
                      </m:fName>
                      <m:e>
                        <m:sSub>
                          <m:sSubPr>
                            <m:ctrlPr>
                              <a:rPr lang="el-GR" sz="1900" i="1">
                                <a:latin typeface="Cambria Math" panose="02040503050406030204" pitchFamily="18" charset="0"/>
                                <a:ea typeface="Cambria Math" panose="02040503050406030204" pitchFamily="18" charset="0"/>
                              </a:rPr>
                            </m:ctrlPr>
                          </m:sSubPr>
                          <m:e>
                            <m:r>
                              <a:rPr lang="el-GR" sz="1900" i="1">
                                <a:latin typeface="Cambria Math" panose="02040503050406030204" pitchFamily="18" charset="0"/>
                                <a:ea typeface="Cambria Math" panose="02040503050406030204" pitchFamily="18" charset="0"/>
                              </a:rPr>
                              <m:t>𝜔</m:t>
                            </m:r>
                          </m:e>
                          <m:sub>
                            <m:r>
                              <a:rPr lang="el-GR" sz="1900" i="1">
                                <a:latin typeface="Cambria Math" panose="02040503050406030204" pitchFamily="18" charset="0"/>
                                <a:ea typeface="Cambria Math" panose="02040503050406030204" pitchFamily="18" charset="0"/>
                              </a:rPr>
                              <m:t>2</m:t>
                            </m:r>
                          </m:sub>
                        </m:sSub>
                      </m:e>
                    </m:func>
                    <m:r>
                      <a:rPr lang="el-GR" sz="1900" i="1">
                        <a:latin typeface="Cambria Math" panose="02040503050406030204" pitchFamily="18" charset="0"/>
                        <a:ea typeface="Cambria Math" panose="02040503050406030204" pitchFamily="18" charset="0"/>
                      </a:rPr>
                      <m:t> </m:t>
                    </m:r>
                  </m:oMath>
                </a14:m>
                <a:r>
                  <a:rPr lang="el-GR" sz="1900" dirty="0"/>
                  <a:t>οπότε </a:t>
                </a:r>
                <a14:m>
                  <m:oMath xmlns:m="http://schemas.openxmlformats.org/officeDocument/2006/math">
                    <m:r>
                      <a:rPr lang="el-GR" sz="1900" i="1" dirty="0">
                        <a:latin typeface="Cambria Math" panose="02040503050406030204" pitchFamily="18" charset="0"/>
                      </a:rPr>
                      <m:t>𝜔</m:t>
                    </m:r>
                    <m:r>
                      <a:rPr lang="el-GR" sz="1900" i="1" baseline="-25000" dirty="0">
                        <a:latin typeface="Cambria Math" panose="02040503050406030204" pitchFamily="18" charset="0"/>
                      </a:rPr>
                      <m:t>1</m:t>
                    </m:r>
                    <m:r>
                      <a:rPr lang="el-GR" sz="1900" i="1" dirty="0">
                        <a:latin typeface="Cambria Math" panose="02040503050406030204" pitchFamily="18" charset="0"/>
                      </a:rPr>
                      <m:t> </m:t>
                    </m:r>
                    <m:r>
                      <a:rPr lang="el-GR" sz="1900" i="1" dirty="0" smtClean="0">
                        <a:latin typeface="Cambria Math" panose="02040503050406030204" pitchFamily="18" charset="0"/>
                        <a:ea typeface="Cambria Math" panose="02040503050406030204" pitchFamily="18" charset="0"/>
                      </a:rPr>
                      <m:t>≠</m:t>
                    </m:r>
                    <m:r>
                      <a:rPr lang="el-GR" sz="1900" i="1" dirty="0">
                        <a:latin typeface="Cambria Math" panose="02040503050406030204" pitchFamily="18" charset="0"/>
                      </a:rPr>
                      <m:t>𝜔</m:t>
                    </m:r>
                    <m:r>
                      <a:rPr lang="el-GR" sz="1900" i="1" baseline="-25000" dirty="0">
                        <a:latin typeface="Cambria Math" panose="02040503050406030204" pitchFamily="18" charset="0"/>
                      </a:rPr>
                      <m:t>2</m:t>
                    </m:r>
                    <m:r>
                      <a:rPr lang="el-GR" sz="1900" i="1" dirty="0">
                        <a:latin typeface="Cambria Math" panose="02040503050406030204" pitchFamily="18" charset="0"/>
                      </a:rPr>
                      <m:t> </m:t>
                    </m:r>
                  </m:oMath>
                </a14:m>
                <a:r>
                  <a:rPr lang="el-GR" sz="1900" dirty="0"/>
                  <a:t> και άρα οι ευθείες ε</a:t>
                </a:r>
                <a:r>
                  <a:rPr lang="el-GR" sz="1900" baseline="-25000" dirty="0"/>
                  <a:t>1</a:t>
                </a:r>
                <a:r>
                  <a:rPr lang="el-GR" sz="1900" dirty="0"/>
                  <a:t> και ε</a:t>
                </a:r>
                <a:r>
                  <a:rPr lang="el-GR" sz="1900" baseline="-25000" dirty="0"/>
                  <a:t>2</a:t>
                </a:r>
                <a:r>
                  <a:rPr lang="el-GR" sz="1900" dirty="0"/>
                  <a:t> τέμνονται. (Σχ. β')</a:t>
                </a:r>
              </a:p>
              <a:p>
                <a:pPr marL="0" indent="0">
                  <a:buNone/>
                </a:pPr>
                <a:endParaRPr lang="el-GR" sz="1900" dirty="0"/>
              </a:p>
            </p:txBody>
          </p:sp>
        </mc:Choice>
        <mc:Fallback xmlns="">
          <p:sp>
            <p:nvSpPr>
              <p:cNvPr id="3" name="Θέση περιεχομένου 2">
                <a:extLst>
                  <a:ext uri="{FF2B5EF4-FFF2-40B4-BE49-F238E27FC236}">
                    <a16:creationId xmlns:a16="http://schemas.microsoft.com/office/drawing/2014/main" id="{E0C4446F-FE0D-4FFB-83D3-9909A03CFBA2}"/>
                  </a:ext>
                </a:extLst>
              </p:cNvPr>
              <p:cNvSpPr>
                <a:spLocks noGrp="1" noRot="1" noChangeAspect="1" noMove="1" noResize="1" noEditPoints="1" noAdjustHandles="1" noChangeArrowheads="1" noChangeShapeType="1" noTextEdit="1"/>
              </p:cNvSpPr>
              <p:nvPr>
                <p:ph idx="1"/>
              </p:nvPr>
            </p:nvSpPr>
            <p:spPr>
              <a:xfrm>
                <a:off x="628650" y="1392702"/>
                <a:ext cx="7886700" cy="4963649"/>
              </a:xfrm>
              <a:blipFill>
                <a:blip r:embed="rId2"/>
                <a:stretch>
                  <a:fillRect l="-696" t="-1227" b="-613"/>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D12DF8B7-5866-4E41-BB9B-F631C5CA8CD0}"/>
              </a:ext>
            </a:extLst>
          </p:cNvPr>
          <p:cNvSpPr>
            <a:spLocks noGrp="1"/>
          </p:cNvSpPr>
          <p:nvPr>
            <p:ph type="sldNum" sz="quarter" idx="12"/>
          </p:nvPr>
        </p:nvSpPr>
        <p:spPr/>
        <p:txBody>
          <a:bodyPr/>
          <a:lstStyle/>
          <a:p>
            <a:fld id="{003E9CAC-55C9-4A9C-8818-9EF9568D413F}" type="slidenum">
              <a:rPr lang="en-US" smtClean="0"/>
              <a:t>15</a:t>
            </a:fld>
            <a:endParaRPr lang="en-US"/>
          </a:p>
        </p:txBody>
      </p:sp>
      <p:pic>
        <p:nvPicPr>
          <p:cNvPr id="5" name="Εικόνα 4">
            <a:extLst>
              <a:ext uri="{FF2B5EF4-FFF2-40B4-BE49-F238E27FC236}">
                <a16:creationId xmlns:a16="http://schemas.microsoft.com/office/drawing/2014/main" id="{2E436E98-5009-41EA-8A20-62CCD75AA92B}"/>
              </a:ext>
            </a:extLst>
          </p:cNvPr>
          <p:cNvPicPr>
            <a:picLocks noChangeAspect="1"/>
          </p:cNvPicPr>
          <p:nvPr/>
        </p:nvPicPr>
        <p:blipFill>
          <a:blip r:embed="rId3"/>
          <a:stretch>
            <a:fillRect/>
          </a:stretch>
        </p:blipFill>
        <p:spPr>
          <a:xfrm>
            <a:off x="2008172" y="2110155"/>
            <a:ext cx="5127656" cy="1747690"/>
          </a:xfrm>
          <a:prstGeom prst="rect">
            <a:avLst/>
          </a:prstGeom>
        </p:spPr>
      </p:pic>
    </p:spTree>
    <p:extLst>
      <p:ext uri="{BB962C8B-B14F-4D97-AF65-F5344CB8AC3E}">
        <p14:creationId xmlns:p14="http://schemas.microsoft.com/office/powerpoint/2010/main" val="741901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D529-5F0B-4175-9574-BDB38DCC709C}"/>
              </a:ext>
            </a:extLst>
          </p:cNvPr>
          <p:cNvSpPr>
            <a:spLocks noGrp="1"/>
          </p:cNvSpPr>
          <p:nvPr>
            <p:ph type="title"/>
          </p:nvPr>
        </p:nvSpPr>
        <p:spPr/>
        <p:txBody>
          <a:bodyPr/>
          <a:lstStyle/>
          <a:p>
            <a:r>
              <a:rPr lang="el-GR" dirty="0"/>
              <a:t>Ασκήσεις</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8E7941-725C-42A9-A0AE-512CAB45231D}"/>
                  </a:ext>
                </a:extLst>
              </p:cNvPr>
              <p:cNvSpPr>
                <a:spLocks noGrp="1"/>
              </p:cNvSpPr>
              <p:nvPr>
                <p:ph idx="1"/>
              </p:nvPr>
            </p:nvSpPr>
            <p:spPr>
              <a:xfrm>
                <a:off x="628650" y="1520456"/>
                <a:ext cx="7886700" cy="4656507"/>
              </a:xfrm>
            </p:spPr>
            <p:txBody>
              <a:bodyPr>
                <a:normAutofit lnSpcReduction="10000"/>
              </a:bodyPr>
              <a:lstStyle/>
              <a:p>
                <a:pPr marL="457200" indent="-457200">
                  <a:buAutoNum type="arabicPeriod"/>
                </a:pPr>
                <a:r>
                  <a:rPr lang="el-GR" dirty="0"/>
                  <a:t>Βρείτε τις εξισώσεις των ευθείων που ικανοποιούν τις παρακάτω συνθήκες και σχεδιάστε τις γραφικές παραστάσεις. </a:t>
                </a:r>
              </a:p>
              <a:p>
                <a:pPr marL="800100" lvl="1" indent="-457200">
                  <a:buFont typeface="+mj-lt"/>
                  <a:buAutoNum type="alphaLcParenR"/>
                </a:pPr>
                <a:r>
                  <a:rPr lang="el-GR" dirty="0"/>
                  <a:t>Έχει κλίση 3 και διέρχεται από το σημείο </a:t>
                </a:r>
                <a14:m>
                  <m:oMath xmlns:m="http://schemas.openxmlformats.org/officeDocument/2006/math">
                    <m:d>
                      <m:dPr>
                        <m:ctrlPr>
                          <a:rPr lang="el-GR" b="0" i="1" smtClean="0">
                            <a:latin typeface="Cambria Math" panose="02040503050406030204" pitchFamily="18" charset="0"/>
                          </a:rPr>
                        </m:ctrlPr>
                      </m:dPr>
                      <m:e>
                        <m:r>
                          <a:rPr lang="el-GR" b="0" i="1" smtClean="0">
                            <a:latin typeface="Cambria Math" panose="02040503050406030204" pitchFamily="18" charset="0"/>
                          </a:rPr>
                          <m:t>−1,2</m:t>
                        </m:r>
                      </m:e>
                    </m:d>
                  </m:oMath>
                </a14:m>
                <a:endParaRPr lang="el-GR" b="0" dirty="0"/>
              </a:p>
              <a:p>
                <a:pPr marL="800100" lvl="1" indent="-457200">
                  <a:buFont typeface="+mj-lt"/>
                  <a:buAutoNum type="alphaLcParenR"/>
                </a:pPr>
                <a:r>
                  <a:rPr lang="el-GR" dirty="0"/>
                  <a:t>Διέρχεται από τα σημεία </a:t>
                </a:r>
                <a14:m>
                  <m:oMath xmlns:m="http://schemas.openxmlformats.org/officeDocument/2006/math">
                    <m:r>
                      <a:rPr lang="el-GR" b="0" i="1" smtClean="0">
                        <a:latin typeface="Cambria Math" panose="02040503050406030204" pitchFamily="18" charset="0"/>
                      </a:rPr>
                      <m:t>(5,6)</m:t>
                    </m:r>
                  </m:oMath>
                </a14:m>
                <a:r>
                  <a:rPr lang="el-GR" dirty="0"/>
                  <a:t> , </a:t>
                </a:r>
                <a14:m>
                  <m:oMath xmlns:m="http://schemas.openxmlformats.org/officeDocument/2006/math">
                    <m:r>
                      <a:rPr lang="el-GR" b="0" i="1" smtClean="0">
                        <a:latin typeface="Cambria Math" panose="02040503050406030204" pitchFamily="18" charset="0"/>
                      </a:rPr>
                      <m:t>(−2,−1)</m:t>
                    </m:r>
                  </m:oMath>
                </a14:m>
                <a:endParaRPr lang="el-GR" dirty="0"/>
              </a:p>
              <a:p>
                <a:pPr marL="800100" lvl="1" indent="-457200">
                  <a:buFont typeface="+mj-lt"/>
                  <a:buAutoNum type="alphaLcParenR"/>
                </a:pPr>
                <a:r>
                  <a:rPr lang="el-GR" dirty="0"/>
                  <a:t>Έχει κλίση 10 και διέρχεται από το σημείο </a:t>
                </a:r>
                <a14:m>
                  <m:oMath xmlns:m="http://schemas.openxmlformats.org/officeDocument/2006/math">
                    <m:d>
                      <m:dPr>
                        <m:ctrlPr>
                          <a:rPr lang="el-GR" b="0" i="1" smtClean="0">
                            <a:latin typeface="Cambria Math" panose="02040503050406030204" pitchFamily="18" charset="0"/>
                          </a:rPr>
                        </m:ctrlPr>
                      </m:dPr>
                      <m:e>
                        <m:r>
                          <a:rPr lang="el-GR" b="0" i="1" smtClean="0">
                            <a:latin typeface="Cambria Math" panose="02040503050406030204" pitchFamily="18" charset="0"/>
                          </a:rPr>
                          <m:t>0,5</m:t>
                        </m:r>
                      </m:e>
                    </m:d>
                  </m:oMath>
                </a14:m>
                <a:endParaRPr lang="el-GR" dirty="0"/>
              </a:p>
              <a:p>
                <a:pPr marL="800100" lvl="1" indent="-457200">
                  <a:buFont typeface="+mj-lt"/>
                  <a:buAutoNum type="alphaLcParenR"/>
                </a:pPr>
                <a:r>
                  <a:rPr lang="el-GR" dirty="0"/>
                  <a:t>Είναι παράλληλη με την ευθεία </a:t>
                </a:r>
                <a14:m>
                  <m:oMath xmlns:m="http://schemas.openxmlformats.org/officeDocument/2006/math">
                    <m:r>
                      <a:rPr lang="el-GR" i="1" dirty="0">
                        <a:latin typeface="Cambria Math" panose="02040503050406030204" pitchFamily="18" charset="0"/>
                      </a:rPr>
                      <m:t>𝑦</m:t>
                    </m:r>
                    <m:r>
                      <a:rPr lang="el-GR" i="1" dirty="0">
                        <a:latin typeface="Cambria Math" panose="02040503050406030204" pitchFamily="18" charset="0"/>
                      </a:rPr>
                      <m:t> = 2</m:t>
                    </m:r>
                    <m:r>
                      <a:rPr lang="el-GR" i="1" dirty="0">
                        <a:latin typeface="Cambria Math" panose="02040503050406030204" pitchFamily="18" charset="0"/>
                      </a:rPr>
                      <m:t>𝑥</m:t>
                    </m:r>
                    <m:r>
                      <a:rPr lang="el-GR" i="1" dirty="0">
                        <a:latin typeface="Cambria Math" panose="02040503050406030204" pitchFamily="18" charset="0"/>
                      </a:rPr>
                      <m:t> − 3 </m:t>
                    </m:r>
                  </m:oMath>
                </a14:m>
                <a:r>
                  <a:rPr lang="el-GR" dirty="0"/>
                  <a:t>και διέρχεται από το σημείο </a:t>
                </a:r>
                <a14:m>
                  <m:oMath xmlns:m="http://schemas.openxmlformats.org/officeDocument/2006/math">
                    <m:r>
                      <a:rPr lang="el-GR" i="1" dirty="0">
                        <a:latin typeface="Cambria Math" panose="02040503050406030204" pitchFamily="18" charset="0"/>
                      </a:rPr>
                      <m:t>𝐴</m:t>
                    </m:r>
                    <m:r>
                      <a:rPr lang="el-GR" i="1" dirty="0">
                        <a:latin typeface="Cambria Math" panose="02040503050406030204" pitchFamily="18" charset="0"/>
                      </a:rPr>
                      <m:t> (1,1).</m:t>
                    </m:r>
                  </m:oMath>
                </a14:m>
                <a:endParaRPr lang="el-GR" dirty="0"/>
              </a:p>
              <a:p>
                <a:pPr marL="800100" lvl="1" indent="-457200">
                  <a:buFont typeface="+mj-lt"/>
                  <a:buAutoNum type="alphaLcParenR"/>
                </a:pPr>
                <a:endParaRPr lang="el-GR" dirty="0"/>
              </a:p>
              <a:p>
                <a:pPr marL="342900" indent="-342900">
                  <a:buFont typeface="+mj-lt"/>
                  <a:buAutoNum type="arabicPeriod"/>
                </a:pPr>
                <a:r>
                  <a:rPr lang="el-GR" b="0" dirty="0"/>
                  <a:t>Βρείτε το σημεί</a:t>
                </a:r>
                <a:r>
                  <a:rPr lang="el-GR" dirty="0"/>
                  <a:t>ο τομής των ευθειών</a:t>
                </a:r>
                <a:endParaRPr lang="en-US" dirty="0"/>
              </a:p>
              <a:p>
                <a:pPr marL="0" indent="0" algn="ctr">
                  <a:buNone/>
                </a:pPr>
                <a14:m>
                  <m:oMath xmlns:m="http://schemas.openxmlformats.org/officeDocument/2006/math">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+7</m:t>
                    </m:r>
                    <m:r>
                      <a:rPr lang="en-US" b="0" i="1" smtClean="0">
                        <a:latin typeface="Cambria Math" panose="02040503050406030204" pitchFamily="18" charset="0"/>
                      </a:rPr>
                      <m:t>𝑦</m:t>
                    </m:r>
                    <m:r>
                      <a:rPr lang="en-US" b="0" i="1" smtClean="0">
                        <a:latin typeface="Cambria Math" panose="02040503050406030204" pitchFamily="18" charset="0"/>
                      </a:rPr>
                      <m:t>=−4</m:t>
                    </m:r>
                  </m:oMath>
                </a14:m>
                <a:r>
                  <a:rPr lang="en-US" dirty="0"/>
                  <a:t> </a:t>
                </a:r>
                <a:r>
                  <a:rPr lang="el-GR" dirty="0"/>
                  <a:t>και </a:t>
                </a:r>
                <a14:m>
                  <m:oMath xmlns:m="http://schemas.openxmlformats.org/officeDocument/2006/math">
                    <m:r>
                      <a:rPr lang="el-GR" b="0" i="0" smtClean="0">
                        <a:latin typeface="Cambria Math" panose="02040503050406030204" pitchFamily="18" charset="0"/>
                      </a:rPr>
                      <m:t>5</m:t>
                    </m:r>
                    <m:r>
                      <a:rPr lang="en-US" i="1">
                        <a:latin typeface="Cambria Math" panose="02040503050406030204" pitchFamily="18" charset="0"/>
                      </a:rPr>
                      <m:t>𝑥</m:t>
                    </m:r>
                    <m:r>
                      <a:rPr lang="el-GR" b="0" i="1" smtClean="0">
                        <a:latin typeface="Cambria Math" panose="02040503050406030204" pitchFamily="18" charset="0"/>
                      </a:rPr>
                      <m:t>−11</m:t>
                    </m:r>
                    <m:r>
                      <a:rPr lang="en-US" i="1">
                        <a:latin typeface="Cambria Math" panose="02040503050406030204" pitchFamily="18" charset="0"/>
                      </a:rPr>
                      <m:t>𝑦</m:t>
                    </m:r>
                    <m:r>
                      <a:rPr lang="en-US" i="1">
                        <a:latin typeface="Cambria Math" panose="02040503050406030204" pitchFamily="18" charset="0"/>
                      </a:rPr>
                      <m:t>=16</m:t>
                    </m:r>
                  </m:oMath>
                </a14:m>
                <a:r>
                  <a:rPr lang="en-US" dirty="0"/>
                  <a:t> </a:t>
                </a:r>
                <a:endParaRPr lang="el-GR" dirty="0"/>
              </a:p>
              <a:p>
                <a:pPr marL="457200" indent="-457200">
                  <a:buFont typeface="+mj-lt"/>
                  <a:buAutoNum type="arabicPeriod" startAt="3"/>
                </a:pPr>
                <a:r>
                  <a:rPr lang="el-GR" b="0" dirty="0"/>
                  <a:t>Σχε</a:t>
                </a:r>
                <a:r>
                  <a:rPr lang="el-GR" dirty="0"/>
                  <a:t>διάστε τη γραφική παράσταση της εξίσωσης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l-GR"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begChr m:val="|"/>
                          <m:endChr m:val="|"/>
                          <m:ctrlPr>
                            <a:rPr lang="el-GR" i="1">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=1</m:t>
                      </m:r>
                    </m:oMath>
                  </m:oMathPara>
                </a14:m>
                <a:endParaRPr lang="el-GR" dirty="0"/>
              </a:p>
              <a:p>
                <a:pPr marL="0" indent="0">
                  <a:buNone/>
                </a:pPr>
                <a:r>
                  <a:rPr lang="el-GR" b="0" dirty="0"/>
                  <a:t>4. Δίνονται τα σημεία </a:t>
                </a:r>
                <a14:m>
                  <m:oMath xmlns:m="http://schemas.openxmlformats.org/officeDocument/2006/math">
                    <m:r>
                      <m:rPr>
                        <m:sty m:val="p"/>
                      </m:rPr>
                      <a:rPr lang="el-GR" b="0" i="0" smtClean="0">
                        <a:latin typeface="Cambria Math" panose="02040503050406030204" pitchFamily="18" charset="0"/>
                      </a:rPr>
                      <m:t>Γ</m:t>
                    </m:r>
                    <m:r>
                      <a:rPr lang="el-GR" b="0" i="0" smtClean="0">
                        <a:latin typeface="Cambria Math" panose="02040503050406030204" pitchFamily="18" charset="0"/>
                      </a:rPr>
                      <m:t>(−1,0)</m:t>
                    </m:r>
                  </m:oMath>
                </a14:m>
                <a:r>
                  <a:rPr lang="el-GR" b="0" dirty="0"/>
                  <a:t> και </a:t>
                </a:r>
                <a14:m>
                  <m:oMath xmlns:m="http://schemas.openxmlformats.org/officeDocument/2006/math">
                    <m:r>
                      <m:rPr>
                        <m:sty m:val="p"/>
                      </m:rPr>
                      <a:rPr lang="el-GR" dirty="0" smtClean="0">
                        <a:latin typeface="Cambria Math" panose="02040503050406030204" pitchFamily="18" charset="0"/>
                      </a:rPr>
                      <m:t>Δ</m:t>
                    </m:r>
                    <m:r>
                      <a:rPr lang="el-GR">
                        <a:latin typeface="Cambria Math" panose="02040503050406030204" pitchFamily="18" charset="0"/>
                      </a:rPr>
                      <m:t>(0</m:t>
                    </m:r>
                    <m:r>
                      <a:rPr lang="el-GR" b="0" i="0" smtClean="0">
                        <a:latin typeface="Cambria Math" panose="02040503050406030204" pitchFamily="18" charset="0"/>
                      </a:rPr>
                      <m:t>,2</m:t>
                    </m:r>
                    <m:r>
                      <a:rPr lang="el-GR">
                        <a:latin typeface="Cambria Math" panose="02040503050406030204" pitchFamily="18" charset="0"/>
                      </a:rPr>
                      <m:t>)</m:t>
                    </m:r>
                  </m:oMath>
                </a14:m>
                <a:r>
                  <a:rPr lang="el-GR" dirty="0"/>
                  <a:t>. Να γράψετε την εξίσωση της ευθείας που είναι παράλληλη στη </a:t>
                </a:r>
                <a14:m>
                  <m:oMath xmlns:m="http://schemas.openxmlformats.org/officeDocument/2006/math">
                    <m:r>
                      <m:rPr>
                        <m:sty m:val="p"/>
                      </m:rPr>
                      <a:rPr lang="el-GR" i="0" dirty="0" smtClean="0">
                        <a:latin typeface="Cambria Math" panose="02040503050406030204" pitchFamily="18" charset="0"/>
                      </a:rPr>
                      <m:t>ΓΔ</m:t>
                    </m:r>
                  </m:oMath>
                </a14:m>
                <a:r>
                  <a:rPr lang="el-GR" dirty="0"/>
                  <a:t> και διέρχεται από την αρχή των αξόνων. </a:t>
                </a:r>
                <a:endParaRPr lang="el-GR" b="0" dirty="0"/>
              </a:p>
              <a:p>
                <a:pPr marL="457200" indent="-457200">
                  <a:buFont typeface="+mj-lt"/>
                  <a:buAutoNum type="arabicPeriod" startAt="4"/>
                </a:pPr>
                <a:endParaRPr lang="el-GR" b="0" dirty="0"/>
              </a:p>
            </p:txBody>
          </p:sp>
        </mc:Choice>
        <mc:Fallback xmlns="">
          <p:sp>
            <p:nvSpPr>
              <p:cNvPr id="3" name="Content Placeholder 2">
                <a:extLst>
                  <a:ext uri="{FF2B5EF4-FFF2-40B4-BE49-F238E27FC236}">
                    <a16:creationId xmlns:a16="http://schemas.microsoft.com/office/drawing/2014/main" id="{508E7941-725C-42A9-A0AE-512CAB45231D}"/>
                  </a:ext>
                </a:extLst>
              </p:cNvPr>
              <p:cNvSpPr>
                <a:spLocks noGrp="1" noRot="1" noChangeAspect="1" noMove="1" noResize="1" noEditPoints="1" noAdjustHandles="1" noChangeArrowheads="1" noChangeShapeType="1" noTextEdit="1"/>
              </p:cNvSpPr>
              <p:nvPr>
                <p:ph idx="1"/>
              </p:nvPr>
            </p:nvSpPr>
            <p:spPr>
              <a:xfrm>
                <a:off x="628650" y="1520456"/>
                <a:ext cx="7886700" cy="4656507"/>
              </a:xfrm>
              <a:blipFill>
                <a:blip r:embed="rId2"/>
                <a:stretch>
                  <a:fillRect l="-927" t="-2094"/>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2CC29D93-81DC-4F78-9EEA-D11EE1937CC0}"/>
              </a:ext>
            </a:extLst>
          </p:cNvPr>
          <p:cNvSpPr>
            <a:spLocks noGrp="1"/>
          </p:cNvSpPr>
          <p:nvPr>
            <p:ph type="sldNum" sz="quarter" idx="12"/>
          </p:nvPr>
        </p:nvSpPr>
        <p:spPr/>
        <p:txBody>
          <a:bodyPr/>
          <a:lstStyle/>
          <a:p>
            <a:fld id="{003E9CAC-55C9-4A9C-8818-9EF9568D413F}" type="slidenum">
              <a:rPr lang="en-US" smtClean="0"/>
              <a:t>16</a:t>
            </a:fld>
            <a:endParaRPr lang="en-US"/>
          </a:p>
        </p:txBody>
      </p:sp>
    </p:spTree>
    <p:extLst>
      <p:ext uri="{BB962C8B-B14F-4D97-AF65-F5344CB8AC3E}">
        <p14:creationId xmlns:p14="http://schemas.microsoft.com/office/powerpoint/2010/main" val="2069582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A3649D-259F-461C-885B-D611D7210D3E}"/>
              </a:ext>
            </a:extLst>
          </p:cNvPr>
          <p:cNvSpPr>
            <a:spLocks noGrp="1"/>
          </p:cNvSpPr>
          <p:nvPr>
            <p:ph type="title"/>
          </p:nvPr>
        </p:nvSpPr>
        <p:spPr/>
        <p:txBody>
          <a:bodyPr/>
          <a:lstStyle/>
          <a:p>
            <a:r>
              <a:rPr lang="el-GR" dirty="0"/>
              <a:t>Ο κύκλος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D093EEB2-7734-402E-BF01-D87997467A45}"/>
                  </a:ext>
                </a:extLst>
              </p:cNvPr>
              <p:cNvSpPr>
                <a:spLocks noGrp="1"/>
              </p:cNvSpPr>
              <p:nvPr>
                <p:ph idx="1"/>
              </p:nvPr>
            </p:nvSpPr>
            <p:spPr/>
            <p:txBody>
              <a:bodyPr/>
              <a:lstStyle/>
              <a:p>
                <a:r>
                  <a:rPr lang="el-GR" b="1" dirty="0"/>
                  <a:t>Κύκλος</a:t>
                </a:r>
                <a:r>
                  <a:rPr lang="el-GR" dirty="0"/>
                  <a:t> ονομάζεται ο γεωμετρικός τόπος των σημείων του επιπέδου που απέχουν ίση απόσταση</a:t>
                </a:r>
                <a:r>
                  <a:rPr lang="en-US" dirty="0"/>
                  <a:t> </a:t>
                </a:r>
                <a:r>
                  <a:rPr lang="el-GR" dirty="0"/>
                  <a:t>από ένα σταθερό σημείο.</a:t>
                </a:r>
              </a:p>
              <a:p>
                <a:r>
                  <a:rPr lang="el-GR" b="1" dirty="0"/>
                  <a:t>Κύκλος</a:t>
                </a:r>
                <a:r>
                  <a:rPr lang="el-GR" dirty="0"/>
                  <a:t> ονομάζεται ο γεωμετρικός τόπος των σημείων </a:t>
                </a:r>
                <a14:m>
                  <m:oMath xmlns:m="http://schemas.openxmlformats.org/officeDocument/2006/math">
                    <m:r>
                      <a:rPr lang="el-GR"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l-GR" dirty="0"/>
                  <a:t> που ικανοποιούν την εξίσωση </a:t>
                </a:r>
              </a:p>
              <a:p>
                <a:pPr marL="0" indent="0">
                  <a:buNone/>
                </a:pPr>
                <a14:m>
                  <m:oMathPara xmlns:m="http://schemas.openxmlformats.org/officeDocument/2006/math">
                    <m:oMathParaPr>
                      <m:jc m:val="centerGroup"/>
                    </m:oMathParaPr>
                    <m:oMath xmlns:m="http://schemas.openxmlformats.org/officeDocument/2006/math">
                      <m:sSup>
                        <m:sSupPr>
                          <m:ctrlPr>
                            <a:rPr lang="el-GR" i="1" smtClean="0">
                              <a:latin typeface="Cambria Math" panose="02040503050406030204" pitchFamily="18" charset="0"/>
                            </a:rPr>
                          </m:ctrlPr>
                        </m:sSupPr>
                        <m:e>
                          <m:r>
                            <a:rPr lang="el-GR"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l-GR" i="1">
                              <a:latin typeface="Cambria Math" panose="02040503050406030204" pitchFamily="18" charset="0"/>
                            </a:rPr>
                          </m:ctrlPr>
                        </m:sSupPr>
                        <m:e>
                          <m:r>
                            <a:rPr lang="el-GR" i="1">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e>
                        <m:sup>
                          <m:r>
                            <a:rPr lang="en-US" i="1">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US" b="0" dirty="0"/>
              </a:p>
              <a:p>
                <a:r>
                  <a:rPr lang="en-US" dirty="0"/>
                  <a:t>To </a:t>
                </a:r>
                <a:r>
                  <a:rPr lang="el-GR" dirty="0"/>
                  <a:t>σημείο </a:t>
                </a:r>
                <a14:m>
                  <m:oMath xmlns:m="http://schemas.openxmlformats.org/officeDocument/2006/math">
                    <m:r>
                      <a:rPr lang="el-GR" i="1">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r>
                  <a:rPr lang="el-GR" dirty="0"/>
                  <a:t> ονομάζεται </a:t>
                </a:r>
                <a:r>
                  <a:rPr lang="el-GR" b="1" dirty="0"/>
                  <a:t>κέντρο </a:t>
                </a:r>
                <a:r>
                  <a:rPr lang="el-GR" dirty="0"/>
                  <a:t>του κύκλου και η απόσταση </a:t>
                </a:r>
                <a14:m>
                  <m:oMath xmlns:m="http://schemas.openxmlformats.org/officeDocument/2006/math">
                    <m:r>
                      <a:rPr lang="en-US" i="1">
                        <a:latin typeface="Cambria Math" panose="02040503050406030204" pitchFamily="18" charset="0"/>
                      </a:rPr>
                      <m:t>𝑅</m:t>
                    </m:r>
                    <m:r>
                      <a:rPr lang="el-GR" b="0" i="1" smtClean="0">
                        <a:latin typeface="Cambria Math" panose="02040503050406030204" pitchFamily="18" charset="0"/>
                      </a:rPr>
                      <m:t>&gt;0</m:t>
                    </m:r>
                  </m:oMath>
                </a14:m>
                <a:r>
                  <a:rPr lang="el-GR" dirty="0"/>
                  <a:t> </a:t>
                </a:r>
                <a:r>
                  <a:rPr lang="el-GR" b="1" dirty="0"/>
                  <a:t>ακτίνα </a:t>
                </a:r>
                <a:r>
                  <a:rPr lang="el-GR" dirty="0"/>
                  <a:t>του κύκλου. </a:t>
                </a:r>
              </a:p>
              <a:p>
                <a:r>
                  <a:rPr lang="el-GR" dirty="0"/>
                  <a:t>Η εξίσωση του κύκλου με κέντρο το σημείο </a:t>
                </a:r>
                <a14:m>
                  <m:oMath xmlns:m="http://schemas.openxmlformats.org/officeDocument/2006/math">
                    <m:r>
                      <a:rPr lang="el-GR" i="1">
                        <a:latin typeface="Cambria Math" panose="02040503050406030204" pitchFamily="18" charset="0"/>
                      </a:rPr>
                      <m:t>(</m:t>
                    </m:r>
                    <m:r>
                      <a:rPr lang="el-GR" b="0" i="1" smtClean="0">
                        <a:latin typeface="Cambria Math" panose="02040503050406030204" pitchFamily="18" charset="0"/>
                      </a:rPr>
                      <m:t>0</m:t>
                    </m:r>
                    <m:r>
                      <a:rPr lang="en-US" i="1">
                        <a:latin typeface="Cambria Math" panose="02040503050406030204" pitchFamily="18" charset="0"/>
                      </a:rPr>
                      <m:t>,</m:t>
                    </m:r>
                    <m:r>
                      <a:rPr lang="el-GR" b="0" i="1" smtClean="0">
                        <a:latin typeface="Cambria Math" panose="02040503050406030204" pitchFamily="18" charset="0"/>
                      </a:rPr>
                      <m:t>0</m:t>
                    </m:r>
                    <m:r>
                      <a:rPr lang="en-US" i="1">
                        <a:latin typeface="Cambria Math" panose="02040503050406030204" pitchFamily="18" charset="0"/>
                      </a:rPr>
                      <m:t>)</m:t>
                    </m:r>
                  </m:oMath>
                </a14:m>
                <a:r>
                  <a:rPr lang="el-GR" dirty="0"/>
                  <a:t> και ακτίνα </a:t>
                </a:r>
                <a14:m>
                  <m:oMath xmlns:m="http://schemas.openxmlformats.org/officeDocument/2006/math">
                    <m:r>
                      <m:rPr>
                        <m:sty m:val="p"/>
                      </m:rPr>
                      <a:rPr lang="en-US" dirty="0" smtClean="0">
                        <a:latin typeface="Cambria Math" panose="02040503050406030204" pitchFamily="18" charset="0"/>
                      </a:rPr>
                      <m:t>R</m:t>
                    </m:r>
                    <m:r>
                      <a:rPr lang="en-US" i="1">
                        <a:latin typeface="Cambria Math" panose="02040503050406030204" pitchFamily="18" charset="0"/>
                      </a:rPr>
                      <m:t> </m:t>
                    </m:r>
                  </m:oMath>
                </a14:m>
                <a:r>
                  <a:rPr lang="el-GR" dirty="0"/>
                  <a:t>είναι η εξής: </a:t>
                </a:r>
              </a:p>
              <a:p>
                <a:pPr marL="0" indent="0" algn="ctr">
                  <a:buNone/>
                </a:pPr>
                <a14:m>
                  <m:oMathPara xmlns:m="http://schemas.openxmlformats.org/officeDocument/2006/math">
                    <m:oMathParaPr>
                      <m:jc m:val="centerGroup"/>
                    </m:oMathParaPr>
                    <m:oMath xmlns:m="http://schemas.openxmlformats.org/officeDocument/2006/math">
                      <m:sSup>
                        <m:sSupPr>
                          <m:ctrlPr>
                            <a:rPr lang="el-GR"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l-GR"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oMath>
                  </m:oMathPara>
                </a14:m>
                <a:endParaRPr lang="el-GR" dirty="0"/>
              </a:p>
            </p:txBody>
          </p:sp>
        </mc:Choice>
        <mc:Fallback xmlns="">
          <p:sp>
            <p:nvSpPr>
              <p:cNvPr id="3" name="Θέση περιεχομένου 2">
                <a:extLst>
                  <a:ext uri="{FF2B5EF4-FFF2-40B4-BE49-F238E27FC236}">
                    <a16:creationId xmlns:a16="http://schemas.microsoft.com/office/drawing/2014/main" id="{D093EEB2-7734-402E-BF01-D87997467A45}"/>
                  </a:ext>
                </a:extLst>
              </p:cNvPr>
              <p:cNvSpPr>
                <a:spLocks noGrp="1" noRot="1" noChangeAspect="1" noMove="1" noResize="1" noEditPoints="1" noAdjustHandles="1" noChangeArrowheads="1" noChangeShapeType="1" noTextEdit="1"/>
              </p:cNvSpPr>
              <p:nvPr>
                <p:ph idx="1"/>
              </p:nvPr>
            </p:nvSpPr>
            <p:spPr>
              <a:blipFill>
                <a:blip r:embed="rId2"/>
                <a:stretch>
                  <a:fillRect l="-773" t="-1541" r="-1391"/>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7B6BEBE6-AA7D-4DAC-ADA4-7DC805295B61}"/>
              </a:ext>
            </a:extLst>
          </p:cNvPr>
          <p:cNvSpPr>
            <a:spLocks noGrp="1"/>
          </p:cNvSpPr>
          <p:nvPr>
            <p:ph type="sldNum" sz="quarter" idx="12"/>
          </p:nvPr>
        </p:nvSpPr>
        <p:spPr/>
        <p:txBody>
          <a:bodyPr/>
          <a:lstStyle/>
          <a:p>
            <a:fld id="{003E9CAC-55C9-4A9C-8818-9EF9568D413F}" type="slidenum">
              <a:rPr lang="en-US" smtClean="0"/>
              <a:t>17</a:t>
            </a:fld>
            <a:endParaRPr lang="en-US"/>
          </a:p>
        </p:txBody>
      </p:sp>
    </p:spTree>
    <p:extLst>
      <p:ext uri="{BB962C8B-B14F-4D97-AF65-F5344CB8AC3E}">
        <p14:creationId xmlns:p14="http://schemas.microsoft.com/office/powerpoint/2010/main" val="4140686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9CABF1-3410-44E2-8EBE-FE7A3AF4EE19}"/>
              </a:ext>
            </a:extLst>
          </p:cNvPr>
          <p:cNvSpPr>
            <a:spLocks noGrp="1"/>
          </p:cNvSpPr>
          <p:nvPr>
            <p:ph type="title"/>
          </p:nvPr>
        </p:nvSpPr>
        <p:spPr/>
        <p:txBody>
          <a:bodyPr/>
          <a:lstStyle/>
          <a:p>
            <a:r>
              <a:rPr lang="el-GR" dirty="0"/>
              <a:t>Ασκήσεις </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8D6E4658-B350-4274-BFF6-7A35700B8D69}"/>
                  </a:ext>
                </a:extLst>
              </p:cNvPr>
              <p:cNvSpPr>
                <a:spLocks noGrp="1"/>
              </p:cNvSpPr>
              <p:nvPr>
                <p:ph idx="1"/>
              </p:nvPr>
            </p:nvSpPr>
            <p:spPr>
              <a:xfrm>
                <a:off x="628650" y="1690688"/>
                <a:ext cx="7886700" cy="4802185"/>
              </a:xfrm>
            </p:spPr>
            <p:txBody>
              <a:bodyPr>
                <a:normAutofit lnSpcReduction="10000"/>
              </a:bodyPr>
              <a:lstStyle/>
              <a:p>
                <a:pPr marL="457200" indent="-457200">
                  <a:buFont typeface="+mj-lt"/>
                  <a:buAutoNum type="arabicPeriod"/>
                </a:pPr>
                <a:r>
                  <a:rPr lang="el-GR" sz="2200" dirty="0"/>
                  <a:t>Να δείξετε ότι  ο γεωμετρικός τόπος των σημείων </a:t>
                </a:r>
                <a14:m>
                  <m:oMath xmlns:m="http://schemas.openxmlformats.org/officeDocument/2006/math">
                    <m:r>
                      <a:rPr lang="el-GR"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r>
                      <a:rPr lang="en-US" sz="2200" i="1">
                        <a:latin typeface="Cambria Math" panose="02040503050406030204" pitchFamily="18" charset="0"/>
                      </a:rPr>
                      <m:t>𝑦</m:t>
                    </m:r>
                    <m:r>
                      <a:rPr lang="en-US" sz="2200" i="1">
                        <a:latin typeface="Cambria Math" panose="02040503050406030204" pitchFamily="18" charset="0"/>
                      </a:rPr>
                      <m:t>)</m:t>
                    </m:r>
                  </m:oMath>
                </a14:m>
                <a:r>
                  <a:rPr lang="el-GR" sz="2200" dirty="0"/>
                  <a:t> που ικανοποιούν την εξίσωση </a:t>
                </a:r>
              </a:p>
              <a:p>
                <a:pPr marL="0" indent="0" algn="ctr">
                  <a:buNone/>
                </a:pPr>
                <a14:m>
                  <m:oMath xmlns:m="http://schemas.openxmlformats.org/officeDocument/2006/math">
                    <m:sSup>
                      <m:sSupPr>
                        <m:ctrlPr>
                          <a:rPr lang="el-GR" sz="2200" i="1">
                            <a:latin typeface="Cambria Math" panose="02040503050406030204" pitchFamily="18" charset="0"/>
                          </a:rPr>
                        </m:ctrlPr>
                      </m:sSupPr>
                      <m:e>
                        <m:r>
                          <a:rPr lang="en-US" sz="2200" i="1">
                            <a:latin typeface="Cambria Math" panose="02040503050406030204" pitchFamily="18" charset="0"/>
                          </a:rPr>
                          <m:t>𝑥</m:t>
                        </m:r>
                      </m:e>
                      <m:sup>
                        <m:r>
                          <a:rPr lang="en-US" sz="2200" i="1">
                            <a:latin typeface="Cambria Math" panose="02040503050406030204" pitchFamily="18" charset="0"/>
                          </a:rPr>
                          <m:t>2</m:t>
                        </m:r>
                      </m:sup>
                    </m:sSup>
                    <m:r>
                      <a:rPr lang="en-US" sz="2200" i="1">
                        <a:latin typeface="Cambria Math" panose="02040503050406030204" pitchFamily="18" charset="0"/>
                      </a:rPr>
                      <m:t>+</m:t>
                    </m:r>
                    <m:sSup>
                      <m:sSupPr>
                        <m:ctrlPr>
                          <a:rPr lang="el-GR" sz="2200" i="1">
                            <a:latin typeface="Cambria Math" panose="02040503050406030204" pitchFamily="18" charset="0"/>
                          </a:rPr>
                        </m:ctrlPr>
                      </m:sSupPr>
                      <m:e>
                        <m:r>
                          <a:rPr lang="en-US" sz="2200" i="1">
                            <a:latin typeface="Cambria Math" panose="02040503050406030204" pitchFamily="18" charset="0"/>
                          </a:rPr>
                          <m:t>𝑦</m:t>
                        </m:r>
                      </m:e>
                      <m:sup>
                        <m:r>
                          <a:rPr lang="en-US" sz="2200" i="1">
                            <a:latin typeface="Cambria Math" panose="02040503050406030204" pitchFamily="18" charset="0"/>
                          </a:rPr>
                          <m:t>2</m:t>
                        </m:r>
                      </m:sup>
                    </m:sSup>
                    <m:r>
                      <a:rPr lang="el-GR" sz="2200" b="0" i="0" smtClean="0">
                        <a:latin typeface="Cambria Math" panose="02040503050406030204" pitchFamily="18" charset="0"/>
                      </a:rPr>
                      <m:t>+</m:t>
                    </m:r>
                    <m:r>
                      <m:rPr>
                        <m:sty m:val="p"/>
                      </m:rPr>
                      <a:rPr lang="el-GR" sz="2200" b="0" i="0" smtClean="0">
                        <a:latin typeface="Cambria Math" panose="02040503050406030204" pitchFamily="18" charset="0"/>
                      </a:rPr>
                      <m:t>Αx</m:t>
                    </m:r>
                    <m:r>
                      <a:rPr lang="en-US" sz="2200" b="0" i="0" smtClean="0">
                        <a:latin typeface="Cambria Math" panose="02040503050406030204" pitchFamily="18" charset="0"/>
                      </a:rPr>
                      <m:t>+</m:t>
                    </m:r>
                    <m:r>
                      <m:rPr>
                        <m:sty m:val="p"/>
                      </m:rPr>
                      <a:rPr lang="en-US" sz="2200" b="0" i="0" smtClean="0">
                        <a:latin typeface="Cambria Math" panose="02040503050406030204" pitchFamily="18" charset="0"/>
                      </a:rPr>
                      <m:t>By</m:t>
                    </m:r>
                    <m:r>
                      <a:rPr lang="en-US" sz="2200" b="0" i="0" smtClean="0">
                        <a:latin typeface="Cambria Math" panose="02040503050406030204" pitchFamily="18" charset="0"/>
                      </a:rPr>
                      <m:t>+</m:t>
                    </m:r>
                    <m:r>
                      <m:rPr>
                        <m:sty m:val="p"/>
                      </m:rPr>
                      <a:rPr lang="en-US" sz="2200" b="0" i="0" smtClean="0">
                        <a:latin typeface="Cambria Math" panose="02040503050406030204" pitchFamily="18" charset="0"/>
                      </a:rPr>
                      <m:t>C</m:t>
                    </m:r>
                    <m:r>
                      <a:rPr lang="en-US" sz="2200" b="0" i="0" smtClean="0">
                        <a:latin typeface="Cambria Math" panose="02040503050406030204" pitchFamily="18" charset="0"/>
                      </a:rPr>
                      <m:t>=0</m:t>
                    </m:r>
                  </m:oMath>
                </a14:m>
                <a:r>
                  <a:rPr lang="en-US" sz="2200" dirty="0"/>
                  <a:t> </a:t>
                </a:r>
                <a:endParaRPr lang="el-GR" sz="2200" dirty="0"/>
              </a:p>
              <a:p>
                <a:pPr marL="0" lvl="1" indent="450850" algn="just">
                  <a:buNone/>
                </a:pPr>
                <a:r>
                  <a:rPr lang="el-GR" sz="2200" dirty="0"/>
                  <a:t>είναι κύκλος αν και μόνο αν </a:t>
                </a:r>
                <a14:m>
                  <m:oMath xmlns:m="http://schemas.openxmlformats.org/officeDocument/2006/math">
                    <m:sSup>
                      <m:sSupPr>
                        <m:ctrlPr>
                          <a:rPr lang="el-GR" sz="2200" i="1" smtClean="0">
                            <a:latin typeface="Cambria Math" panose="02040503050406030204" pitchFamily="18" charset="0"/>
                          </a:rPr>
                        </m:ctrlPr>
                      </m:sSupPr>
                      <m:e>
                        <m:r>
                          <m:rPr>
                            <m:sty m:val="p"/>
                          </m:rPr>
                          <a:rPr lang="el-GR" sz="2200" b="0" i="0" smtClean="0">
                            <a:latin typeface="Cambria Math" panose="02040503050406030204" pitchFamily="18" charset="0"/>
                          </a:rPr>
                          <m:t>Α</m:t>
                        </m:r>
                      </m:e>
                      <m:sup>
                        <m:r>
                          <a:rPr lang="el-GR" sz="2200" b="0" i="1" smtClean="0">
                            <a:latin typeface="Cambria Math" panose="02040503050406030204" pitchFamily="18" charset="0"/>
                          </a:rPr>
                          <m:t>2</m:t>
                        </m:r>
                      </m:sup>
                    </m:sSup>
                    <m:r>
                      <a:rPr lang="el-GR" sz="2200" b="0" i="1" smtClean="0">
                        <a:latin typeface="Cambria Math" panose="02040503050406030204" pitchFamily="18" charset="0"/>
                      </a:rPr>
                      <m:t>+</m:t>
                    </m:r>
                    <m:sSup>
                      <m:sSupPr>
                        <m:ctrlPr>
                          <a:rPr lang="el-GR" sz="2200" b="0" i="1" smtClean="0">
                            <a:latin typeface="Cambria Math" panose="02040503050406030204" pitchFamily="18" charset="0"/>
                          </a:rPr>
                        </m:ctrlPr>
                      </m:sSupPr>
                      <m:e>
                        <m:r>
                          <m:rPr>
                            <m:sty m:val="p"/>
                          </m:rPr>
                          <a:rPr lang="el-GR" sz="2200" b="0" i="0" smtClean="0">
                            <a:latin typeface="Cambria Math" panose="02040503050406030204" pitchFamily="18" charset="0"/>
                          </a:rPr>
                          <m:t>Β</m:t>
                        </m:r>
                      </m:e>
                      <m:sup>
                        <m:r>
                          <a:rPr lang="el-GR" sz="2200" b="0" i="1" smtClean="0">
                            <a:latin typeface="Cambria Math" panose="02040503050406030204" pitchFamily="18" charset="0"/>
                          </a:rPr>
                          <m:t>2</m:t>
                        </m:r>
                      </m:sup>
                    </m:sSup>
                    <m:r>
                      <a:rPr lang="el-GR" sz="2200" b="0" i="1" smtClean="0">
                        <a:latin typeface="Cambria Math" panose="02040503050406030204" pitchFamily="18" charset="0"/>
                      </a:rPr>
                      <m:t>−4</m:t>
                    </m:r>
                    <m:r>
                      <m:rPr>
                        <m:sty m:val="p"/>
                      </m:rPr>
                      <a:rPr lang="en-US" sz="2200" b="0" i="0" smtClean="0">
                        <a:latin typeface="Cambria Math" panose="02040503050406030204" pitchFamily="18" charset="0"/>
                      </a:rPr>
                      <m:t>C</m:t>
                    </m:r>
                  </m:oMath>
                </a14:m>
                <a:r>
                  <a:rPr lang="el-GR" sz="2200" dirty="0"/>
                  <a:t>&gt;</a:t>
                </a:r>
                <a14:m>
                  <m:oMath xmlns:m="http://schemas.openxmlformats.org/officeDocument/2006/math">
                    <m:r>
                      <a:rPr lang="el-GR" sz="2200" b="0" i="0" smtClean="0">
                        <a:latin typeface="Cambria Math" panose="02040503050406030204" pitchFamily="18" charset="0"/>
                      </a:rPr>
                      <m:t>0.</m:t>
                    </m:r>
                  </m:oMath>
                </a14:m>
                <a:endParaRPr lang="en-US" sz="2200" dirty="0"/>
              </a:p>
              <a:p>
                <a:pPr marL="0" lvl="1" indent="450850" algn="just">
                  <a:buNone/>
                </a:pPr>
                <a:endParaRPr lang="el-GR" sz="2200" dirty="0"/>
              </a:p>
              <a:p>
                <a:pPr marL="514350" indent="-514350" algn="just">
                  <a:buFont typeface="+mj-lt"/>
                  <a:buAutoNum type="arabicPeriod" startAt="2"/>
                </a:pPr>
                <a:r>
                  <a:rPr lang="el-GR" sz="2200" dirty="0"/>
                  <a:t>Βρείτε την εξίσωση του κύκλου που ικανοποιεί τις παρακάτω συνθήκες:</a:t>
                </a:r>
              </a:p>
              <a:p>
                <a:pPr marL="800100" lvl="1" indent="-457200" algn="just">
                  <a:buFont typeface="+mj-lt"/>
                  <a:buAutoNum type="alphaLcParenR"/>
                </a:pPr>
                <a:r>
                  <a:rPr lang="el-GR" sz="2200" dirty="0"/>
                  <a:t>έχει ακτίνα 5 και κέντρο το σημείο </a:t>
                </a:r>
                <a14:m>
                  <m:oMath xmlns:m="http://schemas.openxmlformats.org/officeDocument/2006/math">
                    <m:r>
                      <a:rPr lang="el-GR" sz="2200" i="1">
                        <a:latin typeface="Cambria Math" panose="02040503050406030204" pitchFamily="18" charset="0"/>
                      </a:rPr>
                      <m:t>(</m:t>
                    </m:r>
                    <m:r>
                      <a:rPr lang="el-GR" sz="2200" b="0" i="1" smtClean="0">
                        <a:latin typeface="Cambria Math" panose="02040503050406030204" pitchFamily="18" charset="0"/>
                      </a:rPr>
                      <m:t>−3</m:t>
                    </m:r>
                    <m:r>
                      <a:rPr lang="en-US" sz="2200" i="1">
                        <a:latin typeface="Cambria Math" panose="02040503050406030204" pitchFamily="18" charset="0"/>
                      </a:rPr>
                      <m:t>,</m:t>
                    </m:r>
                    <m:r>
                      <a:rPr lang="el-GR" sz="2200" b="0" i="1" smtClean="0">
                        <a:latin typeface="Cambria Math" panose="02040503050406030204" pitchFamily="18" charset="0"/>
                      </a:rPr>
                      <m:t>4</m:t>
                    </m:r>
                    <m:r>
                      <a:rPr lang="en-US" sz="2200" i="1">
                        <a:latin typeface="Cambria Math" panose="02040503050406030204" pitchFamily="18" charset="0"/>
                      </a:rPr>
                      <m:t>)</m:t>
                    </m:r>
                  </m:oMath>
                </a14:m>
                <a:r>
                  <a:rPr lang="el-GR" sz="2200" dirty="0"/>
                  <a:t> </a:t>
                </a:r>
              </a:p>
              <a:p>
                <a:pPr marL="800100" lvl="1" indent="-457200" algn="just">
                  <a:buFont typeface="+mj-lt"/>
                  <a:buAutoNum type="alphaLcParenR"/>
                </a:pPr>
                <a:r>
                  <a:rPr lang="el-GR" sz="2200" dirty="0"/>
                  <a:t>έχει κέντρο το σημείο </a:t>
                </a:r>
                <a14:m>
                  <m:oMath xmlns:m="http://schemas.openxmlformats.org/officeDocument/2006/math">
                    <m:r>
                      <a:rPr lang="el-GR" sz="2200" i="1">
                        <a:latin typeface="Cambria Math" panose="02040503050406030204" pitchFamily="18" charset="0"/>
                      </a:rPr>
                      <m:t>(</m:t>
                    </m:r>
                    <m:r>
                      <a:rPr lang="el-GR" sz="2200" b="0" i="1" smtClean="0">
                        <a:latin typeface="Cambria Math" panose="02040503050406030204" pitchFamily="18" charset="0"/>
                      </a:rPr>
                      <m:t>5</m:t>
                    </m:r>
                    <m:r>
                      <a:rPr lang="en-US" sz="2200" i="1">
                        <a:latin typeface="Cambria Math" panose="02040503050406030204" pitchFamily="18" charset="0"/>
                      </a:rPr>
                      <m:t>,</m:t>
                    </m:r>
                    <m:r>
                      <a:rPr lang="el-GR" sz="2200" b="0" i="1" smtClean="0">
                        <a:latin typeface="Cambria Math" panose="02040503050406030204" pitchFamily="18" charset="0"/>
                      </a:rPr>
                      <m:t>−2)</m:t>
                    </m:r>
                  </m:oMath>
                </a14:m>
                <a:r>
                  <a:rPr lang="el-GR" sz="2200" dirty="0"/>
                  <a:t> και εφάπτεται της ευθείας </a:t>
                </a:r>
                <a14:m>
                  <m:oMath xmlns:m="http://schemas.openxmlformats.org/officeDocument/2006/math">
                    <m:r>
                      <a:rPr lang="en-US" sz="2200" b="0" i="1" smtClean="0">
                        <a:latin typeface="Cambria Math" panose="02040503050406030204" pitchFamily="18" charset="0"/>
                      </a:rPr>
                      <m:t>𝑦</m:t>
                    </m:r>
                    <m:r>
                      <a:rPr lang="en-US" sz="2200" b="0" i="1" smtClean="0">
                        <a:latin typeface="Cambria Math" panose="02040503050406030204" pitchFamily="18" charset="0"/>
                      </a:rPr>
                      <m:t>=7.</m:t>
                    </m:r>
                  </m:oMath>
                </a14:m>
                <a:endParaRPr lang="en-US" sz="2200" dirty="0"/>
              </a:p>
              <a:p>
                <a:pPr marL="342900" lvl="1" indent="0" algn="just">
                  <a:buNone/>
                </a:pPr>
                <a:endParaRPr lang="el-GR" sz="2200" dirty="0"/>
              </a:p>
              <a:p>
                <a:pPr marL="457200" indent="-457200">
                  <a:buFont typeface="+mj-lt"/>
                  <a:buAutoNum type="arabicPeriod" startAt="3"/>
                </a:pPr>
                <a:r>
                  <a:rPr lang="el-GR" sz="2200" dirty="0"/>
                  <a:t>Βρείτε το γεωμετρικό τόπο των σημείων που περιγράφουν οι παρακάτω εξισώσεις:</a:t>
                </a:r>
              </a:p>
              <a:p>
                <a:pPr marL="1143000" lvl="2" indent="-457200">
                  <a:buFont typeface="+mj-lt"/>
                  <a:buAutoNum type="alphaLcParenR"/>
                </a:pPr>
                <a14:m>
                  <m:oMath xmlns:m="http://schemas.openxmlformats.org/officeDocument/2006/math">
                    <m:sSup>
                      <m:sSupPr>
                        <m:ctrlPr>
                          <a:rPr lang="el-GR" sz="2200" i="1" smtClean="0">
                            <a:latin typeface="Cambria Math" panose="02040503050406030204" pitchFamily="18" charset="0"/>
                          </a:rPr>
                        </m:ctrlPr>
                      </m:sSupPr>
                      <m:e>
                        <m:r>
                          <a:rPr lang="en-US" sz="2200" b="0" i="1" smtClean="0">
                            <a:latin typeface="Cambria Math" panose="02040503050406030204" pitchFamily="18" charset="0"/>
                          </a:rPr>
                          <m:t>𝑥</m:t>
                        </m:r>
                      </m:e>
                      <m:sup>
                        <m:r>
                          <a:rPr lang="en-US" sz="2200" b="0" i="1" smtClean="0">
                            <a:latin typeface="Cambria Math" panose="02040503050406030204" pitchFamily="18" charset="0"/>
                          </a:rPr>
                          <m:t>2</m:t>
                        </m:r>
                      </m:sup>
                    </m:sSup>
                    <m:r>
                      <a:rPr lang="en-US" sz="2200" i="1">
                        <a:latin typeface="Cambria Math" panose="02040503050406030204" pitchFamily="18" charset="0"/>
                      </a:rPr>
                      <m:t>+</m:t>
                    </m:r>
                    <m:sSup>
                      <m:sSupPr>
                        <m:ctrlPr>
                          <a:rPr lang="el-GR" sz="2200" i="1">
                            <a:latin typeface="Cambria Math" panose="02040503050406030204" pitchFamily="18" charset="0"/>
                          </a:rPr>
                        </m:ctrlPr>
                      </m:sSupPr>
                      <m:e>
                        <m:r>
                          <a:rPr lang="en-US" sz="2200" i="1">
                            <a:latin typeface="Cambria Math" panose="02040503050406030204" pitchFamily="18" charset="0"/>
                          </a:rPr>
                          <m:t>𝑦</m:t>
                        </m:r>
                      </m:e>
                      <m:sup>
                        <m:r>
                          <a:rPr lang="en-US" sz="2200" i="1">
                            <a:latin typeface="Cambria Math" panose="02040503050406030204" pitchFamily="18" charset="0"/>
                          </a:rPr>
                          <m:t>2</m:t>
                        </m:r>
                      </m:sup>
                    </m:sSup>
                    <m:r>
                      <a:rPr lang="en-US" sz="2200" b="0" i="0" smtClean="0">
                        <a:latin typeface="Cambria Math" panose="02040503050406030204" pitchFamily="18" charset="0"/>
                      </a:rPr>
                      <m:t>−4</m:t>
                    </m:r>
                    <m:r>
                      <m:rPr>
                        <m:sty m:val="p"/>
                      </m:rPr>
                      <a:rPr lang="el-GR" sz="2200">
                        <a:latin typeface="Cambria Math" panose="02040503050406030204" pitchFamily="18" charset="0"/>
                      </a:rPr>
                      <m:t>x</m:t>
                    </m:r>
                    <m:r>
                      <a:rPr lang="en-US" sz="2200">
                        <a:latin typeface="Cambria Math" panose="02040503050406030204" pitchFamily="18" charset="0"/>
                      </a:rPr>
                      <m:t>+</m:t>
                    </m:r>
                    <m:r>
                      <a:rPr lang="en-US" sz="2200" b="0" i="0" smtClean="0">
                        <a:latin typeface="Cambria Math" panose="02040503050406030204" pitchFamily="18" charset="0"/>
                      </a:rPr>
                      <m:t>2</m:t>
                    </m:r>
                    <m:r>
                      <m:rPr>
                        <m:sty m:val="p"/>
                      </m:rPr>
                      <a:rPr lang="en-US" sz="2200">
                        <a:latin typeface="Cambria Math" panose="02040503050406030204" pitchFamily="18" charset="0"/>
                      </a:rPr>
                      <m:t>y</m:t>
                    </m:r>
                    <m:r>
                      <a:rPr lang="en-US" sz="2200" b="0" i="0" smtClean="0">
                        <a:latin typeface="Cambria Math" panose="02040503050406030204" pitchFamily="18" charset="0"/>
                      </a:rPr>
                      <m:t>−20</m:t>
                    </m:r>
                    <m:r>
                      <a:rPr lang="en-US" sz="2200">
                        <a:latin typeface="Cambria Math" panose="02040503050406030204" pitchFamily="18" charset="0"/>
                      </a:rPr>
                      <m:t>=0</m:t>
                    </m:r>
                  </m:oMath>
                </a14:m>
                <a:endParaRPr lang="en-US" sz="2200" dirty="0"/>
              </a:p>
              <a:p>
                <a:pPr marL="1143000" lvl="2" indent="-457200">
                  <a:buFont typeface="+mj-lt"/>
                  <a:buAutoNum type="alphaLcParenR"/>
                </a:pPr>
                <a:r>
                  <a:rPr lang="en-US" sz="2200" dirty="0"/>
                  <a:t>4</a:t>
                </a:r>
                <a14:m>
                  <m:oMath xmlns:m="http://schemas.openxmlformats.org/officeDocument/2006/math">
                    <m:sSup>
                      <m:sSupPr>
                        <m:ctrlPr>
                          <a:rPr lang="el-GR" sz="2200" i="1">
                            <a:latin typeface="Cambria Math" panose="02040503050406030204" pitchFamily="18" charset="0"/>
                          </a:rPr>
                        </m:ctrlPr>
                      </m:sSupPr>
                      <m:e>
                        <m:r>
                          <a:rPr lang="en-US" sz="2200" i="1">
                            <a:latin typeface="Cambria Math" panose="02040503050406030204" pitchFamily="18" charset="0"/>
                          </a:rPr>
                          <m:t>𝑥</m:t>
                        </m:r>
                      </m:e>
                      <m:sup>
                        <m:r>
                          <a:rPr lang="en-US" sz="2200" i="1">
                            <a:latin typeface="Cambria Math" panose="02040503050406030204" pitchFamily="18" charset="0"/>
                          </a:rPr>
                          <m:t>2</m:t>
                        </m:r>
                      </m:sup>
                    </m:sSup>
                    <m:r>
                      <a:rPr lang="en-US" sz="2200" i="1">
                        <a:latin typeface="Cambria Math" panose="02040503050406030204" pitchFamily="18" charset="0"/>
                      </a:rPr>
                      <m:t>+</m:t>
                    </m:r>
                    <m:sSup>
                      <m:sSupPr>
                        <m:ctrlPr>
                          <a:rPr lang="el-GR" sz="2200" i="1">
                            <a:latin typeface="Cambria Math" panose="02040503050406030204" pitchFamily="18" charset="0"/>
                          </a:rPr>
                        </m:ctrlPr>
                      </m:sSupPr>
                      <m:e>
                        <m:r>
                          <a:rPr lang="en-US" sz="2200" b="0" i="1" smtClean="0">
                            <a:latin typeface="Cambria Math" panose="02040503050406030204" pitchFamily="18" charset="0"/>
                          </a:rPr>
                          <m:t>4</m:t>
                        </m:r>
                        <m:r>
                          <a:rPr lang="en-US" sz="2200" i="1">
                            <a:latin typeface="Cambria Math" panose="02040503050406030204" pitchFamily="18" charset="0"/>
                          </a:rPr>
                          <m:t>𝑦</m:t>
                        </m:r>
                      </m:e>
                      <m:sup>
                        <m:r>
                          <a:rPr lang="en-US" sz="2200" i="1">
                            <a:latin typeface="Cambria Math" panose="02040503050406030204" pitchFamily="18" charset="0"/>
                          </a:rPr>
                          <m:t>2</m:t>
                        </m:r>
                      </m:sup>
                    </m:sSup>
                    <m:r>
                      <a:rPr lang="en-US" sz="2200">
                        <a:latin typeface="Cambria Math" panose="02040503050406030204" pitchFamily="18" charset="0"/>
                      </a:rPr>
                      <m:t>−4</m:t>
                    </m:r>
                    <m:r>
                      <m:rPr>
                        <m:sty m:val="p"/>
                      </m:rPr>
                      <a:rPr lang="el-GR" sz="2200">
                        <a:latin typeface="Cambria Math" panose="02040503050406030204" pitchFamily="18" charset="0"/>
                      </a:rPr>
                      <m:t>x</m:t>
                    </m:r>
                    <m:r>
                      <a:rPr lang="en-US" sz="2200">
                        <a:latin typeface="Cambria Math" panose="02040503050406030204" pitchFamily="18" charset="0"/>
                      </a:rPr>
                      <m:t>+2</m:t>
                    </m:r>
                    <m:r>
                      <a:rPr lang="en-US" sz="2200" b="0" i="0" smtClean="0">
                        <a:latin typeface="Cambria Math" panose="02040503050406030204" pitchFamily="18" charset="0"/>
                      </a:rPr>
                      <m:t>0</m:t>
                    </m:r>
                    <m:r>
                      <m:rPr>
                        <m:sty m:val="p"/>
                      </m:rPr>
                      <a:rPr lang="en-US" sz="2200">
                        <a:latin typeface="Cambria Math" panose="02040503050406030204" pitchFamily="18" charset="0"/>
                      </a:rPr>
                      <m:t>y</m:t>
                    </m:r>
                    <m:r>
                      <a:rPr lang="en-US" sz="2200" b="0" i="0" smtClean="0">
                        <a:latin typeface="Cambria Math" panose="02040503050406030204" pitchFamily="18" charset="0"/>
                      </a:rPr>
                      <m:t>+36</m:t>
                    </m:r>
                    <m:r>
                      <a:rPr lang="en-US" sz="2200">
                        <a:latin typeface="Cambria Math" panose="02040503050406030204" pitchFamily="18" charset="0"/>
                      </a:rPr>
                      <m:t>=0</m:t>
                    </m:r>
                  </m:oMath>
                </a14:m>
                <a:endParaRPr lang="el-GR" sz="2200" dirty="0"/>
              </a:p>
              <a:p>
                <a:pPr marL="342900" lvl="1" indent="0">
                  <a:buNone/>
                </a:pPr>
                <a:endParaRPr lang="el-GR" dirty="0"/>
              </a:p>
            </p:txBody>
          </p:sp>
        </mc:Choice>
        <mc:Fallback xmlns="">
          <p:sp>
            <p:nvSpPr>
              <p:cNvPr id="3" name="Θέση περιεχομένου 2">
                <a:extLst>
                  <a:ext uri="{FF2B5EF4-FFF2-40B4-BE49-F238E27FC236}">
                    <a16:creationId xmlns:a16="http://schemas.microsoft.com/office/drawing/2014/main" id="{8D6E4658-B350-4274-BFF6-7A35700B8D69}"/>
                  </a:ext>
                </a:extLst>
              </p:cNvPr>
              <p:cNvSpPr>
                <a:spLocks noGrp="1" noRot="1" noChangeAspect="1" noMove="1" noResize="1" noEditPoints="1" noAdjustHandles="1" noChangeArrowheads="1" noChangeShapeType="1" noTextEdit="1"/>
              </p:cNvSpPr>
              <p:nvPr>
                <p:ph idx="1"/>
              </p:nvPr>
            </p:nvSpPr>
            <p:spPr>
              <a:xfrm>
                <a:off x="628650" y="1690688"/>
                <a:ext cx="7886700" cy="4802185"/>
              </a:xfrm>
              <a:blipFill>
                <a:blip r:embed="rId2"/>
                <a:stretch>
                  <a:fillRect l="-1005" t="-2284" r="-1005" b="-2157"/>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D01FFF9E-A9CA-4C95-8D79-2EAB843AF61B}"/>
              </a:ext>
            </a:extLst>
          </p:cNvPr>
          <p:cNvSpPr>
            <a:spLocks noGrp="1"/>
          </p:cNvSpPr>
          <p:nvPr>
            <p:ph type="sldNum" sz="quarter" idx="12"/>
          </p:nvPr>
        </p:nvSpPr>
        <p:spPr/>
        <p:txBody>
          <a:bodyPr/>
          <a:lstStyle/>
          <a:p>
            <a:fld id="{003E9CAC-55C9-4A9C-8818-9EF9568D413F}" type="slidenum">
              <a:rPr lang="en-US" smtClean="0"/>
              <a:t>18</a:t>
            </a:fld>
            <a:endParaRPr lang="en-US"/>
          </a:p>
        </p:txBody>
      </p:sp>
    </p:spTree>
    <p:extLst>
      <p:ext uri="{BB962C8B-B14F-4D97-AF65-F5344CB8AC3E}">
        <p14:creationId xmlns:p14="http://schemas.microsoft.com/office/powerpoint/2010/main" val="52922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3C1BE4-0E5B-4BB9-9034-9CFEDD6243B9}"/>
              </a:ext>
            </a:extLst>
          </p:cNvPr>
          <p:cNvSpPr>
            <a:spLocks noGrp="1"/>
          </p:cNvSpPr>
          <p:nvPr>
            <p:ph type="title"/>
          </p:nvPr>
        </p:nvSpPr>
        <p:spPr>
          <a:xfrm>
            <a:off x="628650" y="365127"/>
            <a:ext cx="7886700" cy="619612"/>
          </a:xfrm>
        </p:spPr>
        <p:txBody>
          <a:bodyPr/>
          <a:lstStyle/>
          <a:p>
            <a:r>
              <a:rPr lang="el-GR" sz="3200" dirty="0"/>
              <a:t>Η έλλειψη</a:t>
            </a:r>
            <a:endParaRPr lang="el-GR" dirty="0"/>
          </a:p>
        </p:txBody>
      </p:sp>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id="{5555727C-1D1C-480A-B38D-538354D2017C}"/>
                  </a:ext>
                </a:extLst>
              </p:cNvPr>
              <p:cNvSpPr>
                <a:spLocks noGrp="1"/>
              </p:cNvSpPr>
              <p:nvPr>
                <p:ph idx="1"/>
              </p:nvPr>
            </p:nvSpPr>
            <p:spPr>
              <a:xfrm>
                <a:off x="628650" y="1181686"/>
                <a:ext cx="4815547" cy="5174665"/>
              </a:xfrm>
            </p:spPr>
            <p:txBody>
              <a:bodyPr>
                <a:normAutofit fontScale="92500" lnSpcReduction="20000"/>
              </a:bodyPr>
              <a:lstStyle/>
              <a:p>
                <a:r>
                  <a:rPr lang="el-GR" sz="2200" dirty="0"/>
                  <a:t>Ο γεωμετρικός τόπος των σημείων του επιπέδου των οποίων το άθροισμα των αποστάσεων από δύο δοθέντα σημεία</a:t>
                </a:r>
                <a14:m>
                  <m:oMath xmlns:m="http://schemas.openxmlformats.org/officeDocument/2006/math">
                    <m:r>
                      <a:rPr lang="en-US" sz="2200" i="1">
                        <a:latin typeface="Cambria Math" panose="02040503050406030204" pitchFamily="18" charset="0"/>
                      </a:rPr>
                      <m:t>,</m:t>
                    </m:r>
                    <m:sSup>
                      <m:sSupPr>
                        <m:ctrlPr>
                          <a:rPr lang="el-GR" sz="2200" i="1" dirty="0">
                            <a:latin typeface="Cambria Math" panose="02040503050406030204" pitchFamily="18" charset="0"/>
                          </a:rPr>
                        </m:ctrlPr>
                      </m:sSupPr>
                      <m:e>
                        <m:r>
                          <a:rPr lang="en-US" sz="2200" i="1" dirty="0">
                            <a:latin typeface="Cambria Math" panose="02040503050406030204" pitchFamily="18" charset="0"/>
                          </a:rPr>
                          <m:t>𝐹</m:t>
                        </m:r>
                      </m:e>
                      <m:sup>
                        <m:r>
                          <a:rPr lang="el-GR" sz="2200" i="1" dirty="0">
                            <a:latin typeface="Cambria Math" panose="02040503050406030204" pitchFamily="18" charset="0"/>
                          </a:rPr>
                          <m:t>′</m:t>
                        </m:r>
                      </m:sup>
                    </m:sSup>
                    <m:r>
                      <a:rPr lang="en-US" sz="2200" b="0" i="1" smtClean="0">
                        <a:latin typeface="Cambria Math" panose="02040503050406030204" pitchFamily="18" charset="0"/>
                      </a:rPr>
                      <m:t>,</m:t>
                    </m:r>
                    <m:r>
                      <a:rPr lang="en-US" sz="2200" i="1">
                        <a:latin typeface="Cambria Math" panose="02040503050406030204" pitchFamily="18" charset="0"/>
                      </a:rPr>
                      <m:t>𝐹</m:t>
                    </m:r>
                  </m:oMath>
                </a14:m>
                <a:r>
                  <a:rPr lang="en-US" sz="2200" dirty="0"/>
                  <a:t>, </a:t>
                </a:r>
                <a:r>
                  <a:rPr lang="el-GR" sz="2200" dirty="0"/>
                  <a:t>παραμένει σταθερό ονομάζεται </a:t>
                </a:r>
                <a:r>
                  <a:rPr lang="el-GR" sz="2200" b="1" dirty="0"/>
                  <a:t>έλλειψη</a:t>
                </a:r>
                <a:r>
                  <a:rPr lang="el-GR" sz="2200" dirty="0"/>
                  <a:t> και τα σημεία </a:t>
                </a:r>
                <a14:m>
                  <m:oMath xmlns:m="http://schemas.openxmlformats.org/officeDocument/2006/math">
                    <m:sSup>
                      <m:sSupPr>
                        <m:ctrlPr>
                          <a:rPr lang="el-GR" sz="2200" i="1" dirty="0">
                            <a:latin typeface="Cambria Math" panose="02040503050406030204" pitchFamily="18" charset="0"/>
                          </a:rPr>
                        </m:ctrlPr>
                      </m:sSupPr>
                      <m:e>
                        <m:r>
                          <a:rPr lang="en-US" sz="2200" i="1" dirty="0">
                            <a:latin typeface="Cambria Math" panose="02040503050406030204" pitchFamily="18" charset="0"/>
                          </a:rPr>
                          <m:t>𝐹</m:t>
                        </m:r>
                      </m:e>
                      <m:sup>
                        <m:r>
                          <a:rPr lang="el-GR" sz="2200" i="1" dirty="0">
                            <a:latin typeface="Cambria Math" panose="02040503050406030204" pitchFamily="18" charset="0"/>
                          </a:rPr>
                          <m:t>′</m:t>
                        </m:r>
                      </m:sup>
                    </m:sSup>
                    <m:r>
                      <a:rPr lang="en-US" sz="2200" i="1">
                        <a:latin typeface="Cambria Math" panose="02040503050406030204" pitchFamily="18" charset="0"/>
                      </a:rPr>
                      <m:t>,</m:t>
                    </m:r>
                    <m:r>
                      <a:rPr lang="en-US" sz="2200" i="1">
                        <a:latin typeface="Cambria Math" panose="02040503050406030204" pitchFamily="18" charset="0"/>
                      </a:rPr>
                      <m:t>𝐹</m:t>
                    </m:r>
                    <m:r>
                      <a:rPr lang="el-GR" sz="2200">
                        <a:latin typeface="Cambria Math" panose="02040503050406030204" pitchFamily="18" charset="0"/>
                      </a:rPr>
                      <m:t>,</m:t>
                    </m:r>
                  </m:oMath>
                </a14:m>
                <a:r>
                  <a:rPr lang="el-GR" sz="2200" dirty="0"/>
                  <a:t> </a:t>
                </a:r>
                <a:r>
                  <a:rPr lang="el-GR" sz="2200" b="1" dirty="0"/>
                  <a:t>εστίες </a:t>
                </a:r>
                <a:r>
                  <a:rPr lang="el-GR" sz="2200" dirty="0"/>
                  <a:t>της έλλειψης.</a:t>
                </a:r>
              </a:p>
              <a:p>
                <a:endParaRPr lang="el-GR" sz="2200" dirty="0"/>
              </a:p>
              <a:p>
                <a:r>
                  <a:rPr lang="el-GR" sz="2200" dirty="0"/>
                  <a:t>Έστω μια έλλειψη </a:t>
                </a:r>
                <a14:m>
                  <m:oMath xmlns:m="http://schemas.openxmlformats.org/officeDocument/2006/math">
                    <m:r>
                      <a:rPr lang="el-GR" sz="2200" i="1">
                        <a:latin typeface="Cambria Math" panose="02040503050406030204" pitchFamily="18" charset="0"/>
                      </a:rPr>
                      <m:t>𝐶</m:t>
                    </m:r>
                  </m:oMath>
                </a14:m>
                <a:r>
                  <a:rPr lang="el-GR" sz="2200" dirty="0"/>
                  <a:t> με εστίες </a:t>
                </a:r>
                <a14:m>
                  <m:oMath xmlns:m="http://schemas.openxmlformats.org/officeDocument/2006/math">
                    <m:r>
                      <a:rPr lang="en-US" sz="2200" i="1" dirty="0">
                        <a:latin typeface="Cambria Math" panose="02040503050406030204" pitchFamily="18" charset="0"/>
                      </a:rPr>
                      <m:t>𝐹</m:t>
                    </m:r>
                    <m:r>
                      <a:rPr lang="el-GR" sz="2200" i="1">
                        <a:latin typeface="Cambria Math" panose="02040503050406030204" pitchFamily="18" charset="0"/>
                      </a:rPr>
                      <m:t>′ </m:t>
                    </m:r>
                  </m:oMath>
                </a14:m>
                <a:r>
                  <a:rPr lang="el-GR" sz="2200" dirty="0"/>
                  <a:t>και </a:t>
                </a:r>
                <a14:m>
                  <m:oMath xmlns:m="http://schemas.openxmlformats.org/officeDocument/2006/math">
                    <m:r>
                      <a:rPr lang="en-US" sz="2200" i="1">
                        <a:latin typeface="Cambria Math" panose="02040503050406030204" pitchFamily="18" charset="0"/>
                      </a:rPr>
                      <m:t>𝐹</m:t>
                    </m:r>
                  </m:oMath>
                </a14:m>
                <a:r>
                  <a:rPr lang="el-GR" sz="2200" dirty="0"/>
                  <a:t>. Η εξίσωση της έλλειψης ως προς σύστημα συντεταγμένων </a:t>
                </a:r>
                <a14:m>
                  <m:oMath xmlns:m="http://schemas.openxmlformats.org/officeDocument/2006/math">
                    <m:r>
                      <a:rPr lang="el-GR" sz="2200" i="1">
                        <a:latin typeface="Cambria Math" panose="02040503050406030204" pitchFamily="18" charset="0"/>
                      </a:rPr>
                      <m:t>𝑂𝑥𝑦</m:t>
                    </m:r>
                  </m:oMath>
                </a14:m>
                <a:r>
                  <a:rPr lang="el-GR" sz="2200" dirty="0"/>
                  <a:t> με άξονα των </a:t>
                </a:r>
                <a14:m>
                  <m:oMath xmlns:m="http://schemas.openxmlformats.org/officeDocument/2006/math">
                    <m:r>
                      <a:rPr lang="el-GR" sz="2200" i="1">
                        <a:latin typeface="Cambria Math" panose="02040503050406030204" pitchFamily="18" charset="0"/>
                      </a:rPr>
                      <m:t>𝑥</m:t>
                    </m:r>
                  </m:oMath>
                </a14:m>
                <a:r>
                  <a:rPr lang="el-GR" sz="2200" dirty="0"/>
                  <a:t> την ευθεία </a:t>
                </a:r>
                <a14:m>
                  <m:oMath xmlns:m="http://schemas.openxmlformats.org/officeDocument/2006/math">
                    <m:sSup>
                      <m:sSupPr>
                        <m:ctrlPr>
                          <a:rPr lang="el-GR" sz="2200" i="1">
                            <a:latin typeface="Cambria Math" panose="02040503050406030204" pitchFamily="18" charset="0"/>
                          </a:rPr>
                        </m:ctrlPr>
                      </m:sSupPr>
                      <m:e>
                        <m:r>
                          <a:rPr lang="en-US" sz="2200" i="1">
                            <a:latin typeface="Cambria Math" panose="02040503050406030204" pitchFamily="18" charset="0"/>
                          </a:rPr>
                          <m:t>𝐹</m:t>
                        </m:r>
                      </m:e>
                      <m:sup>
                        <m:r>
                          <a:rPr lang="el-GR" sz="2200" i="1">
                            <a:latin typeface="Cambria Math" panose="02040503050406030204" pitchFamily="18" charset="0"/>
                          </a:rPr>
                          <m:t>′</m:t>
                        </m:r>
                      </m:sup>
                    </m:sSup>
                    <m:r>
                      <a:rPr lang="en-US" sz="2200" i="1">
                        <a:latin typeface="Cambria Math" panose="02040503050406030204" pitchFamily="18" charset="0"/>
                      </a:rPr>
                      <m:t>𝐹</m:t>
                    </m:r>
                  </m:oMath>
                </a14:m>
                <a:r>
                  <a:rPr lang="el-GR" sz="2200" dirty="0"/>
                  <a:t> και άξονα των </a:t>
                </a:r>
                <a14:m>
                  <m:oMath xmlns:m="http://schemas.openxmlformats.org/officeDocument/2006/math">
                    <m:r>
                      <a:rPr lang="el-GR" sz="2200" i="1" dirty="0">
                        <a:latin typeface="Cambria Math" panose="02040503050406030204" pitchFamily="18" charset="0"/>
                      </a:rPr>
                      <m:t>𝑦</m:t>
                    </m:r>
                  </m:oMath>
                </a14:m>
                <a:r>
                  <a:rPr lang="el-GR" sz="2200" dirty="0"/>
                  <a:t> τη </a:t>
                </a:r>
                <a:r>
                  <a:rPr lang="el-GR" sz="2200" dirty="0" err="1"/>
                  <a:t>μεσοκάθετο</a:t>
                </a:r>
                <a:r>
                  <a:rPr lang="el-GR" sz="2200" dirty="0"/>
                  <a:t> του </a:t>
                </a:r>
                <a14:m>
                  <m:oMath xmlns:m="http://schemas.openxmlformats.org/officeDocument/2006/math">
                    <m:sSup>
                      <m:sSupPr>
                        <m:ctrlPr>
                          <a:rPr lang="el-GR" sz="2200" i="1">
                            <a:latin typeface="Cambria Math" panose="02040503050406030204" pitchFamily="18" charset="0"/>
                          </a:rPr>
                        </m:ctrlPr>
                      </m:sSupPr>
                      <m:e>
                        <m:r>
                          <a:rPr lang="en-US" sz="2200" i="1">
                            <a:latin typeface="Cambria Math" panose="02040503050406030204" pitchFamily="18" charset="0"/>
                          </a:rPr>
                          <m:t>𝐹</m:t>
                        </m:r>
                      </m:e>
                      <m:sup>
                        <m:r>
                          <a:rPr lang="el-GR" sz="2200" i="1">
                            <a:latin typeface="Cambria Math" panose="02040503050406030204" pitchFamily="18" charset="0"/>
                          </a:rPr>
                          <m:t>′</m:t>
                        </m:r>
                      </m:sup>
                    </m:sSup>
                    <m:r>
                      <a:rPr lang="en-US" sz="2200" i="1">
                        <a:latin typeface="Cambria Math" panose="02040503050406030204" pitchFamily="18" charset="0"/>
                      </a:rPr>
                      <m:t>𝐹</m:t>
                    </m:r>
                    <m:r>
                      <m:rPr>
                        <m:nor/>
                      </m:rPr>
                      <a:rPr lang="el-GR" sz="2200" dirty="0"/>
                      <m:t> </m:t>
                    </m:r>
                  </m:oMath>
                </a14:m>
                <a:r>
                  <a:rPr lang="el-GR" sz="2200" i="1" dirty="0"/>
                  <a:t>, </a:t>
                </a:r>
                <a:endParaRPr lang="en-US" sz="2200" i="1"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l-GR" b="1" i="1" smtClean="0">
                              <a:latin typeface="Cambria Math" panose="02040503050406030204" pitchFamily="18" charset="0"/>
                            </a:rPr>
                          </m:ctrlPr>
                        </m:fPr>
                        <m:num>
                          <m:sSup>
                            <m:sSupPr>
                              <m:ctrlPr>
                                <a:rPr lang="el-GR" b="1" i="1" smtClean="0">
                                  <a:latin typeface="Cambria Math" panose="02040503050406030204" pitchFamily="18" charset="0"/>
                                </a:rPr>
                              </m:ctrlPr>
                            </m:sSupPr>
                            <m:e>
                              <m:r>
                                <a:rPr lang="en-US" b="1" i="1" smtClean="0">
                                  <a:latin typeface="Cambria Math" panose="02040503050406030204" pitchFamily="18" charset="0"/>
                                </a:rPr>
                                <m:t>𝒙</m:t>
                              </m:r>
                            </m:e>
                            <m:sup>
                              <m:r>
                                <a:rPr lang="en-US" b="1" i="1" smtClean="0">
                                  <a:latin typeface="Cambria Math" panose="02040503050406030204" pitchFamily="18" charset="0"/>
                                </a:rPr>
                                <m:t>𝟐</m:t>
                              </m:r>
                            </m:sup>
                          </m:sSup>
                        </m:num>
                        <m:den>
                          <m:sSup>
                            <m:sSupPr>
                              <m:ctrlPr>
                                <a:rPr lang="el-GR" b="1" i="1">
                                  <a:latin typeface="Cambria Math" panose="02040503050406030204" pitchFamily="18" charset="0"/>
                                </a:rPr>
                              </m:ctrlPr>
                            </m:sSupPr>
                            <m:e>
                              <m:r>
                                <a:rPr lang="en-US" b="1" i="1" smtClean="0">
                                  <a:latin typeface="Cambria Math" panose="02040503050406030204" pitchFamily="18" charset="0"/>
                                </a:rPr>
                                <m:t>𝒂</m:t>
                              </m:r>
                            </m:e>
                            <m:sup>
                              <m:r>
                                <a:rPr lang="en-US" b="1" i="1">
                                  <a:latin typeface="Cambria Math" panose="02040503050406030204" pitchFamily="18" charset="0"/>
                                </a:rPr>
                                <m:t>𝟐</m:t>
                              </m:r>
                            </m:sup>
                          </m:sSup>
                        </m:den>
                      </m:f>
                      <m:r>
                        <a:rPr lang="en-US" b="1" i="1" smtClean="0">
                          <a:latin typeface="Cambria Math" panose="02040503050406030204" pitchFamily="18" charset="0"/>
                        </a:rPr>
                        <m:t>+</m:t>
                      </m:r>
                      <m:f>
                        <m:fPr>
                          <m:ctrlPr>
                            <a:rPr lang="el-GR" b="1" i="1">
                              <a:latin typeface="Cambria Math" panose="02040503050406030204" pitchFamily="18" charset="0"/>
                            </a:rPr>
                          </m:ctrlPr>
                        </m:fPr>
                        <m:num>
                          <m:sSup>
                            <m:sSupPr>
                              <m:ctrlPr>
                                <a:rPr lang="el-GR" b="1" i="1">
                                  <a:latin typeface="Cambria Math" panose="02040503050406030204" pitchFamily="18" charset="0"/>
                                </a:rPr>
                              </m:ctrlPr>
                            </m:sSupPr>
                            <m:e>
                              <m:r>
                                <a:rPr lang="en-US" b="1" i="1" smtClean="0">
                                  <a:latin typeface="Cambria Math" panose="02040503050406030204" pitchFamily="18" charset="0"/>
                                </a:rPr>
                                <m:t>𝒚</m:t>
                              </m:r>
                            </m:e>
                            <m:sup>
                              <m:r>
                                <a:rPr lang="en-US" b="1" i="1">
                                  <a:latin typeface="Cambria Math" panose="02040503050406030204" pitchFamily="18" charset="0"/>
                                </a:rPr>
                                <m:t>𝟐</m:t>
                              </m:r>
                            </m:sup>
                          </m:sSup>
                        </m:num>
                        <m:den>
                          <m:sSup>
                            <m:sSupPr>
                              <m:ctrlPr>
                                <a:rPr lang="el-GR" b="1" i="1">
                                  <a:latin typeface="Cambria Math" panose="02040503050406030204" pitchFamily="18" charset="0"/>
                                </a:rPr>
                              </m:ctrlPr>
                            </m:sSupPr>
                            <m:e>
                              <m:r>
                                <a:rPr lang="en-US" b="1" i="1" smtClean="0">
                                  <a:latin typeface="Cambria Math" panose="02040503050406030204" pitchFamily="18" charset="0"/>
                                </a:rPr>
                                <m:t>𝒃</m:t>
                              </m:r>
                            </m:e>
                            <m:sup>
                              <m:r>
                                <a:rPr lang="en-US" b="1" i="1">
                                  <a:latin typeface="Cambria Math" panose="02040503050406030204" pitchFamily="18" charset="0"/>
                                </a:rPr>
                                <m:t>𝟐</m:t>
                              </m:r>
                            </m:sup>
                          </m:sSup>
                        </m:den>
                      </m:f>
                      <m:r>
                        <a:rPr lang="en-US" b="1" i="1" smtClean="0">
                          <a:latin typeface="Cambria Math" panose="02040503050406030204" pitchFamily="18" charset="0"/>
                        </a:rPr>
                        <m:t>=</m:t>
                      </m:r>
                      <m:r>
                        <a:rPr lang="en-US" b="1" i="1" smtClean="0">
                          <a:latin typeface="Cambria Math" panose="02040503050406030204" pitchFamily="18" charset="0"/>
                        </a:rPr>
                        <m:t>𝟏</m:t>
                      </m:r>
                    </m:oMath>
                  </m:oMathPara>
                </a14:m>
                <a:endParaRPr lang="en-US" b="1" dirty="0"/>
              </a:p>
              <a:p>
                <a:pPr marL="0" indent="0">
                  <a:buNone/>
                </a:pPr>
                <a:endParaRPr lang="el-GR" dirty="0"/>
              </a:p>
              <a:p>
                <a:pPr marL="0" indent="0">
                  <a:buNone/>
                </a:pPr>
                <a:r>
                  <a:rPr lang="el-GR" dirty="0"/>
                  <a:t>όπου </a:t>
                </a:r>
                <a14:m>
                  <m:oMath xmlns:m="http://schemas.openxmlformats.org/officeDocument/2006/math">
                    <m:r>
                      <a:rPr lang="en-US" i="1">
                        <a:latin typeface="Cambria Math" panose="02040503050406030204" pitchFamily="18" charset="0"/>
                      </a:rPr>
                      <m:t>𝑏</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sSup>
                          <m:sSupPr>
                            <m:ctrlPr>
                              <a:rPr lang="el-GR"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2</m:t>
                            </m:r>
                          </m:sup>
                        </m:sSup>
                        <m:r>
                          <a:rPr lang="el-GR" b="0" i="1" smtClean="0">
                            <a:latin typeface="Cambria Math" panose="02040503050406030204" pitchFamily="18" charset="0"/>
                          </a:rPr>
                          <m:t>−</m:t>
                        </m:r>
                        <m:sSup>
                          <m:sSupPr>
                            <m:ctrlPr>
                              <a:rPr lang="el-GR" i="1">
                                <a:latin typeface="Cambria Math" panose="02040503050406030204" pitchFamily="18" charset="0"/>
                              </a:rPr>
                            </m:ctrlPr>
                          </m:sSupPr>
                          <m:e>
                            <m:r>
                              <a:rPr lang="en-US" b="0" i="1" smtClean="0">
                                <a:latin typeface="Cambria Math" panose="02040503050406030204" pitchFamily="18" charset="0"/>
                              </a:rPr>
                              <m:t>𝑐</m:t>
                            </m:r>
                          </m:e>
                          <m:sup>
                            <m:r>
                              <a:rPr lang="en-US" i="1">
                                <a:latin typeface="Cambria Math" panose="02040503050406030204" pitchFamily="18" charset="0"/>
                              </a:rPr>
                              <m:t>2</m:t>
                            </m:r>
                          </m:sup>
                        </m:sSup>
                      </m:e>
                    </m:rad>
                  </m:oMath>
                </a14:m>
                <a:r>
                  <a:rPr lang="en-US" dirty="0"/>
                  <a:t> </a:t>
                </a:r>
                <a:r>
                  <a:rPr lang="el-GR" dirty="0"/>
                  <a:t>και </a:t>
                </a:r>
                <a14:m>
                  <m:oMath xmlns:m="http://schemas.openxmlformats.org/officeDocument/2006/math">
                    <m:r>
                      <a:rPr lang="en-US" i="1">
                        <a:latin typeface="Cambria Math" panose="02040503050406030204" pitchFamily="18" charset="0"/>
                      </a:rPr>
                      <m:t>𝑎</m:t>
                    </m:r>
                  </m:oMath>
                </a14:m>
                <a:r>
                  <a:rPr lang="el-GR" dirty="0"/>
                  <a:t>= το άθροισμα των αποστάσεων του τυχόντος σημείου από τις εστίες.</a:t>
                </a:r>
                <a:endParaRPr lang="en-US" dirty="0"/>
              </a:p>
              <a:p>
                <a:pPr marL="0" indent="0">
                  <a:buNone/>
                </a:pPr>
                <a:endParaRPr lang="el-GR" dirty="0"/>
              </a:p>
            </p:txBody>
          </p:sp>
        </mc:Choice>
        <mc:Fallback>
          <p:sp>
            <p:nvSpPr>
              <p:cNvPr id="3" name="Θέση περιεχομένου 2">
                <a:extLst>
                  <a:ext uri="{FF2B5EF4-FFF2-40B4-BE49-F238E27FC236}">
                    <a16:creationId xmlns:a16="http://schemas.microsoft.com/office/drawing/2014/main" id="{5555727C-1D1C-480A-B38D-538354D2017C}"/>
                  </a:ext>
                </a:extLst>
              </p:cNvPr>
              <p:cNvSpPr>
                <a:spLocks noGrp="1" noRot="1" noChangeAspect="1" noMove="1" noResize="1" noEditPoints="1" noAdjustHandles="1" noChangeArrowheads="1" noChangeShapeType="1" noTextEdit="1"/>
              </p:cNvSpPr>
              <p:nvPr>
                <p:ph idx="1"/>
              </p:nvPr>
            </p:nvSpPr>
            <p:spPr>
              <a:xfrm>
                <a:off x="628650" y="1181686"/>
                <a:ext cx="4815547" cy="5174665"/>
              </a:xfrm>
              <a:blipFill>
                <a:blip r:embed="rId2"/>
                <a:stretch>
                  <a:fillRect l="-1139" t="-2238"/>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E1DD7D89-1C8A-48FA-A2F7-7C8760540D77}"/>
              </a:ext>
            </a:extLst>
          </p:cNvPr>
          <p:cNvSpPr>
            <a:spLocks noGrp="1"/>
          </p:cNvSpPr>
          <p:nvPr>
            <p:ph type="sldNum" sz="quarter" idx="12"/>
          </p:nvPr>
        </p:nvSpPr>
        <p:spPr/>
        <p:txBody>
          <a:bodyPr/>
          <a:lstStyle/>
          <a:p>
            <a:fld id="{003E9CAC-55C9-4A9C-8818-9EF9568D413F}" type="slidenum">
              <a:rPr lang="en-US" smtClean="0"/>
              <a:t>19</a:t>
            </a:fld>
            <a:endParaRPr lang="en-US"/>
          </a:p>
        </p:txBody>
      </p:sp>
      <p:pic>
        <p:nvPicPr>
          <p:cNvPr id="5" name="Εικόνα 4">
            <a:extLst>
              <a:ext uri="{FF2B5EF4-FFF2-40B4-BE49-F238E27FC236}">
                <a16:creationId xmlns:a16="http://schemas.microsoft.com/office/drawing/2014/main" id="{8EBC88A3-1F68-42FE-8594-7212200ADA69}"/>
              </a:ext>
            </a:extLst>
          </p:cNvPr>
          <p:cNvPicPr>
            <a:picLocks noChangeAspect="1"/>
          </p:cNvPicPr>
          <p:nvPr/>
        </p:nvPicPr>
        <p:blipFill>
          <a:blip r:embed="rId3"/>
          <a:stretch>
            <a:fillRect/>
          </a:stretch>
        </p:blipFill>
        <p:spPr>
          <a:xfrm>
            <a:off x="5236949" y="1858502"/>
            <a:ext cx="3907052" cy="3079258"/>
          </a:xfrm>
          <a:prstGeom prst="rect">
            <a:avLst/>
          </a:prstGeom>
        </p:spPr>
      </p:pic>
    </p:spTree>
    <p:extLst>
      <p:ext uri="{BB962C8B-B14F-4D97-AF65-F5344CB8AC3E}">
        <p14:creationId xmlns:p14="http://schemas.microsoft.com/office/powerpoint/2010/main" val="230913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C009D-7B71-481A-8FC3-AF57F220A2F0}"/>
              </a:ext>
            </a:extLst>
          </p:cNvPr>
          <p:cNvSpPr>
            <a:spLocks noGrp="1"/>
          </p:cNvSpPr>
          <p:nvPr>
            <p:ph type="title"/>
          </p:nvPr>
        </p:nvSpPr>
        <p:spPr/>
        <p:txBody>
          <a:bodyPr/>
          <a:lstStyle/>
          <a:p>
            <a:r>
              <a:rPr lang="el-GR" b="1" dirty="0"/>
              <a:t>ΠΑΠΠΟΥ ΑΛΕΞΑΝ∆ΡΕΩΣ ΣΥΝΑΓΩΓΗΣ Ζ 634.1 1</a:t>
            </a:r>
          </a:p>
        </p:txBody>
      </p:sp>
      <p:sp>
        <p:nvSpPr>
          <p:cNvPr id="3" name="Content Placeholder 2">
            <a:extLst>
              <a:ext uri="{FF2B5EF4-FFF2-40B4-BE49-F238E27FC236}">
                <a16:creationId xmlns:a16="http://schemas.microsoft.com/office/drawing/2014/main" id="{B16D91A9-338D-4D61-97A4-032897D5C3C1}"/>
              </a:ext>
            </a:extLst>
          </p:cNvPr>
          <p:cNvSpPr>
            <a:spLocks noGrp="1"/>
          </p:cNvSpPr>
          <p:nvPr>
            <p:ph idx="1"/>
          </p:nvPr>
        </p:nvSpPr>
        <p:spPr/>
        <p:txBody>
          <a:bodyPr>
            <a:normAutofit lnSpcReduction="10000"/>
          </a:bodyPr>
          <a:lstStyle/>
          <a:p>
            <a:r>
              <a:rPr lang="el-GR" b="1" dirty="0"/>
              <a:t>Ανάλυση</a:t>
            </a:r>
            <a:r>
              <a:rPr lang="el-GR" dirty="0"/>
              <a:t>, λοιπόν είναι µια οδός [η οποία ξεκινάει] </a:t>
            </a:r>
            <a:r>
              <a:rPr lang="el-GR" dirty="0">
                <a:solidFill>
                  <a:srgbClr val="FF0000"/>
                </a:solidFill>
              </a:rPr>
              <a:t>µε την αποδοχή του ζητουµένου, [και καταλήγει] µετά από διαδοχικούς συµπερασµούς, σε κάτι το οποίο είναι αποδεκτό δια συνθέσεως. </a:t>
            </a:r>
            <a:r>
              <a:rPr lang="el-GR" dirty="0"/>
              <a:t>∆ιότι στη µεν ανάλυση, υποθέτοντας το ζητούµενο ως γεγονός </a:t>
            </a:r>
            <a:r>
              <a:rPr lang="el-GR" dirty="0">
                <a:solidFill>
                  <a:srgbClr val="FFC000"/>
                </a:solidFill>
              </a:rPr>
              <a:t>ερευνούµε από πού προκύπτει αυτό, και κατόπιν ποιο [είναι] το προηγούµενο εκείνου, µέχρις ότου καταλήξουµε, προχωρώντας αντίστροφα κατ’ αυτόν τον τρόπο σε κάτι από αυτά που ήδη γνωρίζουµε </a:t>
            </a:r>
            <a:r>
              <a:rPr lang="el-GR" dirty="0"/>
              <a:t>ή σε κάτι που επέχει θέση πρώτης αρχής· και καλούµε αυτή τη διαδικασία ανάλυση, δηλαδή «ανάπαλιν λύση». Στη δε </a:t>
            </a:r>
            <a:r>
              <a:rPr lang="el-GR" dirty="0">
                <a:solidFill>
                  <a:schemeClr val="accent6">
                    <a:lumMod val="50000"/>
                  </a:schemeClr>
                </a:solidFill>
              </a:rPr>
              <a:t>σύνθεση, αντιστρέφοντας τη διαδικασία, θέτουµε ως ήδη γεγονός αυτό στο οποίο καταλήξαµε στο τέλος µε την ανάλυση και διευθετώντας τώρα κατά τη φυσική τους τάξη, ως προηγούµενα, αυτά που προηγουµένως ήσαν επόµενα, και συνδέοντάς τα µεταξύ τους, καταλήγουµε στο τέλος στην κατασκευή του ζητουµένου</a:t>
            </a:r>
            <a:r>
              <a:rPr lang="el-GR" dirty="0"/>
              <a:t>· και αυτό το ονοµάζουµε </a:t>
            </a:r>
            <a:r>
              <a:rPr lang="el-GR" b="1" dirty="0"/>
              <a:t>σύνθεση</a:t>
            </a:r>
            <a:r>
              <a:rPr lang="el-GR" dirty="0"/>
              <a:t>. </a:t>
            </a:r>
          </a:p>
        </p:txBody>
      </p:sp>
      <p:sp>
        <p:nvSpPr>
          <p:cNvPr id="4" name="Θέση αριθμού διαφάνειας 3">
            <a:extLst>
              <a:ext uri="{FF2B5EF4-FFF2-40B4-BE49-F238E27FC236}">
                <a16:creationId xmlns:a16="http://schemas.microsoft.com/office/drawing/2014/main" id="{0B5ACC77-6C39-48E5-B9CA-51581D5C1F81}"/>
              </a:ext>
            </a:extLst>
          </p:cNvPr>
          <p:cNvSpPr>
            <a:spLocks noGrp="1"/>
          </p:cNvSpPr>
          <p:nvPr>
            <p:ph type="sldNum" sz="quarter" idx="12"/>
          </p:nvPr>
        </p:nvSpPr>
        <p:spPr/>
        <p:txBody>
          <a:bodyPr/>
          <a:lstStyle/>
          <a:p>
            <a:fld id="{003E9CAC-55C9-4A9C-8818-9EF9568D413F}" type="slidenum">
              <a:rPr lang="en-US" smtClean="0"/>
              <a:t>2</a:t>
            </a:fld>
            <a:endParaRPr lang="en-US"/>
          </a:p>
        </p:txBody>
      </p:sp>
    </p:spTree>
    <p:extLst>
      <p:ext uri="{BB962C8B-B14F-4D97-AF65-F5344CB8AC3E}">
        <p14:creationId xmlns:p14="http://schemas.microsoft.com/office/powerpoint/2010/main" val="408063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EC547-F882-4243-99DF-E23B50C085D6}"/>
              </a:ext>
            </a:extLst>
          </p:cNvPr>
          <p:cNvSpPr>
            <a:spLocks noGrp="1"/>
          </p:cNvSpPr>
          <p:nvPr>
            <p:ph type="title"/>
          </p:nvPr>
        </p:nvSpPr>
        <p:spPr>
          <a:xfrm>
            <a:off x="628650" y="365127"/>
            <a:ext cx="7886700" cy="844696"/>
          </a:xfrm>
        </p:spPr>
        <p:txBody>
          <a:bodyPr/>
          <a:lstStyle/>
          <a:p>
            <a:r>
              <a:rPr lang="el-GR" dirty="0"/>
              <a:t>Ιδιότητες της έλλειψης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59E4FCA5-3DC3-43E6-A194-A0CADB6A3620}"/>
                  </a:ext>
                </a:extLst>
              </p:cNvPr>
              <p:cNvSpPr>
                <a:spLocks noGrp="1"/>
              </p:cNvSpPr>
              <p:nvPr>
                <p:ph idx="1"/>
              </p:nvPr>
            </p:nvSpPr>
            <p:spPr>
              <a:xfrm>
                <a:off x="628650" y="1463040"/>
                <a:ext cx="7886700" cy="4713923"/>
              </a:xfrm>
            </p:spPr>
            <p:txBody>
              <a:bodyPr>
                <a:normAutofit/>
              </a:bodyPr>
              <a:lstStyle/>
              <a:p>
                <a:r>
                  <a:rPr lang="el-GR" sz="2200" dirty="0"/>
                  <a:t>Τα σημεία </a:t>
                </a:r>
                <a14:m>
                  <m:oMath xmlns:m="http://schemas.openxmlformats.org/officeDocument/2006/math">
                    <m:r>
                      <a:rPr lang="el-GR" sz="2200" i="1" dirty="0" smtClean="0">
                        <a:latin typeface="Cambria Math" panose="02040503050406030204" pitchFamily="18" charset="0"/>
                      </a:rPr>
                      <m:t>𝐴</m:t>
                    </m:r>
                    <m:r>
                      <a:rPr lang="el-GR" sz="2200" i="1" dirty="0" smtClean="0">
                        <a:latin typeface="Cambria Math" panose="02040503050406030204" pitchFamily="18" charset="0"/>
                      </a:rPr>
                      <m:t>′,</m:t>
                    </m:r>
                    <m:r>
                      <a:rPr lang="el-GR" sz="2200" i="1" dirty="0" smtClean="0">
                        <a:latin typeface="Cambria Math" panose="02040503050406030204" pitchFamily="18" charset="0"/>
                      </a:rPr>
                      <m:t>𝐴</m:t>
                    </m:r>
                    <m:r>
                      <a:rPr lang="el-GR" sz="2200" i="1" dirty="0" smtClean="0">
                        <a:latin typeface="Cambria Math" panose="02040503050406030204" pitchFamily="18" charset="0"/>
                      </a:rPr>
                      <m:t>,</m:t>
                    </m:r>
                    <m:r>
                      <a:rPr lang="el-GR" sz="2200" i="1" dirty="0" smtClean="0">
                        <a:latin typeface="Cambria Math" panose="02040503050406030204" pitchFamily="18" charset="0"/>
                      </a:rPr>
                      <m:t>𝐵</m:t>
                    </m:r>
                    <m:r>
                      <a:rPr lang="el-GR" sz="2200" i="1" dirty="0" smtClean="0">
                        <a:latin typeface="Cambria Math" panose="02040503050406030204" pitchFamily="18" charset="0"/>
                      </a:rPr>
                      <m:t>′,</m:t>
                    </m:r>
                    <m:r>
                      <a:rPr lang="el-GR" sz="2200" i="1" dirty="0" smtClean="0">
                        <a:latin typeface="Cambria Math" panose="02040503050406030204" pitchFamily="18" charset="0"/>
                      </a:rPr>
                      <m:t>𝐵</m:t>
                    </m:r>
                    <m:r>
                      <a:rPr lang="el-GR" sz="2200" i="1" dirty="0" smtClean="0">
                        <a:latin typeface="Cambria Math" panose="02040503050406030204" pitchFamily="18" charset="0"/>
                      </a:rPr>
                      <m:t> </m:t>
                    </m:r>
                  </m:oMath>
                </a14:m>
                <a:r>
                  <a:rPr lang="el-GR" sz="2200" dirty="0"/>
                  <a:t>λέγονται </a:t>
                </a:r>
                <a:r>
                  <a:rPr lang="el-GR" sz="2200" b="1" dirty="0"/>
                  <a:t>κορυφές </a:t>
                </a:r>
                <a:r>
                  <a:rPr lang="el-GR" sz="2200" dirty="0"/>
                  <a:t>της έλλειψης, ενώ τα ευθύγραμμα τμήματα </a:t>
                </a:r>
                <a:r>
                  <a:rPr lang="el-GR" sz="2200" i="1" dirty="0"/>
                  <a:t>A'A</a:t>
                </a:r>
                <a:r>
                  <a:rPr lang="el-GR" sz="2200" dirty="0"/>
                  <a:t> και </a:t>
                </a:r>
                <a:r>
                  <a:rPr lang="el-GR" sz="2200" i="1" dirty="0"/>
                  <a:t>B'B</a:t>
                </a:r>
                <a:r>
                  <a:rPr lang="el-GR" sz="2200" dirty="0"/>
                  <a:t>, τα οποία έχουν μήκη </a:t>
                </a:r>
                <a14:m>
                  <m:oMath xmlns:m="http://schemas.openxmlformats.org/officeDocument/2006/math">
                    <m:r>
                      <a:rPr lang="el-GR" sz="2200" i="1" dirty="0" smtClean="0">
                        <a:latin typeface="Cambria Math" panose="02040503050406030204" pitchFamily="18" charset="0"/>
                      </a:rPr>
                      <m:t>(</m:t>
                    </m:r>
                    <m:r>
                      <a:rPr lang="el-GR" sz="2200" i="1" dirty="0" smtClean="0">
                        <a:latin typeface="Cambria Math" panose="02040503050406030204" pitchFamily="18" charset="0"/>
                      </a:rPr>
                      <m:t>𝐴</m:t>
                    </m:r>
                    <m:r>
                      <a:rPr lang="el-GR" sz="2200" i="1" dirty="0" smtClean="0">
                        <a:latin typeface="Cambria Math" panose="02040503050406030204" pitchFamily="18" charset="0"/>
                      </a:rPr>
                      <m:t>′</m:t>
                    </m:r>
                    <m:r>
                      <a:rPr lang="el-GR" sz="2200" i="1" dirty="0" smtClean="0">
                        <a:latin typeface="Cambria Math" panose="02040503050406030204" pitchFamily="18" charset="0"/>
                      </a:rPr>
                      <m:t>𝐴</m:t>
                    </m:r>
                    <m:r>
                      <a:rPr lang="el-GR" sz="2200" i="1" dirty="0" smtClean="0">
                        <a:latin typeface="Cambria Math" panose="02040503050406030204" pitchFamily="18" charset="0"/>
                      </a:rPr>
                      <m:t>)=2</m:t>
                    </m:r>
                    <m:r>
                      <a:rPr lang="en-US" sz="2200" b="0" i="1" dirty="0" smtClean="0">
                        <a:latin typeface="Cambria Math" panose="02040503050406030204" pitchFamily="18" charset="0"/>
                      </a:rPr>
                      <m:t>𝑎</m:t>
                    </m:r>
                    <m:r>
                      <a:rPr lang="el-GR" sz="2200" i="1" dirty="0" smtClean="0">
                        <a:latin typeface="Cambria Math" panose="02040503050406030204" pitchFamily="18" charset="0"/>
                      </a:rPr>
                      <m:t> </m:t>
                    </m:r>
                  </m:oMath>
                </a14:m>
                <a:r>
                  <a:rPr lang="el-GR" sz="2200" dirty="0"/>
                  <a:t>και </a:t>
                </a:r>
                <a14:m>
                  <m:oMath xmlns:m="http://schemas.openxmlformats.org/officeDocument/2006/math">
                    <m:r>
                      <a:rPr lang="el-GR" sz="2200" i="1" dirty="0" smtClean="0">
                        <a:latin typeface="Cambria Math" panose="02040503050406030204" pitchFamily="18" charset="0"/>
                      </a:rPr>
                      <m:t>(</m:t>
                    </m:r>
                    <m:r>
                      <a:rPr lang="el-GR" sz="2200" i="1" dirty="0" smtClean="0">
                        <a:latin typeface="Cambria Math" panose="02040503050406030204" pitchFamily="18" charset="0"/>
                      </a:rPr>
                      <m:t>𝐵</m:t>
                    </m:r>
                    <m:r>
                      <a:rPr lang="el-GR" sz="2200" i="1" dirty="0" smtClean="0">
                        <a:latin typeface="Cambria Math" panose="02040503050406030204" pitchFamily="18" charset="0"/>
                      </a:rPr>
                      <m:t>′</m:t>
                    </m:r>
                    <m:r>
                      <a:rPr lang="el-GR" sz="2200" i="1" dirty="0" smtClean="0">
                        <a:latin typeface="Cambria Math" panose="02040503050406030204" pitchFamily="18" charset="0"/>
                      </a:rPr>
                      <m:t>𝐵</m:t>
                    </m:r>
                    <m:r>
                      <a:rPr lang="el-GR" sz="2200" i="1" dirty="0" smtClean="0">
                        <a:latin typeface="Cambria Math" panose="02040503050406030204" pitchFamily="18" charset="0"/>
                      </a:rPr>
                      <m:t>)=2</m:t>
                    </m:r>
                    <m:r>
                      <a:rPr lang="en-US" sz="2200" b="0" i="1" dirty="0" smtClean="0">
                        <a:latin typeface="Cambria Math" panose="02040503050406030204" pitchFamily="18" charset="0"/>
                      </a:rPr>
                      <m:t>𝑏</m:t>
                    </m:r>
                  </m:oMath>
                </a14:m>
                <a:r>
                  <a:rPr lang="el-GR" sz="2200" dirty="0"/>
                  <a:t>, λέγονται</a:t>
                </a:r>
                <a:r>
                  <a:rPr lang="el-GR" sz="2200" b="1" dirty="0"/>
                  <a:t> μεγάλος άξονας</a:t>
                </a:r>
                <a:r>
                  <a:rPr lang="el-GR" sz="2200" dirty="0"/>
                  <a:t> και</a:t>
                </a:r>
                <a:r>
                  <a:rPr lang="el-GR" sz="2200" b="1" dirty="0"/>
                  <a:t> μικρός άξονας</a:t>
                </a:r>
                <a:r>
                  <a:rPr lang="el-GR" sz="2200" dirty="0"/>
                  <a:t> αντιστοίχως. </a:t>
                </a:r>
                <a:endParaRPr lang="en-US" sz="2200" dirty="0"/>
              </a:p>
              <a:p>
                <a:r>
                  <a:rPr lang="el-GR" dirty="0"/>
                  <a:t>Αν </a:t>
                </a:r>
                <a14:m>
                  <m:oMath xmlns:m="http://schemas.openxmlformats.org/officeDocument/2006/math">
                    <m:r>
                      <a:rPr lang="el-GR" i="1" dirty="0" smtClean="0">
                        <a:latin typeface="Cambria Math" panose="02040503050406030204" pitchFamily="18" charset="0"/>
                      </a:rPr>
                      <m:t>𝑀</m:t>
                    </m:r>
                    <m:r>
                      <a:rPr lang="el-GR" i="1" baseline="-25000" dirty="0">
                        <a:latin typeface="Cambria Math" panose="02040503050406030204" pitchFamily="18" charset="0"/>
                      </a:rPr>
                      <m:t>1</m:t>
                    </m:r>
                    <m:r>
                      <a:rPr lang="el-GR" i="1" dirty="0">
                        <a:latin typeface="Cambria Math" panose="02040503050406030204" pitchFamily="18" charset="0"/>
                      </a:rPr>
                      <m:t>(</m:t>
                    </m:r>
                    <m:r>
                      <a:rPr lang="el-GR" i="1" dirty="0">
                        <a:latin typeface="Cambria Math" panose="02040503050406030204" pitchFamily="18" charset="0"/>
                      </a:rPr>
                      <m:t>𝑥</m:t>
                    </m:r>
                    <m:r>
                      <a:rPr lang="el-GR" i="1" baseline="-25000" dirty="0">
                        <a:latin typeface="Cambria Math" panose="02040503050406030204" pitchFamily="18" charset="0"/>
                      </a:rPr>
                      <m:t>1</m:t>
                    </m:r>
                    <m:r>
                      <a:rPr lang="el-GR" i="1" dirty="0">
                        <a:latin typeface="Cambria Math" panose="02040503050406030204" pitchFamily="18" charset="0"/>
                      </a:rPr>
                      <m:t>,</m:t>
                    </m:r>
                    <m:r>
                      <a:rPr lang="el-GR" i="1" dirty="0">
                        <a:latin typeface="Cambria Math" panose="02040503050406030204" pitchFamily="18" charset="0"/>
                      </a:rPr>
                      <m:t>𝑦</m:t>
                    </m:r>
                    <m:r>
                      <a:rPr lang="el-GR" i="1" baseline="-25000" dirty="0">
                        <a:latin typeface="Cambria Math" panose="02040503050406030204" pitchFamily="18" charset="0"/>
                      </a:rPr>
                      <m:t>1</m:t>
                    </m:r>
                    <m:r>
                      <a:rPr lang="el-GR" i="1" dirty="0">
                        <a:latin typeface="Cambria Math" panose="02040503050406030204" pitchFamily="18" charset="0"/>
                      </a:rPr>
                      <m:t>) </m:t>
                    </m:r>
                  </m:oMath>
                </a14:m>
                <a:r>
                  <a:rPr lang="el-GR" dirty="0"/>
                  <a:t>είναι ένα σημείο της έλλειψης C, τότε τα σημεία </a:t>
                </a:r>
                <a14:m>
                  <m:oMath xmlns:m="http://schemas.openxmlformats.org/officeDocument/2006/math">
                    <m:r>
                      <a:rPr lang="el-GR" i="1" dirty="0" smtClean="0">
                        <a:latin typeface="Cambria Math" panose="02040503050406030204" pitchFamily="18" charset="0"/>
                      </a:rPr>
                      <m:t>𝑀</m:t>
                    </m:r>
                    <m:r>
                      <a:rPr lang="el-GR" i="1" baseline="-25000" dirty="0">
                        <a:latin typeface="Cambria Math" panose="02040503050406030204" pitchFamily="18" charset="0"/>
                      </a:rPr>
                      <m:t>2</m:t>
                    </m:r>
                    <m:r>
                      <a:rPr lang="el-GR" i="1" dirty="0">
                        <a:latin typeface="Cambria Math" panose="02040503050406030204" pitchFamily="18" charset="0"/>
                      </a:rPr>
                      <m:t>(</m:t>
                    </m:r>
                    <m:r>
                      <a:rPr lang="el-GR" i="1" dirty="0">
                        <a:latin typeface="Cambria Math" panose="02040503050406030204" pitchFamily="18" charset="0"/>
                      </a:rPr>
                      <m:t>𝑥</m:t>
                    </m:r>
                    <m:r>
                      <a:rPr lang="el-GR" i="1" baseline="-25000" dirty="0">
                        <a:latin typeface="Cambria Math" panose="02040503050406030204" pitchFamily="18" charset="0"/>
                      </a:rPr>
                      <m:t>1</m:t>
                    </m:r>
                    <m:r>
                      <a:rPr lang="el-GR" i="1" dirty="0">
                        <a:latin typeface="Cambria Math" panose="02040503050406030204" pitchFamily="18" charset="0"/>
                      </a:rPr>
                      <m:t>, −</m:t>
                    </m:r>
                    <m:r>
                      <a:rPr lang="el-GR" i="1" dirty="0">
                        <a:latin typeface="Cambria Math" panose="02040503050406030204" pitchFamily="18" charset="0"/>
                      </a:rPr>
                      <m:t>𝑦</m:t>
                    </m:r>
                    <m:r>
                      <a:rPr lang="el-GR" i="1" baseline="-25000" dirty="0">
                        <a:latin typeface="Cambria Math" panose="02040503050406030204" pitchFamily="18" charset="0"/>
                      </a:rPr>
                      <m:t>1</m:t>
                    </m:r>
                    <m:r>
                      <a:rPr lang="el-GR" i="1" dirty="0">
                        <a:latin typeface="Cambria Math" panose="02040503050406030204" pitchFamily="18" charset="0"/>
                      </a:rPr>
                      <m:t>) </m:t>
                    </m:r>
                  </m:oMath>
                </a14:m>
                <a:r>
                  <a:rPr lang="el-GR" dirty="0"/>
                  <a:t>, </a:t>
                </a:r>
                <a14:m>
                  <m:oMath xmlns:m="http://schemas.openxmlformats.org/officeDocument/2006/math">
                    <m:r>
                      <a:rPr lang="el-GR" i="1" dirty="0" smtClean="0">
                        <a:latin typeface="Cambria Math" panose="02040503050406030204" pitchFamily="18" charset="0"/>
                      </a:rPr>
                      <m:t>𝑀</m:t>
                    </m:r>
                    <m:r>
                      <a:rPr lang="el-GR" i="1" baseline="-25000" dirty="0">
                        <a:latin typeface="Cambria Math" panose="02040503050406030204" pitchFamily="18" charset="0"/>
                      </a:rPr>
                      <m:t>3</m:t>
                    </m:r>
                    <m:r>
                      <a:rPr lang="el-GR" i="1" dirty="0">
                        <a:latin typeface="Cambria Math" panose="02040503050406030204" pitchFamily="18" charset="0"/>
                      </a:rPr>
                      <m:t>( −</m:t>
                    </m:r>
                    <m:r>
                      <a:rPr lang="el-GR" i="1" dirty="0">
                        <a:latin typeface="Cambria Math" panose="02040503050406030204" pitchFamily="18" charset="0"/>
                      </a:rPr>
                      <m:t>𝑥</m:t>
                    </m:r>
                    <m:r>
                      <a:rPr lang="el-GR" i="1" baseline="-25000" dirty="0">
                        <a:latin typeface="Cambria Math" panose="02040503050406030204" pitchFamily="18" charset="0"/>
                      </a:rPr>
                      <m:t>1</m:t>
                    </m:r>
                    <m:r>
                      <a:rPr lang="el-GR" i="1" dirty="0">
                        <a:latin typeface="Cambria Math" panose="02040503050406030204" pitchFamily="18" charset="0"/>
                      </a:rPr>
                      <m:t>,</m:t>
                    </m:r>
                    <m:r>
                      <a:rPr lang="el-GR" i="1" dirty="0">
                        <a:latin typeface="Cambria Math" panose="02040503050406030204" pitchFamily="18" charset="0"/>
                      </a:rPr>
                      <m:t>𝑦</m:t>
                    </m:r>
                    <m:r>
                      <a:rPr lang="el-GR" i="1" baseline="-25000" dirty="0">
                        <a:latin typeface="Cambria Math" panose="02040503050406030204" pitchFamily="18" charset="0"/>
                      </a:rPr>
                      <m:t>1</m:t>
                    </m:r>
                    <m:r>
                      <a:rPr lang="el-GR" i="1" dirty="0">
                        <a:latin typeface="Cambria Math" panose="02040503050406030204" pitchFamily="18" charset="0"/>
                      </a:rPr>
                      <m:t>) </m:t>
                    </m:r>
                  </m:oMath>
                </a14:m>
                <a:r>
                  <a:rPr lang="el-GR" dirty="0"/>
                  <a:t>και </a:t>
                </a:r>
                <a14:m>
                  <m:oMath xmlns:m="http://schemas.openxmlformats.org/officeDocument/2006/math">
                    <m:r>
                      <a:rPr lang="el-GR" i="1" dirty="0" smtClean="0">
                        <a:latin typeface="Cambria Math" panose="02040503050406030204" pitchFamily="18" charset="0"/>
                      </a:rPr>
                      <m:t>𝑀</m:t>
                    </m:r>
                    <m:r>
                      <a:rPr lang="el-GR" i="1" baseline="-25000" dirty="0">
                        <a:latin typeface="Cambria Math" panose="02040503050406030204" pitchFamily="18" charset="0"/>
                      </a:rPr>
                      <m:t>4</m:t>
                    </m:r>
                    <m:r>
                      <a:rPr lang="el-GR" i="1" dirty="0">
                        <a:latin typeface="Cambria Math" panose="02040503050406030204" pitchFamily="18" charset="0"/>
                      </a:rPr>
                      <m:t>( −</m:t>
                    </m:r>
                    <m:r>
                      <a:rPr lang="el-GR" i="1" dirty="0">
                        <a:latin typeface="Cambria Math" panose="02040503050406030204" pitchFamily="18" charset="0"/>
                      </a:rPr>
                      <m:t>𝑥</m:t>
                    </m:r>
                    <m:r>
                      <a:rPr lang="el-GR" i="1" baseline="-25000" dirty="0">
                        <a:latin typeface="Cambria Math" panose="02040503050406030204" pitchFamily="18" charset="0"/>
                      </a:rPr>
                      <m:t>1</m:t>
                    </m:r>
                    <m:r>
                      <a:rPr lang="el-GR" i="1" dirty="0">
                        <a:latin typeface="Cambria Math" panose="02040503050406030204" pitchFamily="18" charset="0"/>
                      </a:rPr>
                      <m:t>, −</m:t>
                    </m:r>
                    <m:r>
                      <a:rPr lang="el-GR" i="1" dirty="0">
                        <a:latin typeface="Cambria Math" panose="02040503050406030204" pitchFamily="18" charset="0"/>
                      </a:rPr>
                      <m:t>𝑦</m:t>
                    </m:r>
                    <m:r>
                      <a:rPr lang="el-GR" i="1" baseline="-25000" dirty="0">
                        <a:latin typeface="Cambria Math" panose="02040503050406030204" pitchFamily="18" charset="0"/>
                      </a:rPr>
                      <m:t>1</m:t>
                    </m:r>
                    <m:r>
                      <a:rPr lang="el-GR" i="1" dirty="0">
                        <a:latin typeface="Cambria Math" panose="02040503050406030204" pitchFamily="18" charset="0"/>
                      </a:rPr>
                      <m:t>) </m:t>
                    </m:r>
                  </m:oMath>
                </a14:m>
                <a:r>
                  <a:rPr lang="el-GR" dirty="0"/>
                  <a:t>ανήκουν στην έλλειψη, αφού οι συντεταγμένες τους επαληθεύουν την εξίσωσή της.</a:t>
                </a:r>
                <a:endParaRPr lang="en-US" sz="2200" dirty="0"/>
              </a:p>
              <a:p>
                <a:pPr marL="0" indent="0">
                  <a:buNone/>
                </a:pPr>
                <a:endParaRPr lang="el-GR" sz="2200" dirty="0"/>
              </a:p>
            </p:txBody>
          </p:sp>
        </mc:Choice>
        <mc:Fallback xmlns="">
          <p:sp>
            <p:nvSpPr>
              <p:cNvPr id="3" name="Θέση περιεχομένου 2">
                <a:extLst>
                  <a:ext uri="{FF2B5EF4-FFF2-40B4-BE49-F238E27FC236}">
                    <a16:creationId xmlns:a16="http://schemas.microsoft.com/office/drawing/2014/main" id="{59E4FCA5-3DC3-43E6-A194-A0CADB6A3620}"/>
                  </a:ext>
                </a:extLst>
              </p:cNvPr>
              <p:cNvSpPr>
                <a:spLocks noGrp="1" noRot="1" noChangeAspect="1" noMove="1" noResize="1" noEditPoints="1" noAdjustHandles="1" noChangeArrowheads="1" noChangeShapeType="1" noTextEdit="1"/>
              </p:cNvSpPr>
              <p:nvPr>
                <p:ph idx="1"/>
              </p:nvPr>
            </p:nvSpPr>
            <p:spPr>
              <a:xfrm>
                <a:off x="628650" y="1463040"/>
                <a:ext cx="7886700" cy="4713923"/>
              </a:xfrm>
              <a:blipFill>
                <a:blip r:embed="rId3"/>
                <a:stretch>
                  <a:fillRect l="-850" t="-1035"/>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09AAF3AD-6F2D-4178-887F-6AE5E0C7656B}"/>
              </a:ext>
            </a:extLst>
          </p:cNvPr>
          <p:cNvSpPr>
            <a:spLocks noGrp="1"/>
          </p:cNvSpPr>
          <p:nvPr>
            <p:ph type="sldNum" sz="quarter" idx="12"/>
          </p:nvPr>
        </p:nvSpPr>
        <p:spPr/>
        <p:txBody>
          <a:bodyPr/>
          <a:lstStyle/>
          <a:p>
            <a:fld id="{003E9CAC-55C9-4A9C-8818-9EF9568D413F}" type="slidenum">
              <a:rPr lang="en-US" smtClean="0"/>
              <a:t>20</a:t>
            </a:fld>
            <a:endParaRPr lang="en-US"/>
          </a:p>
        </p:txBody>
      </p:sp>
      <p:pic>
        <p:nvPicPr>
          <p:cNvPr id="15" name="Εικόνα 14">
            <a:extLst>
              <a:ext uri="{FF2B5EF4-FFF2-40B4-BE49-F238E27FC236}">
                <a16:creationId xmlns:a16="http://schemas.microsoft.com/office/drawing/2014/main" id="{74016CCE-7CAE-4450-96D2-4DEA338470DE}"/>
              </a:ext>
            </a:extLst>
          </p:cNvPr>
          <p:cNvPicPr>
            <a:picLocks noChangeAspect="1"/>
          </p:cNvPicPr>
          <p:nvPr/>
        </p:nvPicPr>
        <p:blipFill>
          <a:blip r:embed="rId4"/>
          <a:stretch>
            <a:fillRect/>
          </a:stretch>
        </p:blipFill>
        <p:spPr>
          <a:xfrm>
            <a:off x="3490912" y="4293650"/>
            <a:ext cx="2162175" cy="1590675"/>
          </a:xfrm>
          <a:prstGeom prst="rect">
            <a:avLst/>
          </a:prstGeom>
        </p:spPr>
      </p:pic>
      <p:pic>
        <p:nvPicPr>
          <p:cNvPr id="1025" name="Picture 1" descr="Εικόνα">
            <a:extLst>
              <a:ext uri="{FF2B5EF4-FFF2-40B4-BE49-F238E27FC236}">
                <a16:creationId xmlns:a16="http://schemas.microsoft.com/office/drawing/2014/main" id="{73E3A683-6A58-48E8-BACC-89C56811A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57250"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Εικόνα">
            <a:extLst>
              <a:ext uri="{FF2B5EF4-FFF2-40B4-BE49-F238E27FC236}">
                <a16:creationId xmlns:a16="http://schemas.microsoft.com/office/drawing/2014/main" id="{D55C2C8E-ADF0-40C3-8A4C-D1A34CA920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57250"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25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A4C41E-AD06-4C65-BC16-6A2B549A97DD}"/>
              </a:ext>
            </a:extLst>
          </p:cNvPr>
          <p:cNvSpPr>
            <a:spLocks noGrp="1"/>
          </p:cNvSpPr>
          <p:nvPr>
            <p:ph type="title"/>
          </p:nvPr>
        </p:nvSpPr>
        <p:spPr>
          <a:xfrm>
            <a:off x="628650" y="365126"/>
            <a:ext cx="7886700" cy="704019"/>
          </a:xfrm>
        </p:spPr>
        <p:txBody>
          <a:bodyPr/>
          <a:lstStyle/>
          <a:p>
            <a:r>
              <a:rPr lang="el-GR"/>
              <a:t>Εκκεντρότητα έλλειψης</a:t>
            </a: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5A295948-45FD-41E7-BE5D-C8B7FDD5D07B}"/>
                  </a:ext>
                </a:extLst>
              </p:cNvPr>
              <p:cNvSpPr>
                <a:spLocks noGrp="1"/>
              </p:cNvSpPr>
              <p:nvPr>
                <p:ph idx="1"/>
              </p:nvPr>
            </p:nvSpPr>
            <p:spPr>
              <a:xfrm>
                <a:off x="938139" y="1473616"/>
                <a:ext cx="7886700" cy="4882735"/>
              </a:xfrm>
            </p:spPr>
            <p:txBody>
              <a:bodyPr/>
              <a:lstStyle/>
              <a:p>
                <a:r>
                  <a:rPr lang="el-GR" sz="2200" dirty="0"/>
                  <a:t>Ονομάζουμε </a:t>
                </a:r>
                <a:r>
                  <a:rPr lang="el-GR" sz="2200" b="1" dirty="0"/>
                  <a:t>εκκεντρότητα, </a:t>
                </a:r>
                <a14:m>
                  <m:oMath xmlns:m="http://schemas.openxmlformats.org/officeDocument/2006/math">
                    <m:r>
                      <a:rPr lang="en-US" sz="2200" b="1" i="1">
                        <a:latin typeface="Cambria Math" panose="02040503050406030204" pitchFamily="18" charset="0"/>
                      </a:rPr>
                      <m:t>𝒆</m:t>
                    </m:r>
                    <m:r>
                      <a:rPr lang="en-US" sz="2200" b="1" i="1">
                        <a:latin typeface="Cambria Math" panose="02040503050406030204" pitchFamily="18" charset="0"/>
                      </a:rPr>
                      <m:t>,</m:t>
                    </m:r>
                  </m:oMath>
                </a14:m>
                <a:r>
                  <a:rPr lang="el-GR" sz="2200" dirty="0"/>
                  <a:t> της έλλειψης</a:t>
                </a:r>
                <a:endParaRPr lang="en-US" sz="2200" dirty="0"/>
              </a:p>
              <a:p>
                <a:pPr marL="0" indent="0">
                  <a:buNone/>
                </a:pPr>
                <a14:m>
                  <m:oMathPara xmlns:m="http://schemas.openxmlformats.org/officeDocument/2006/math">
                    <m:oMathParaPr>
                      <m:jc m:val="centerGroup"/>
                    </m:oMathParaPr>
                    <m:oMath xmlns:m="http://schemas.openxmlformats.org/officeDocument/2006/math">
                      <m:f>
                        <m:fPr>
                          <m:ctrlPr>
                            <a:rPr lang="el-GR" sz="2200" i="1">
                              <a:latin typeface="Cambria Math" panose="02040503050406030204" pitchFamily="18" charset="0"/>
                            </a:rPr>
                          </m:ctrlPr>
                        </m:fPr>
                        <m:num>
                          <m:sSup>
                            <m:sSupPr>
                              <m:ctrlPr>
                                <a:rPr lang="el-GR" sz="2200" i="1">
                                  <a:latin typeface="Cambria Math" panose="02040503050406030204" pitchFamily="18" charset="0"/>
                                </a:rPr>
                              </m:ctrlPr>
                            </m:sSupPr>
                            <m:e>
                              <m:r>
                                <a:rPr lang="en-US" sz="2200" i="1">
                                  <a:latin typeface="Cambria Math" panose="02040503050406030204" pitchFamily="18" charset="0"/>
                                </a:rPr>
                                <m:t>𝑥</m:t>
                              </m:r>
                            </m:e>
                            <m:sup>
                              <m:r>
                                <a:rPr lang="en-US" sz="2200" i="1">
                                  <a:latin typeface="Cambria Math" panose="02040503050406030204" pitchFamily="18" charset="0"/>
                                </a:rPr>
                                <m:t>2</m:t>
                              </m:r>
                            </m:sup>
                          </m:sSup>
                        </m:num>
                        <m:den>
                          <m:sSup>
                            <m:sSupPr>
                              <m:ctrlPr>
                                <a:rPr lang="el-GR" sz="2200" i="1">
                                  <a:latin typeface="Cambria Math" panose="02040503050406030204" pitchFamily="18" charset="0"/>
                                </a:rPr>
                              </m:ctrlPr>
                            </m:sSupPr>
                            <m:e>
                              <m:r>
                                <a:rPr lang="en-US" sz="2200" i="1">
                                  <a:latin typeface="Cambria Math" panose="02040503050406030204" pitchFamily="18" charset="0"/>
                                </a:rPr>
                                <m:t>𝑎</m:t>
                              </m:r>
                            </m:e>
                            <m:sup>
                              <m:r>
                                <a:rPr lang="en-US" sz="2200" i="1">
                                  <a:latin typeface="Cambria Math" panose="02040503050406030204" pitchFamily="18" charset="0"/>
                                </a:rPr>
                                <m:t>2</m:t>
                              </m:r>
                            </m:sup>
                          </m:sSup>
                        </m:den>
                      </m:f>
                      <m:r>
                        <a:rPr lang="en-US" sz="2200" i="1">
                          <a:latin typeface="Cambria Math" panose="02040503050406030204" pitchFamily="18" charset="0"/>
                        </a:rPr>
                        <m:t>+</m:t>
                      </m:r>
                      <m:f>
                        <m:fPr>
                          <m:ctrlPr>
                            <a:rPr lang="el-GR" sz="2200" i="1">
                              <a:latin typeface="Cambria Math" panose="02040503050406030204" pitchFamily="18" charset="0"/>
                            </a:rPr>
                          </m:ctrlPr>
                        </m:fPr>
                        <m:num>
                          <m:sSup>
                            <m:sSupPr>
                              <m:ctrlPr>
                                <a:rPr lang="el-GR" sz="2200" i="1">
                                  <a:latin typeface="Cambria Math" panose="02040503050406030204" pitchFamily="18" charset="0"/>
                                </a:rPr>
                              </m:ctrlPr>
                            </m:sSupPr>
                            <m:e>
                              <m:r>
                                <a:rPr lang="en-US" sz="2200" i="1">
                                  <a:latin typeface="Cambria Math" panose="02040503050406030204" pitchFamily="18" charset="0"/>
                                </a:rPr>
                                <m:t>𝑦</m:t>
                              </m:r>
                            </m:e>
                            <m:sup>
                              <m:r>
                                <a:rPr lang="en-US" sz="2200" i="1">
                                  <a:latin typeface="Cambria Math" panose="02040503050406030204" pitchFamily="18" charset="0"/>
                                </a:rPr>
                                <m:t>2</m:t>
                              </m:r>
                            </m:sup>
                          </m:sSup>
                        </m:num>
                        <m:den>
                          <m:sSup>
                            <m:sSupPr>
                              <m:ctrlPr>
                                <a:rPr lang="el-GR" sz="2200" i="1">
                                  <a:latin typeface="Cambria Math" panose="02040503050406030204" pitchFamily="18" charset="0"/>
                                </a:rPr>
                              </m:ctrlPr>
                            </m:sSupPr>
                            <m:e>
                              <m:r>
                                <a:rPr lang="en-US" sz="2200" i="1">
                                  <a:latin typeface="Cambria Math" panose="02040503050406030204" pitchFamily="18" charset="0"/>
                                </a:rPr>
                                <m:t>𝑏</m:t>
                              </m:r>
                            </m:e>
                            <m:sup>
                              <m:r>
                                <a:rPr lang="en-US" sz="2200" i="1">
                                  <a:latin typeface="Cambria Math" panose="02040503050406030204" pitchFamily="18" charset="0"/>
                                </a:rPr>
                                <m:t>2</m:t>
                              </m:r>
                            </m:sup>
                          </m:sSup>
                        </m:den>
                      </m:f>
                      <m:r>
                        <a:rPr lang="en-US" sz="2200" i="1">
                          <a:latin typeface="Cambria Math" panose="02040503050406030204" pitchFamily="18" charset="0"/>
                        </a:rPr>
                        <m:t>=1</m:t>
                      </m:r>
                    </m:oMath>
                  </m:oMathPara>
                </a14:m>
                <a:endParaRPr lang="en-US" sz="2200" dirty="0"/>
              </a:p>
              <a:p>
                <a:pPr marL="342900" lvl="1" indent="0">
                  <a:buNone/>
                </a:pPr>
                <a:r>
                  <a:rPr lang="el-GR" sz="2200" dirty="0"/>
                  <a:t>το λόγο </a:t>
                </a:r>
                <a:endParaRPr lang="en-US" sz="2200" dirty="0"/>
              </a:p>
              <a:p>
                <a:pPr marL="342900" lvl="1" indent="0">
                  <a:buNone/>
                </a:pPr>
                <a14:m>
                  <m:oMathPara xmlns:m="http://schemas.openxmlformats.org/officeDocument/2006/math">
                    <m:oMathParaPr>
                      <m:jc m:val="centerGroup"/>
                    </m:oMathParaPr>
                    <m:oMath xmlns:m="http://schemas.openxmlformats.org/officeDocument/2006/math">
                      <m:r>
                        <a:rPr lang="en-US" sz="2200" b="1" i="1">
                          <a:latin typeface="Cambria Math" panose="02040503050406030204" pitchFamily="18" charset="0"/>
                        </a:rPr>
                        <m:t>𝒆</m:t>
                      </m:r>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𝒄</m:t>
                          </m:r>
                        </m:num>
                        <m:den>
                          <m:r>
                            <a:rPr lang="en-US" sz="2200" b="1" i="1">
                              <a:latin typeface="Cambria Math" panose="02040503050406030204" pitchFamily="18" charset="0"/>
                            </a:rPr>
                            <m:t>𝒂</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ad>
                            <m:radPr>
                              <m:degHide m:val="on"/>
                              <m:ctrlPr>
                                <a:rPr lang="en-US" sz="2200" b="1" i="1">
                                  <a:latin typeface="Cambria Math" panose="02040503050406030204" pitchFamily="18" charset="0"/>
                                </a:rPr>
                              </m:ctrlPr>
                            </m:radPr>
                            <m:deg/>
                            <m:e>
                              <m:sSup>
                                <m:sSupPr>
                                  <m:ctrlPr>
                                    <a:rPr lang="el-GR" sz="2200" b="1" i="1">
                                      <a:latin typeface="Cambria Math" panose="02040503050406030204" pitchFamily="18" charset="0"/>
                                    </a:rPr>
                                  </m:ctrlPr>
                                </m:sSupPr>
                                <m:e>
                                  <m:r>
                                    <a:rPr lang="en-US" sz="2200" b="1" i="1">
                                      <a:latin typeface="Cambria Math" panose="02040503050406030204" pitchFamily="18" charset="0"/>
                                    </a:rPr>
                                    <m:t>𝒂</m:t>
                                  </m:r>
                                </m:e>
                                <m:sup>
                                  <m:r>
                                    <a:rPr lang="en-US" sz="2200" b="1" i="1">
                                      <a:latin typeface="Cambria Math" panose="02040503050406030204" pitchFamily="18" charset="0"/>
                                    </a:rPr>
                                    <m:t>𝟐</m:t>
                                  </m:r>
                                </m:sup>
                              </m:sSup>
                              <m:r>
                                <a:rPr lang="en-US" sz="2200" b="1" i="1">
                                  <a:latin typeface="Cambria Math" panose="02040503050406030204" pitchFamily="18" charset="0"/>
                                </a:rPr>
                                <m:t>−</m:t>
                              </m:r>
                              <m:sSup>
                                <m:sSupPr>
                                  <m:ctrlPr>
                                    <a:rPr lang="el-GR" sz="2200" b="1" i="1">
                                      <a:latin typeface="Cambria Math" panose="02040503050406030204" pitchFamily="18" charset="0"/>
                                    </a:rPr>
                                  </m:ctrlPr>
                                </m:sSupPr>
                                <m:e>
                                  <m:r>
                                    <a:rPr lang="en-US" sz="2200" b="1" i="1">
                                      <a:latin typeface="Cambria Math" panose="02040503050406030204" pitchFamily="18" charset="0"/>
                                    </a:rPr>
                                    <m:t>𝒃</m:t>
                                  </m:r>
                                </m:e>
                                <m:sup>
                                  <m:r>
                                    <a:rPr lang="en-US" sz="2200" b="1" i="1">
                                      <a:latin typeface="Cambria Math" panose="02040503050406030204" pitchFamily="18" charset="0"/>
                                    </a:rPr>
                                    <m:t>𝟐</m:t>
                                  </m:r>
                                </m:sup>
                              </m:sSup>
                            </m:e>
                          </m:rad>
                        </m:num>
                        <m:den>
                          <m:r>
                            <a:rPr lang="en-US" sz="2200" b="1" i="1">
                              <a:latin typeface="Cambria Math" panose="02040503050406030204" pitchFamily="18" charset="0"/>
                            </a:rPr>
                            <m:t>𝒂</m:t>
                          </m:r>
                        </m:den>
                      </m:f>
                      <m:r>
                        <a:rPr lang="el-GR" sz="2200" b="1" i="1" smtClean="0">
                          <a:latin typeface="Cambria Math" panose="02040503050406030204" pitchFamily="18" charset="0"/>
                        </a:rPr>
                        <m:t>&lt;</m:t>
                      </m:r>
                      <m:r>
                        <a:rPr lang="el-GR" sz="2200" b="1" i="1" smtClean="0">
                          <a:latin typeface="Cambria Math" panose="02040503050406030204" pitchFamily="18" charset="0"/>
                        </a:rPr>
                        <m:t>𝟏</m:t>
                      </m:r>
                    </m:oMath>
                  </m:oMathPara>
                </a14:m>
                <a:endParaRPr lang="en-US" sz="2200" b="1" dirty="0"/>
              </a:p>
              <a:p>
                <a:r>
                  <a:rPr lang="el-GR" dirty="0"/>
                  <a:t>Ισχύει ότι </a:t>
                </a:r>
              </a:p>
              <a:p>
                <a:pPr marL="0" indent="0" algn="ctr">
                  <a:buNone/>
                </a:pP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𝒃</m:t>
                        </m:r>
                      </m:num>
                      <m:den>
                        <m:r>
                          <a:rPr lang="en-US" sz="2000" b="1" i="1">
                            <a:latin typeface="Cambria Math" panose="02040503050406030204" pitchFamily="18" charset="0"/>
                          </a:rPr>
                          <m:t>𝒂</m:t>
                        </m:r>
                      </m:den>
                    </m:f>
                    <m:r>
                      <a:rPr lang="el-GR" sz="2000" b="1" i="1" smtClean="0">
                        <a:latin typeface="Cambria Math" panose="02040503050406030204" pitchFamily="18" charset="0"/>
                      </a:rPr>
                      <m:t>=</m:t>
                    </m:r>
                    <m:rad>
                      <m:radPr>
                        <m:degHide m:val="on"/>
                        <m:ctrlPr>
                          <a:rPr lang="en-US" sz="2000" b="1" i="1">
                            <a:latin typeface="Cambria Math" panose="02040503050406030204" pitchFamily="18" charset="0"/>
                          </a:rPr>
                        </m:ctrlPr>
                      </m:radPr>
                      <m:deg/>
                      <m:e>
                        <m:r>
                          <a:rPr lang="el-GR" sz="2000" b="1" i="1" smtClean="0">
                            <a:latin typeface="Cambria Math" panose="02040503050406030204" pitchFamily="18" charset="0"/>
                          </a:rPr>
                          <m:t>𝟏</m:t>
                        </m:r>
                        <m:r>
                          <a:rPr lang="en-US" sz="2000" b="1" i="1">
                            <a:latin typeface="Cambria Math" panose="02040503050406030204" pitchFamily="18" charset="0"/>
                          </a:rPr>
                          <m:t>−</m:t>
                        </m:r>
                        <m:sSup>
                          <m:sSupPr>
                            <m:ctrlPr>
                              <a:rPr lang="el-GR" sz="2000" b="1" i="1">
                                <a:latin typeface="Cambria Math" panose="02040503050406030204" pitchFamily="18" charset="0"/>
                              </a:rPr>
                            </m:ctrlPr>
                          </m:sSupPr>
                          <m:e>
                            <m:r>
                              <a:rPr lang="en-US" sz="2000" b="1" i="1" smtClean="0">
                                <a:latin typeface="Cambria Math" panose="02040503050406030204" pitchFamily="18" charset="0"/>
                              </a:rPr>
                              <m:t>𝒆</m:t>
                            </m:r>
                          </m:e>
                          <m:sup>
                            <m:r>
                              <a:rPr lang="en-US" sz="2000" b="1" i="1">
                                <a:latin typeface="Cambria Math" panose="02040503050406030204" pitchFamily="18" charset="0"/>
                              </a:rPr>
                              <m:t>𝟐</m:t>
                            </m:r>
                          </m:sup>
                        </m:sSup>
                      </m:e>
                    </m:rad>
                  </m:oMath>
                </a14:m>
                <a:r>
                  <a:rPr lang="el-GR" sz="2000" b="1" dirty="0"/>
                  <a:t> </a:t>
                </a:r>
                <a:endParaRPr lang="el-GR" b="1" dirty="0"/>
              </a:p>
              <a:p>
                <a:pPr marL="0" indent="0">
                  <a:buNone/>
                </a:pPr>
                <a:endParaRPr lang="el-GR" dirty="0"/>
              </a:p>
              <a:p>
                <a:r>
                  <a:rPr lang="el-GR" sz="2200" dirty="0"/>
                  <a:t>Όσο μεγαλώνει η εκκεντρότητα τόσο μικραίνει </a:t>
                </a:r>
              </a:p>
              <a:p>
                <a:pPr marL="342900" lvl="1" indent="0">
                  <a:buNone/>
                </a:pPr>
                <a:r>
                  <a:rPr lang="el-GR" sz="2200" dirty="0"/>
                  <a:t>ο λόγος </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b="0" i="1" smtClean="0">
                            <a:latin typeface="Cambria Math" panose="02040503050406030204" pitchFamily="18" charset="0"/>
                          </a:rPr>
                          <m:t>𝑏</m:t>
                        </m:r>
                      </m:num>
                      <m:den>
                        <m:r>
                          <a:rPr lang="en-US" sz="2200" b="0" i="1" smtClean="0">
                            <a:latin typeface="Cambria Math" panose="02040503050406030204" pitchFamily="18" charset="0"/>
                          </a:rPr>
                          <m:t>𝑎</m:t>
                        </m:r>
                      </m:den>
                    </m:f>
                    <m:r>
                      <a:rPr lang="en-US" sz="2200" i="1">
                        <a:latin typeface="Cambria Math" panose="02040503050406030204" pitchFamily="18" charset="0"/>
                      </a:rPr>
                      <m:t> </m:t>
                    </m:r>
                  </m:oMath>
                </a14:m>
                <a:r>
                  <a:rPr lang="el-GR" sz="2200" dirty="0"/>
                  <a:t> και τόσο πιο επιμήκης </a:t>
                </a:r>
              </a:p>
              <a:p>
                <a:pPr marL="342900" lvl="1" indent="0">
                  <a:buNone/>
                </a:pPr>
                <a:r>
                  <a:rPr lang="el-GR" sz="2200" dirty="0"/>
                  <a:t>γίνεται η έλλειψη</a:t>
                </a:r>
              </a:p>
            </p:txBody>
          </p:sp>
        </mc:Choice>
        <mc:Fallback xmlns="">
          <p:sp>
            <p:nvSpPr>
              <p:cNvPr id="3" name="Θέση περιεχομένου 2">
                <a:extLst>
                  <a:ext uri="{FF2B5EF4-FFF2-40B4-BE49-F238E27FC236}">
                    <a16:creationId xmlns:a16="http://schemas.microsoft.com/office/drawing/2014/main" id="{5A295948-45FD-41E7-BE5D-C8B7FDD5D07B}"/>
                  </a:ext>
                </a:extLst>
              </p:cNvPr>
              <p:cNvSpPr>
                <a:spLocks noGrp="1" noRot="1" noChangeAspect="1" noMove="1" noResize="1" noEditPoints="1" noAdjustHandles="1" noChangeArrowheads="1" noChangeShapeType="1" noTextEdit="1"/>
              </p:cNvSpPr>
              <p:nvPr>
                <p:ph idx="1"/>
              </p:nvPr>
            </p:nvSpPr>
            <p:spPr>
              <a:xfrm>
                <a:off x="938139" y="1473616"/>
                <a:ext cx="7886700" cy="4882735"/>
              </a:xfrm>
              <a:blipFill>
                <a:blip r:embed="rId2"/>
                <a:stretch>
                  <a:fillRect l="-927" t="-1498"/>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165E2026-6170-4382-8297-454CF53FCDEB}"/>
              </a:ext>
            </a:extLst>
          </p:cNvPr>
          <p:cNvSpPr>
            <a:spLocks noGrp="1"/>
          </p:cNvSpPr>
          <p:nvPr>
            <p:ph type="sldNum" sz="quarter" idx="12"/>
          </p:nvPr>
        </p:nvSpPr>
        <p:spPr/>
        <p:txBody>
          <a:bodyPr/>
          <a:lstStyle/>
          <a:p>
            <a:fld id="{003E9CAC-55C9-4A9C-8818-9EF9568D413F}" type="slidenum">
              <a:rPr lang="en-US" smtClean="0"/>
              <a:t>21</a:t>
            </a:fld>
            <a:endParaRPr lang="en-US"/>
          </a:p>
        </p:txBody>
      </p:sp>
      <p:pic>
        <p:nvPicPr>
          <p:cNvPr id="5" name="Εικόνα 4">
            <a:extLst>
              <a:ext uri="{FF2B5EF4-FFF2-40B4-BE49-F238E27FC236}">
                <a16:creationId xmlns:a16="http://schemas.microsoft.com/office/drawing/2014/main" id="{F45F0422-DEA7-4B3B-B1D5-C9CD6CA056C5}"/>
              </a:ext>
            </a:extLst>
          </p:cNvPr>
          <p:cNvPicPr>
            <a:picLocks noChangeAspect="1"/>
          </p:cNvPicPr>
          <p:nvPr/>
        </p:nvPicPr>
        <p:blipFill>
          <a:blip r:embed="rId3"/>
          <a:stretch>
            <a:fillRect/>
          </a:stretch>
        </p:blipFill>
        <p:spPr>
          <a:xfrm>
            <a:off x="6595989" y="4527134"/>
            <a:ext cx="2228850" cy="1714500"/>
          </a:xfrm>
          <a:prstGeom prst="rect">
            <a:avLst/>
          </a:prstGeom>
        </p:spPr>
      </p:pic>
    </p:spTree>
    <p:extLst>
      <p:ext uri="{BB962C8B-B14F-4D97-AF65-F5344CB8AC3E}">
        <p14:creationId xmlns:p14="http://schemas.microsoft.com/office/powerpoint/2010/main" val="1897958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37F322-EF42-4E2A-9AB0-AB4BCBBB2168}"/>
              </a:ext>
            </a:extLst>
          </p:cNvPr>
          <p:cNvSpPr>
            <a:spLocks noGrp="1"/>
          </p:cNvSpPr>
          <p:nvPr>
            <p:ph type="title"/>
          </p:nvPr>
        </p:nvSpPr>
        <p:spPr>
          <a:xfrm>
            <a:off x="628650" y="365126"/>
            <a:ext cx="7886700" cy="914837"/>
          </a:xfrm>
        </p:spPr>
        <p:txBody>
          <a:bodyPr/>
          <a:lstStyle/>
          <a:p>
            <a:r>
              <a:rPr lang="el-GR" dirty="0"/>
              <a:t>Το ηλιακό σύστημα </a:t>
            </a:r>
          </a:p>
        </p:txBody>
      </p:sp>
      <p:sp>
        <p:nvSpPr>
          <p:cNvPr id="4" name="Θέση αριθμού διαφάνειας 3">
            <a:extLst>
              <a:ext uri="{FF2B5EF4-FFF2-40B4-BE49-F238E27FC236}">
                <a16:creationId xmlns:a16="http://schemas.microsoft.com/office/drawing/2014/main" id="{426E7B0B-FA9F-42DF-972B-2C76DDEE6505}"/>
              </a:ext>
            </a:extLst>
          </p:cNvPr>
          <p:cNvSpPr>
            <a:spLocks noGrp="1"/>
          </p:cNvSpPr>
          <p:nvPr>
            <p:ph type="sldNum" sz="quarter" idx="12"/>
          </p:nvPr>
        </p:nvSpPr>
        <p:spPr/>
        <p:txBody>
          <a:bodyPr/>
          <a:lstStyle/>
          <a:p>
            <a:fld id="{003E9CAC-55C9-4A9C-8818-9EF9568D413F}" type="slidenum">
              <a:rPr lang="en-US" smtClean="0"/>
              <a:t>22</a:t>
            </a:fld>
            <a:endParaRPr lang="en-US"/>
          </a:p>
        </p:txBody>
      </p:sp>
      <p:pic>
        <p:nvPicPr>
          <p:cNvPr id="6" name="Εικόνα 5">
            <a:extLst>
              <a:ext uri="{FF2B5EF4-FFF2-40B4-BE49-F238E27FC236}">
                <a16:creationId xmlns:a16="http://schemas.microsoft.com/office/drawing/2014/main" id="{5C1185D3-079E-49F9-A4A1-33424F01DD96}"/>
              </a:ext>
            </a:extLst>
          </p:cNvPr>
          <p:cNvPicPr>
            <a:picLocks noChangeAspect="1"/>
          </p:cNvPicPr>
          <p:nvPr/>
        </p:nvPicPr>
        <p:blipFill>
          <a:blip r:embed="rId2"/>
          <a:stretch>
            <a:fillRect/>
          </a:stretch>
        </p:blipFill>
        <p:spPr>
          <a:xfrm>
            <a:off x="331326" y="1325289"/>
            <a:ext cx="8184024" cy="2104147"/>
          </a:xfrm>
          <a:prstGeom prst="rect">
            <a:avLst/>
          </a:prstGeom>
        </p:spPr>
      </p:pic>
      <p:pic>
        <p:nvPicPr>
          <p:cNvPr id="4098" name="Picture 2" descr="Πλανητικά Συστήματα – EXOPLANETS.GR">
            <a:extLst>
              <a:ext uri="{FF2B5EF4-FFF2-40B4-BE49-F238E27FC236}">
                <a16:creationId xmlns:a16="http://schemas.microsoft.com/office/drawing/2014/main" id="{ED3F4D71-C36A-4108-BF85-EF661B364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845" y="3655442"/>
            <a:ext cx="4754880" cy="288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1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9BA685-BCFD-4FED-AC50-558B4FF6ECA1}"/>
              </a:ext>
            </a:extLst>
          </p:cNvPr>
          <p:cNvSpPr>
            <a:spLocks noGrp="1"/>
          </p:cNvSpPr>
          <p:nvPr>
            <p:ph type="title"/>
          </p:nvPr>
        </p:nvSpPr>
        <p:spPr>
          <a:xfrm>
            <a:off x="628650" y="365126"/>
            <a:ext cx="7886700" cy="591477"/>
          </a:xfrm>
        </p:spPr>
        <p:txBody>
          <a:bodyPr/>
          <a:lstStyle/>
          <a:p>
            <a:r>
              <a:rPr lang="el-GR" dirty="0"/>
              <a:t>Ασκήσεις</a:t>
            </a:r>
          </a:p>
        </p:txBody>
      </p:sp>
      <p:sp>
        <p:nvSpPr>
          <p:cNvPr id="3" name="Θέση περιεχομένου 2">
            <a:extLst>
              <a:ext uri="{FF2B5EF4-FFF2-40B4-BE49-F238E27FC236}">
                <a16:creationId xmlns:a16="http://schemas.microsoft.com/office/drawing/2014/main" id="{63F43026-7B33-4967-91AA-92B21EBDA40F}"/>
              </a:ext>
            </a:extLst>
          </p:cNvPr>
          <p:cNvSpPr>
            <a:spLocks noGrp="1"/>
          </p:cNvSpPr>
          <p:nvPr>
            <p:ph idx="1"/>
          </p:nvPr>
        </p:nvSpPr>
        <p:spPr>
          <a:xfrm>
            <a:off x="628650" y="1069145"/>
            <a:ext cx="7886700" cy="5107818"/>
          </a:xfrm>
        </p:spPr>
        <p:txBody>
          <a:bodyPr>
            <a:normAutofit/>
          </a:bodyPr>
          <a:lstStyle/>
          <a:p>
            <a:pPr marL="457200" indent="-457200">
              <a:buFont typeface="+mj-lt"/>
              <a:buAutoNum type="arabicPeriod"/>
            </a:pPr>
            <a:r>
              <a:rPr lang="el-GR" sz="2200" dirty="0"/>
              <a:t>Να βρείτε την εξίσωση της έλλειψης σε καθεμιά από τις παρακάτω περιπτώσεις:</a:t>
            </a:r>
          </a:p>
          <a:p>
            <a:pPr marL="800100" lvl="1" indent="-457200">
              <a:buFont typeface="+mj-lt"/>
              <a:buAutoNum type="alphaLcParenR"/>
            </a:pPr>
            <a:r>
              <a:rPr lang="el-GR" sz="2200" dirty="0"/>
              <a:t>Όταν έχει εστίες τα σημεία </a:t>
            </a:r>
            <a:r>
              <a:rPr lang="el-GR" sz="2200" i="1" dirty="0"/>
              <a:t>E'(-4,0)</a:t>
            </a:r>
            <a:r>
              <a:rPr lang="el-GR" sz="2200" dirty="0"/>
              <a:t> και </a:t>
            </a:r>
            <a:r>
              <a:rPr lang="el-GR" sz="2200" i="1" dirty="0"/>
              <a:t>E(4,0)</a:t>
            </a:r>
            <a:r>
              <a:rPr lang="el-GR" sz="2200" dirty="0"/>
              <a:t> και μεγάλο άξονα 10.</a:t>
            </a:r>
          </a:p>
          <a:p>
            <a:pPr marL="800100" lvl="1" indent="-457200">
              <a:buFont typeface="+mj-lt"/>
              <a:buAutoNum type="alphaLcParenR"/>
            </a:pPr>
            <a:r>
              <a:rPr lang="el-GR" sz="2200" dirty="0"/>
              <a:t> Όταν έχει εστίες τα σημεία </a:t>
            </a:r>
            <a:r>
              <a:rPr lang="el-GR" sz="2200" i="1" dirty="0"/>
              <a:t>E'(0, -5)</a:t>
            </a:r>
            <a:r>
              <a:rPr lang="el-GR" sz="2200" dirty="0"/>
              <a:t> και </a:t>
            </a:r>
            <a:r>
              <a:rPr lang="el-GR" sz="2200" i="1" dirty="0"/>
              <a:t>E(0,5)</a:t>
            </a:r>
            <a:r>
              <a:rPr lang="el-GR" sz="2200" dirty="0"/>
              <a:t> και μεγάλο άξονα 26</a:t>
            </a:r>
          </a:p>
          <a:p>
            <a:pPr marL="800100" lvl="1" indent="-457200">
              <a:buFont typeface="+mj-lt"/>
              <a:buAutoNum type="alphaLcParenR"/>
            </a:pPr>
            <a:r>
              <a:rPr lang="el-GR" sz="2200" dirty="0"/>
              <a:t>Όταν έχει εστίες τα σημεία </a:t>
            </a:r>
            <a:r>
              <a:rPr lang="el-GR" sz="2200" i="1" dirty="0"/>
              <a:t>E'( -12, 0)</a:t>
            </a:r>
            <a:r>
              <a:rPr lang="el-GR" sz="2200" dirty="0"/>
              <a:t> και </a:t>
            </a:r>
            <a:r>
              <a:rPr lang="el-GR" sz="2200" i="1" dirty="0"/>
              <a:t>E(12, 0)</a:t>
            </a:r>
            <a:r>
              <a:rPr lang="el-GR" sz="2200" dirty="0"/>
              <a:t> και εκκεντρότητα 12/13</a:t>
            </a:r>
          </a:p>
          <a:p>
            <a:pPr marL="800100" lvl="1" indent="-457200">
              <a:buFont typeface="+mj-lt"/>
              <a:buAutoNum type="alphaLcParenR"/>
            </a:pPr>
            <a:r>
              <a:rPr lang="el-GR" sz="2200" dirty="0"/>
              <a:t> Όταν έχει εστίες τα σημεία </a:t>
            </a:r>
            <a:r>
              <a:rPr lang="el-GR" sz="2200" i="1" dirty="0"/>
              <a:t>E'(-4,0)</a:t>
            </a:r>
            <a:r>
              <a:rPr lang="el-GR" sz="2200" dirty="0"/>
              <a:t> και </a:t>
            </a:r>
            <a:r>
              <a:rPr lang="el-GR" sz="2200" i="1" dirty="0"/>
              <a:t>E(4,0)</a:t>
            </a:r>
            <a:r>
              <a:rPr lang="el-GR" sz="2200" dirty="0"/>
              <a:t> και διέρχεται από το σημείο </a:t>
            </a:r>
            <a:r>
              <a:rPr lang="el-GR" sz="2200" i="1" dirty="0"/>
              <a:t>M(4,9/5)</a:t>
            </a:r>
          </a:p>
          <a:p>
            <a:pPr marL="800100" lvl="1" indent="-457200">
              <a:buFont typeface="+mj-lt"/>
              <a:buAutoNum type="alphaLcParenR"/>
            </a:pPr>
            <a:r>
              <a:rPr lang="el-GR" sz="2200" dirty="0"/>
              <a:t> Όταν έχει εστίες στον άξονα </a:t>
            </a:r>
            <a:r>
              <a:rPr lang="el-GR" sz="2200" i="1" dirty="0" err="1"/>
              <a:t>y'y</a:t>
            </a:r>
            <a:r>
              <a:rPr lang="el-GR" sz="2200" dirty="0"/>
              <a:t> και διέρχεται από τα σημεία </a:t>
            </a:r>
            <a:r>
              <a:rPr lang="el-GR" sz="2200" i="1" dirty="0"/>
              <a:t>M</a:t>
            </a:r>
            <a:r>
              <a:rPr lang="el-GR" sz="2200" i="1" baseline="-25000" dirty="0"/>
              <a:t>1</a:t>
            </a:r>
            <a:r>
              <a:rPr lang="el-GR" sz="2200" i="1" dirty="0"/>
              <a:t>(1,1)</a:t>
            </a:r>
            <a:r>
              <a:rPr lang="el-GR" sz="2200" dirty="0"/>
              <a:t> και </a:t>
            </a:r>
            <a:r>
              <a:rPr lang="el-GR" sz="2200" i="1" dirty="0"/>
              <a:t>M</a:t>
            </a:r>
            <a:r>
              <a:rPr lang="el-GR" sz="2200" i="1" baseline="-25000" dirty="0"/>
              <a:t>2</a:t>
            </a:r>
            <a:r>
              <a:rPr lang="el-GR" sz="2200" i="1" dirty="0"/>
              <a:t>(2,1/2)</a:t>
            </a:r>
            <a:r>
              <a:rPr lang="el-GR" sz="2200" dirty="0"/>
              <a:t> .</a:t>
            </a:r>
          </a:p>
          <a:p>
            <a:pPr marL="457200" indent="-457200">
              <a:buFont typeface="+mj-lt"/>
              <a:buAutoNum type="arabicPeriod"/>
            </a:pPr>
            <a:endParaRPr lang="el-GR" sz="2500" dirty="0"/>
          </a:p>
          <a:p>
            <a:endParaRPr lang="el-GR" dirty="0"/>
          </a:p>
        </p:txBody>
      </p:sp>
      <p:sp>
        <p:nvSpPr>
          <p:cNvPr id="4" name="Θέση αριθμού διαφάνειας 3">
            <a:extLst>
              <a:ext uri="{FF2B5EF4-FFF2-40B4-BE49-F238E27FC236}">
                <a16:creationId xmlns:a16="http://schemas.microsoft.com/office/drawing/2014/main" id="{30F8085C-9BA8-4DA5-BB48-F68DD36368D1}"/>
              </a:ext>
            </a:extLst>
          </p:cNvPr>
          <p:cNvSpPr>
            <a:spLocks noGrp="1"/>
          </p:cNvSpPr>
          <p:nvPr>
            <p:ph type="sldNum" sz="quarter" idx="12"/>
          </p:nvPr>
        </p:nvSpPr>
        <p:spPr/>
        <p:txBody>
          <a:bodyPr/>
          <a:lstStyle/>
          <a:p>
            <a:fld id="{003E9CAC-55C9-4A9C-8818-9EF9568D413F}" type="slidenum">
              <a:rPr lang="en-US" smtClean="0"/>
              <a:t>23</a:t>
            </a:fld>
            <a:endParaRPr lang="en-US"/>
          </a:p>
        </p:txBody>
      </p:sp>
    </p:spTree>
    <p:extLst>
      <p:ext uri="{BB962C8B-B14F-4D97-AF65-F5344CB8AC3E}">
        <p14:creationId xmlns:p14="http://schemas.microsoft.com/office/powerpoint/2010/main" val="1294806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6A21FE-62D6-4C81-8997-065A78CD4BF9}"/>
              </a:ext>
            </a:extLst>
          </p:cNvPr>
          <p:cNvSpPr>
            <a:spLocks noGrp="1"/>
          </p:cNvSpPr>
          <p:nvPr>
            <p:ph type="title"/>
          </p:nvPr>
        </p:nvSpPr>
        <p:spPr/>
        <p:txBody>
          <a:bodyPr/>
          <a:lstStyle/>
          <a:p>
            <a:r>
              <a:rPr lang="el-GR"/>
              <a:t>Η παραβολή</a:t>
            </a:r>
            <a:endParaRPr lang="el-GR" dirty="0"/>
          </a:p>
        </p:txBody>
      </p:sp>
      <p:sp>
        <p:nvSpPr>
          <p:cNvPr id="3" name="Θέση περιεχομένου 2">
            <a:extLst>
              <a:ext uri="{FF2B5EF4-FFF2-40B4-BE49-F238E27FC236}">
                <a16:creationId xmlns:a16="http://schemas.microsoft.com/office/drawing/2014/main" id="{20A03CB8-67E3-4C27-8F2E-C92729E9591D}"/>
              </a:ext>
            </a:extLst>
          </p:cNvPr>
          <p:cNvSpPr>
            <a:spLocks noGrp="1"/>
          </p:cNvSpPr>
          <p:nvPr>
            <p:ph idx="1"/>
          </p:nvPr>
        </p:nvSpPr>
        <p:spPr>
          <a:xfrm>
            <a:off x="628650" y="1392702"/>
            <a:ext cx="7886700" cy="4811150"/>
          </a:xfrm>
        </p:spPr>
        <p:txBody>
          <a:bodyPr>
            <a:normAutofit lnSpcReduction="10000"/>
          </a:bodyPr>
          <a:lstStyle/>
          <a:p>
            <a:r>
              <a:rPr lang="el-GR" sz="2000" dirty="0"/>
              <a:t>Έστω μια ευθεία </a:t>
            </a:r>
            <a:r>
              <a:rPr lang="el-GR" sz="2000" i="1" dirty="0"/>
              <a:t>δ</a:t>
            </a:r>
            <a:r>
              <a:rPr lang="el-GR" sz="2000" dirty="0"/>
              <a:t> και ένα σημείο </a:t>
            </a:r>
            <a:r>
              <a:rPr lang="el-GR" sz="2000" i="1" dirty="0"/>
              <a:t>Ε</a:t>
            </a:r>
            <a:r>
              <a:rPr lang="el-GR" sz="2000" dirty="0"/>
              <a:t> εκτός της </a:t>
            </a:r>
            <a:r>
              <a:rPr lang="el-GR" sz="2000" i="1" dirty="0"/>
              <a:t>δ</a:t>
            </a:r>
            <a:r>
              <a:rPr lang="el-GR" sz="2000" dirty="0"/>
              <a:t>. Ονομάζεται </a:t>
            </a:r>
            <a:r>
              <a:rPr lang="el-GR" sz="2000" b="1" dirty="0"/>
              <a:t>παραβολή</a:t>
            </a:r>
            <a:r>
              <a:rPr lang="el-GR" sz="2000" dirty="0"/>
              <a:t> με </a:t>
            </a:r>
            <a:r>
              <a:rPr lang="el-GR" sz="2000" b="1" dirty="0"/>
              <a:t>εστία</a:t>
            </a:r>
            <a:r>
              <a:rPr lang="el-GR" sz="2000" dirty="0"/>
              <a:t> το σημείο </a:t>
            </a:r>
            <a:r>
              <a:rPr lang="el-GR" sz="2000" i="1" dirty="0"/>
              <a:t>Ε</a:t>
            </a:r>
            <a:r>
              <a:rPr lang="el-GR" sz="2000" dirty="0"/>
              <a:t> και </a:t>
            </a:r>
            <a:r>
              <a:rPr lang="el-GR" sz="2000" b="1" dirty="0"/>
              <a:t>διευθετούσα</a:t>
            </a:r>
            <a:r>
              <a:rPr lang="el-GR" sz="2000" dirty="0"/>
              <a:t> την ευθεία </a:t>
            </a:r>
            <a:r>
              <a:rPr lang="el-GR" sz="2000" i="1" dirty="0"/>
              <a:t>δ</a:t>
            </a:r>
            <a:r>
              <a:rPr lang="el-GR" sz="2000" dirty="0"/>
              <a:t> ο γεωμετρικός τόπος </a:t>
            </a:r>
            <a:r>
              <a:rPr lang="el-GR" sz="2000" i="1" dirty="0"/>
              <a:t>C</a:t>
            </a:r>
            <a:r>
              <a:rPr lang="el-GR" sz="2000" dirty="0"/>
              <a:t> των σημείων του επιπέδου που ορίζεται από την </a:t>
            </a:r>
            <a:r>
              <a:rPr lang="el-GR" sz="2000" i="1" dirty="0"/>
              <a:t>Ε</a:t>
            </a:r>
            <a:r>
              <a:rPr lang="el-GR" sz="2000" dirty="0"/>
              <a:t> και τη </a:t>
            </a:r>
            <a:r>
              <a:rPr lang="el-GR" sz="2000" i="1" dirty="0"/>
              <a:t>δ</a:t>
            </a:r>
            <a:r>
              <a:rPr lang="el-GR" sz="2000" dirty="0"/>
              <a:t> τα οποία </a:t>
            </a:r>
            <a:r>
              <a:rPr lang="el-GR" sz="2000" dirty="0" err="1"/>
              <a:t>ισαπέχουν</a:t>
            </a:r>
            <a:r>
              <a:rPr lang="el-GR" sz="2000" dirty="0"/>
              <a:t> από την </a:t>
            </a:r>
            <a:r>
              <a:rPr lang="el-GR" sz="2000" i="1" dirty="0"/>
              <a:t>Ε</a:t>
            </a:r>
            <a:r>
              <a:rPr lang="el-GR" sz="2000" dirty="0"/>
              <a:t> και τη </a:t>
            </a:r>
            <a:r>
              <a:rPr lang="el-GR" sz="2000" i="1" dirty="0"/>
              <a:t>δ</a:t>
            </a:r>
            <a:r>
              <a:rPr lang="el-GR" sz="2000" dirty="0"/>
              <a:t> (Σχ. α). </a:t>
            </a:r>
          </a:p>
          <a:p>
            <a:endParaRPr lang="el-GR" sz="2000" dirty="0"/>
          </a:p>
          <a:p>
            <a:endParaRPr lang="el-GR" sz="2000" dirty="0"/>
          </a:p>
          <a:p>
            <a:endParaRPr lang="el-GR" sz="2000" dirty="0"/>
          </a:p>
          <a:p>
            <a:endParaRPr lang="el-GR" sz="2000" dirty="0"/>
          </a:p>
          <a:p>
            <a:endParaRPr lang="el-GR" sz="2000" dirty="0"/>
          </a:p>
          <a:p>
            <a:endParaRPr lang="el-GR" sz="2000" dirty="0"/>
          </a:p>
          <a:p>
            <a:endParaRPr lang="el-GR" sz="2000" dirty="0"/>
          </a:p>
          <a:p>
            <a:r>
              <a:rPr lang="el-GR" sz="2000" dirty="0"/>
              <a:t>Αν </a:t>
            </a:r>
            <a:r>
              <a:rPr lang="el-GR" sz="2000" i="1" dirty="0"/>
              <a:t>Α</a:t>
            </a:r>
            <a:r>
              <a:rPr lang="el-GR" sz="2000" dirty="0"/>
              <a:t> είναι η προβολή της εστίας </a:t>
            </a:r>
            <a:r>
              <a:rPr lang="el-GR" sz="2000" i="1" dirty="0"/>
              <a:t>Ε</a:t>
            </a:r>
            <a:r>
              <a:rPr lang="el-GR" sz="2000" dirty="0"/>
              <a:t> στη διευθετούσα </a:t>
            </a:r>
            <a:r>
              <a:rPr lang="el-GR" sz="2000" i="1" dirty="0"/>
              <a:t>δ</a:t>
            </a:r>
            <a:r>
              <a:rPr lang="el-GR" sz="2000" dirty="0"/>
              <a:t>, τότε το μέσο </a:t>
            </a:r>
            <a:r>
              <a:rPr lang="el-GR" sz="2000" i="1" dirty="0"/>
              <a:t>Κ</a:t>
            </a:r>
            <a:r>
              <a:rPr lang="el-GR" sz="2000" dirty="0"/>
              <a:t> του </a:t>
            </a:r>
            <a:r>
              <a:rPr lang="el-GR" sz="2000" i="1" dirty="0"/>
              <a:t>ΕΑ</a:t>
            </a:r>
            <a:r>
              <a:rPr lang="el-GR" sz="2000" dirty="0"/>
              <a:t> είναι προφανώς σημείο της παραβολής και λέγεται </a:t>
            </a:r>
            <a:r>
              <a:rPr lang="el-GR" sz="2000" b="1" dirty="0"/>
              <a:t>κορυφή</a:t>
            </a:r>
            <a:r>
              <a:rPr lang="el-GR" sz="2000" dirty="0"/>
              <a:t> της.</a:t>
            </a:r>
          </a:p>
        </p:txBody>
      </p:sp>
      <p:sp>
        <p:nvSpPr>
          <p:cNvPr id="4" name="Θέση αριθμού διαφάνειας 3">
            <a:extLst>
              <a:ext uri="{FF2B5EF4-FFF2-40B4-BE49-F238E27FC236}">
                <a16:creationId xmlns:a16="http://schemas.microsoft.com/office/drawing/2014/main" id="{B5E4FCC9-2EB7-4EF6-AC59-A3449F184185}"/>
              </a:ext>
            </a:extLst>
          </p:cNvPr>
          <p:cNvSpPr>
            <a:spLocks noGrp="1"/>
          </p:cNvSpPr>
          <p:nvPr>
            <p:ph type="sldNum" sz="quarter" idx="12"/>
          </p:nvPr>
        </p:nvSpPr>
        <p:spPr/>
        <p:txBody>
          <a:bodyPr/>
          <a:lstStyle/>
          <a:p>
            <a:fld id="{003E9CAC-55C9-4A9C-8818-9EF9568D413F}" type="slidenum">
              <a:rPr lang="en-US" smtClean="0"/>
              <a:t>24</a:t>
            </a:fld>
            <a:endParaRPr lang="en-US"/>
          </a:p>
        </p:txBody>
      </p:sp>
      <p:pic>
        <p:nvPicPr>
          <p:cNvPr id="5" name="Εικόνα 4">
            <a:extLst>
              <a:ext uri="{FF2B5EF4-FFF2-40B4-BE49-F238E27FC236}">
                <a16:creationId xmlns:a16="http://schemas.microsoft.com/office/drawing/2014/main" id="{3F3CF0B8-6A16-4FDF-AC02-52ADF7FB2D64}"/>
              </a:ext>
            </a:extLst>
          </p:cNvPr>
          <p:cNvPicPr>
            <a:picLocks noChangeAspect="1"/>
          </p:cNvPicPr>
          <p:nvPr/>
        </p:nvPicPr>
        <p:blipFill>
          <a:blip r:embed="rId2"/>
          <a:stretch>
            <a:fillRect/>
          </a:stretch>
        </p:blipFill>
        <p:spPr>
          <a:xfrm>
            <a:off x="3105222" y="2661395"/>
            <a:ext cx="2314575" cy="2571750"/>
          </a:xfrm>
          <a:prstGeom prst="rect">
            <a:avLst/>
          </a:prstGeom>
        </p:spPr>
      </p:pic>
    </p:spTree>
    <p:extLst>
      <p:ext uri="{BB962C8B-B14F-4D97-AF65-F5344CB8AC3E}">
        <p14:creationId xmlns:p14="http://schemas.microsoft.com/office/powerpoint/2010/main" val="139271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48768E-9DAB-4485-8BCA-FEBE64872C20}"/>
              </a:ext>
            </a:extLst>
          </p:cNvPr>
          <p:cNvSpPr>
            <a:spLocks noGrp="1"/>
          </p:cNvSpPr>
          <p:nvPr>
            <p:ph type="title"/>
          </p:nvPr>
        </p:nvSpPr>
        <p:spPr>
          <a:xfrm>
            <a:off x="628650" y="365126"/>
            <a:ext cx="7886700" cy="971305"/>
          </a:xfrm>
        </p:spPr>
        <p:txBody>
          <a:bodyPr/>
          <a:lstStyle/>
          <a:p>
            <a:r>
              <a:rPr lang="el-GR" dirty="0"/>
              <a:t>Η εξίσωση της παραβολής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7DA81BB1-5279-4A87-8847-1AA4D5CBF940}"/>
                  </a:ext>
                </a:extLst>
              </p:cNvPr>
              <p:cNvSpPr>
                <a:spLocks noGrp="1"/>
              </p:cNvSpPr>
              <p:nvPr>
                <p:ph idx="1"/>
              </p:nvPr>
            </p:nvSpPr>
            <p:spPr/>
            <p:txBody>
              <a:bodyPr/>
              <a:lstStyle/>
              <a:p>
                <a:pPr marL="0" indent="0">
                  <a:buNone/>
                </a:pPr>
                <a:r>
                  <a:rPr lang="el-GR" dirty="0"/>
                  <a:t>Η εξίσωση της παραβολής με εστία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2</m:t>
                            </m:r>
                          </m:den>
                        </m:f>
                        <m:r>
                          <a:rPr lang="en-US" b="0" i="1" smtClean="0">
                            <a:latin typeface="Cambria Math" panose="02040503050406030204" pitchFamily="18" charset="0"/>
                          </a:rPr>
                          <m:t>, 0</m:t>
                        </m:r>
                      </m:e>
                    </m:d>
                    <m:r>
                      <a:rPr lang="en-US" b="0" i="1" smtClean="0">
                        <a:latin typeface="Cambria Math" panose="02040503050406030204" pitchFamily="18" charset="0"/>
                      </a:rPr>
                      <m:t> </m:t>
                    </m:r>
                  </m:oMath>
                </a14:m>
                <a:r>
                  <a:rPr lang="en-US" dirty="0"/>
                  <a:t> </a:t>
                </a:r>
                <a:r>
                  <a:rPr lang="el-GR" dirty="0"/>
                  <a:t>και διευθετούσα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oMath>
                </a14:m>
                <a:endParaRPr lang="el-GR" dirty="0"/>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p>
                        <m:sSupPr>
                          <m:ctrlPr>
                            <a:rPr lang="el-GR" b="1" i="1" smtClean="0">
                              <a:latin typeface="Cambria Math" panose="02040503050406030204" pitchFamily="18" charset="0"/>
                            </a:rPr>
                          </m:ctrlPr>
                        </m:sSupPr>
                        <m:e>
                          <m:r>
                            <a:rPr lang="en-US" b="1" i="1" smtClean="0">
                              <a:latin typeface="Cambria Math" panose="02040503050406030204" pitchFamily="18" charset="0"/>
                            </a:rPr>
                            <m:t>𝒚</m:t>
                          </m:r>
                        </m:e>
                        <m:sup>
                          <m:r>
                            <a:rPr lang="en-US" b="1" i="1" smtClean="0">
                              <a:latin typeface="Cambria Math" panose="02040503050406030204" pitchFamily="18" charset="0"/>
                            </a:rPr>
                            <m:t>𝟐</m:t>
                          </m:r>
                        </m:sup>
                      </m:sSup>
                      <m:r>
                        <a:rPr lang="en-US" b="1" i="1" smtClean="0">
                          <a:latin typeface="Cambria Math" panose="02040503050406030204" pitchFamily="18" charset="0"/>
                        </a:rPr>
                        <m:t>=</m:t>
                      </m:r>
                      <m:r>
                        <a:rPr lang="en-US" b="1" i="1" smtClean="0">
                          <a:latin typeface="Cambria Math" panose="02040503050406030204" pitchFamily="18" charset="0"/>
                        </a:rPr>
                        <m:t>𝟐</m:t>
                      </m:r>
                      <m:r>
                        <a:rPr lang="en-US" b="1" i="1" smtClean="0">
                          <a:latin typeface="Cambria Math" panose="02040503050406030204" pitchFamily="18" charset="0"/>
                        </a:rPr>
                        <m:t>𝒑𝒙</m:t>
                      </m:r>
                    </m:oMath>
                  </m:oMathPara>
                </a14:m>
                <a:endParaRPr lang="el-GR" b="1" dirty="0"/>
              </a:p>
              <a:p>
                <a:pPr marL="0" indent="0">
                  <a:buNone/>
                </a:pPr>
                <a:endParaRPr lang="el-GR" dirty="0"/>
              </a:p>
            </p:txBody>
          </p:sp>
        </mc:Choice>
        <mc:Fallback xmlns="">
          <p:sp>
            <p:nvSpPr>
              <p:cNvPr id="3" name="Θέση περιεχομένου 2">
                <a:extLst>
                  <a:ext uri="{FF2B5EF4-FFF2-40B4-BE49-F238E27FC236}">
                    <a16:creationId xmlns:a16="http://schemas.microsoft.com/office/drawing/2014/main" id="{7DA81BB1-5279-4A87-8847-1AA4D5CBF940}"/>
                  </a:ext>
                </a:extLst>
              </p:cNvPr>
              <p:cNvSpPr>
                <a:spLocks noGrp="1" noRot="1" noChangeAspect="1" noMove="1" noResize="1" noEditPoints="1" noAdjustHandles="1" noChangeArrowheads="1" noChangeShapeType="1" noTextEdit="1"/>
              </p:cNvSpPr>
              <p:nvPr>
                <p:ph idx="1"/>
              </p:nvPr>
            </p:nvSpPr>
            <p:spPr>
              <a:blipFill>
                <a:blip r:embed="rId2"/>
                <a:stretch>
                  <a:fillRect l="-927"/>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E115B07E-2BCD-4E3B-A88F-6396D60DB302}"/>
              </a:ext>
            </a:extLst>
          </p:cNvPr>
          <p:cNvSpPr>
            <a:spLocks noGrp="1"/>
          </p:cNvSpPr>
          <p:nvPr>
            <p:ph type="sldNum" sz="quarter" idx="12"/>
          </p:nvPr>
        </p:nvSpPr>
        <p:spPr/>
        <p:txBody>
          <a:bodyPr/>
          <a:lstStyle/>
          <a:p>
            <a:fld id="{003E9CAC-55C9-4A9C-8818-9EF9568D413F}" type="slidenum">
              <a:rPr lang="en-US" smtClean="0"/>
              <a:t>25</a:t>
            </a:fld>
            <a:endParaRPr lang="en-US"/>
          </a:p>
        </p:txBody>
      </p:sp>
      <p:sp>
        <p:nvSpPr>
          <p:cNvPr id="23" name="AutoShape 21" descr="{\displaystyle E\left({\frac {p}{2}},0\right)}">
            <a:extLst>
              <a:ext uri="{FF2B5EF4-FFF2-40B4-BE49-F238E27FC236}">
                <a16:creationId xmlns:a16="http://schemas.microsoft.com/office/drawing/2014/main" id="{AA865636-2E09-44B1-BEC3-B805790AA6E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5" name="Εικόνα 24">
            <a:extLst>
              <a:ext uri="{FF2B5EF4-FFF2-40B4-BE49-F238E27FC236}">
                <a16:creationId xmlns:a16="http://schemas.microsoft.com/office/drawing/2014/main" id="{0D6E1E38-9D00-43DD-90D5-A3D424368D71}"/>
              </a:ext>
            </a:extLst>
          </p:cNvPr>
          <p:cNvPicPr>
            <a:picLocks noChangeAspect="1"/>
          </p:cNvPicPr>
          <p:nvPr/>
        </p:nvPicPr>
        <p:blipFill>
          <a:blip r:embed="rId3"/>
          <a:stretch>
            <a:fillRect/>
          </a:stretch>
        </p:blipFill>
        <p:spPr>
          <a:xfrm>
            <a:off x="1842868" y="3429000"/>
            <a:ext cx="4943035" cy="2319580"/>
          </a:xfrm>
          <a:prstGeom prst="rect">
            <a:avLst/>
          </a:prstGeom>
        </p:spPr>
      </p:pic>
    </p:spTree>
    <p:extLst>
      <p:ext uri="{BB962C8B-B14F-4D97-AF65-F5344CB8AC3E}">
        <p14:creationId xmlns:p14="http://schemas.microsoft.com/office/powerpoint/2010/main" val="2591873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9E5020-E888-4FC8-9509-7D5B43698919}"/>
              </a:ext>
            </a:extLst>
          </p:cNvPr>
          <p:cNvSpPr>
            <a:spLocks noGrp="1"/>
          </p:cNvSpPr>
          <p:nvPr>
            <p:ph type="title"/>
          </p:nvPr>
        </p:nvSpPr>
        <p:spPr/>
        <p:txBody>
          <a:bodyPr/>
          <a:lstStyle/>
          <a:p>
            <a:r>
              <a:rPr lang="el-GR" dirty="0"/>
              <a:t>Η εξίσωση της παραβολής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5511D37C-57EA-46EC-8A3C-CB09455AA05F}"/>
                  </a:ext>
                </a:extLst>
              </p:cNvPr>
              <p:cNvSpPr>
                <a:spLocks noGrp="1"/>
              </p:cNvSpPr>
              <p:nvPr>
                <p:ph idx="1"/>
              </p:nvPr>
            </p:nvSpPr>
            <p:spPr/>
            <p:txBody>
              <a:bodyPr/>
              <a:lstStyle/>
              <a:p>
                <a:pPr marL="0" indent="0">
                  <a:buNone/>
                </a:pPr>
                <a:r>
                  <a:rPr lang="el-GR" dirty="0"/>
                  <a:t>Η εξίσωση της παραβολής με εστία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r>
                          <a:rPr lang="en-US" b="0" i="1" smtClean="0">
                            <a:latin typeface="Cambria Math" panose="02040503050406030204" pitchFamily="18" charset="0"/>
                          </a:rPr>
                          <m:t>0,</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e>
                    </m:d>
                    <m:r>
                      <a:rPr lang="en-US" i="1">
                        <a:latin typeface="Cambria Math" panose="02040503050406030204" pitchFamily="18" charset="0"/>
                      </a:rPr>
                      <m:t> </m:t>
                    </m:r>
                  </m:oMath>
                </a14:m>
                <a:r>
                  <a:rPr lang="en-US" dirty="0"/>
                  <a:t> </a:t>
                </a:r>
              </a:p>
              <a:p>
                <a:pPr marL="0" indent="0">
                  <a:buNone/>
                </a:pPr>
                <a:r>
                  <a:rPr lang="el-GR" dirty="0"/>
                  <a:t>και διευθετούσα </a:t>
                </a:r>
                <a14:m>
                  <m:oMath xmlns:m="http://schemas.openxmlformats.org/officeDocument/2006/math">
                    <m:r>
                      <m:rPr>
                        <m:sty m:val="p"/>
                      </m:rPr>
                      <a:rPr lang="en-US" b="0" i="0" smtClean="0">
                        <a:latin typeface="Cambria Math" panose="02040503050406030204" pitchFamily="18" charset="0"/>
                      </a:rPr>
                      <m:t>y</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𝑝</m:t>
                        </m:r>
                      </m:num>
                      <m:den>
                        <m:r>
                          <a:rPr lang="en-US" i="1">
                            <a:latin typeface="Cambria Math" panose="02040503050406030204" pitchFamily="18" charset="0"/>
                          </a:rPr>
                          <m:t>2</m:t>
                        </m:r>
                      </m:den>
                    </m:f>
                  </m:oMath>
                </a14:m>
                <a:r>
                  <a:rPr lang="en-US" dirty="0"/>
                  <a:t> </a:t>
                </a:r>
                <a:r>
                  <a:rPr lang="el-GR" dirty="0"/>
                  <a:t>  είναι η </a:t>
                </a:r>
              </a:p>
              <a:p>
                <a:pPr marL="0" indent="0">
                  <a:buNone/>
                </a:pPr>
                <a:endParaRPr lang="en-US" i="1" dirty="0">
                  <a:latin typeface="Cambria Math" panose="02040503050406030204" pitchFamily="18" charset="0"/>
                </a:endParaRPr>
              </a:p>
              <a:p>
                <a:pPr marL="342900" lvl="1" indent="0">
                  <a:buNone/>
                </a:pPr>
                <a14:m>
                  <m:oMathPara xmlns:m="http://schemas.openxmlformats.org/officeDocument/2006/math">
                    <m:oMathParaPr>
                      <m:jc m:val="left"/>
                    </m:oMathParaPr>
                    <m:oMath xmlns:m="http://schemas.openxmlformats.org/officeDocument/2006/math">
                      <m:sSup>
                        <m:sSupPr>
                          <m:ctrlPr>
                            <a:rPr lang="el-GR" sz="2200" b="1" i="1">
                              <a:latin typeface="Cambria Math" panose="02040503050406030204" pitchFamily="18" charset="0"/>
                            </a:rPr>
                          </m:ctrlPr>
                        </m:sSupPr>
                        <m:e>
                          <m:r>
                            <a:rPr lang="en-US" sz="2200" b="1" i="1" smtClean="0">
                              <a:latin typeface="Cambria Math" panose="02040503050406030204" pitchFamily="18" charset="0"/>
                            </a:rPr>
                            <m:t>𝒙</m:t>
                          </m:r>
                        </m:e>
                        <m:sup>
                          <m:r>
                            <a:rPr lang="en-US" sz="2200" b="1" i="1">
                              <a:latin typeface="Cambria Math" panose="02040503050406030204" pitchFamily="18" charset="0"/>
                            </a:rPr>
                            <m:t>𝟐</m:t>
                          </m:r>
                        </m:sup>
                      </m:sSup>
                      <m:r>
                        <a:rPr lang="en-US" sz="2200" b="1" i="1">
                          <a:latin typeface="Cambria Math" panose="02040503050406030204" pitchFamily="18" charset="0"/>
                        </a:rPr>
                        <m:t>=</m:t>
                      </m:r>
                      <m:r>
                        <a:rPr lang="en-US" sz="2200" b="1" i="1">
                          <a:latin typeface="Cambria Math" panose="02040503050406030204" pitchFamily="18" charset="0"/>
                        </a:rPr>
                        <m:t>𝟐</m:t>
                      </m:r>
                      <m:r>
                        <a:rPr lang="en-US" sz="2200" b="1" i="1">
                          <a:latin typeface="Cambria Math" panose="02040503050406030204" pitchFamily="18" charset="0"/>
                        </a:rPr>
                        <m:t>𝒑𝒚</m:t>
                      </m:r>
                      <m:r>
                        <a:rPr lang="en-US" sz="2200" b="1" i="1" smtClean="0">
                          <a:latin typeface="Cambria Math" panose="02040503050406030204" pitchFamily="18" charset="0"/>
                        </a:rPr>
                        <m:t> </m:t>
                      </m:r>
                    </m:oMath>
                  </m:oMathPara>
                </a14:m>
                <a:endParaRPr lang="el-GR" sz="2200" b="1" dirty="0"/>
              </a:p>
              <a:p>
                <a:pPr marL="0" indent="0">
                  <a:buNone/>
                </a:pPr>
                <a:endParaRPr lang="el-GR" dirty="0"/>
              </a:p>
            </p:txBody>
          </p:sp>
        </mc:Choice>
        <mc:Fallback xmlns="">
          <p:sp>
            <p:nvSpPr>
              <p:cNvPr id="3" name="Θέση περιεχομένου 2">
                <a:extLst>
                  <a:ext uri="{FF2B5EF4-FFF2-40B4-BE49-F238E27FC236}">
                    <a16:creationId xmlns:a16="http://schemas.microsoft.com/office/drawing/2014/main" id="{5511D37C-57EA-46EC-8A3C-CB09455AA05F}"/>
                  </a:ext>
                </a:extLst>
              </p:cNvPr>
              <p:cNvSpPr>
                <a:spLocks noGrp="1" noRot="1" noChangeAspect="1" noMove="1" noResize="1" noEditPoints="1" noAdjustHandles="1" noChangeArrowheads="1" noChangeShapeType="1" noTextEdit="1"/>
              </p:cNvSpPr>
              <p:nvPr>
                <p:ph idx="1"/>
              </p:nvPr>
            </p:nvSpPr>
            <p:spPr>
              <a:blipFill>
                <a:blip r:embed="rId2"/>
                <a:stretch>
                  <a:fillRect l="-927"/>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E259A64D-53FE-4C8C-AE55-F497A577C359}"/>
              </a:ext>
            </a:extLst>
          </p:cNvPr>
          <p:cNvSpPr>
            <a:spLocks noGrp="1"/>
          </p:cNvSpPr>
          <p:nvPr>
            <p:ph type="sldNum" sz="quarter" idx="12"/>
          </p:nvPr>
        </p:nvSpPr>
        <p:spPr/>
        <p:txBody>
          <a:bodyPr/>
          <a:lstStyle/>
          <a:p>
            <a:fld id="{003E9CAC-55C9-4A9C-8818-9EF9568D413F}" type="slidenum">
              <a:rPr lang="en-US" smtClean="0"/>
              <a:t>26</a:t>
            </a:fld>
            <a:endParaRPr lang="en-US"/>
          </a:p>
        </p:txBody>
      </p:sp>
      <p:pic>
        <p:nvPicPr>
          <p:cNvPr id="5" name="Εικόνα 4">
            <a:extLst>
              <a:ext uri="{FF2B5EF4-FFF2-40B4-BE49-F238E27FC236}">
                <a16:creationId xmlns:a16="http://schemas.microsoft.com/office/drawing/2014/main" id="{ACA10134-9759-4FC9-A2F9-6AADFA1A262E}"/>
              </a:ext>
            </a:extLst>
          </p:cNvPr>
          <p:cNvPicPr>
            <a:picLocks noChangeAspect="1"/>
          </p:cNvPicPr>
          <p:nvPr/>
        </p:nvPicPr>
        <p:blipFill>
          <a:blip r:embed="rId3"/>
          <a:stretch>
            <a:fillRect/>
          </a:stretch>
        </p:blipFill>
        <p:spPr>
          <a:xfrm>
            <a:off x="6097234" y="1825625"/>
            <a:ext cx="2074337" cy="4351338"/>
          </a:xfrm>
          <a:prstGeom prst="rect">
            <a:avLst/>
          </a:prstGeom>
        </p:spPr>
      </p:pic>
    </p:spTree>
    <p:extLst>
      <p:ext uri="{BB962C8B-B14F-4D97-AF65-F5344CB8AC3E}">
        <p14:creationId xmlns:p14="http://schemas.microsoft.com/office/powerpoint/2010/main" val="435623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91EC88-56F7-4FDF-B6BC-99679E738618}"/>
              </a:ext>
            </a:extLst>
          </p:cNvPr>
          <p:cNvSpPr>
            <a:spLocks noGrp="1"/>
          </p:cNvSpPr>
          <p:nvPr>
            <p:ph type="title"/>
          </p:nvPr>
        </p:nvSpPr>
        <p:spPr/>
        <p:txBody>
          <a:bodyPr/>
          <a:lstStyle/>
          <a:p>
            <a:r>
              <a:rPr lang="el-GR" dirty="0"/>
              <a:t>Ασκήσεις</a:t>
            </a:r>
          </a:p>
        </p:txBody>
      </p:sp>
      <p:sp>
        <p:nvSpPr>
          <p:cNvPr id="3" name="Θέση περιεχομένου 2">
            <a:extLst>
              <a:ext uri="{FF2B5EF4-FFF2-40B4-BE49-F238E27FC236}">
                <a16:creationId xmlns:a16="http://schemas.microsoft.com/office/drawing/2014/main" id="{264F9097-C174-454E-B477-C3509C211E2A}"/>
              </a:ext>
            </a:extLst>
          </p:cNvPr>
          <p:cNvSpPr>
            <a:spLocks noGrp="1"/>
          </p:cNvSpPr>
          <p:nvPr>
            <p:ph idx="1"/>
          </p:nvPr>
        </p:nvSpPr>
        <p:spPr>
          <a:xfrm>
            <a:off x="628650" y="1477108"/>
            <a:ext cx="7886700" cy="4699855"/>
          </a:xfrm>
        </p:spPr>
        <p:txBody>
          <a:bodyPr>
            <a:normAutofit/>
          </a:bodyPr>
          <a:lstStyle/>
          <a:p>
            <a:pPr marL="457200" indent="-457200">
              <a:buFont typeface="+mj-lt"/>
              <a:buAutoNum type="arabicPeriod"/>
            </a:pPr>
            <a:r>
              <a:rPr lang="el-GR" dirty="0"/>
              <a:t>Να βρεθεί η εξίσωση της παραβολής που έχει κορυφή την αρχή των αξόνων και άξονα συμμετρίας τον άξονα </a:t>
            </a:r>
            <a:r>
              <a:rPr lang="el-GR" dirty="0" err="1"/>
              <a:t>x'x</a:t>
            </a:r>
            <a:r>
              <a:rPr lang="el-GR" dirty="0"/>
              <a:t> σε καθεμιά από τις παρακάτω περιπτώσεις:</a:t>
            </a:r>
          </a:p>
          <a:p>
            <a:pPr marL="1085850" lvl="2" indent="-400050">
              <a:buAutoNum type="romanLcParenBoth"/>
            </a:pPr>
            <a:r>
              <a:rPr lang="el-GR" sz="2200" dirty="0"/>
              <a:t>Όταν έχει εστία το σημείο E( -1,0)</a:t>
            </a:r>
          </a:p>
          <a:p>
            <a:pPr marL="1085850" lvl="2" indent="-400050">
              <a:buAutoNum type="romanLcParenBoth"/>
            </a:pPr>
            <a:r>
              <a:rPr lang="el-GR" sz="2200" dirty="0"/>
              <a:t>Όταν έχει διευθετούσα την ευθεία x= ½</a:t>
            </a:r>
          </a:p>
          <a:p>
            <a:pPr marL="1085850" lvl="2" indent="-400050">
              <a:buAutoNum type="romanLcParenBoth"/>
            </a:pPr>
            <a:r>
              <a:rPr lang="el-GR" sz="2200" dirty="0"/>
              <a:t>Όταν διέρχεται από το σημείο A(1,2)</a:t>
            </a:r>
          </a:p>
          <a:p>
            <a:pPr marL="1085850" lvl="2" indent="-400050">
              <a:buAutoNum type="romanLcParenBoth"/>
            </a:pPr>
            <a:endParaRPr lang="el-GR" dirty="0"/>
          </a:p>
          <a:p>
            <a:pPr marL="457200" indent="-457200">
              <a:buFont typeface="+mj-lt"/>
              <a:buAutoNum type="arabicPeriod"/>
            </a:pPr>
            <a:r>
              <a:rPr lang="el-GR" dirty="0"/>
              <a:t>Να βρεθεί η εστία και η διευθετούσα της παραβολής με εξίσωση: </a:t>
            </a:r>
          </a:p>
          <a:p>
            <a:pPr marL="0" indent="0">
              <a:buNone/>
            </a:pPr>
            <a:endParaRPr lang="el-GR" dirty="0"/>
          </a:p>
        </p:txBody>
      </p:sp>
      <p:sp>
        <p:nvSpPr>
          <p:cNvPr id="4" name="Θέση αριθμού διαφάνειας 3">
            <a:extLst>
              <a:ext uri="{FF2B5EF4-FFF2-40B4-BE49-F238E27FC236}">
                <a16:creationId xmlns:a16="http://schemas.microsoft.com/office/drawing/2014/main" id="{0634BBC7-F483-44D7-BDB9-32E0C1D7DA5C}"/>
              </a:ext>
            </a:extLst>
          </p:cNvPr>
          <p:cNvSpPr>
            <a:spLocks noGrp="1"/>
          </p:cNvSpPr>
          <p:nvPr>
            <p:ph type="sldNum" sz="quarter" idx="12"/>
          </p:nvPr>
        </p:nvSpPr>
        <p:spPr/>
        <p:txBody>
          <a:bodyPr/>
          <a:lstStyle/>
          <a:p>
            <a:fld id="{003E9CAC-55C9-4A9C-8818-9EF9568D413F}" type="slidenum">
              <a:rPr lang="en-US" smtClean="0"/>
              <a:t>27</a:t>
            </a:fld>
            <a:endParaRPr lang="en-US"/>
          </a:p>
        </p:txBody>
      </p:sp>
      <p:pic>
        <p:nvPicPr>
          <p:cNvPr id="6" name="Εικόνα 5">
            <a:extLst>
              <a:ext uri="{FF2B5EF4-FFF2-40B4-BE49-F238E27FC236}">
                <a16:creationId xmlns:a16="http://schemas.microsoft.com/office/drawing/2014/main" id="{A2567A8D-F4CF-422B-BB71-E51402FC0DD3}"/>
              </a:ext>
            </a:extLst>
          </p:cNvPr>
          <p:cNvPicPr>
            <a:picLocks noChangeAspect="1"/>
          </p:cNvPicPr>
          <p:nvPr/>
        </p:nvPicPr>
        <p:blipFill>
          <a:blip r:embed="rId2"/>
          <a:stretch>
            <a:fillRect/>
          </a:stretch>
        </p:blipFill>
        <p:spPr>
          <a:xfrm>
            <a:off x="2048396" y="4248953"/>
            <a:ext cx="5047208" cy="2062946"/>
          </a:xfrm>
          <a:prstGeom prst="rect">
            <a:avLst/>
          </a:prstGeom>
        </p:spPr>
      </p:pic>
    </p:spTree>
    <p:extLst>
      <p:ext uri="{BB962C8B-B14F-4D97-AF65-F5344CB8AC3E}">
        <p14:creationId xmlns:p14="http://schemas.microsoft.com/office/powerpoint/2010/main" val="91074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C3B91D-9F85-412F-A666-5973E6CBE109}"/>
              </a:ext>
            </a:extLst>
          </p:cNvPr>
          <p:cNvSpPr>
            <a:spLocks noGrp="1"/>
          </p:cNvSpPr>
          <p:nvPr>
            <p:ph type="title"/>
          </p:nvPr>
        </p:nvSpPr>
        <p:spPr/>
        <p:txBody>
          <a:bodyPr/>
          <a:lstStyle/>
          <a:p>
            <a:r>
              <a:rPr lang="el-GR" dirty="0"/>
              <a:t>Η υπερβολή</a:t>
            </a:r>
          </a:p>
        </p:txBody>
      </p:sp>
      <p:sp>
        <p:nvSpPr>
          <p:cNvPr id="3" name="Θέση περιεχομένου 2">
            <a:extLst>
              <a:ext uri="{FF2B5EF4-FFF2-40B4-BE49-F238E27FC236}">
                <a16:creationId xmlns:a16="http://schemas.microsoft.com/office/drawing/2014/main" id="{6C1B1B84-53C7-4CA5-AC21-F0727C99DFE1}"/>
              </a:ext>
            </a:extLst>
          </p:cNvPr>
          <p:cNvSpPr>
            <a:spLocks noGrp="1"/>
          </p:cNvSpPr>
          <p:nvPr>
            <p:ph idx="1"/>
          </p:nvPr>
        </p:nvSpPr>
        <p:spPr>
          <a:xfrm>
            <a:off x="628650" y="1505243"/>
            <a:ext cx="7886700" cy="4671720"/>
          </a:xfrm>
        </p:spPr>
        <p:txBody>
          <a:bodyPr>
            <a:normAutofit/>
          </a:bodyPr>
          <a:lstStyle/>
          <a:p>
            <a:r>
              <a:rPr lang="el-GR" dirty="0"/>
              <a:t>Έστω </a:t>
            </a:r>
            <a:r>
              <a:rPr lang="el-GR" i="1" dirty="0"/>
              <a:t>E'</a:t>
            </a:r>
            <a:r>
              <a:rPr lang="el-GR" dirty="0"/>
              <a:t> και </a:t>
            </a:r>
            <a:r>
              <a:rPr lang="el-GR" i="1" dirty="0"/>
              <a:t>Ε</a:t>
            </a:r>
            <a:r>
              <a:rPr lang="el-GR" dirty="0"/>
              <a:t> δύο σημεία ενός επιπέδου. Ονομάζεται </a:t>
            </a:r>
            <a:r>
              <a:rPr lang="el-GR" b="1" dirty="0"/>
              <a:t>υπερβολή</a:t>
            </a:r>
            <a:r>
              <a:rPr lang="el-GR" dirty="0"/>
              <a:t> με εστίες τα σημεία </a:t>
            </a:r>
            <a:r>
              <a:rPr lang="el-GR" i="1" dirty="0"/>
              <a:t>E'</a:t>
            </a:r>
            <a:r>
              <a:rPr lang="el-GR" dirty="0"/>
              <a:t> και </a:t>
            </a:r>
            <a:r>
              <a:rPr lang="el-GR" i="1" dirty="0"/>
              <a:t>Ε</a:t>
            </a:r>
            <a:r>
              <a:rPr lang="el-GR" dirty="0"/>
              <a:t> ο γεωμετρικός τόπος </a:t>
            </a:r>
            <a:r>
              <a:rPr lang="el-GR" i="1" dirty="0"/>
              <a:t>C</a:t>
            </a:r>
            <a:r>
              <a:rPr lang="el-GR" dirty="0"/>
              <a:t> των σημείων του επιπέδου των οποίων η απόλυτη τιμή της διαφοράς των αποστάσεων από τα </a:t>
            </a:r>
            <a:r>
              <a:rPr lang="el-GR" i="1" dirty="0"/>
              <a:t>E'</a:t>
            </a:r>
            <a:r>
              <a:rPr lang="el-GR" dirty="0"/>
              <a:t> και </a:t>
            </a:r>
            <a:r>
              <a:rPr lang="el-GR" i="1" dirty="0"/>
              <a:t>Ε</a:t>
            </a:r>
            <a:r>
              <a:rPr lang="el-GR" dirty="0"/>
              <a:t> είναι </a:t>
            </a:r>
            <a:r>
              <a:rPr lang="el-GR" i="1" dirty="0"/>
              <a:t>σταθερή</a:t>
            </a:r>
            <a:r>
              <a:rPr lang="el-GR" dirty="0"/>
              <a:t> και μικρότερη του </a:t>
            </a:r>
            <a:r>
              <a:rPr lang="el-GR" i="1" dirty="0"/>
              <a:t>(E'E)</a:t>
            </a:r>
            <a:r>
              <a:rPr lang="el-GR" dirty="0"/>
              <a:t>. </a:t>
            </a:r>
          </a:p>
          <a:p>
            <a:r>
              <a:rPr lang="el-GR" dirty="0"/>
              <a:t>Την απόλυτη τιμή της διαφοράς των αποστάσεων κάθε σημείου της υπερβολής από τις εστίες την παριστάνουμε συνήθως με </a:t>
            </a:r>
            <a:r>
              <a:rPr lang="el-GR" i="1" dirty="0"/>
              <a:t>2α</a:t>
            </a:r>
            <a:r>
              <a:rPr lang="el-GR" dirty="0"/>
              <a:t>, ενώ την απόσταση των εστιών με </a:t>
            </a:r>
            <a:r>
              <a:rPr lang="el-GR" i="1" dirty="0"/>
              <a:t>2γ</a:t>
            </a:r>
            <a:r>
              <a:rPr lang="el-GR" dirty="0"/>
              <a:t>. Η απόσταση </a:t>
            </a:r>
            <a:r>
              <a:rPr lang="el-GR" i="1" dirty="0"/>
              <a:t>E'E</a:t>
            </a:r>
            <a:r>
              <a:rPr lang="el-GR" dirty="0"/>
              <a:t> ονομάζεται </a:t>
            </a:r>
            <a:r>
              <a:rPr lang="el-GR" b="1" dirty="0"/>
              <a:t>εστιακή απόσταση</a:t>
            </a:r>
            <a:r>
              <a:rPr lang="el-GR" dirty="0"/>
              <a:t> της υπερβολής.</a:t>
            </a:r>
          </a:p>
        </p:txBody>
      </p:sp>
      <p:sp>
        <p:nvSpPr>
          <p:cNvPr id="4" name="Θέση αριθμού διαφάνειας 3">
            <a:extLst>
              <a:ext uri="{FF2B5EF4-FFF2-40B4-BE49-F238E27FC236}">
                <a16:creationId xmlns:a16="http://schemas.microsoft.com/office/drawing/2014/main" id="{8E9A8703-BDCB-433E-ABB8-D731DD0C0122}"/>
              </a:ext>
            </a:extLst>
          </p:cNvPr>
          <p:cNvSpPr>
            <a:spLocks noGrp="1"/>
          </p:cNvSpPr>
          <p:nvPr>
            <p:ph type="sldNum" sz="quarter" idx="12"/>
          </p:nvPr>
        </p:nvSpPr>
        <p:spPr/>
        <p:txBody>
          <a:bodyPr/>
          <a:lstStyle/>
          <a:p>
            <a:fld id="{003E9CAC-55C9-4A9C-8818-9EF9568D413F}" type="slidenum">
              <a:rPr lang="en-US" smtClean="0"/>
              <a:t>28</a:t>
            </a:fld>
            <a:endParaRPr lang="en-US"/>
          </a:p>
        </p:txBody>
      </p:sp>
      <p:pic>
        <p:nvPicPr>
          <p:cNvPr id="5" name="Εικόνα 4">
            <a:extLst>
              <a:ext uri="{FF2B5EF4-FFF2-40B4-BE49-F238E27FC236}">
                <a16:creationId xmlns:a16="http://schemas.microsoft.com/office/drawing/2014/main" id="{2B4FC2E4-91FD-4BA8-8B7F-13320CC12E31}"/>
              </a:ext>
            </a:extLst>
          </p:cNvPr>
          <p:cNvPicPr>
            <a:picLocks noChangeAspect="1"/>
          </p:cNvPicPr>
          <p:nvPr/>
        </p:nvPicPr>
        <p:blipFill>
          <a:blip r:embed="rId2"/>
          <a:stretch>
            <a:fillRect/>
          </a:stretch>
        </p:blipFill>
        <p:spPr>
          <a:xfrm>
            <a:off x="724636" y="4302639"/>
            <a:ext cx="7886700" cy="1885267"/>
          </a:xfrm>
          <a:prstGeom prst="rect">
            <a:avLst/>
          </a:prstGeom>
        </p:spPr>
      </p:pic>
    </p:spTree>
    <p:extLst>
      <p:ext uri="{BB962C8B-B14F-4D97-AF65-F5344CB8AC3E}">
        <p14:creationId xmlns:p14="http://schemas.microsoft.com/office/powerpoint/2010/main" val="4140758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A53287-B5C9-45A3-B01D-06846848B1BD}"/>
              </a:ext>
            </a:extLst>
          </p:cNvPr>
          <p:cNvSpPr>
            <a:spLocks noGrp="1"/>
          </p:cNvSpPr>
          <p:nvPr>
            <p:ph type="title"/>
          </p:nvPr>
        </p:nvSpPr>
        <p:spPr/>
        <p:txBody>
          <a:bodyPr/>
          <a:lstStyle/>
          <a:p>
            <a:r>
              <a:rPr lang="el-GR"/>
              <a:t>Η εξίσωση της υπερβολής</a:t>
            </a:r>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8E51B524-82E7-4E4E-BE23-D74E8DC4B020}"/>
                  </a:ext>
                </a:extLst>
              </p:cNvPr>
              <p:cNvSpPr>
                <a:spLocks noGrp="1"/>
              </p:cNvSpPr>
              <p:nvPr>
                <p:ph idx="1"/>
              </p:nvPr>
            </p:nvSpPr>
            <p:spPr>
              <a:xfrm>
                <a:off x="628650" y="1825625"/>
                <a:ext cx="7886700" cy="4530726"/>
              </a:xfrm>
            </p:spPr>
            <p:txBody>
              <a:bodyPr>
                <a:normAutofit lnSpcReduction="10000"/>
              </a:bodyPr>
              <a:lstStyle/>
              <a:p>
                <a:r>
                  <a:rPr lang="el-GR" dirty="0"/>
                  <a:t>Έστω </a:t>
                </a:r>
                <a:r>
                  <a:rPr lang="el-GR" i="1" dirty="0"/>
                  <a:t>C</a:t>
                </a:r>
                <a:r>
                  <a:rPr lang="el-GR" dirty="0"/>
                  <a:t> μια υπερβολή με εστίες </a:t>
                </a:r>
                <a14:m>
                  <m:oMath xmlns:m="http://schemas.openxmlformats.org/officeDocument/2006/math">
                    <m:r>
                      <a:rPr lang="el-GR" i="1" dirty="0" smtClean="0">
                        <a:latin typeface="Cambria Math" panose="02040503050406030204" pitchFamily="18" charset="0"/>
                      </a:rPr>
                      <m:t>𝐸</m:t>
                    </m:r>
                    <m:r>
                      <a:rPr lang="el-GR" i="1" dirty="0" smtClean="0">
                        <a:latin typeface="Cambria Math" panose="02040503050406030204" pitchFamily="18" charset="0"/>
                      </a:rPr>
                      <m:t>’ (−</m:t>
                    </m:r>
                    <m:r>
                      <a:rPr lang="el-GR" i="1" dirty="0" smtClean="0">
                        <a:latin typeface="Cambria Math" panose="02040503050406030204" pitchFamily="18" charset="0"/>
                      </a:rPr>
                      <m:t>𝛾</m:t>
                    </m:r>
                    <m:r>
                      <a:rPr lang="el-GR" i="1" dirty="0" smtClean="0">
                        <a:latin typeface="Cambria Math" panose="02040503050406030204" pitchFamily="18" charset="0"/>
                      </a:rPr>
                      <m:t>,0)  </m:t>
                    </m:r>
                  </m:oMath>
                </a14:m>
                <a:r>
                  <a:rPr lang="el-GR" dirty="0"/>
                  <a:t>και </a:t>
                </a:r>
                <a14:m>
                  <m:oMath xmlns:m="http://schemas.openxmlformats.org/officeDocument/2006/math">
                    <m:r>
                      <m:rPr>
                        <m:sty m:val="p"/>
                      </m:rPr>
                      <a:rPr lang="el-GR" i="0" dirty="0" smtClean="0">
                        <a:latin typeface="Cambria Math" panose="02040503050406030204" pitchFamily="18" charset="0"/>
                      </a:rPr>
                      <m:t>Ε</m:t>
                    </m:r>
                    <m:r>
                      <a:rPr lang="el-GR" i="1" dirty="0" smtClean="0">
                        <a:latin typeface="Cambria Math" panose="02040503050406030204" pitchFamily="18" charset="0"/>
                      </a:rPr>
                      <m:t> (</m:t>
                    </m:r>
                    <m:r>
                      <a:rPr lang="el-GR" i="1" dirty="0" smtClean="0">
                        <a:latin typeface="Cambria Math" panose="02040503050406030204" pitchFamily="18" charset="0"/>
                      </a:rPr>
                      <m:t>𝛾</m:t>
                    </m:r>
                    <m:r>
                      <a:rPr lang="el-GR" i="1" dirty="0" smtClean="0">
                        <a:latin typeface="Cambria Math" panose="02040503050406030204" pitchFamily="18" charset="0"/>
                      </a:rPr>
                      <m:t>,0)</m:t>
                    </m:r>
                  </m:oMath>
                </a14:m>
                <a:r>
                  <a:rPr lang="el-GR" dirty="0"/>
                  <a:t>.  Η εξίσωση της υπερβολής είναι </a:t>
                </a:r>
              </a:p>
              <a:p>
                <a:pPr marL="0" indent="0">
                  <a:buNone/>
                </a:pPr>
                <a14:m>
                  <m:oMathPara xmlns:m="http://schemas.openxmlformats.org/officeDocument/2006/math">
                    <m:oMathParaPr>
                      <m:jc m:val="centerGroup"/>
                    </m:oMathParaPr>
                    <m:oMath xmlns:m="http://schemas.openxmlformats.org/officeDocument/2006/math">
                      <m:f>
                        <m:fPr>
                          <m:ctrlPr>
                            <a:rPr lang="el-GR" b="1" i="1">
                              <a:latin typeface="Cambria Math" panose="02040503050406030204" pitchFamily="18" charset="0"/>
                            </a:rPr>
                          </m:ctrlPr>
                        </m:fPr>
                        <m:num>
                          <m:sSup>
                            <m:sSupPr>
                              <m:ctrlPr>
                                <a:rPr lang="el-GR"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num>
                        <m:den>
                          <m:sSup>
                            <m:sSupPr>
                              <m:ctrlPr>
                                <a:rPr lang="el-GR" b="1" i="1">
                                  <a:latin typeface="Cambria Math" panose="02040503050406030204" pitchFamily="18" charset="0"/>
                                </a:rPr>
                              </m:ctrlPr>
                            </m:sSupPr>
                            <m:e>
                              <m:r>
                                <a:rPr lang="en-US" b="1" i="1">
                                  <a:latin typeface="Cambria Math" panose="02040503050406030204" pitchFamily="18" charset="0"/>
                                </a:rPr>
                                <m:t>𝒂</m:t>
                              </m:r>
                            </m:e>
                            <m:sup>
                              <m:r>
                                <a:rPr lang="en-US" b="1" i="1">
                                  <a:latin typeface="Cambria Math" panose="02040503050406030204" pitchFamily="18" charset="0"/>
                                </a:rPr>
                                <m:t>𝟐</m:t>
                              </m:r>
                            </m:sup>
                          </m:sSup>
                        </m:den>
                      </m:f>
                      <m:r>
                        <a:rPr lang="el-GR" b="1" i="1" smtClean="0">
                          <a:latin typeface="Cambria Math" panose="02040503050406030204" pitchFamily="18" charset="0"/>
                        </a:rPr>
                        <m:t>−</m:t>
                      </m:r>
                      <m:f>
                        <m:fPr>
                          <m:ctrlPr>
                            <a:rPr lang="el-GR" b="1" i="1">
                              <a:latin typeface="Cambria Math" panose="02040503050406030204" pitchFamily="18" charset="0"/>
                            </a:rPr>
                          </m:ctrlPr>
                        </m:fPr>
                        <m:num>
                          <m:sSup>
                            <m:sSupPr>
                              <m:ctrlPr>
                                <a:rPr lang="el-GR"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num>
                        <m:den>
                          <m:sSup>
                            <m:sSupPr>
                              <m:ctrlPr>
                                <a:rPr lang="el-GR" b="1" i="1">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𝟐</m:t>
                              </m:r>
                            </m:sup>
                          </m:sSup>
                        </m:den>
                      </m:f>
                      <m:r>
                        <a:rPr lang="en-US" b="1" i="1">
                          <a:latin typeface="Cambria Math" panose="02040503050406030204" pitchFamily="18" charset="0"/>
                        </a:rPr>
                        <m:t>=</m:t>
                      </m:r>
                      <m:r>
                        <a:rPr lang="en-US" b="1" i="1">
                          <a:latin typeface="Cambria Math" panose="02040503050406030204" pitchFamily="18" charset="0"/>
                        </a:rPr>
                        <m:t>𝟏</m:t>
                      </m:r>
                    </m:oMath>
                  </m:oMathPara>
                </a14:m>
                <a:endParaRPr lang="en-US" b="1" dirty="0"/>
              </a:p>
              <a:p>
                <a:pPr marL="0" indent="0">
                  <a:buNone/>
                </a:pPr>
                <a:endParaRPr lang="el-GR" dirty="0"/>
              </a:p>
              <a:p>
                <a:pPr marL="0" indent="0">
                  <a:buNone/>
                </a:pPr>
                <a:r>
                  <a:rPr lang="el-GR" dirty="0"/>
                  <a:t>όπου </a:t>
                </a:r>
                <a14:m>
                  <m:oMath xmlns:m="http://schemas.openxmlformats.org/officeDocument/2006/math">
                    <m:r>
                      <a:rPr lang="en-US" i="1">
                        <a:latin typeface="Cambria Math" panose="02040503050406030204" pitchFamily="18" charset="0"/>
                      </a:rPr>
                      <m:t>𝑏</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p>
                          <m:sSupPr>
                            <m:ctrlPr>
                              <a:rPr lang="el-GR" i="1">
                                <a:latin typeface="Cambria Math" panose="02040503050406030204" pitchFamily="18" charset="0"/>
                              </a:rPr>
                            </m:ctrlPr>
                          </m:sSupPr>
                          <m:e>
                            <m:r>
                              <a:rPr lang="el-GR" b="0" i="1" smtClean="0">
                                <a:latin typeface="Cambria Math" panose="02040503050406030204" pitchFamily="18" charset="0"/>
                              </a:rPr>
                              <m:t>𝛾</m:t>
                            </m:r>
                          </m:e>
                          <m:sup>
                            <m:r>
                              <a:rPr lang="en-US" i="1">
                                <a:latin typeface="Cambria Math" panose="02040503050406030204" pitchFamily="18" charset="0"/>
                              </a:rPr>
                              <m:t>2</m:t>
                            </m:r>
                          </m:sup>
                        </m:sSup>
                        <m:r>
                          <a:rPr lang="el-GR" i="1">
                            <a:latin typeface="Cambria Math" panose="02040503050406030204" pitchFamily="18" charset="0"/>
                          </a:rPr>
                          <m:t>−</m:t>
                        </m:r>
                        <m:sSup>
                          <m:sSupPr>
                            <m:ctrlPr>
                              <a:rPr lang="el-GR" i="1">
                                <a:latin typeface="Cambria Math" panose="02040503050406030204" pitchFamily="18" charset="0"/>
                              </a:rPr>
                            </m:ctrlPr>
                          </m:sSupPr>
                          <m:e>
                            <m:r>
                              <a:rPr lang="el-GR" b="0" i="1" smtClean="0">
                                <a:latin typeface="Cambria Math" panose="02040503050406030204" pitchFamily="18" charset="0"/>
                              </a:rPr>
                              <m:t>𝛼</m:t>
                            </m:r>
                          </m:e>
                          <m:sup>
                            <m:r>
                              <a:rPr lang="en-US" i="1">
                                <a:latin typeface="Cambria Math" panose="02040503050406030204" pitchFamily="18" charset="0"/>
                              </a:rPr>
                              <m:t>2</m:t>
                            </m:r>
                          </m:sup>
                        </m:sSup>
                      </m:e>
                    </m:rad>
                  </m:oMath>
                </a14:m>
                <a:endParaRPr lang="en-US" dirty="0"/>
              </a:p>
              <a:p>
                <a:pPr marL="0" indent="0">
                  <a:buNone/>
                </a:pPr>
                <a:endParaRPr lang="el-GR" dirty="0"/>
              </a:p>
              <a:p>
                <a:r>
                  <a:rPr lang="el-GR" dirty="0"/>
                  <a:t>Έστω </a:t>
                </a:r>
                <a:r>
                  <a:rPr lang="el-GR" i="1" dirty="0"/>
                  <a:t>C</a:t>
                </a:r>
                <a:r>
                  <a:rPr lang="el-GR" dirty="0"/>
                  <a:t> μια υπερβολή με εστίες </a:t>
                </a:r>
                <a14:m>
                  <m:oMath xmlns:m="http://schemas.openxmlformats.org/officeDocument/2006/math">
                    <m:r>
                      <a:rPr lang="el-GR" i="1" dirty="0">
                        <a:latin typeface="Cambria Math" panose="02040503050406030204" pitchFamily="18" charset="0"/>
                      </a:rPr>
                      <m:t>𝐸</m:t>
                    </m:r>
                    <m:r>
                      <a:rPr lang="el-GR" i="1" dirty="0">
                        <a:latin typeface="Cambria Math" panose="02040503050406030204" pitchFamily="18" charset="0"/>
                      </a:rPr>
                      <m:t>’ (0,−</m:t>
                    </m:r>
                    <m:r>
                      <a:rPr lang="el-GR" b="0" i="1" dirty="0" smtClean="0">
                        <a:latin typeface="Cambria Math" panose="02040503050406030204" pitchFamily="18" charset="0"/>
                      </a:rPr>
                      <m:t>𝛾</m:t>
                    </m:r>
                    <m:r>
                      <a:rPr lang="el-GR" i="1" dirty="0">
                        <a:latin typeface="Cambria Math" panose="02040503050406030204" pitchFamily="18" charset="0"/>
                      </a:rPr>
                      <m:t>)  </m:t>
                    </m:r>
                  </m:oMath>
                </a14:m>
                <a:r>
                  <a:rPr lang="el-GR" dirty="0"/>
                  <a:t>και </a:t>
                </a:r>
                <a14:m>
                  <m:oMath xmlns:m="http://schemas.openxmlformats.org/officeDocument/2006/math">
                    <m:r>
                      <m:rPr>
                        <m:sty m:val="p"/>
                      </m:rPr>
                      <a:rPr lang="el-GR" dirty="0">
                        <a:latin typeface="Cambria Math" panose="02040503050406030204" pitchFamily="18" charset="0"/>
                      </a:rPr>
                      <m:t>Ε</m:t>
                    </m:r>
                    <m:r>
                      <a:rPr lang="el-GR" i="1" dirty="0">
                        <a:latin typeface="Cambria Math" panose="02040503050406030204" pitchFamily="18" charset="0"/>
                      </a:rPr>
                      <m:t> (</m:t>
                    </m:r>
                    <m:r>
                      <a:rPr lang="el-GR" b="0" i="1" dirty="0" smtClean="0">
                        <a:latin typeface="Cambria Math" panose="02040503050406030204" pitchFamily="18" charset="0"/>
                      </a:rPr>
                      <m:t>0</m:t>
                    </m:r>
                    <m:r>
                      <a:rPr lang="el-GR" i="1" dirty="0">
                        <a:latin typeface="Cambria Math" panose="02040503050406030204" pitchFamily="18" charset="0"/>
                      </a:rPr>
                      <m:t>,</m:t>
                    </m:r>
                    <m:r>
                      <a:rPr lang="el-GR" b="0" i="1" dirty="0" smtClean="0">
                        <a:latin typeface="Cambria Math" panose="02040503050406030204" pitchFamily="18" charset="0"/>
                      </a:rPr>
                      <m:t>𝛾</m:t>
                    </m:r>
                    <m:r>
                      <a:rPr lang="el-GR" i="1" dirty="0">
                        <a:latin typeface="Cambria Math" panose="02040503050406030204" pitchFamily="18" charset="0"/>
                      </a:rPr>
                      <m:t>)</m:t>
                    </m:r>
                  </m:oMath>
                </a14:m>
                <a:r>
                  <a:rPr lang="el-GR" dirty="0"/>
                  <a:t>.  Η εξίσωση της υπερβολής είναι </a:t>
                </a:r>
              </a:p>
              <a:p>
                <a:pPr marL="0" indent="0">
                  <a:buNone/>
                </a:pPr>
                <a14:m>
                  <m:oMathPara xmlns:m="http://schemas.openxmlformats.org/officeDocument/2006/math">
                    <m:oMathParaPr>
                      <m:jc m:val="centerGroup"/>
                    </m:oMathParaPr>
                    <m:oMath xmlns:m="http://schemas.openxmlformats.org/officeDocument/2006/math">
                      <m:f>
                        <m:fPr>
                          <m:ctrlPr>
                            <a:rPr lang="el-GR" b="1" i="1">
                              <a:latin typeface="Cambria Math" panose="02040503050406030204" pitchFamily="18" charset="0"/>
                            </a:rPr>
                          </m:ctrlPr>
                        </m:fPr>
                        <m:num>
                          <m:sSup>
                            <m:sSupPr>
                              <m:ctrlPr>
                                <a:rPr lang="el-GR" b="1" i="1">
                                  <a:latin typeface="Cambria Math" panose="02040503050406030204" pitchFamily="18" charset="0"/>
                                </a:rPr>
                              </m:ctrlPr>
                            </m:sSupPr>
                            <m:e>
                              <m:r>
                                <a:rPr lang="en-US" b="1" i="1">
                                  <a:latin typeface="Cambria Math" panose="02040503050406030204" pitchFamily="18" charset="0"/>
                                </a:rPr>
                                <m:t>𝒚</m:t>
                              </m:r>
                            </m:e>
                            <m:sup>
                              <m:r>
                                <a:rPr lang="en-US" b="1" i="1">
                                  <a:latin typeface="Cambria Math" panose="02040503050406030204" pitchFamily="18" charset="0"/>
                                </a:rPr>
                                <m:t>𝟐</m:t>
                              </m:r>
                            </m:sup>
                          </m:sSup>
                        </m:num>
                        <m:den>
                          <m:sSup>
                            <m:sSupPr>
                              <m:ctrlPr>
                                <a:rPr lang="el-GR" b="1" i="1">
                                  <a:latin typeface="Cambria Math" panose="02040503050406030204" pitchFamily="18" charset="0"/>
                                </a:rPr>
                              </m:ctrlPr>
                            </m:sSupPr>
                            <m:e>
                              <m:r>
                                <a:rPr lang="en-US" b="1" i="1" smtClean="0">
                                  <a:latin typeface="Cambria Math" panose="02040503050406030204" pitchFamily="18" charset="0"/>
                                </a:rPr>
                                <m:t>𝒂</m:t>
                              </m:r>
                            </m:e>
                            <m:sup>
                              <m:r>
                                <a:rPr lang="en-US" b="1" i="1">
                                  <a:latin typeface="Cambria Math" panose="02040503050406030204" pitchFamily="18" charset="0"/>
                                </a:rPr>
                                <m:t>𝟐</m:t>
                              </m:r>
                            </m:sup>
                          </m:sSup>
                        </m:den>
                      </m:f>
                      <m:r>
                        <a:rPr lang="el-GR" b="1" i="1" smtClean="0">
                          <a:latin typeface="Cambria Math" panose="02040503050406030204" pitchFamily="18" charset="0"/>
                        </a:rPr>
                        <m:t>−</m:t>
                      </m:r>
                      <m:f>
                        <m:fPr>
                          <m:ctrlPr>
                            <a:rPr lang="el-GR" b="1" i="1">
                              <a:latin typeface="Cambria Math" panose="02040503050406030204" pitchFamily="18" charset="0"/>
                            </a:rPr>
                          </m:ctrlPr>
                        </m:fPr>
                        <m:num>
                          <m:sSup>
                            <m:sSupPr>
                              <m:ctrlPr>
                                <a:rPr lang="el-GR" b="1" i="1">
                                  <a:latin typeface="Cambria Math" panose="02040503050406030204" pitchFamily="18" charset="0"/>
                                </a:rPr>
                              </m:ctrlPr>
                            </m:sSupPr>
                            <m:e>
                              <m:r>
                                <a:rPr lang="en-US" b="1" i="1">
                                  <a:latin typeface="Cambria Math" panose="02040503050406030204" pitchFamily="18" charset="0"/>
                                </a:rPr>
                                <m:t>𝒙</m:t>
                              </m:r>
                            </m:e>
                            <m:sup>
                              <m:r>
                                <a:rPr lang="en-US" b="1" i="1">
                                  <a:latin typeface="Cambria Math" panose="02040503050406030204" pitchFamily="18" charset="0"/>
                                </a:rPr>
                                <m:t>𝟐</m:t>
                              </m:r>
                            </m:sup>
                          </m:sSup>
                        </m:num>
                        <m:den>
                          <m:sSup>
                            <m:sSupPr>
                              <m:ctrlPr>
                                <a:rPr lang="el-GR" b="1" i="1">
                                  <a:latin typeface="Cambria Math" panose="02040503050406030204" pitchFamily="18" charset="0"/>
                                </a:rPr>
                              </m:ctrlPr>
                            </m:sSupPr>
                            <m:e>
                              <m:r>
                                <a:rPr lang="en-US" b="1" i="1" smtClean="0">
                                  <a:latin typeface="Cambria Math" panose="02040503050406030204" pitchFamily="18" charset="0"/>
                                </a:rPr>
                                <m:t>𝒃</m:t>
                              </m:r>
                            </m:e>
                            <m:sup>
                              <m:r>
                                <a:rPr lang="en-US" b="1" i="1">
                                  <a:latin typeface="Cambria Math" panose="02040503050406030204" pitchFamily="18" charset="0"/>
                                </a:rPr>
                                <m:t>𝟐</m:t>
                              </m:r>
                            </m:sup>
                          </m:sSup>
                        </m:den>
                      </m:f>
                      <m:r>
                        <a:rPr lang="en-US" b="1" i="1">
                          <a:latin typeface="Cambria Math" panose="02040503050406030204" pitchFamily="18" charset="0"/>
                        </a:rPr>
                        <m:t>=</m:t>
                      </m:r>
                      <m:r>
                        <a:rPr lang="en-US" b="1" i="1">
                          <a:latin typeface="Cambria Math" panose="02040503050406030204" pitchFamily="18" charset="0"/>
                        </a:rPr>
                        <m:t>𝟏</m:t>
                      </m:r>
                    </m:oMath>
                  </m:oMathPara>
                </a14:m>
                <a:endParaRPr lang="en-US" b="1" dirty="0"/>
              </a:p>
              <a:p>
                <a:pPr marL="0" indent="0">
                  <a:buNone/>
                </a:pPr>
                <a:endParaRPr lang="el-GR" dirty="0"/>
              </a:p>
              <a:p>
                <a:pPr marL="0" indent="0">
                  <a:buNone/>
                </a:pPr>
                <a:r>
                  <a:rPr lang="el-GR" dirty="0"/>
                  <a:t>όπου </a:t>
                </a:r>
                <a14:m>
                  <m:oMath xmlns:m="http://schemas.openxmlformats.org/officeDocument/2006/math">
                    <m:r>
                      <a:rPr lang="en-US" i="1">
                        <a:latin typeface="Cambria Math" panose="02040503050406030204" pitchFamily="18" charset="0"/>
                      </a:rPr>
                      <m:t>𝑏</m:t>
                    </m:r>
                    <m:r>
                      <a:rPr lang="el-GR" i="1">
                        <a:latin typeface="Cambria Math" panose="02040503050406030204" pitchFamily="18" charset="0"/>
                      </a:rPr>
                      <m:t>=</m:t>
                    </m:r>
                    <m:rad>
                      <m:radPr>
                        <m:degHide m:val="on"/>
                        <m:ctrlPr>
                          <a:rPr lang="el-GR" i="1">
                            <a:latin typeface="Cambria Math" panose="02040503050406030204" pitchFamily="18" charset="0"/>
                          </a:rPr>
                        </m:ctrlPr>
                      </m:radPr>
                      <m:deg/>
                      <m:e>
                        <m:sSup>
                          <m:sSupPr>
                            <m:ctrlPr>
                              <a:rPr lang="el-GR" i="1">
                                <a:latin typeface="Cambria Math" panose="02040503050406030204" pitchFamily="18" charset="0"/>
                              </a:rPr>
                            </m:ctrlPr>
                          </m:sSupPr>
                          <m:e>
                            <m:r>
                              <a:rPr lang="el-GR" b="0" i="1" smtClean="0">
                                <a:latin typeface="Cambria Math" panose="02040503050406030204" pitchFamily="18" charset="0"/>
                              </a:rPr>
                              <m:t>𝛾</m:t>
                            </m:r>
                          </m:e>
                          <m:sup>
                            <m:r>
                              <a:rPr lang="en-US" i="1">
                                <a:latin typeface="Cambria Math" panose="02040503050406030204" pitchFamily="18" charset="0"/>
                              </a:rPr>
                              <m:t>2</m:t>
                            </m:r>
                          </m:sup>
                        </m:sSup>
                        <m:r>
                          <a:rPr lang="el-GR" i="1">
                            <a:latin typeface="Cambria Math" panose="02040503050406030204" pitchFamily="18" charset="0"/>
                          </a:rPr>
                          <m:t>−</m:t>
                        </m:r>
                        <m:sSup>
                          <m:sSupPr>
                            <m:ctrlPr>
                              <a:rPr lang="el-GR" i="1">
                                <a:latin typeface="Cambria Math" panose="02040503050406030204" pitchFamily="18" charset="0"/>
                              </a:rPr>
                            </m:ctrlPr>
                          </m:sSupPr>
                          <m:e>
                            <m:r>
                              <a:rPr lang="el-GR" b="0" i="1" smtClean="0">
                                <a:latin typeface="Cambria Math" panose="02040503050406030204" pitchFamily="18" charset="0"/>
                              </a:rPr>
                              <m:t>𝛼</m:t>
                            </m:r>
                          </m:e>
                          <m:sup>
                            <m:r>
                              <a:rPr lang="en-US" i="1">
                                <a:latin typeface="Cambria Math" panose="02040503050406030204" pitchFamily="18" charset="0"/>
                              </a:rPr>
                              <m:t>2</m:t>
                            </m:r>
                          </m:sup>
                        </m:sSup>
                      </m:e>
                    </m:rad>
                  </m:oMath>
                </a14:m>
                <a:endParaRPr lang="en-US" dirty="0"/>
              </a:p>
              <a:p>
                <a:endParaRPr lang="el-GR" dirty="0"/>
              </a:p>
              <a:p>
                <a:endParaRPr lang="el-GR" dirty="0"/>
              </a:p>
              <a:p>
                <a:endParaRPr lang="el-GR" dirty="0"/>
              </a:p>
              <a:p>
                <a:pPr marL="0" indent="0">
                  <a:buNone/>
                </a:pPr>
                <a:endParaRPr lang="el-GR" dirty="0"/>
              </a:p>
            </p:txBody>
          </p:sp>
        </mc:Choice>
        <mc:Fallback xmlns="">
          <p:sp>
            <p:nvSpPr>
              <p:cNvPr id="3" name="Θέση περιεχομένου 2">
                <a:extLst>
                  <a:ext uri="{FF2B5EF4-FFF2-40B4-BE49-F238E27FC236}">
                    <a16:creationId xmlns:a16="http://schemas.microsoft.com/office/drawing/2014/main" id="{8E51B524-82E7-4E4E-BE23-D74E8DC4B020}"/>
                  </a:ext>
                </a:extLst>
              </p:cNvPr>
              <p:cNvSpPr>
                <a:spLocks noGrp="1" noRot="1" noChangeAspect="1" noMove="1" noResize="1" noEditPoints="1" noAdjustHandles="1" noChangeArrowheads="1" noChangeShapeType="1" noTextEdit="1"/>
              </p:cNvSpPr>
              <p:nvPr>
                <p:ph idx="1"/>
              </p:nvPr>
            </p:nvSpPr>
            <p:spPr>
              <a:xfrm>
                <a:off x="628650" y="1825625"/>
                <a:ext cx="7886700" cy="4530726"/>
              </a:xfrm>
              <a:blipFill>
                <a:blip r:embed="rId2"/>
                <a:stretch>
                  <a:fillRect l="-927" t="-2016"/>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C7BAB96C-0DD3-47BE-9E7D-4FAB0C1E5155}"/>
              </a:ext>
            </a:extLst>
          </p:cNvPr>
          <p:cNvSpPr>
            <a:spLocks noGrp="1"/>
          </p:cNvSpPr>
          <p:nvPr>
            <p:ph type="sldNum" sz="quarter" idx="12"/>
          </p:nvPr>
        </p:nvSpPr>
        <p:spPr/>
        <p:txBody>
          <a:bodyPr/>
          <a:lstStyle/>
          <a:p>
            <a:fld id="{003E9CAC-55C9-4A9C-8818-9EF9568D413F}" type="slidenum">
              <a:rPr lang="en-US" smtClean="0"/>
              <a:t>29</a:t>
            </a:fld>
            <a:endParaRPr lang="en-US"/>
          </a:p>
        </p:txBody>
      </p:sp>
      <p:pic>
        <p:nvPicPr>
          <p:cNvPr id="5" name="Εικόνα 4">
            <a:extLst>
              <a:ext uri="{FF2B5EF4-FFF2-40B4-BE49-F238E27FC236}">
                <a16:creationId xmlns:a16="http://schemas.microsoft.com/office/drawing/2014/main" id="{C1C040CA-2378-4274-9AFB-A4810B779D32}"/>
              </a:ext>
            </a:extLst>
          </p:cNvPr>
          <p:cNvPicPr>
            <a:picLocks noChangeAspect="1"/>
          </p:cNvPicPr>
          <p:nvPr/>
        </p:nvPicPr>
        <p:blipFill>
          <a:blip r:embed="rId3"/>
          <a:stretch>
            <a:fillRect/>
          </a:stretch>
        </p:blipFill>
        <p:spPr>
          <a:xfrm>
            <a:off x="6457950" y="2628900"/>
            <a:ext cx="1685925" cy="1600200"/>
          </a:xfrm>
          <a:prstGeom prst="rect">
            <a:avLst/>
          </a:prstGeom>
        </p:spPr>
      </p:pic>
      <p:pic>
        <p:nvPicPr>
          <p:cNvPr id="6" name="Εικόνα 5">
            <a:extLst>
              <a:ext uri="{FF2B5EF4-FFF2-40B4-BE49-F238E27FC236}">
                <a16:creationId xmlns:a16="http://schemas.microsoft.com/office/drawing/2014/main" id="{F17E18A2-037F-46FE-8199-F92AB98C2FAF}"/>
              </a:ext>
            </a:extLst>
          </p:cNvPr>
          <p:cNvPicPr>
            <a:picLocks noChangeAspect="1"/>
          </p:cNvPicPr>
          <p:nvPr/>
        </p:nvPicPr>
        <p:blipFill>
          <a:blip r:embed="rId4"/>
          <a:stretch>
            <a:fillRect/>
          </a:stretch>
        </p:blipFill>
        <p:spPr>
          <a:xfrm>
            <a:off x="6438900" y="4793457"/>
            <a:ext cx="1704975" cy="1571625"/>
          </a:xfrm>
          <a:prstGeom prst="rect">
            <a:avLst/>
          </a:prstGeom>
        </p:spPr>
      </p:pic>
    </p:spTree>
    <p:extLst>
      <p:ext uri="{BB962C8B-B14F-4D97-AF65-F5344CB8AC3E}">
        <p14:creationId xmlns:p14="http://schemas.microsoft.com/office/powerpoint/2010/main" val="286829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6C04-29E3-4959-BBFE-739D64D33B36}"/>
              </a:ext>
            </a:extLst>
          </p:cNvPr>
          <p:cNvSpPr>
            <a:spLocks noGrp="1"/>
          </p:cNvSpPr>
          <p:nvPr>
            <p:ph type="title"/>
          </p:nvPr>
        </p:nvSpPr>
        <p:spPr/>
        <p:txBody>
          <a:bodyPr/>
          <a:lstStyle/>
          <a:p>
            <a:r>
              <a:rPr lang="el-GR" dirty="0"/>
              <a:t>Μέθοδος της Ανάλυσης και της Σύνθεσης</a:t>
            </a:r>
            <a:endParaRPr lang="en-US" dirty="0"/>
          </a:p>
        </p:txBody>
      </p:sp>
      <p:sp>
        <p:nvSpPr>
          <p:cNvPr id="3" name="Content Placeholder 2">
            <a:extLst>
              <a:ext uri="{FF2B5EF4-FFF2-40B4-BE49-F238E27FC236}">
                <a16:creationId xmlns:a16="http://schemas.microsoft.com/office/drawing/2014/main" id="{7D91BD98-FD44-4DC9-9FFC-B61DF837CF63}"/>
              </a:ext>
            </a:extLst>
          </p:cNvPr>
          <p:cNvSpPr>
            <a:spLocks noGrp="1"/>
          </p:cNvSpPr>
          <p:nvPr>
            <p:ph idx="1"/>
          </p:nvPr>
        </p:nvSpPr>
        <p:spPr>
          <a:xfrm>
            <a:off x="628650" y="1395167"/>
            <a:ext cx="7886700" cy="4781796"/>
          </a:xfrm>
        </p:spPr>
        <p:txBody>
          <a:bodyPr>
            <a:normAutofit lnSpcReduction="10000"/>
          </a:bodyPr>
          <a:lstStyle/>
          <a:p>
            <a:r>
              <a:rPr lang="el-GR" dirty="0"/>
              <a:t>Η γέννηση της μεθόδου  τοποθετείται στην εποχή του Πλάτωνα (~390-360 </a:t>
            </a:r>
            <a:r>
              <a:rPr lang="el-GR" dirty="0" err="1"/>
              <a:t>π.Χ</a:t>
            </a:r>
            <a:r>
              <a:rPr lang="el-GR" dirty="0"/>
              <a:t>)  και από ορισμένους αρχαίους συγγραφείς η μέθοδος αποδίδεται στον ίδιο τον Πλάτωνα. </a:t>
            </a:r>
          </a:p>
          <a:p>
            <a:endParaRPr lang="en-US" b="1" dirty="0"/>
          </a:p>
          <a:p>
            <a:r>
              <a:rPr lang="el-GR" b="1" dirty="0"/>
              <a:t>Ανάλυση</a:t>
            </a:r>
            <a:r>
              <a:rPr lang="en-US" b="1" dirty="0"/>
              <a:t>1</a:t>
            </a:r>
            <a:r>
              <a:rPr lang="el-GR" b="1" dirty="0"/>
              <a:t>: </a:t>
            </a:r>
            <a:r>
              <a:rPr lang="el-GR" dirty="0"/>
              <a:t>Η μέθοδος κατά την οποία το </a:t>
            </a:r>
            <a:r>
              <a:rPr lang="el-GR" b="1" dirty="0"/>
              <a:t>ζητούμενο</a:t>
            </a:r>
            <a:r>
              <a:rPr lang="el-GR" dirty="0"/>
              <a:t> (μία πρόταση Α) λαμβάνεται ως δεδομένο και ανάγεται </a:t>
            </a:r>
            <a:r>
              <a:rPr lang="el-GR" b="1" dirty="0"/>
              <a:t>παραγωγικά </a:t>
            </a:r>
            <a:r>
              <a:rPr lang="el-GR" dirty="0"/>
              <a:t>σε μια άλλη πρόταση Β και εν συνεχεία σε μία πρόταση Γ  </a:t>
            </a:r>
            <a:r>
              <a:rPr lang="el-GR" dirty="0" err="1"/>
              <a:t>κ.ο.κ</a:t>
            </a:r>
            <a:r>
              <a:rPr lang="el-GR" dirty="0"/>
              <a:t> μέχρις ότου να φθάσουμε σε μια πρόταση Δ η οποία έχει αποδειχθεί προηγουμένως ή είναι προφανώς αληθής.</a:t>
            </a:r>
          </a:p>
          <a:p>
            <a:r>
              <a:rPr lang="el-GR" b="1" dirty="0"/>
              <a:t>Ανάλυση 2: </a:t>
            </a:r>
            <a:r>
              <a:rPr lang="el-GR" dirty="0"/>
              <a:t>Η μέθοδος κατά την οποία το </a:t>
            </a:r>
            <a:r>
              <a:rPr lang="el-GR" b="1" dirty="0"/>
              <a:t>ζητούμενο</a:t>
            </a:r>
            <a:r>
              <a:rPr lang="el-GR" dirty="0"/>
              <a:t> (μία πρόταση Α) λαμβάνεται ως δεδομένο και </a:t>
            </a:r>
            <a:r>
              <a:rPr lang="el-GR" b="1" dirty="0"/>
              <a:t>αναζητούμε </a:t>
            </a:r>
            <a:r>
              <a:rPr lang="el-GR" dirty="0"/>
              <a:t>ποια πρόταση Δ το Α μπορεί να συναχθεί παραγωγικά.</a:t>
            </a:r>
            <a:endParaRPr lang="en-US" b="1" dirty="0"/>
          </a:p>
          <a:p>
            <a:endParaRPr lang="en-US" b="1" dirty="0"/>
          </a:p>
          <a:p>
            <a:r>
              <a:rPr lang="el-GR" b="1" dirty="0"/>
              <a:t>Σύνθεση: </a:t>
            </a:r>
            <a:r>
              <a:rPr lang="el-GR" dirty="0"/>
              <a:t>Ξεκινώντας από μία αληθή ή προηγουμένως αποδεδειγμένη πρόταση Δ συναγάγουμε το ζητούμενο Α μέσω μιας αλυσίδας </a:t>
            </a:r>
            <a:r>
              <a:rPr lang="el-GR" b="1" dirty="0"/>
              <a:t>παραγωγικών</a:t>
            </a:r>
            <a:r>
              <a:rPr lang="el-GR" dirty="0"/>
              <a:t> συλλογισμών.</a:t>
            </a:r>
          </a:p>
          <a:p>
            <a:endParaRPr lang="en-US" b="1" dirty="0"/>
          </a:p>
        </p:txBody>
      </p:sp>
      <p:sp>
        <p:nvSpPr>
          <p:cNvPr id="4" name="Θέση αριθμού διαφάνειας 3">
            <a:extLst>
              <a:ext uri="{FF2B5EF4-FFF2-40B4-BE49-F238E27FC236}">
                <a16:creationId xmlns:a16="http://schemas.microsoft.com/office/drawing/2014/main" id="{8D1510D2-FB7D-4FB5-B891-4B4B46C59C94}"/>
              </a:ext>
            </a:extLst>
          </p:cNvPr>
          <p:cNvSpPr>
            <a:spLocks noGrp="1"/>
          </p:cNvSpPr>
          <p:nvPr>
            <p:ph type="sldNum" sz="quarter" idx="12"/>
          </p:nvPr>
        </p:nvSpPr>
        <p:spPr/>
        <p:txBody>
          <a:bodyPr/>
          <a:lstStyle/>
          <a:p>
            <a:fld id="{003E9CAC-55C9-4A9C-8818-9EF9568D413F}" type="slidenum">
              <a:rPr lang="en-US" smtClean="0"/>
              <a:t>3</a:t>
            </a:fld>
            <a:endParaRPr lang="en-US"/>
          </a:p>
        </p:txBody>
      </p:sp>
    </p:spTree>
    <p:extLst>
      <p:ext uri="{BB962C8B-B14F-4D97-AF65-F5344CB8AC3E}">
        <p14:creationId xmlns:p14="http://schemas.microsoft.com/office/powerpoint/2010/main" val="275787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a:extLst>
                  <a:ext uri="{FF2B5EF4-FFF2-40B4-BE49-F238E27FC236}">
                    <a16:creationId xmlns:a16="http://schemas.microsoft.com/office/drawing/2014/main" id="{9C870CA1-9201-439E-99C4-E4520EE9650E}"/>
                  </a:ext>
                </a:extLst>
              </p:cNvPr>
              <p:cNvSpPr>
                <a:spLocks noGrp="1"/>
              </p:cNvSpPr>
              <p:nvPr>
                <p:ph type="title"/>
              </p:nvPr>
            </p:nvSpPr>
            <p:spPr/>
            <p:txBody>
              <a:bodyPr/>
              <a:lstStyle/>
              <a:p>
                <a:r>
                  <a:rPr lang="el-GR" dirty="0"/>
                  <a:t>Η ισοσκελής υπερβολή  </a:t>
                </a:r>
                <a14:m>
                  <m:oMath xmlns:m="http://schemas.openxmlformats.org/officeDocument/2006/math">
                    <m:r>
                      <m:rPr>
                        <m:sty m:val="p"/>
                      </m:rPr>
                      <a:rPr lang="en-US" dirty="0">
                        <a:latin typeface="Cambria Math" panose="02040503050406030204" pitchFamily="18" charset="0"/>
                      </a:rPr>
                      <m:t>y</m:t>
                    </m:r>
                    <m:r>
                      <a:rPr lang="en-US" b="0" i="0" dirty="0" smtClean="0">
                        <a:latin typeface="Cambria Math" panose="02040503050406030204" pitchFamily="18" charset="0"/>
                      </a:rPr>
                      <m:t>=</m:t>
                    </m:r>
                    <m:f>
                      <m:fPr>
                        <m:ctrlPr>
                          <a:rPr lang="el-GR" b="1" i="1">
                            <a:latin typeface="Cambria Math" panose="02040503050406030204" pitchFamily="18" charset="0"/>
                          </a:rPr>
                        </m:ctrlPr>
                      </m:fPr>
                      <m:num>
                        <m:r>
                          <a:rPr lang="en-US" b="1" i="1" smtClean="0">
                            <a:latin typeface="Cambria Math" panose="02040503050406030204" pitchFamily="18" charset="0"/>
                          </a:rPr>
                          <m:t>𝟏</m:t>
                        </m:r>
                      </m:num>
                      <m:den>
                        <m:r>
                          <a:rPr lang="en-US" b="1" i="1" smtClean="0">
                            <a:latin typeface="Cambria Math" panose="02040503050406030204" pitchFamily="18" charset="0"/>
                          </a:rPr>
                          <m:t>𝒙</m:t>
                        </m:r>
                      </m:den>
                    </m:f>
                  </m:oMath>
                </a14:m>
                <a:r>
                  <a:rPr lang="en-US" dirty="0"/>
                  <a:t> ,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ea typeface="Cambria Math" panose="02040503050406030204" pitchFamily="18" charset="0"/>
                      </a:rPr>
                      <m:t>≠0 </m:t>
                    </m:r>
                  </m:oMath>
                </a14:m>
                <a:endParaRPr lang="el-GR" dirty="0"/>
              </a:p>
            </p:txBody>
          </p:sp>
        </mc:Choice>
        <mc:Fallback xmlns="">
          <p:sp>
            <p:nvSpPr>
              <p:cNvPr id="2" name="Τίτλος 1">
                <a:extLst>
                  <a:ext uri="{FF2B5EF4-FFF2-40B4-BE49-F238E27FC236}">
                    <a16:creationId xmlns:a16="http://schemas.microsoft.com/office/drawing/2014/main" id="{9C870CA1-9201-439E-99C4-E4520EE9650E}"/>
                  </a:ext>
                </a:extLst>
              </p:cNvPr>
              <p:cNvSpPr>
                <a:spLocks noGrp="1" noRot="1" noChangeAspect="1" noMove="1" noResize="1" noEditPoints="1" noAdjustHandles="1" noChangeArrowheads="1" noChangeShapeType="1" noTextEdit="1"/>
              </p:cNvSpPr>
              <p:nvPr>
                <p:ph type="title"/>
              </p:nvPr>
            </p:nvSpPr>
            <p:spPr>
              <a:blipFill>
                <a:blip r:embed="rId2"/>
                <a:stretch>
                  <a:fillRect l="-208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1C625B4E-1172-46E2-A782-993C0680C2CF}"/>
                  </a:ext>
                </a:extLst>
              </p:cNvPr>
              <p:cNvSpPr>
                <a:spLocks noGrp="1"/>
              </p:cNvSpPr>
              <p:nvPr>
                <p:ph idx="1"/>
              </p:nvPr>
            </p:nvSpPr>
            <p:spPr>
              <a:xfrm>
                <a:off x="786384" y="1825625"/>
                <a:ext cx="7728966" cy="3293628"/>
              </a:xfrm>
            </p:spPr>
            <p:txBody>
              <a:bodyPr/>
              <a:lstStyle/>
              <a:p>
                <a:r>
                  <a:rPr lang="el-GR" dirty="0"/>
                  <a:t>Αν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t>
                </a:r>
                <a:r>
                  <a:rPr lang="el-GR" dirty="0"/>
                  <a:t>η υπερβολή ονομάζεται </a:t>
                </a:r>
                <a:r>
                  <a:rPr lang="el-GR" b="1" dirty="0"/>
                  <a:t>ισοσκελής.</a:t>
                </a:r>
              </a:p>
              <a:p>
                <a:r>
                  <a:rPr lang="el-GR" dirty="0"/>
                  <a:t>Αν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𝑏</m:t>
                    </m:r>
                    <m:r>
                      <a:rPr lang="el-GR" b="0" i="1" smtClean="0">
                        <a:latin typeface="Cambria Math" panose="02040503050406030204" pitchFamily="18" charset="0"/>
                      </a:rPr>
                      <m:t>=</m:t>
                    </m:r>
                    <m:rad>
                      <m:radPr>
                        <m:degHide m:val="on"/>
                        <m:ctrlPr>
                          <a:rPr lang="el-GR" b="0" i="1" smtClean="0">
                            <a:latin typeface="Cambria Math" panose="02040503050406030204" pitchFamily="18" charset="0"/>
                          </a:rPr>
                        </m:ctrlPr>
                      </m:radPr>
                      <m:deg/>
                      <m:e>
                        <m:r>
                          <a:rPr lang="el-GR" b="0" i="1" smtClean="0">
                            <a:latin typeface="Cambria Math" panose="02040503050406030204" pitchFamily="18" charset="0"/>
                          </a:rPr>
                          <m:t>2</m:t>
                        </m:r>
                      </m:e>
                    </m:rad>
                  </m:oMath>
                </a14:m>
                <a:r>
                  <a:rPr lang="el-GR" b="1" dirty="0"/>
                  <a:t>  </a:t>
                </a:r>
                <a:r>
                  <a:rPr lang="el-GR" dirty="0"/>
                  <a:t>και οι εστίες της υπερβολής είναι τα σημεία </a:t>
                </a:r>
                <a14:m>
                  <m:oMath xmlns:m="http://schemas.openxmlformats.org/officeDocument/2006/math">
                    <m:r>
                      <a:rPr lang="el-GR" i="1" dirty="0">
                        <a:latin typeface="Cambria Math" panose="02040503050406030204" pitchFamily="18" charset="0"/>
                      </a:rPr>
                      <m:t>𝐸</m:t>
                    </m:r>
                    <m:r>
                      <a:rPr lang="el-GR" i="1" dirty="0">
                        <a:latin typeface="Cambria Math" panose="02040503050406030204" pitchFamily="18" charset="0"/>
                      </a:rPr>
                      <m:t>’ (−1,−1)  </m:t>
                    </m:r>
                  </m:oMath>
                </a14:m>
                <a:r>
                  <a:rPr lang="el-GR" dirty="0"/>
                  <a:t>και </a:t>
                </a:r>
                <a14:m>
                  <m:oMath xmlns:m="http://schemas.openxmlformats.org/officeDocument/2006/math">
                    <m:r>
                      <m:rPr>
                        <m:sty m:val="p"/>
                      </m:rPr>
                      <a:rPr lang="el-GR" dirty="0">
                        <a:latin typeface="Cambria Math" panose="02040503050406030204" pitchFamily="18" charset="0"/>
                      </a:rPr>
                      <m:t>Ε</m:t>
                    </m:r>
                    <m:r>
                      <a:rPr lang="el-GR" i="1" dirty="0">
                        <a:latin typeface="Cambria Math" panose="02040503050406030204" pitchFamily="18" charset="0"/>
                      </a:rPr>
                      <m:t> </m:t>
                    </m:r>
                    <m:d>
                      <m:dPr>
                        <m:ctrlPr>
                          <a:rPr lang="el-GR" b="0" i="1" dirty="0" smtClean="0">
                            <a:latin typeface="Cambria Math" panose="02040503050406030204" pitchFamily="18" charset="0"/>
                          </a:rPr>
                        </m:ctrlPr>
                      </m:dPr>
                      <m:e>
                        <m:r>
                          <a:rPr lang="el-GR" b="0" i="1" dirty="0" smtClean="0">
                            <a:latin typeface="Cambria Math" panose="02040503050406030204" pitchFamily="18" charset="0"/>
                          </a:rPr>
                          <m:t>1</m:t>
                        </m:r>
                        <m:r>
                          <a:rPr lang="el-GR" i="1" dirty="0">
                            <a:latin typeface="Cambria Math" panose="02040503050406030204" pitchFamily="18" charset="0"/>
                          </a:rPr>
                          <m:t>,</m:t>
                        </m:r>
                        <m:r>
                          <a:rPr lang="el-GR" b="0" i="1" dirty="0" smtClean="0">
                            <a:latin typeface="Cambria Math" panose="02040503050406030204" pitchFamily="18" charset="0"/>
                          </a:rPr>
                          <m:t>1</m:t>
                        </m:r>
                      </m:e>
                    </m:d>
                  </m:oMath>
                </a14:m>
                <a:r>
                  <a:rPr lang="el-GR" b="1" dirty="0"/>
                  <a:t> </a:t>
                </a:r>
                <a:r>
                  <a:rPr lang="el-GR" dirty="0"/>
                  <a:t>τότε </a:t>
                </a:r>
                <a14:m>
                  <m:oMath xmlns:m="http://schemas.openxmlformats.org/officeDocument/2006/math">
                    <m:r>
                      <a:rPr lang="en-US" b="0" i="1" dirty="0">
                        <a:latin typeface="Cambria Math" panose="02040503050406030204" pitchFamily="18" charset="0"/>
                      </a:rPr>
                      <m:t>𝑦</m:t>
                    </m:r>
                    <m:r>
                      <a:rPr lang="en-US" b="0" dirty="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f>
                      <m:fPr>
                        <m:ctrlPr>
                          <a:rPr lang="el-GR" i="1">
                            <a:latin typeface="Cambria Math" panose="02040503050406030204" pitchFamily="18" charset="0"/>
                          </a:rPr>
                        </m:ctrlPr>
                      </m:fPr>
                      <m:num>
                        <m:r>
                          <a:rPr lang="en-US" b="0" i="1">
                            <a:latin typeface="Cambria Math" panose="02040503050406030204" pitchFamily="18" charset="0"/>
                          </a:rPr>
                          <m:t>1</m:t>
                        </m:r>
                      </m:num>
                      <m:den>
                        <m:r>
                          <a:rPr lang="en-US" b="0" i="1">
                            <a:latin typeface="Cambria Math" panose="02040503050406030204" pitchFamily="18" charset="0"/>
                          </a:rPr>
                          <m:t>𝑥</m:t>
                        </m:r>
                      </m:den>
                    </m:f>
                  </m:oMath>
                </a14:m>
                <a:r>
                  <a:rPr lang="en-US" dirty="0"/>
                  <a:t> , </a:t>
                </a:r>
                <a14:m>
                  <m:oMath xmlns:m="http://schemas.openxmlformats.org/officeDocument/2006/math">
                    <m:r>
                      <a:rPr lang="en-US" sz="1800" i="1">
                        <a:latin typeface="Cambria Math" panose="02040503050406030204" pitchFamily="18" charset="0"/>
                      </a:rPr>
                      <m:t>𝑥</m:t>
                    </m:r>
                    <m:r>
                      <a:rPr lang="en-US" sz="1800" i="1">
                        <a:latin typeface="Cambria Math" panose="02040503050406030204" pitchFamily="18" charset="0"/>
                        <a:ea typeface="Cambria Math" panose="02040503050406030204" pitchFamily="18" charset="0"/>
                      </a:rPr>
                      <m:t>≠0 </m:t>
                    </m:r>
                  </m:oMath>
                </a14:m>
                <a:endParaRPr lang="el-GR" b="1" dirty="0"/>
              </a:p>
              <a:p>
                <a:pPr marL="0" indent="0">
                  <a:buNone/>
                </a:pPr>
                <a:endParaRPr lang="el-GR" dirty="0"/>
              </a:p>
            </p:txBody>
          </p:sp>
        </mc:Choice>
        <mc:Fallback xmlns="">
          <p:sp>
            <p:nvSpPr>
              <p:cNvPr id="3" name="Θέση περιεχομένου 2">
                <a:extLst>
                  <a:ext uri="{FF2B5EF4-FFF2-40B4-BE49-F238E27FC236}">
                    <a16:creationId xmlns:a16="http://schemas.microsoft.com/office/drawing/2014/main" id="{1C625B4E-1172-46E2-A782-993C0680C2CF}"/>
                  </a:ext>
                </a:extLst>
              </p:cNvPr>
              <p:cNvSpPr>
                <a:spLocks noGrp="1" noRot="1" noChangeAspect="1" noMove="1" noResize="1" noEditPoints="1" noAdjustHandles="1" noChangeArrowheads="1" noChangeShapeType="1" noTextEdit="1"/>
              </p:cNvSpPr>
              <p:nvPr>
                <p:ph idx="1"/>
              </p:nvPr>
            </p:nvSpPr>
            <p:spPr>
              <a:xfrm>
                <a:off x="786384" y="1825625"/>
                <a:ext cx="7728966" cy="3293628"/>
              </a:xfrm>
              <a:blipFill>
                <a:blip r:embed="rId3"/>
                <a:stretch>
                  <a:fillRect l="-789" t="-2033"/>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ADC18DF7-5203-4487-B47B-0CD5B5788FBD}"/>
              </a:ext>
            </a:extLst>
          </p:cNvPr>
          <p:cNvSpPr>
            <a:spLocks noGrp="1"/>
          </p:cNvSpPr>
          <p:nvPr>
            <p:ph type="sldNum" sz="quarter" idx="12"/>
          </p:nvPr>
        </p:nvSpPr>
        <p:spPr/>
        <p:txBody>
          <a:bodyPr/>
          <a:lstStyle/>
          <a:p>
            <a:fld id="{003E9CAC-55C9-4A9C-8818-9EF9568D413F}" type="slidenum">
              <a:rPr lang="en-US" smtClean="0"/>
              <a:t>30</a:t>
            </a:fld>
            <a:endParaRPr lang="en-US"/>
          </a:p>
        </p:txBody>
      </p:sp>
      <p:pic>
        <p:nvPicPr>
          <p:cNvPr id="5122" name="Picture 2">
            <a:extLst>
              <a:ext uri="{FF2B5EF4-FFF2-40B4-BE49-F238E27FC236}">
                <a16:creationId xmlns:a16="http://schemas.microsoft.com/office/drawing/2014/main" id="{9048F5B2-EA92-4565-B655-23356B7EC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314" y="3395853"/>
            <a:ext cx="2681390" cy="268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337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3D11F2-70CC-494C-AD77-B94A0EAF9C1C}"/>
              </a:ext>
            </a:extLst>
          </p:cNvPr>
          <p:cNvSpPr>
            <a:spLocks noGrp="1"/>
          </p:cNvSpPr>
          <p:nvPr>
            <p:ph type="title"/>
          </p:nvPr>
        </p:nvSpPr>
        <p:spPr/>
        <p:txBody>
          <a:bodyPr/>
          <a:lstStyle/>
          <a:p>
            <a:r>
              <a:rPr lang="el-GR" dirty="0"/>
              <a:t>Άσκηση</a:t>
            </a:r>
          </a:p>
        </p:txBody>
      </p:sp>
      <p:graphicFrame>
        <p:nvGraphicFramePr>
          <p:cNvPr id="5" name="Θέση περιεχομένου 4">
            <a:extLst>
              <a:ext uri="{FF2B5EF4-FFF2-40B4-BE49-F238E27FC236}">
                <a16:creationId xmlns:a16="http://schemas.microsoft.com/office/drawing/2014/main" id="{D482F0B1-B46D-43E3-9ABB-A1A1F1C3D91D}"/>
              </a:ext>
            </a:extLst>
          </p:cNvPr>
          <p:cNvGraphicFramePr>
            <a:graphicFrameLocks noGrp="1"/>
          </p:cNvGraphicFramePr>
          <p:nvPr>
            <p:ph idx="1"/>
            <p:extLst>
              <p:ext uri="{D42A27DB-BD31-4B8C-83A1-F6EECF244321}">
                <p14:modId xmlns:p14="http://schemas.microsoft.com/office/powerpoint/2010/main" val="1210154603"/>
              </p:ext>
            </p:extLst>
          </p:nvPr>
        </p:nvGraphicFramePr>
        <p:xfrm>
          <a:off x="628650" y="1959089"/>
          <a:ext cx="8097714" cy="2537460"/>
        </p:xfrm>
        <a:graphic>
          <a:graphicData uri="http://schemas.openxmlformats.org/drawingml/2006/table">
            <a:tbl>
              <a:tblPr/>
              <a:tblGrid>
                <a:gridCol w="8097714">
                  <a:extLst>
                    <a:ext uri="{9D8B030D-6E8A-4147-A177-3AD203B41FA5}">
                      <a16:colId xmlns:a16="http://schemas.microsoft.com/office/drawing/2014/main" val="3662131427"/>
                    </a:ext>
                  </a:extLst>
                </a:gridCol>
              </a:tblGrid>
              <a:tr h="1325562">
                <a:tc>
                  <a:txBody>
                    <a:bodyPr/>
                    <a:lstStyle/>
                    <a:p>
                      <a:pPr fontAlgn="t"/>
                      <a:r>
                        <a:rPr lang="el-GR" sz="2200" dirty="0">
                          <a:effectLst/>
                          <a:latin typeface="+mn-lt"/>
                        </a:rPr>
                        <a:t>Να βρείτε την εξίσωση της υπερβολής σε καθεμιά από τις παρακάτω περιπτώσεις:</a:t>
                      </a:r>
                    </a:p>
                    <a:p>
                      <a:pPr fontAlgn="t"/>
                      <a:r>
                        <a:rPr lang="el-GR" sz="2200" dirty="0">
                          <a:effectLst/>
                          <a:latin typeface="+mn-lt"/>
                        </a:rPr>
                        <a:t>(i) Όταν έχει εστίες τα σημεία </a:t>
                      </a:r>
                      <a:r>
                        <a:rPr lang="el-GR" sz="2200" i="1" dirty="0">
                          <a:effectLst/>
                          <a:latin typeface="+mn-lt"/>
                        </a:rPr>
                        <a:t>E'( -13,0), E(13,0)</a:t>
                      </a:r>
                      <a:r>
                        <a:rPr lang="el-GR" sz="2200" dirty="0">
                          <a:effectLst/>
                          <a:latin typeface="+mn-lt"/>
                        </a:rPr>
                        <a:t> και κορυφές τα σημεία </a:t>
                      </a:r>
                      <a:r>
                        <a:rPr lang="el-GR" sz="2200" i="1" dirty="0">
                          <a:effectLst/>
                          <a:latin typeface="+mn-lt"/>
                        </a:rPr>
                        <a:t>A(5,0)</a:t>
                      </a:r>
                      <a:r>
                        <a:rPr lang="el-GR" sz="2200" dirty="0">
                          <a:effectLst/>
                          <a:latin typeface="+mn-lt"/>
                        </a:rPr>
                        <a:t> και </a:t>
                      </a:r>
                      <a:r>
                        <a:rPr lang="el-GR" sz="2200" i="1" dirty="0">
                          <a:effectLst/>
                          <a:latin typeface="+mn-lt"/>
                        </a:rPr>
                        <a:t>A'( -5,0)</a:t>
                      </a:r>
                    </a:p>
                    <a:p>
                      <a:pPr fontAlgn="t"/>
                      <a:br>
                        <a:rPr lang="el-GR" sz="2200" dirty="0">
                          <a:effectLst/>
                          <a:latin typeface="+mn-lt"/>
                        </a:rPr>
                      </a:br>
                      <a:r>
                        <a:rPr lang="el-GR" sz="2200" dirty="0">
                          <a:effectLst/>
                          <a:latin typeface="+mn-lt"/>
                        </a:rPr>
                        <a:t>(</a:t>
                      </a:r>
                      <a:r>
                        <a:rPr lang="el-GR" sz="2200" dirty="0" err="1">
                          <a:effectLst/>
                          <a:latin typeface="+mn-lt"/>
                        </a:rPr>
                        <a:t>ii</a:t>
                      </a:r>
                      <a:r>
                        <a:rPr lang="el-GR" sz="2200" dirty="0">
                          <a:effectLst/>
                          <a:latin typeface="+mn-lt"/>
                        </a:rPr>
                        <a:t>) Όταν έχει εστίες τα σημεία                                       διέρχεται από το σημείο </a:t>
                      </a:r>
                    </a:p>
                  </a:txBody>
                  <a:tcPr marL="95250" marR="95250" marT="95250" marB="95250">
                    <a:lnL>
                      <a:noFill/>
                    </a:lnL>
                    <a:lnR>
                      <a:noFill/>
                    </a:lnR>
                    <a:lnT>
                      <a:noFill/>
                    </a:lnT>
                    <a:lnB>
                      <a:noFill/>
                    </a:lnB>
                    <a:solidFill>
                      <a:srgbClr val="FFFFFF"/>
                    </a:solidFill>
                  </a:tcPr>
                </a:tc>
                <a:extLst>
                  <a:ext uri="{0D108BD9-81ED-4DB2-BD59-A6C34878D82A}">
                    <a16:rowId xmlns:a16="http://schemas.microsoft.com/office/drawing/2014/main" val="3357149743"/>
                  </a:ext>
                </a:extLst>
              </a:tr>
            </a:tbl>
          </a:graphicData>
        </a:graphic>
      </p:graphicFrame>
      <p:sp>
        <p:nvSpPr>
          <p:cNvPr id="4" name="Θέση αριθμού διαφάνειας 3">
            <a:extLst>
              <a:ext uri="{FF2B5EF4-FFF2-40B4-BE49-F238E27FC236}">
                <a16:creationId xmlns:a16="http://schemas.microsoft.com/office/drawing/2014/main" id="{2B7647CB-B9CF-489F-BE12-596485EAAE84}"/>
              </a:ext>
            </a:extLst>
          </p:cNvPr>
          <p:cNvSpPr>
            <a:spLocks noGrp="1"/>
          </p:cNvSpPr>
          <p:nvPr>
            <p:ph type="sldNum" sz="quarter" idx="12"/>
          </p:nvPr>
        </p:nvSpPr>
        <p:spPr/>
        <p:txBody>
          <a:bodyPr/>
          <a:lstStyle/>
          <a:p>
            <a:fld id="{003E9CAC-55C9-4A9C-8818-9EF9568D413F}" type="slidenum">
              <a:rPr lang="en-US" smtClean="0"/>
              <a:t>31</a:t>
            </a:fld>
            <a:endParaRPr lang="en-US"/>
          </a:p>
        </p:txBody>
      </p:sp>
      <p:pic>
        <p:nvPicPr>
          <p:cNvPr id="6145" name="Picture 1" descr="Εικόνα">
            <a:extLst>
              <a:ext uri="{FF2B5EF4-FFF2-40B4-BE49-F238E27FC236}">
                <a16:creationId xmlns:a16="http://schemas.microsoft.com/office/drawing/2014/main" id="{DD62E10A-0C1C-49C2-B9CA-599127DE3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7255" y="3645771"/>
            <a:ext cx="2040695" cy="40813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Εικόνα">
            <a:extLst>
              <a:ext uri="{FF2B5EF4-FFF2-40B4-BE49-F238E27FC236}">
                <a16:creationId xmlns:a16="http://schemas.microsoft.com/office/drawing/2014/main" id="{93231130-A4A8-4A16-BAAD-FCBD552A03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014" y="4053910"/>
            <a:ext cx="1383632" cy="36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72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48C5-E83B-4987-B245-6F77F28DA3A2}"/>
              </a:ext>
            </a:extLst>
          </p:cNvPr>
          <p:cNvSpPr>
            <a:spLocks noGrp="1"/>
          </p:cNvSpPr>
          <p:nvPr>
            <p:ph type="title"/>
          </p:nvPr>
        </p:nvSpPr>
        <p:spPr/>
        <p:txBody>
          <a:bodyPr/>
          <a:lstStyle/>
          <a:p>
            <a:r>
              <a:rPr lang="el-GR" dirty="0"/>
              <a:t>Παρατηρήσεις για τη μέθοδο της ανάλυσης και της σύνθεσης</a:t>
            </a:r>
            <a:endParaRPr lang="en-US" dirty="0"/>
          </a:p>
        </p:txBody>
      </p:sp>
      <p:sp>
        <p:nvSpPr>
          <p:cNvPr id="3" name="Content Placeholder 2">
            <a:extLst>
              <a:ext uri="{FF2B5EF4-FFF2-40B4-BE49-F238E27FC236}">
                <a16:creationId xmlns:a16="http://schemas.microsoft.com/office/drawing/2014/main" id="{E4471530-53D8-43A2-A6A5-87A5A433190D}"/>
              </a:ext>
            </a:extLst>
          </p:cNvPr>
          <p:cNvSpPr>
            <a:spLocks noGrp="1"/>
          </p:cNvSpPr>
          <p:nvPr>
            <p:ph idx="1"/>
          </p:nvPr>
        </p:nvSpPr>
        <p:spPr>
          <a:xfrm>
            <a:off x="628650" y="1690689"/>
            <a:ext cx="7886700" cy="4486274"/>
          </a:xfrm>
        </p:spPr>
        <p:txBody>
          <a:bodyPr>
            <a:normAutofit lnSpcReduction="10000"/>
          </a:bodyPr>
          <a:lstStyle/>
          <a:p>
            <a:r>
              <a:rPr lang="el-GR" dirty="0"/>
              <a:t> Η ανάλυση και η σύνθεση αποτελούν </a:t>
            </a:r>
            <a:r>
              <a:rPr lang="el-GR" b="1" dirty="0"/>
              <a:t>αντίστροφες συλλογιστικές </a:t>
            </a:r>
            <a:r>
              <a:rPr lang="el-GR" dirty="0"/>
              <a:t>πορείες. </a:t>
            </a:r>
          </a:p>
          <a:p>
            <a:pPr lvl="1"/>
            <a:r>
              <a:rPr lang="el-GR" dirty="0"/>
              <a:t>Η ανάλυση προχωράει από το ζητούμενο σε κάτι που είναι ήδη γνωστό αναζητώντας τις </a:t>
            </a:r>
            <a:r>
              <a:rPr lang="el-GR" b="1" dirty="0"/>
              <a:t>προϋποθέσεις</a:t>
            </a:r>
            <a:r>
              <a:rPr lang="el-GR" dirty="0"/>
              <a:t> για την απόδειξη του ζητουμένου. </a:t>
            </a:r>
          </a:p>
          <a:p>
            <a:pPr lvl="1"/>
            <a:r>
              <a:rPr lang="el-GR" dirty="0"/>
              <a:t>Η σύνθεση προχωράει από αυτό που είναι γνωστό στη συναγωγή του του ζητουμένου.</a:t>
            </a:r>
          </a:p>
          <a:p>
            <a:r>
              <a:rPr lang="el-GR" dirty="0"/>
              <a:t>Κατά την </a:t>
            </a:r>
            <a:r>
              <a:rPr lang="el-GR" b="1" dirty="0"/>
              <a:t>ανάλυση 1</a:t>
            </a:r>
            <a:r>
              <a:rPr lang="el-GR" dirty="0"/>
              <a:t>  οι προϋποθέσεις απόδειξης του ζητουμένου είναι παραγωγικές συνέπειες. Η εφαρμογή της μεθόδου απαιτεί η ανάλυση1 του ζητουμένου να γίνεται με διπλές συνεπαγωγές ώστε να ακολουθεί η σύνθεση.</a:t>
            </a:r>
          </a:p>
          <a:p>
            <a:r>
              <a:rPr lang="el-GR" dirty="0"/>
              <a:t>Η </a:t>
            </a:r>
            <a:r>
              <a:rPr lang="el-GR" b="1" dirty="0"/>
              <a:t>ανάλυση 2 </a:t>
            </a:r>
            <a:r>
              <a:rPr lang="el-GR" dirty="0"/>
              <a:t>αποτελεί μια διαισθητική εύρεση προκείμενων (συλλογιστικό άλμα) ώστε να αποδειχθεί ακολούθως παραγωγικά, κατά τη σύνθεση, το ζητούμενο.  </a:t>
            </a:r>
          </a:p>
          <a:p>
            <a:r>
              <a:rPr lang="el-GR" dirty="0"/>
              <a:t>Αν κατά την </a:t>
            </a:r>
            <a:r>
              <a:rPr lang="el-GR" b="1" dirty="0"/>
              <a:t>ανάλυση1 </a:t>
            </a:r>
            <a:r>
              <a:rPr lang="el-GR" dirty="0"/>
              <a:t>συναγάγουμε μια αντίφαση,  τότε το ζητούμενο είναι ψευδές. Η μέθοδος της </a:t>
            </a:r>
            <a:r>
              <a:rPr lang="el-GR" b="1" dirty="0"/>
              <a:t>εις </a:t>
            </a:r>
            <a:r>
              <a:rPr lang="el-GR" b="1" dirty="0" err="1"/>
              <a:t>άτοπον</a:t>
            </a:r>
            <a:r>
              <a:rPr lang="el-GR" b="1" dirty="0"/>
              <a:t> απαγωγής </a:t>
            </a:r>
            <a:r>
              <a:rPr lang="el-GR" dirty="0"/>
              <a:t>μπορεί να θεωρηθεί ειδική περίπτωση ανάλυσης.</a:t>
            </a:r>
          </a:p>
          <a:p>
            <a:pPr marL="0" indent="0">
              <a:buNone/>
            </a:pPr>
            <a:endParaRPr lang="en-US" dirty="0"/>
          </a:p>
        </p:txBody>
      </p:sp>
      <p:sp>
        <p:nvSpPr>
          <p:cNvPr id="4" name="Θέση αριθμού διαφάνειας 3">
            <a:extLst>
              <a:ext uri="{FF2B5EF4-FFF2-40B4-BE49-F238E27FC236}">
                <a16:creationId xmlns:a16="http://schemas.microsoft.com/office/drawing/2014/main" id="{AA30304C-5A9F-419D-9285-895E85021F06}"/>
              </a:ext>
            </a:extLst>
          </p:cNvPr>
          <p:cNvSpPr>
            <a:spLocks noGrp="1"/>
          </p:cNvSpPr>
          <p:nvPr>
            <p:ph type="sldNum" sz="quarter" idx="12"/>
          </p:nvPr>
        </p:nvSpPr>
        <p:spPr/>
        <p:txBody>
          <a:bodyPr/>
          <a:lstStyle/>
          <a:p>
            <a:fld id="{003E9CAC-55C9-4A9C-8818-9EF9568D413F}" type="slidenum">
              <a:rPr lang="en-US" smtClean="0"/>
              <a:t>4</a:t>
            </a:fld>
            <a:endParaRPr lang="en-US"/>
          </a:p>
        </p:txBody>
      </p:sp>
    </p:spTree>
    <p:extLst>
      <p:ext uri="{BB962C8B-B14F-4D97-AF65-F5344CB8AC3E}">
        <p14:creationId xmlns:p14="http://schemas.microsoft.com/office/powerpoint/2010/main" val="411880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FDCB5F-6667-4D7E-BA9B-DD47EF4EBFEF}"/>
              </a:ext>
            </a:extLst>
          </p:cNvPr>
          <p:cNvSpPr>
            <a:spLocks noGrp="1"/>
          </p:cNvSpPr>
          <p:nvPr>
            <p:ph type="title"/>
          </p:nvPr>
        </p:nvSpPr>
        <p:spPr/>
        <p:txBody>
          <a:bodyPr/>
          <a:lstStyle/>
          <a:p>
            <a:r>
              <a:rPr lang="el-GR" dirty="0"/>
              <a:t>Παράδειγμα εφαρμογής της μεθόδου της ανάλυσης και της σύνθεσης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2D983931-82DC-4DC1-9EF4-FF9689AB2148}"/>
                  </a:ext>
                </a:extLst>
              </p:cNvPr>
              <p:cNvSpPr>
                <a:spLocks noGrp="1"/>
              </p:cNvSpPr>
              <p:nvPr>
                <p:ph idx="1"/>
              </p:nvPr>
            </p:nvSpPr>
            <p:spPr/>
            <p:txBody>
              <a:bodyPr/>
              <a:lstStyle/>
              <a:p>
                <a:pPr marL="0" indent="0" algn="ctr">
                  <a:lnSpc>
                    <a:spcPct val="120000"/>
                  </a:lnSpc>
                  <a:buNone/>
                </a:pPr>
                <a:endParaRPr lang="en-US" sz="2800" dirty="0"/>
              </a:p>
              <a:p>
                <a:pPr marL="0" indent="0" algn="ctr">
                  <a:lnSpc>
                    <a:spcPct val="120000"/>
                  </a:lnSpc>
                  <a:buNone/>
                </a:pPr>
                <a:r>
                  <a:rPr lang="el-GR" sz="2800" dirty="0"/>
                  <a:t>Δίνεται ευθεία </a:t>
                </a:r>
                <a14:m>
                  <m:oMath xmlns:m="http://schemas.openxmlformats.org/officeDocument/2006/math">
                    <m:r>
                      <a:rPr lang="en-US" sz="2800" b="0" i="1" smtClean="0">
                        <a:latin typeface="Cambria Math" panose="02040503050406030204" pitchFamily="18" charset="0"/>
                      </a:rPr>
                      <m:t>𝑥𝑦</m:t>
                    </m:r>
                  </m:oMath>
                </a14:m>
                <a:r>
                  <a:rPr lang="en-US" sz="2800" dirty="0"/>
                  <a:t> </a:t>
                </a:r>
                <a:r>
                  <a:rPr lang="el-GR" sz="2800" dirty="0"/>
                  <a:t>και δύο σημεία </a:t>
                </a:r>
                <a14:m>
                  <m:oMath xmlns:m="http://schemas.openxmlformats.org/officeDocument/2006/math">
                    <m:r>
                      <a:rPr lang="en-US" sz="2800" b="0" i="1" smtClean="0">
                        <a:latin typeface="Cambria Math" panose="02040503050406030204" pitchFamily="18" charset="0"/>
                      </a:rPr>
                      <m:t>𝐴</m:t>
                    </m:r>
                  </m:oMath>
                </a14:m>
                <a:r>
                  <a:rPr lang="el-GR" sz="2800" dirty="0"/>
                  <a:t> και </a:t>
                </a:r>
                <a14:m>
                  <m:oMath xmlns:m="http://schemas.openxmlformats.org/officeDocument/2006/math">
                    <m:r>
                      <a:rPr lang="en-US" sz="2800" b="0" i="1" smtClean="0">
                        <a:latin typeface="Cambria Math" panose="02040503050406030204" pitchFamily="18" charset="0"/>
                      </a:rPr>
                      <m:t>𝐵</m:t>
                    </m:r>
                  </m:oMath>
                </a14:m>
                <a:r>
                  <a:rPr lang="en-US" sz="2800" dirty="0"/>
                  <a:t> </a:t>
                </a:r>
                <a:r>
                  <a:rPr lang="el-GR" sz="2800" dirty="0"/>
                  <a:t>προς το ίδιο μέρος αυτής (στο ίδιο </a:t>
                </a:r>
                <a:r>
                  <a:rPr lang="el-GR" sz="2800" dirty="0" err="1"/>
                  <a:t>ημιεπίπεδο</a:t>
                </a:r>
                <a:r>
                  <a:rPr lang="el-GR" sz="2800" dirty="0"/>
                  <a:t>). Να βρεθεί σημείο </a:t>
                </a:r>
                <a14:m>
                  <m:oMath xmlns:m="http://schemas.openxmlformats.org/officeDocument/2006/math">
                    <m:r>
                      <a:rPr lang="en-US" sz="2800" b="0" i="1" smtClean="0">
                        <a:latin typeface="Cambria Math" panose="02040503050406030204" pitchFamily="18" charset="0"/>
                      </a:rPr>
                      <m:t>𝑀</m:t>
                    </m:r>
                  </m:oMath>
                </a14:m>
                <a:r>
                  <a:rPr lang="en-US" sz="2800" dirty="0"/>
                  <a:t> </a:t>
                </a:r>
                <a:r>
                  <a:rPr lang="el-GR" sz="2800" dirty="0"/>
                  <a:t>της ευθείας τέτοιο ώστε </a:t>
                </a:r>
              </a:p>
              <a:p>
                <a:pPr marL="0" indent="0" algn="ctr">
                  <a:lnSpc>
                    <a:spcPct val="120000"/>
                  </a:lnSpc>
                  <a:buNone/>
                </a:pPr>
                <a14:m>
                  <m:oMathPara xmlns:m="http://schemas.openxmlformats.org/officeDocument/2006/math">
                    <m:oMathParaPr>
                      <m:jc m:val="centerGroup"/>
                    </m:oMathParaPr>
                    <m:oMath xmlns:m="http://schemas.openxmlformats.org/officeDocument/2006/math">
                      <m:acc>
                        <m:accPr>
                          <m:chr m:val="̂"/>
                          <m:ctrlPr>
                            <a:rPr lang="el-GR" sz="2800" i="1" smtClean="0">
                              <a:latin typeface="Cambria Math" panose="02040503050406030204" pitchFamily="18" charset="0"/>
                            </a:rPr>
                          </m:ctrlPr>
                        </m:accPr>
                        <m:e>
                          <m:r>
                            <a:rPr lang="en-US" sz="2800" b="0" i="1" smtClean="0">
                              <a:latin typeface="Cambria Math" panose="02040503050406030204" pitchFamily="18" charset="0"/>
                            </a:rPr>
                            <m:t>𝐴𝑀𝑥</m:t>
                          </m:r>
                        </m:e>
                      </m:acc>
                      <m:r>
                        <a:rPr lang="en-US" sz="2800" b="0" i="1" smtClean="0">
                          <a:latin typeface="Cambria Math" panose="02040503050406030204" pitchFamily="18" charset="0"/>
                        </a:rPr>
                        <m:t>=</m:t>
                      </m:r>
                      <m:acc>
                        <m:accPr>
                          <m:chr m:val="̂"/>
                          <m:ctrlPr>
                            <a:rPr lang="el-GR" sz="2800" i="1">
                              <a:latin typeface="Cambria Math" panose="02040503050406030204" pitchFamily="18" charset="0"/>
                            </a:rPr>
                          </m:ctrlPr>
                        </m:accPr>
                        <m:e>
                          <m:r>
                            <a:rPr lang="en-US" sz="2800" b="0" i="1" smtClean="0">
                              <a:latin typeface="Cambria Math" panose="02040503050406030204" pitchFamily="18" charset="0"/>
                            </a:rPr>
                            <m:t>𝐵</m:t>
                          </m:r>
                          <m:r>
                            <a:rPr lang="en-US" sz="2800" i="1">
                              <a:latin typeface="Cambria Math" panose="02040503050406030204" pitchFamily="18" charset="0"/>
                            </a:rPr>
                            <m:t>𝑀</m:t>
                          </m:r>
                          <m:r>
                            <a:rPr lang="en-US" sz="2800" b="0" i="1" smtClean="0">
                              <a:latin typeface="Cambria Math" panose="02040503050406030204" pitchFamily="18" charset="0"/>
                            </a:rPr>
                            <m:t>𝑦</m:t>
                          </m:r>
                        </m:e>
                      </m:acc>
                    </m:oMath>
                  </m:oMathPara>
                </a14:m>
                <a:endParaRPr lang="el-GR" sz="2800" dirty="0"/>
              </a:p>
            </p:txBody>
          </p:sp>
        </mc:Choice>
        <mc:Fallback xmlns="">
          <p:sp>
            <p:nvSpPr>
              <p:cNvPr id="3" name="Θέση περιεχομένου 2">
                <a:extLst>
                  <a:ext uri="{FF2B5EF4-FFF2-40B4-BE49-F238E27FC236}">
                    <a16:creationId xmlns:a16="http://schemas.microsoft.com/office/drawing/2014/main" id="{2D983931-82DC-4DC1-9EF4-FF9689AB2148}"/>
                  </a:ext>
                </a:extLst>
              </p:cNvPr>
              <p:cNvSpPr>
                <a:spLocks noGrp="1" noRot="1" noChangeAspect="1" noMove="1" noResize="1" noEditPoints="1" noAdjustHandles="1" noChangeArrowheads="1" noChangeShapeType="1" noTextEdit="1"/>
              </p:cNvSpPr>
              <p:nvPr>
                <p:ph idx="1"/>
              </p:nvPr>
            </p:nvSpPr>
            <p:spPr>
              <a:blipFill>
                <a:blip r:embed="rId2"/>
                <a:stretch>
                  <a:fillRect r="-309"/>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F2AB2E83-28B4-4636-8ED7-719F6BEC18CA}"/>
              </a:ext>
            </a:extLst>
          </p:cNvPr>
          <p:cNvSpPr>
            <a:spLocks noGrp="1"/>
          </p:cNvSpPr>
          <p:nvPr>
            <p:ph type="sldNum" sz="quarter" idx="12"/>
          </p:nvPr>
        </p:nvSpPr>
        <p:spPr/>
        <p:txBody>
          <a:bodyPr/>
          <a:lstStyle/>
          <a:p>
            <a:fld id="{003E9CAC-55C9-4A9C-8818-9EF9568D413F}" type="slidenum">
              <a:rPr lang="en-US" smtClean="0"/>
              <a:t>5</a:t>
            </a:fld>
            <a:endParaRPr lang="en-US"/>
          </a:p>
        </p:txBody>
      </p:sp>
    </p:spTree>
    <p:extLst>
      <p:ext uri="{BB962C8B-B14F-4D97-AF65-F5344CB8AC3E}">
        <p14:creationId xmlns:p14="http://schemas.microsoft.com/office/powerpoint/2010/main" val="123455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66D5F4-00AC-4F92-BF50-F9630760022D}"/>
              </a:ext>
            </a:extLst>
          </p:cNvPr>
          <p:cNvSpPr>
            <a:spLocks noGrp="1"/>
          </p:cNvSpPr>
          <p:nvPr>
            <p:ph type="title"/>
          </p:nvPr>
        </p:nvSpPr>
        <p:spPr/>
        <p:txBody>
          <a:bodyPr/>
          <a:lstStyle/>
          <a:p>
            <a:r>
              <a:rPr lang="el-GR" dirty="0"/>
              <a:t>Τι είναι ο γεωμετρικός τόπος;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7C960BEF-CC4B-40F8-92CB-587B237359EA}"/>
                  </a:ext>
                </a:extLst>
              </p:cNvPr>
              <p:cNvSpPr>
                <a:spLocks noGrp="1"/>
              </p:cNvSpPr>
              <p:nvPr>
                <p:ph idx="1"/>
              </p:nvPr>
            </p:nvSpPr>
            <p:spPr>
              <a:xfrm>
                <a:off x="628650" y="1690689"/>
                <a:ext cx="7886700" cy="4569434"/>
              </a:xfrm>
            </p:spPr>
            <p:txBody>
              <a:bodyPr>
                <a:normAutofit/>
              </a:bodyPr>
              <a:lstStyle/>
              <a:p>
                <a:pPr marL="0" indent="0">
                  <a:buNone/>
                </a:pPr>
                <a:endParaRPr lang="el-GR" sz="2400" b="1" dirty="0"/>
              </a:p>
              <a:p>
                <a:r>
                  <a:rPr lang="el-GR" sz="2400" b="1" dirty="0"/>
                  <a:t>Γεωμετρικός τόπος </a:t>
                </a:r>
                <a:r>
                  <a:rPr lang="el-GR" sz="2400" dirty="0"/>
                  <a:t>ονομάζεται το σύνολο των σημείων που ικανοποιούν μία καθορισμένη ιδιότητα.</a:t>
                </a:r>
              </a:p>
              <a:p>
                <a:endParaRPr lang="el-GR" sz="2400" b="1" dirty="0"/>
              </a:p>
              <a:p>
                <a:r>
                  <a:rPr lang="el-GR" sz="2400" b="1" dirty="0"/>
                  <a:t>Παραδείγματα</a:t>
                </a:r>
              </a:p>
              <a:p>
                <a:pPr marL="800100" lvl="1" indent="-457200">
                  <a:buFont typeface="+mj-lt"/>
                  <a:buAutoNum type="arabicPeriod"/>
                </a:pPr>
                <a:r>
                  <a:rPr lang="el-GR" sz="2400" dirty="0"/>
                  <a:t>Ο γεωμετρικός τόπος των σημείων που </a:t>
                </a:r>
                <a:r>
                  <a:rPr lang="el-GR" sz="2400" dirty="0" err="1"/>
                  <a:t>ισαπέχουν</a:t>
                </a:r>
                <a:r>
                  <a:rPr lang="el-GR" sz="2400" dirty="0"/>
                  <a:t> από τα άκρα ενός ευθύγραμμου τμήματος είναι η </a:t>
                </a:r>
                <a:r>
                  <a:rPr lang="el-GR" sz="2400" dirty="0" err="1"/>
                  <a:t>μεσοκάθετος</a:t>
                </a:r>
                <a:r>
                  <a:rPr lang="el-GR" sz="2400" dirty="0"/>
                  <a:t> αυτού.</a:t>
                </a:r>
              </a:p>
              <a:p>
                <a:pPr marL="800100" lvl="1" indent="-457200">
                  <a:buFont typeface="+mj-lt"/>
                  <a:buAutoNum type="arabicPeriod"/>
                </a:pPr>
                <a:r>
                  <a:rPr lang="el-GR" sz="2400" dirty="0"/>
                  <a:t>Ο γεωμετρικός τόπος των σημείων του επιπέδου τα οποία απέχουν ίση απόσταση </a:t>
                </a:r>
                <a14:m>
                  <m:oMath xmlns:m="http://schemas.openxmlformats.org/officeDocument/2006/math">
                    <m:r>
                      <a:rPr lang="el-GR" sz="2400" b="0" i="1" smtClean="0">
                        <a:latin typeface="Cambria Math" panose="02040503050406030204" pitchFamily="18" charset="0"/>
                      </a:rPr>
                      <m:t>𝜌</m:t>
                    </m:r>
                  </m:oMath>
                </a14:m>
                <a:r>
                  <a:rPr lang="el-GR" sz="2400" dirty="0"/>
                  <a:t> από ορισμένο σημείο </a:t>
                </a:r>
                <a14:m>
                  <m:oMath xmlns:m="http://schemas.openxmlformats.org/officeDocument/2006/math">
                    <m:r>
                      <a:rPr lang="en-US" sz="2400" b="0" i="1" smtClean="0">
                        <a:latin typeface="Cambria Math" panose="02040503050406030204" pitchFamily="18" charset="0"/>
                      </a:rPr>
                      <m:t>𝑂</m:t>
                    </m:r>
                  </m:oMath>
                </a14:m>
                <a:r>
                  <a:rPr lang="en-US" sz="2400" dirty="0"/>
                  <a:t> </a:t>
                </a:r>
                <a:r>
                  <a:rPr lang="el-GR" sz="2400" dirty="0"/>
                  <a:t>είναι ο κύκλος με κέντρο </a:t>
                </a:r>
                <a14:m>
                  <m:oMath xmlns:m="http://schemas.openxmlformats.org/officeDocument/2006/math">
                    <m:r>
                      <a:rPr lang="en-US" sz="2400" b="0" i="1" smtClean="0">
                        <a:latin typeface="Cambria Math" panose="02040503050406030204" pitchFamily="18" charset="0"/>
                      </a:rPr>
                      <m:t>𝑂</m:t>
                    </m:r>
                  </m:oMath>
                </a14:m>
                <a:r>
                  <a:rPr lang="en-US" sz="2400" dirty="0"/>
                  <a:t> </a:t>
                </a:r>
                <a:r>
                  <a:rPr lang="el-GR" sz="2400" dirty="0"/>
                  <a:t>και ακτίνα </a:t>
                </a:r>
                <a14:m>
                  <m:oMath xmlns:m="http://schemas.openxmlformats.org/officeDocument/2006/math">
                    <m:r>
                      <a:rPr lang="el-GR" sz="2400" b="0" i="1" smtClean="0">
                        <a:latin typeface="Cambria Math" panose="02040503050406030204" pitchFamily="18" charset="0"/>
                      </a:rPr>
                      <m:t>𝜌</m:t>
                    </m:r>
                  </m:oMath>
                </a14:m>
                <a:r>
                  <a:rPr lang="el-GR" sz="2400" dirty="0"/>
                  <a:t>.</a:t>
                </a:r>
                <a:endParaRPr lang="el-GR" sz="2400" b="1" dirty="0"/>
              </a:p>
            </p:txBody>
          </p:sp>
        </mc:Choice>
        <mc:Fallback xmlns="">
          <p:sp>
            <p:nvSpPr>
              <p:cNvPr id="3" name="Θέση περιεχομένου 2">
                <a:extLst>
                  <a:ext uri="{FF2B5EF4-FFF2-40B4-BE49-F238E27FC236}">
                    <a16:creationId xmlns:a16="http://schemas.microsoft.com/office/drawing/2014/main" id="{7C960BEF-CC4B-40F8-92CB-587B237359EA}"/>
                  </a:ext>
                </a:extLst>
              </p:cNvPr>
              <p:cNvSpPr>
                <a:spLocks noGrp="1" noRot="1" noChangeAspect="1" noMove="1" noResize="1" noEditPoints="1" noAdjustHandles="1" noChangeArrowheads="1" noChangeShapeType="1" noTextEdit="1"/>
              </p:cNvSpPr>
              <p:nvPr>
                <p:ph idx="1"/>
              </p:nvPr>
            </p:nvSpPr>
            <p:spPr>
              <a:xfrm>
                <a:off x="628650" y="1690689"/>
                <a:ext cx="7886700" cy="4569434"/>
              </a:xfrm>
              <a:blipFill>
                <a:blip r:embed="rId2"/>
                <a:stretch>
                  <a:fillRect l="-1005" r="-850"/>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3B031D0F-1DF5-413D-AFD4-5A9377466D0A}"/>
              </a:ext>
            </a:extLst>
          </p:cNvPr>
          <p:cNvSpPr>
            <a:spLocks noGrp="1"/>
          </p:cNvSpPr>
          <p:nvPr>
            <p:ph type="sldNum" sz="quarter" idx="12"/>
          </p:nvPr>
        </p:nvSpPr>
        <p:spPr/>
        <p:txBody>
          <a:bodyPr/>
          <a:lstStyle/>
          <a:p>
            <a:fld id="{003E9CAC-55C9-4A9C-8818-9EF9568D413F}" type="slidenum">
              <a:rPr lang="en-US" smtClean="0"/>
              <a:t>6</a:t>
            </a:fld>
            <a:endParaRPr lang="en-US"/>
          </a:p>
        </p:txBody>
      </p:sp>
    </p:spTree>
    <p:extLst>
      <p:ext uri="{BB962C8B-B14F-4D97-AF65-F5344CB8AC3E}">
        <p14:creationId xmlns:p14="http://schemas.microsoft.com/office/powerpoint/2010/main" val="178851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78DC92-60D1-4609-B297-3D1DA5932D76}"/>
              </a:ext>
            </a:extLst>
          </p:cNvPr>
          <p:cNvSpPr>
            <a:spLocks noGrp="1"/>
          </p:cNvSpPr>
          <p:nvPr>
            <p:ph type="title"/>
          </p:nvPr>
        </p:nvSpPr>
        <p:spPr/>
        <p:txBody>
          <a:bodyPr/>
          <a:lstStyle/>
          <a:p>
            <a:r>
              <a:rPr lang="el-GR" dirty="0"/>
              <a:t>Τι είναι η γεωμετρική κατασκευή;</a:t>
            </a:r>
          </a:p>
        </p:txBody>
      </p:sp>
      <p:sp>
        <p:nvSpPr>
          <p:cNvPr id="3" name="Θέση περιεχομένου 2">
            <a:extLst>
              <a:ext uri="{FF2B5EF4-FFF2-40B4-BE49-F238E27FC236}">
                <a16:creationId xmlns:a16="http://schemas.microsoft.com/office/drawing/2014/main" id="{C532F98B-8E2F-4C55-942F-B095824718E9}"/>
              </a:ext>
            </a:extLst>
          </p:cNvPr>
          <p:cNvSpPr>
            <a:spLocks noGrp="1"/>
          </p:cNvSpPr>
          <p:nvPr>
            <p:ph idx="1"/>
          </p:nvPr>
        </p:nvSpPr>
        <p:spPr>
          <a:xfrm>
            <a:off x="628650" y="1467293"/>
            <a:ext cx="7886700" cy="4709670"/>
          </a:xfrm>
        </p:spPr>
        <p:txBody>
          <a:bodyPr>
            <a:noAutofit/>
          </a:bodyPr>
          <a:lstStyle/>
          <a:p>
            <a:r>
              <a:rPr lang="el-GR" sz="2400" b="1" dirty="0"/>
              <a:t>Γεωμετρική κατασκευή </a:t>
            </a:r>
            <a:r>
              <a:rPr lang="el-GR" sz="2400" dirty="0"/>
              <a:t>ονομάζεται κάθε κατασκευή που γίνεται με τη βοήθεια του κανόνα και του διαβήτη.</a:t>
            </a:r>
          </a:p>
          <a:p>
            <a:pPr lvl="1"/>
            <a:endParaRPr lang="el-GR" sz="1900" dirty="0"/>
          </a:p>
          <a:p>
            <a:pPr lvl="1"/>
            <a:r>
              <a:rPr lang="el-GR" sz="1900" dirty="0"/>
              <a:t>Κάθε γεωμετρική κατασκευή συνίσταται στη διαδοχική εφαρμογή κάποιων εκ των εξής βημάτων επί στοιχείων τα οποία λαμβάνονται ως δεδομένα:</a:t>
            </a:r>
          </a:p>
          <a:p>
            <a:pPr lvl="2"/>
            <a:r>
              <a:rPr lang="el-GR" sz="1900" dirty="0"/>
              <a:t>Ένωση δύο σημείων με μια ευθεία.</a:t>
            </a:r>
          </a:p>
          <a:p>
            <a:pPr lvl="2"/>
            <a:r>
              <a:rPr lang="el-GR" sz="1900" dirty="0"/>
              <a:t>Εύρεση του σημείου τομής δύο ευθειών </a:t>
            </a:r>
          </a:p>
          <a:p>
            <a:pPr lvl="2"/>
            <a:r>
              <a:rPr lang="el-GR" sz="1900" dirty="0"/>
              <a:t>Χάραξη κύκλου δεδομένης ακτίνας με κέντρο κάποιο καθορισμένο σημείο. </a:t>
            </a:r>
          </a:p>
          <a:p>
            <a:pPr lvl="2"/>
            <a:r>
              <a:rPr lang="el-GR" sz="1900" dirty="0"/>
              <a:t>Εύρεση του σημείου τομής ενός κύκλου με άλλον κύκλο ή με κάποια γραμμή.  </a:t>
            </a:r>
          </a:p>
          <a:p>
            <a:pPr marL="685800" lvl="2" indent="0">
              <a:buNone/>
            </a:pPr>
            <a:r>
              <a:rPr lang="el-GR" sz="1900" dirty="0"/>
              <a:t>Ένα στοιχείο λαμβάνεται ως δεδομένο είτε αν δίδεται εξαρχής είτε αν έχει κατασκευασθεί σε κάποιο προηγούμενο βήμα. </a:t>
            </a:r>
            <a:endParaRPr lang="el-GR" sz="2100" dirty="0"/>
          </a:p>
          <a:p>
            <a:pPr marL="0" indent="0">
              <a:buNone/>
            </a:pPr>
            <a:endParaRPr lang="en-US" sz="2200" dirty="0"/>
          </a:p>
        </p:txBody>
      </p:sp>
      <p:sp>
        <p:nvSpPr>
          <p:cNvPr id="4" name="Θέση αριθμού διαφάνειας 3">
            <a:extLst>
              <a:ext uri="{FF2B5EF4-FFF2-40B4-BE49-F238E27FC236}">
                <a16:creationId xmlns:a16="http://schemas.microsoft.com/office/drawing/2014/main" id="{7868378F-DB57-46B1-BA76-6228F785A44E}"/>
              </a:ext>
            </a:extLst>
          </p:cNvPr>
          <p:cNvSpPr>
            <a:spLocks noGrp="1"/>
          </p:cNvSpPr>
          <p:nvPr>
            <p:ph type="sldNum" sz="quarter" idx="12"/>
          </p:nvPr>
        </p:nvSpPr>
        <p:spPr/>
        <p:txBody>
          <a:bodyPr/>
          <a:lstStyle/>
          <a:p>
            <a:fld id="{003E9CAC-55C9-4A9C-8818-9EF9568D413F}" type="slidenum">
              <a:rPr lang="en-US" smtClean="0"/>
              <a:t>7</a:t>
            </a:fld>
            <a:endParaRPr lang="en-US"/>
          </a:p>
        </p:txBody>
      </p:sp>
    </p:spTree>
    <p:extLst>
      <p:ext uri="{BB962C8B-B14F-4D97-AF65-F5344CB8AC3E}">
        <p14:creationId xmlns:p14="http://schemas.microsoft.com/office/powerpoint/2010/main" val="3151923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6E0E27-5A48-4338-AC3A-7CC129A579FE}"/>
              </a:ext>
            </a:extLst>
          </p:cNvPr>
          <p:cNvSpPr>
            <a:spLocks noGrp="1"/>
          </p:cNvSpPr>
          <p:nvPr>
            <p:ph type="title"/>
          </p:nvPr>
        </p:nvSpPr>
        <p:spPr/>
        <p:txBody>
          <a:bodyPr/>
          <a:lstStyle/>
          <a:p>
            <a:r>
              <a:rPr lang="el-GR" dirty="0"/>
              <a:t>Γεωμετρικές κατασκευές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23ECB767-C8A3-4315-A1D4-1CC3BEB96AB9}"/>
                  </a:ext>
                </a:extLst>
              </p:cNvPr>
              <p:cNvSpPr>
                <a:spLocks noGrp="1"/>
              </p:cNvSpPr>
              <p:nvPr>
                <p:ph idx="1"/>
              </p:nvPr>
            </p:nvSpPr>
            <p:spPr/>
            <p:txBody>
              <a:bodyPr>
                <a:normAutofit lnSpcReduction="10000"/>
              </a:bodyPr>
              <a:lstStyle/>
              <a:p>
                <a:pPr marL="0" indent="0">
                  <a:buNone/>
                </a:pPr>
                <a:r>
                  <a:rPr lang="el-GR" sz="2000" b="1" dirty="0"/>
                  <a:t>Παραδείγματα</a:t>
                </a:r>
              </a:p>
              <a:p>
                <a:pPr marL="457200" indent="-457200">
                  <a:buFont typeface="+mj-lt"/>
                  <a:buAutoNum type="arabicPeriod"/>
                </a:pPr>
                <a:r>
                  <a:rPr lang="el-GR" sz="2000" dirty="0"/>
                  <a:t>Να κατασκευασθεί η </a:t>
                </a:r>
                <a:r>
                  <a:rPr lang="el-GR" sz="2000" dirty="0" err="1"/>
                  <a:t>μεσοκάθετος</a:t>
                </a:r>
                <a:r>
                  <a:rPr lang="el-GR" sz="2000" dirty="0"/>
                  <a:t> ευθύγραμμου τμήματος με τη βοήθεια του κανόνα και του διαβήτη.</a:t>
                </a:r>
              </a:p>
              <a:p>
                <a:pPr marL="457200" indent="-457200">
                  <a:buFont typeface="+mj-lt"/>
                  <a:buAutoNum type="arabicPeriod"/>
                </a:pPr>
                <a:r>
                  <a:rPr lang="el-GR" sz="2000" dirty="0"/>
                  <a:t>Από δοθέν σημείο </a:t>
                </a:r>
                <a14:m>
                  <m:oMath xmlns:m="http://schemas.openxmlformats.org/officeDocument/2006/math">
                    <m:r>
                      <a:rPr lang="en-US" sz="2000" i="1">
                        <a:latin typeface="Cambria Math" panose="02040503050406030204" pitchFamily="18" charset="0"/>
                      </a:rPr>
                      <m:t>𝑂</m:t>
                    </m:r>
                  </m:oMath>
                </a14:m>
                <a:r>
                  <a:rPr lang="en-US" sz="2000" dirty="0"/>
                  <a:t> </a:t>
                </a:r>
                <a:r>
                  <a:rPr lang="el-GR" sz="2000" dirty="0"/>
                  <a:t>που βρίσκεται εκτός ευθεία να αχθεί κάθετος επί την ευθεία αυτήν με τη βοήθεια του κανόνα και του διαβήτη.</a:t>
                </a:r>
              </a:p>
              <a:p>
                <a:endParaRPr lang="el-GR" sz="2000" b="1" dirty="0"/>
              </a:p>
              <a:p>
                <a:pPr marL="0" indent="0">
                  <a:buNone/>
                </a:pPr>
                <a:endParaRPr lang="el-GR" sz="2000" dirty="0"/>
              </a:p>
              <a:p>
                <a:pPr marL="0" indent="0">
                  <a:buNone/>
                </a:pPr>
                <a:r>
                  <a:rPr lang="el-GR" sz="2000" b="1" dirty="0"/>
                  <a:t>Τετραγωνισμός του κύκλου </a:t>
                </a:r>
                <a:r>
                  <a:rPr lang="el-GR" sz="2000" dirty="0"/>
                  <a:t>ονομάζεται η κατασκευή ενός τετραγώνου με ίσο εμβαδό με κύκλο ακτίνας </a:t>
                </a:r>
                <a14:m>
                  <m:oMath xmlns:m="http://schemas.openxmlformats.org/officeDocument/2006/math">
                    <m:r>
                      <a:rPr lang="el-GR" sz="2000" i="1">
                        <a:latin typeface="Cambria Math" panose="02040503050406030204" pitchFamily="18" charset="0"/>
                      </a:rPr>
                      <m:t>𝜌</m:t>
                    </m:r>
                  </m:oMath>
                </a14:m>
                <a:endParaRPr lang="el-GR" sz="2000" dirty="0"/>
              </a:p>
              <a:p>
                <a:pPr marL="0" indent="0">
                  <a:buNone/>
                </a:pPr>
                <a14:m>
                  <m:oMathPara xmlns:m="http://schemas.openxmlformats.org/officeDocument/2006/math">
                    <m:oMathParaPr>
                      <m:jc m:val="centerGroup"/>
                    </m:oMathParaPr>
                    <m:oMath xmlns:m="http://schemas.openxmlformats.org/officeDocument/2006/math">
                      <m:sSup>
                        <m:sSupPr>
                          <m:ctrlPr>
                            <a:rPr lang="el-GR" sz="2000" i="1">
                              <a:latin typeface="Cambria Math" panose="02040503050406030204" pitchFamily="18" charset="0"/>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m:t>
                      </m:r>
                      <m:r>
                        <a:rPr lang="el-GR" sz="2000" i="1">
                          <a:latin typeface="Cambria Math" panose="02040503050406030204" pitchFamily="18" charset="0"/>
                        </a:rPr>
                        <m:t>𝜋</m:t>
                      </m:r>
                      <m:sSup>
                        <m:sSupPr>
                          <m:ctrlPr>
                            <a:rPr lang="el-GR" sz="2000" i="1">
                              <a:latin typeface="Cambria Math" panose="02040503050406030204" pitchFamily="18" charset="0"/>
                            </a:rPr>
                          </m:ctrlPr>
                        </m:sSupPr>
                        <m:e>
                          <m:r>
                            <a:rPr lang="el-GR" sz="2000" i="1">
                              <a:latin typeface="Cambria Math" panose="02040503050406030204" pitchFamily="18" charset="0"/>
                            </a:rPr>
                            <m:t>𝜌</m:t>
                          </m:r>
                        </m:e>
                        <m:sup>
                          <m:r>
                            <a:rPr lang="el-GR" sz="2000" i="1">
                              <a:latin typeface="Cambria Math" panose="02040503050406030204" pitchFamily="18" charset="0"/>
                            </a:rPr>
                            <m:t>2</m:t>
                          </m:r>
                        </m:sup>
                      </m:sSup>
                    </m:oMath>
                  </m:oMathPara>
                </a14:m>
                <a:endParaRPr lang="el-GR" sz="2000" b="1" dirty="0"/>
              </a:p>
              <a:p>
                <a:pPr marL="0" indent="0">
                  <a:buNone/>
                </a:pPr>
                <a:r>
                  <a:rPr lang="el-GR" sz="2000" dirty="0"/>
                  <a:t>Το πρόβλημα ανάγεται στην κατασκευή ευθύγραμμου τμήματος με μήκος </a:t>
                </a:r>
                <a14:m>
                  <m:oMath xmlns:m="http://schemas.openxmlformats.org/officeDocument/2006/math">
                    <m:rad>
                      <m:radPr>
                        <m:degHide m:val="on"/>
                        <m:ctrlPr>
                          <a:rPr lang="el-GR" sz="2000" i="1" smtClean="0">
                            <a:latin typeface="Cambria Math" panose="02040503050406030204" pitchFamily="18" charset="0"/>
                          </a:rPr>
                        </m:ctrlPr>
                      </m:radPr>
                      <m:deg/>
                      <m:e>
                        <m:r>
                          <a:rPr lang="el-GR" sz="2000" i="1">
                            <a:latin typeface="Cambria Math" panose="02040503050406030204" pitchFamily="18" charset="0"/>
                          </a:rPr>
                          <m:t>𝜋</m:t>
                        </m:r>
                      </m:e>
                    </m:rad>
                    <m:r>
                      <a:rPr lang="el-GR" sz="2000" b="0" i="1" smtClean="0">
                        <a:latin typeface="Cambria Math" panose="02040503050406030204" pitchFamily="18" charset="0"/>
                      </a:rPr>
                      <m:t>.</m:t>
                    </m:r>
                  </m:oMath>
                </a14:m>
                <a:r>
                  <a:rPr lang="el-GR" sz="2000" dirty="0"/>
                  <a:t> </a:t>
                </a:r>
                <a:r>
                  <a:rPr lang="el-GR" sz="2000" b="1" dirty="0"/>
                  <a:t>Η κατασκευή δεν μπορεί να γίνει με τη βοήθεια κανόνα και διαβήτη</a:t>
                </a:r>
                <a:r>
                  <a:rPr lang="el-GR" sz="2000" dirty="0"/>
                  <a:t>, όπως απέδειξε ο</a:t>
                </a:r>
                <a:r>
                  <a:rPr lang="en-US" sz="2000" dirty="0"/>
                  <a:t> Lindemann (1882) </a:t>
                </a:r>
                <a:r>
                  <a:rPr lang="el-GR" sz="2000" dirty="0"/>
                  <a:t>διότι ο </a:t>
                </a:r>
                <a14:m>
                  <m:oMath xmlns:m="http://schemas.openxmlformats.org/officeDocument/2006/math">
                    <m:r>
                      <a:rPr lang="el-GR" sz="2000" i="1">
                        <a:latin typeface="Cambria Math" panose="02040503050406030204" pitchFamily="18" charset="0"/>
                      </a:rPr>
                      <m:t>𝜋</m:t>
                    </m:r>
                  </m:oMath>
                </a14:m>
                <a:r>
                  <a:rPr lang="el-GR" sz="2000" dirty="0"/>
                  <a:t> δεν είναι αλγεβρικός αριθμός. </a:t>
                </a:r>
              </a:p>
              <a:p>
                <a:endParaRPr lang="el-GR" dirty="0"/>
              </a:p>
            </p:txBody>
          </p:sp>
        </mc:Choice>
        <mc:Fallback xmlns="">
          <p:sp>
            <p:nvSpPr>
              <p:cNvPr id="3" name="Θέση περιεχομένου 2">
                <a:extLst>
                  <a:ext uri="{FF2B5EF4-FFF2-40B4-BE49-F238E27FC236}">
                    <a16:creationId xmlns:a16="http://schemas.microsoft.com/office/drawing/2014/main" id="{23ECB767-C8A3-4315-A1D4-1CC3BEB96AB9}"/>
                  </a:ext>
                </a:extLst>
              </p:cNvPr>
              <p:cNvSpPr>
                <a:spLocks noGrp="1" noRot="1" noChangeAspect="1" noMove="1" noResize="1" noEditPoints="1" noAdjustHandles="1" noChangeArrowheads="1" noChangeShapeType="1" noTextEdit="1"/>
              </p:cNvSpPr>
              <p:nvPr>
                <p:ph idx="1"/>
              </p:nvPr>
            </p:nvSpPr>
            <p:spPr>
              <a:blipFill>
                <a:blip r:embed="rId2"/>
                <a:stretch>
                  <a:fillRect l="-850" t="-1961" r="-1159"/>
                </a:stretch>
              </a:blipFill>
            </p:spPr>
            <p:txBody>
              <a:bodyPr/>
              <a:lstStyle/>
              <a:p>
                <a:r>
                  <a:rPr lang="el-GR">
                    <a:noFill/>
                  </a:rPr>
                  <a:t> </a:t>
                </a:r>
              </a:p>
            </p:txBody>
          </p:sp>
        </mc:Fallback>
      </mc:AlternateContent>
      <p:sp>
        <p:nvSpPr>
          <p:cNvPr id="4" name="Θέση αριθμού διαφάνειας 3">
            <a:extLst>
              <a:ext uri="{FF2B5EF4-FFF2-40B4-BE49-F238E27FC236}">
                <a16:creationId xmlns:a16="http://schemas.microsoft.com/office/drawing/2014/main" id="{824EC0D9-85BA-4804-B16C-1CEE5CB0B6CB}"/>
              </a:ext>
            </a:extLst>
          </p:cNvPr>
          <p:cNvSpPr>
            <a:spLocks noGrp="1"/>
          </p:cNvSpPr>
          <p:nvPr>
            <p:ph type="sldNum" sz="quarter" idx="12"/>
          </p:nvPr>
        </p:nvSpPr>
        <p:spPr/>
        <p:txBody>
          <a:bodyPr/>
          <a:lstStyle/>
          <a:p>
            <a:fld id="{003E9CAC-55C9-4A9C-8818-9EF9568D413F}" type="slidenum">
              <a:rPr lang="en-US" smtClean="0"/>
              <a:t>8</a:t>
            </a:fld>
            <a:endParaRPr lang="en-US"/>
          </a:p>
        </p:txBody>
      </p:sp>
    </p:spTree>
    <p:extLst>
      <p:ext uri="{BB962C8B-B14F-4D97-AF65-F5344CB8AC3E}">
        <p14:creationId xmlns:p14="http://schemas.microsoft.com/office/powerpoint/2010/main" val="4142918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079DFF-A24D-41BD-B9FB-0FE4C9AFC75A}"/>
              </a:ext>
            </a:extLst>
          </p:cNvPr>
          <p:cNvSpPr>
            <a:spLocks noGrp="1"/>
          </p:cNvSpPr>
          <p:nvPr>
            <p:ph type="title"/>
          </p:nvPr>
        </p:nvSpPr>
        <p:spPr>
          <a:xfrm>
            <a:off x="429369" y="238539"/>
            <a:ext cx="8263890" cy="1434415"/>
          </a:xfrm>
        </p:spPr>
        <p:txBody>
          <a:bodyPr anchor="b">
            <a:normAutofit/>
          </a:bodyPr>
          <a:lstStyle/>
          <a:p>
            <a:r>
              <a:rPr lang="el-GR" sz="4700" dirty="0"/>
              <a:t>Το καρτεσιανό επίπεδο</a:t>
            </a:r>
            <a:endParaRPr lang="en-US" sz="4700" dirty="0"/>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D4323B4-3DD3-40EA-ACB3-791EF73AC637}"/>
                  </a:ext>
                </a:extLst>
              </p:cNvPr>
              <p:cNvSpPr>
                <a:spLocks noGrp="1"/>
              </p:cNvSpPr>
              <p:nvPr>
                <p:ph idx="1"/>
              </p:nvPr>
            </p:nvSpPr>
            <p:spPr>
              <a:xfrm>
                <a:off x="429369" y="2071316"/>
                <a:ext cx="5035164" cy="4119172"/>
              </a:xfrm>
            </p:spPr>
            <p:txBody>
              <a:bodyPr anchor="t">
                <a:normAutofit/>
              </a:bodyPr>
              <a:lstStyle/>
              <a:p>
                <a:r>
                  <a:rPr lang="el-GR" sz="1900" dirty="0"/>
                  <a:t>Σε κάθε σημείο </a:t>
                </a:r>
                <a14:m>
                  <m:oMath xmlns:m="http://schemas.openxmlformats.org/officeDocument/2006/math">
                    <m:r>
                      <a:rPr lang="en-US" sz="1900" b="0" i="1">
                        <a:latin typeface="Cambria Math" panose="02040503050406030204" pitchFamily="18" charset="0"/>
                      </a:rPr>
                      <m:t>𝑃</m:t>
                    </m:r>
                  </m:oMath>
                </a14:m>
                <a:r>
                  <a:rPr lang="en-US" sz="1900" dirty="0"/>
                  <a:t> </a:t>
                </a:r>
                <a:r>
                  <a:rPr lang="el-GR" sz="1900" dirty="0"/>
                  <a:t> του επιπέδου αντιστοιχεί ένα μοναδικό ζεύγος πραγματικών αριθμών </a:t>
                </a:r>
                <a14:m>
                  <m:oMath xmlns:m="http://schemas.openxmlformats.org/officeDocument/2006/math">
                    <m:r>
                      <a:rPr lang="el-GR" sz="1900" b="0" i="1">
                        <a:latin typeface="Cambria Math" panose="02040503050406030204" pitchFamily="18" charset="0"/>
                      </a:rPr>
                      <m:t>(</m:t>
                    </m:r>
                    <m:r>
                      <a:rPr lang="en-US" sz="1900" b="0" i="1">
                        <a:latin typeface="Cambria Math" panose="02040503050406030204" pitchFamily="18" charset="0"/>
                      </a:rPr>
                      <m:t>𝑥</m:t>
                    </m:r>
                    <m:r>
                      <a:rPr lang="en-US" sz="1900" b="0" i="1">
                        <a:latin typeface="Cambria Math" panose="02040503050406030204" pitchFamily="18" charset="0"/>
                      </a:rPr>
                      <m:t>,</m:t>
                    </m:r>
                    <m:r>
                      <a:rPr lang="en-US" sz="1900" b="0" i="1">
                        <a:latin typeface="Cambria Math" panose="02040503050406030204" pitchFamily="18" charset="0"/>
                      </a:rPr>
                      <m:t>𝑦</m:t>
                    </m:r>
                    <m:r>
                      <a:rPr lang="en-US" sz="1900" b="0" i="1">
                        <a:latin typeface="Cambria Math" panose="02040503050406030204" pitchFamily="18" charset="0"/>
                      </a:rPr>
                      <m:t>)∈</m:t>
                    </m:r>
                    <m:r>
                      <a:rPr lang="en-US" sz="1900" b="0" i="1">
                        <a:latin typeface="Cambria Math" panose="02040503050406030204" pitchFamily="18" charset="0"/>
                        <a:ea typeface="Cambria Math" panose="02040503050406030204" pitchFamily="18" charset="0"/>
                      </a:rPr>
                      <m:t>ℝ</m:t>
                    </m:r>
                    <m:r>
                      <a:rPr lang="en-US" sz="1900" b="0" i="1">
                        <a:latin typeface="Cambria Math" panose="02040503050406030204" pitchFamily="18" charset="0"/>
                        <a:ea typeface="Cambria Math" panose="02040503050406030204" pitchFamily="18" charset="0"/>
                      </a:rPr>
                      <m:t>×</m:t>
                    </m:r>
                    <m:r>
                      <a:rPr lang="en-US" sz="1900" b="0" i="1">
                        <a:latin typeface="Cambria Math" panose="02040503050406030204" pitchFamily="18" charset="0"/>
                        <a:ea typeface="Cambria Math" panose="02040503050406030204" pitchFamily="18" charset="0"/>
                      </a:rPr>
                      <m:t>ℝ</m:t>
                    </m:r>
                  </m:oMath>
                </a14:m>
                <a:r>
                  <a:rPr lang="en-US" sz="1900" dirty="0"/>
                  <a:t>=</a:t>
                </a:r>
                <a14:m>
                  <m:oMath xmlns:m="http://schemas.openxmlformats.org/officeDocument/2006/math">
                    <m:sSup>
                      <m:sSupPr>
                        <m:ctrlPr>
                          <a:rPr lang="en-US" sz="1900" i="1">
                            <a:latin typeface="Cambria Math" panose="02040503050406030204" pitchFamily="18" charset="0"/>
                          </a:rPr>
                        </m:ctrlPr>
                      </m:sSupPr>
                      <m:e>
                        <m:r>
                          <a:rPr lang="en-US" sz="1900" i="1">
                            <a:latin typeface="Cambria Math" panose="02040503050406030204" pitchFamily="18" charset="0"/>
                            <a:ea typeface="Cambria Math" panose="02040503050406030204" pitchFamily="18" charset="0"/>
                          </a:rPr>
                          <m:t>ℝ</m:t>
                        </m:r>
                      </m:e>
                      <m:sup>
                        <m:r>
                          <a:rPr lang="en-US" sz="1900" b="0" i="1">
                            <a:latin typeface="Cambria Math" panose="02040503050406030204" pitchFamily="18" charset="0"/>
                          </a:rPr>
                          <m:t>2</m:t>
                        </m:r>
                      </m:sup>
                    </m:sSup>
                  </m:oMath>
                </a14:m>
                <a:r>
                  <a:rPr lang="en-US" sz="1900" b="0" dirty="0"/>
                  <a:t>, </a:t>
                </a:r>
                <a:r>
                  <a:rPr lang="el-GR" sz="1900" b="0" dirty="0"/>
                  <a:t>που ονομάζονται </a:t>
                </a:r>
                <a:r>
                  <a:rPr lang="el-GR" sz="1900" b="1" dirty="0"/>
                  <a:t>συντεταγμένες του </a:t>
                </a:r>
                <a14:m>
                  <m:oMath xmlns:m="http://schemas.openxmlformats.org/officeDocument/2006/math">
                    <m:r>
                      <a:rPr lang="en-US" sz="1900" i="1">
                        <a:latin typeface="Cambria Math" panose="02040503050406030204" pitchFamily="18" charset="0"/>
                      </a:rPr>
                      <m:t>𝑃</m:t>
                    </m:r>
                  </m:oMath>
                </a14:m>
                <a:r>
                  <a:rPr lang="el-GR" sz="1900" b="0" dirty="0"/>
                  <a:t>.</a:t>
                </a:r>
              </a:p>
              <a:p>
                <a14:m>
                  <m:oMath xmlns:m="http://schemas.openxmlformats.org/officeDocument/2006/math">
                    <m:r>
                      <a:rPr lang="en-US" sz="1900" b="0" i="1" smtClean="0">
                        <a:latin typeface="Cambria Math" panose="02040503050406030204" pitchFamily="18" charset="0"/>
                      </a:rPr>
                      <m:t>𝑥</m:t>
                    </m:r>
                  </m:oMath>
                </a14:m>
                <a:r>
                  <a:rPr lang="en-US" sz="1900" b="0" dirty="0"/>
                  <a:t> , </a:t>
                </a:r>
                <a:r>
                  <a:rPr lang="el-GR" sz="1900" b="1" dirty="0"/>
                  <a:t>τετμημένη</a:t>
                </a:r>
                <a:r>
                  <a:rPr lang="el-GR" sz="1900" dirty="0"/>
                  <a:t>, </a:t>
                </a:r>
                <a14:m>
                  <m:oMath xmlns:m="http://schemas.openxmlformats.org/officeDocument/2006/math">
                    <m:r>
                      <a:rPr lang="en-US" sz="1900" b="0" i="1" smtClean="0">
                        <a:latin typeface="Cambria Math" panose="02040503050406030204" pitchFamily="18" charset="0"/>
                      </a:rPr>
                      <m:t>𝑦</m:t>
                    </m:r>
                  </m:oMath>
                </a14:m>
                <a:r>
                  <a:rPr lang="en-US" sz="1900" dirty="0"/>
                  <a:t> , </a:t>
                </a:r>
                <a:r>
                  <a:rPr lang="el-GR" sz="1900" b="1" dirty="0"/>
                  <a:t>τεταγμένη</a:t>
                </a:r>
                <a:r>
                  <a:rPr lang="el-GR" sz="1900" dirty="0"/>
                  <a:t> του </a:t>
                </a:r>
                <a14:m>
                  <m:oMath xmlns:m="http://schemas.openxmlformats.org/officeDocument/2006/math">
                    <m:r>
                      <a:rPr lang="en-US" sz="1900" i="1">
                        <a:latin typeface="Cambria Math" panose="02040503050406030204" pitchFamily="18" charset="0"/>
                      </a:rPr>
                      <m:t>𝑃</m:t>
                    </m:r>
                  </m:oMath>
                </a14:m>
                <a:endParaRPr lang="en-US" sz="1900" b="0" dirty="0"/>
              </a:p>
              <a:p>
                <a:r>
                  <a:rPr lang="el-GR" sz="1900" b="1" dirty="0"/>
                  <a:t>Αντίστροφα</a:t>
                </a:r>
                <a:r>
                  <a:rPr lang="el-GR" sz="1900" dirty="0"/>
                  <a:t>, σε κάθε ζεύγος πραγματικών αριθμών αντιστοιχεί ένα μοναδικό σημείο του επιπέδου.</a:t>
                </a:r>
              </a:p>
              <a:p>
                <a:r>
                  <a:rPr lang="el-GR" sz="1900" dirty="0"/>
                  <a:t>Σχεδιάζουμε δύο προσανατολισμένες ευθείες </a:t>
                </a:r>
                <a14:m>
                  <m:oMath xmlns:m="http://schemas.openxmlformats.org/officeDocument/2006/math">
                    <m:sSup>
                      <m:sSupPr>
                        <m:ctrlPr>
                          <a:rPr lang="en-US" sz="1900" b="0" i="1">
                            <a:latin typeface="Cambria Math" panose="02040503050406030204" pitchFamily="18" charset="0"/>
                          </a:rPr>
                        </m:ctrlPr>
                      </m:sSupPr>
                      <m:e>
                        <m:r>
                          <a:rPr lang="en-US" sz="1900" b="0" i="1">
                            <a:latin typeface="Cambria Math" panose="02040503050406030204" pitchFamily="18" charset="0"/>
                          </a:rPr>
                          <m:t>𝑥</m:t>
                        </m:r>
                      </m:e>
                      <m:sup>
                        <m:r>
                          <a:rPr lang="en-US" sz="1900" b="0" i="1">
                            <a:latin typeface="Cambria Math" panose="02040503050406030204" pitchFamily="18" charset="0"/>
                          </a:rPr>
                          <m:t>′</m:t>
                        </m:r>
                      </m:sup>
                    </m:sSup>
                    <m:r>
                      <a:rPr lang="en-US" sz="1900" b="0" i="1">
                        <a:latin typeface="Cambria Math" panose="02040503050406030204" pitchFamily="18" charset="0"/>
                      </a:rPr>
                      <m:t>𝑥</m:t>
                    </m:r>
                  </m:oMath>
                </a14:m>
                <a:r>
                  <a:rPr lang="el-GR" sz="1900" dirty="0"/>
                  <a:t>, </a:t>
                </a:r>
                <a14:m>
                  <m:oMath xmlns:m="http://schemas.openxmlformats.org/officeDocument/2006/math">
                    <m:sSup>
                      <m:sSupPr>
                        <m:ctrlPr>
                          <a:rPr lang="en-US" sz="1900" i="1">
                            <a:latin typeface="Cambria Math" panose="02040503050406030204" pitchFamily="18" charset="0"/>
                          </a:rPr>
                        </m:ctrlPr>
                      </m:sSupPr>
                      <m:e>
                        <m:r>
                          <a:rPr lang="en-US" sz="1900" b="0" i="1">
                            <a:latin typeface="Cambria Math" panose="02040503050406030204" pitchFamily="18" charset="0"/>
                          </a:rPr>
                          <m:t>𝑦</m:t>
                        </m:r>
                      </m:e>
                      <m:sup>
                        <m:r>
                          <a:rPr lang="en-US" sz="1900" i="1">
                            <a:latin typeface="Cambria Math" panose="02040503050406030204" pitchFamily="18" charset="0"/>
                          </a:rPr>
                          <m:t>′</m:t>
                        </m:r>
                      </m:sup>
                    </m:sSup>
                    <m:r>
                      <a:rPr lang="en-US" sz="1900" b="0" i="1">
                        <a:latin typeface="Cambria Math" panose="02040503050406030204" pitchFamily="18" charset="0"/>
                      </a:rPr>
                      <m:t>𝑦</m:t>
                    </m:r>
                  </m:oMath>
                </a14:m>
                <a:r>
                  <a:rPr lang="en-US" sz="1900" dirty="0"/>
                  <a:t> ,</a:t>
                </a:r>
                <a:r>
                  <a:rPr lang="el-GR" sz="1900" dirty="0"/>
                  <a:t> κάθετες μεταξύ τους οι οποίες καλούνται ο </a:t>
                </a:r>
                <a:r>
                  <a:rPr lang="el-GR" sz="1900" b="1" dirty="0"/>
                  <a:t>άξονα των </a:t>
                </a:r>
                <a:r>
                  <a:rPr lang="en-US" sz="1900" b="1" dirty="0"/>
                  <a:t>x</a:t>
                </a:r>
                <a:r>
                  <a:rPr lang="el-GR" sz="1900" b="1" dirty="0"/>
                  <a:t> </a:t>
                </a:r>
                <a:r>
                  <a:rPr lang="el-GR" sz="1900" dirty="0"/>
                  <a:t>και ο </a:t>
                </a:r>
                <a:r>
                  <a:rPr lang="el-GR" sz="1900" b="1" dirty="0"/>
                  <a:t>άξονας των </a:t>
                </a:r>
                <a:r>
                  <a:rPr lang="en-US" sz="1900" b="1" dirty="0"/>
                  <a:t>y</a:t>
                </a:r>
                <a:r>
                  <a:rPr lang="el-GR" sz="1900" b="1" dirty="0"/>
                  <a:t>, </a:t>
                </a:r>
                <a:r>
                  <a:rPr lang="el-GR" sz="1900" dirty="0"/>
                  <a:t>αντίστοιχα. Το σημείο τομής των δύο αξόνων ονομάζαται </a:t>
                </a:r>
                <a:r>
                  <a:rPr lang="el-GR" sz="1900" b="1" dirty="0"/>
                  <a:t>αρχή των αξόνων </a:t>
                </a:r>
                <a:r>
                  <a:rPr lang="el-GR" sz="1900" b="1" i="1" dirty="0"/>
                  <a:t>Ο </a:t>
                </a:r>
                <a:r>
                  <a:rPr lang="el-GR" sz="1900" dirty="0"/>
                  <a:t>και αντιστοιχεί στο σημείο </a:t>
                </a:r>
                <a14:m>
                  <m:oMath xmlns:m="http://schemas.openxmlformats.org/officeDocument/2006/math">
                    <m:r>
                      <a:rPr lang="el-GR" sz="1900" i="1">
                        <a:latin typeface="Cambria Math" panose="02040503050406030204" pitchFamily="18" charset="0"/>
                      </a:rPr>
                      <m:t>(</m:t>
                    </m:r>
                    <m:r>
                      <a:rPr lang="el-GR" sz="1900" b="0" i="1">
                        <a:latin typeface="Cambria Math" panose="02040503050406030204" pitchFamily="18" charset="0"/>
                      </a:rPr>
                      <m:t>0</m:t>
                    </m:r>
                    <m:r>
                      <a:rPr lang="en-US" sz="1900" i="1">
                        <a:latin typeface="Cambria Math" panose="02040503050406030204" pitchFamily="18" charset="0"/>
                      </a:rPr>
                      <m:t>,</m:t>
                    </m:r>
                    <m:r>
                      <a:rPr lang="el-GR" sz="1900" b="0" i="1">
                        <a:latin typeface="Cambria Math" panose="02040503050406030204" pitchFamily="18" charset="0"/>
                      </a:rPr>
                      <m:t>0</m:t>
                    </m:r>
                    <m:r>
                      <a:rPr lang="en-US" sz="1900" i="1">
                        <a:latin typeface="Cambria Math" panose="02040503050406030204" pitchFamily="18" charset="0"/>
                      </a:rPr>
                      <m:t>)</m:t>
                    </m:r>
                  </m:oMath>
                </a14:m>
                <a:r>
                  <a:rPr lang="el-GR" sz="1900" dirty="0"/>
                  <a:t>.</a:t>
                </a:r>
              </a:p>
              <a:p>
                <a:pPr marL="0" indent="0">
                  <a:buNone/>
                </a:pPr>
                <a:endParaRPr lang="en-US" sz="1900" dirty="0"/>
              </a:p>
            </p:txBody>
          </p:sp>
        </mc:Choice>
        <mc:Fallback xmlns="">
          <p:sp>
            <p:nvSpPr>
              <p:cNvPr id="3" name="Content Placeholder 2">
                <a:extLst>
                  <a:ext uri="{FF2B5EF4-FFF2-40B4-BE49-F238E27FC236}">
                    <a16:creationId xmlns:a16="http://schemas.microsoft.com/office/drawing/2014/main" id="{DD4323B4-3DD3-40EA-ACB3-791EF73AC637}"/>
                  </a:ext>
                </a:extLst>
              </p:cNvPr>
              <p:cNvSpPr>
                <a:spLocks noGrp="1" noRot="1" noChangeAspect="1" noMove="1" noResize="1" noEditPoints="1" noAdjustHandles="1" noChangeArrowheads="1" noChangeShapeType="1" noTextEdit="1"/>
              </p:cNvSpPr>
              <p:nvPr>
                <p:ph idx="1"/>
              </p:nvPr>
            </p:nvSpPr>
            <p:spPr>
              <a:xfrm>
                <a:off x="429369" y="2071316"/>
                <a:ext cx="5035164" cy="4119172"/>
              </a:xfrm>
              <a:blipFill>
                <a:blip r:embed="rId2"/>
                <a:stretch>
                  <a:fillRect l="-847" t="-1479" b="-740"/>
                </a:stretch>
              </a:blipFill>
            </p:spPr>
            <p:txBody>
              <a:bodyPr/>
              <a:lstStyle/>
              <a:p>
                <a:r>
                  <a:rPr lang="el-GR">
                    <a:noFill/>
                  </a:rPr>
                  <a:t> </a:t>
                </a:r>
              </a:p>
            </p:txBody>
          </p:sp>
        </mc:Fallback>
      </mc:AlternateContent>
      <p:pic>
        <p:nvPicPr>
          <p:cNvPr id="1026" name="Picture 2">
            <a:extLst>
              <a:ext uri="{FF2B5EF4-FFF2-40B4-BE49-F238E27FC236}">
                <a16:creationId xmlns:a16="http://schemas.microsoft.com/office/drawing/2014/main" id="{AC64CA93-2638-4C20-A902-1D2F95FCEE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26" r="20518" b="-3"/>
          <a:stretch/>
        </p:blipFill>
        <p:spPr bwMode="auto">
          <a:xfrm>
            <a:off x="5756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a:extLst>
              <a:ext uri="{FF2B5EF4-FFF2-40B4-BE49-F238E27FC236}">
                <a16:creationId xmlns:a16="http://schemas.microsoft.com/office/drawing/2014/main" id="{84ABCEFD-B185-447A-A3B4-6287B28FA3FC}"/>
              </a:ext>
            </a:extLst>
          </p:cNvPr>
          <p:cNvSpPr>
            <a:spLocks noGrp="1"/>
          </p:cNvSpPr>
          <p:nvPr>
            <p:ph type="sldNum" sz="quarter" idx="12"/>
          </p:nvPr>
        </p:nvSpPr>
        <p:spPr/>
        <p:txBody>
          <a:bodyPr/>
          <a:lstStyle/>
          <a:p>
            <a:fld id="{003E9CAC-55C9-4A9C-8818-9EF9568D413F}" type="slidenum">
              <a:rPr lang="en-US" smtClean="0"/>
              <a:t>9</a:t>
            </a:fld>
            <a:endParaRPr lang="en-US"/>
          </a:p>
        </p:txBody>
      </p:sp>
    </p:spTree>
    <p:extLst>
      <p:ext uri="{BB962C8B-B14F-4D97-AF65-F5344CB8AC3E}">
        <p14:creationId xmlns:p14="http://schemas.microsoft.com/office/powerpoint/2010/main" val="582674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2595</Words>
  <Application>Microsoft Office PowerPoint</Application>
  <PresentationFormat>Προβολή στην οθόνη (4:3)</PresentationFormat>
  <Paragraphs>252</Paragraphs>
  <Slides>31</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31</vt:i4>
      </vt:variant>
    </vt:vector>
  </HeadingPairs>
  <TitlesOfParts>
    <vt:vector size="36" baseType="lpstr">
      <vt:lpstr>Arial</vt:lpstr>
      <vt:lpstr>Calibri</vt:lpstr>
      <vt:lpstr>Calibri Light</vt:lpstr>
      <vt:lpstr>Cambria Math</vt:lpstr>
      <vt:lpstr>Office Theme</vt:lpstr>
      <vt:lpstr>Θέματα από τη Γεωμετρία</vt:lpstr>
      <vt:lpstr>ΠΑΠΠΟΥ ΑΛΕΞΑΝ∆ΡΕΩΣ ΣΥΝΑΓΩΓΗΣ Ζ 634.1 1</vt:lpstr>
      <vt:lpstr>Μέθοδος της Ανάλυσης και της Σύνθεσης</vt:lpstr>
      <vt:lpstr>Παρατηρήσεις για τη μέθοδο της ανάλυσης και της σύνθεσης</vt:lpstr>
      <vt:lpstr>Παράδειγμα εφαρμογής της μεθόδου της ανάλυσης και της σύνθεσης</vt:lpstr>
      <vt:lpstr>Τι είναι ο γεωμετρικός τόπος;</vt:lpstr>
      <vt:lpstr>Τι είναι η γεωμετρική κατασκευή;</vt:lpstr>
      <vt:lpstr>Γεωμετρικές κατασκευές</vt:lpstr>
      <vt:lpstr>Το καρτεσιανό επίπεδο</vt:lpstr>
      <vt:lpstr>Γεωμετρικοί τόποι στο επίπεδο</vt:lpstr>
      <vt:lpstr>Η ευθεία στο επίπεδο</vt:lpstr>
      <vt:lpstr>Η ευθεία στο επίπεδο</vt:lpstr>
      <vt:lpstr>Κλίση ευθείας</vt:lpstr>
      <vt:lpstr>2ο Πρόβλημα </vt:lpstr>
      <vt:lpstr>Σχετικές θέσεις δύο ευθειών</vt:lpstr>
      <vt:lpstr>Ασκήσεις</vt:lpstr>
      <vt:lpstr>Ο κύκλος</vt:lpstr>
      <vt:lpstr>Ασκήσεις </vt:lpstr>
      <vt:lpstr>Η έλλειψη</vt:lpstr>
      <vt:lpstr>Ιδιότητες της έλλειψης</vt:lpstr>
      <vt:lpstr>Εκκεντρότητα έλλειψης</vt:lpstr>
      <vt:lpstr>Το ηλιακό σύστημα </vt:lpstr>
      <vt:lpstr>Ασκήσεις</vt:lpstr>
      <vt:lpstr>Η παραβολή</vt:lpstr>
      <vt:lpstr>Η εξίσωση της παραβολής</vt:lpstr>
      <vt:lpstr>Η εξίσωση της παραβολής</vt:lpstr>
      <vt:lpstr>Ασκήσεις</vt:lpstr>
      <vt:lpstr>Η υπερβολή</vt:lpstr>
      <vt:lpstr>Η εξίσωση της υπερβολής</vt:lpstr>
      <vt:lpstr>Η ισοσκελής υπερβολή  y=1/x , x≠0 </vt:lpstr>
      <vt:lpstr>Άσκηση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Θέματα από τη Γεωμετρία</dc:title>
  <dc:creator>Chrysovalantis Stergiou</dc:creator>
  <cp:lastModifiedBy>Chrysovalantis Stergiou</cp:lastModifiedBy>
  <cp:revision>24</cp:revision>
  <dcterms:created xsi:type="dcterms:W3CDTF">2021-11-11T07:31:07Z</dcterms:created>
  <dcterms:modified xsi:type="dcterms:W3CDTF">2021-11-11T16:04:47Z</dcterms:modified>
</cp:coreProperties>
</file>