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1" r:id="rId2"/>
    <p:sldId id="269" r:id="rId3"/>
    <p:sldId id="270" r:id="rId4"/>
    <p:sldId id="262" r:id="rId5"/>
    <p:sldId id="271" r:id="rId6"/>
    <p:sldId id="279" r:id="rId7"/>
    <p:sldId id="280" r:id="rId8"/>
    <p:sldId id="281" r:id="rId9"/>
    <p:sldId id="283" r:id="rId10"/>
    <p:sldId id="306" r:id="rId11"/>
    <p:sldId id="282" r:id="rId12"/>
    <p:sldId id="284" r:id="rId13"/>
    <p:sldId id="285" r:id="rId14"/>
    <p:sldId id="289" r:id="rId15"/>
    <p:sldId id="286" r:id="rId16"/>
    <p:sldId id="287" r:id="rId17"/>
    <p:sldId id="288" r:id="rId18"/>
    <p:sldId id="293" r:id="rId19"/>
    <p:sldId id="294" r:id="rId20"/>
    <p:sldId id="290" r:id="rId21"/>
    <p:sldId id="292" r:id="rId22"/>
    <p:sldId id="304" r:id="rId23"/>
    <p:sldId id="303" r:id="rId24"/>
    <p:sldId id="307" r:id="rId25"/>
    <p:sldId id="296" r:id="rId26"/>
    <p:sldId id="302" r:id="rId27"/>
    <p:sldId id="298" r:id="rId28"/>
    <p:sldId id="299" r:id="rId29"/>
    <p:sldId id="305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8B43-61A8-4A56-8A9B-4B9520CB2737}" type="datetimeFigureOut">
              <a:rPr lang="el-GR" smtClean="0"/>
              <a:t>30/11/2021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4D99-CB35-469B-9615-5B2A2FFB9C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6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8157-9EC6-4692-8496-B642389D1DBB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8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2318-C90B-4780-A139-A218B78F953B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37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9BBF-D6A4-416D-91A5-1F1E86789B2A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F4E-55BB-44DF-8C80-736B4F23386F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3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9203-3892-4DA6-90F5-612EFC24133F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2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674-565D-4434-94C2-0BF5AF4956DE}" type="datetime1">
              <a:rPr lang="el-GR" smtClean="0"/>
              <a:t>30/11/2021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39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90AE-F31B-4006-9062-CEB2E5DC7869}" type="datetime1">
              <a:rPr lang="el-GR" smtClean="0"/>
              <a:t>30/11/2021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3E8-86BF-4E8D-B8EE-C7F7ED11AE4B}" type="datetime1">
              <a:rPr lang="el-GR" smtClean="0"/>
              <a:t>30/11/2021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55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C8ED-DF06-4A3D-A6FF-49F69C2E203A}" type="datetime1">
              <a:rPr lang="el-GR" smtClean="0"/>
              <a:t>30/11/2021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23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B24-39AC-4EC7-A528-D3DCB8D2909F}" type="datetime1">
              <a:rPr lang="el-GR" smtClean="0"/>
              <a:t>30/11/2021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1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4D15-6A6F-4FD5-B854-33AA45F0551F}" type="datetime1">
              <a:rPr lang="el-GR" smtClean="0"/>
              <a:t>30/11/2021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67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80C7-1CD6-454A-ACC7-956BD008D44C}" type="datetime1">
              <a:rPr lang="el-GR" smtClean="0"/>
              <a:t>30/11/2021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7A42-BEF8-42B5-84AF-BDE210FF2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1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35DC9C-0F23-45A6-B256-0D3525238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Πραγματικές συναρτήσεις: όρια και συνέχεια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37F1C0-8EFE-4B4D-8C10-360A45C5C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0482D21-0C1A-41FF-8C77-ED981575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22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8FC669-3C50-406F-823E-5F43E5D0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4357"/>
          </a:xfrm>
        </p:spPr>
        <p:txBody>
          <a:bodyPr/>
          <a:lstStyle/>
          <a:p>
            <a:r>
              <a:rPr lang="el-GR" dirty="0"/>
              <a:t>Μία ερώτηση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38F966-0066-4D80-BB36-45142A61D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</a:t>
                </a:r>
                <a:r>
                  <a:rPr lang="el-GR" sz="2400" dirty="0" err="1"/>
                  <a:t>ξετάστε</a:t>
                </a:r>
                <a:r>
                  <a:rPr lang="el-GR" sz="2400" dirty="0"/>
                  <a:t> αν </a:t>
                </a:r>
                <a:r>
                  <a:rPr lang="en-US" sz="2400" dirty="0"/>
                  <a:t>o</a:t>
                </a:r>
                <a:r>
                  <a:rPr lang="el-GR" sz="2400" dirty="0" err="1"/>
                  <a:t>ρίζεται</a:t>
                </a:r>
                <a:r>
                  <a:rPr lang="el-GR" sz="2400" dirty="0"/>
                  <a:t> το όριο της συνάρτησης </a:t>
                </a:r>
              </a:p>
              <a:p>
                <a:pPr marL="0" indent="0">
                  <a:buNone/>
                </a:pPr>
                <a:endParaRPr lang="el-GR" sz="2400" b="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l-GR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  <a:p>
                <a:pPr marL="457200" lvl="1" indent="0">
                  <a:buNone/>
                </a:pPr>
                <a:r>
                  <a:rPr lang="el-GR" dirty="0"/>
                  <a:t>στο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/>
                  <a:t> Τι συμπεραίνεται;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38F966-0066-4D80-BB36-45142A61D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  <a:blipFill>
                <a:blip r:embed="rId2"/>
                <a:stretch>
                  <a:fillRect l="-1005" t="-1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A655DA-E3FB-4B42-B41C-FF6A8233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8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B23F70-A38E-48B7-AE8E-60E0FF25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113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Ιδιότητες του ορίου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26FBEA5-E7AB-4970-8C50-B66F66696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55077"/>
                <a:ext cx="7886700" cy="5437796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To </a:t>
                </a:r>
                <a:r>
                  <a:rPr lang="el-GR" sz="2000" dirty="0"/>
                  <a:t>όριο μιας συνάρτησης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000" dirty="0"/>
                  <a:t> είναι </a:t>
                </a:r>
                <a:r>
                  <a:rPr lang="el-GR" sz="2000" b="1" dirty="0"/>
                  <a:t>μοναδικό</a:t>
                </a:r>
                <a:r>
                  <a:rPr lang="el-GR" sz="20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000" dirty="0"/>
                  <a:t> Αν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000" dirty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 </a:t>
                </a:r>
                <a:r>
                  <a:rPr lang="el-GR" sz="2000" dirty="0"/>
                  <a:t>και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τότε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l-G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b="1" dirty="0"/>
                  <a:t>  ,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  <m:rad>
                      <m:ra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    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b="1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l-GR" sz="2000" dirty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r>
                  <a:rPr lang="el-GR" sz="2000" dirty="0"/>
                  <a:t> και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τότε</a:t>
                </a:r>
                <a:endParaRPr lang="en-US" sz="2000" dirty="0"/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limLow>
                        <m:limLow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lim>
                      </m:limLow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26FBEA5-E7AB-4970-8C50-B66F66696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55077"/>
                <a:ext cx="7886700" cy="5437796"/>
              </a:xfrm>
              <a:blipFill>
                <a:blip r:embed="rId2"/>
                <a:stretch>
                  <a:fillRect l="-850" t="-17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101417-F9F8-4F6D-8C68-36B1ADC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0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9781E-B27B-427B-A388-5365D0C8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2492"/>
          </a:xfrm>
        </p:spPr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B6FF905-FDC3-4CB5-9467-35A48DB59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l-GR" sz="2400" dirty="0"/>
                  <a:t>Εξηγείστε γιατί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r>
                  <a:rPr lang="el-GR" sz="2400" dirty="0"/>
                  <a:t> αν και μόνο</a:t>
                </a:r>
                <a:r>
                  <a:rPr lang="en-US" sz="2400" dirty="0"/>
                  <a:t> </a:t>
                </a:r>
                <a:r>
                  <a:rPr lang="el-GR" sz="2400" dirty="0"/>
                  <a:t>αν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endParaRPr lang="el-GR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Βρείτε τα εξής όρια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B6FF905-FDC3-4CB5-9467-35A48DB59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  <a:blipFill>
                <a:blip r:embed="rId2"/>
                <a:stretch>
                  <a:fillRect l="-1623" t="-134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754A60-CBF5-4010-AEAF-0DCED8C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41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AAA6-D96A-46E8-8CB1-BB9473BF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el-GR" sz="2800" dirty="0"/>
              <a:t>Οι συναρτήσεις</a:t>
            </a:r>
            <a:br>
              <a:rPr lang="en-US" sz="2800" dirty="0"/>
            </a:br>
            <a:r>
              <a:rPr lang="el-GR" sz="2800" dirty="0"/>
              <a:t>ημίτονο και συνημίτονο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C1628-FF42-447E-BAF3-5FE810BC5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106" y="2251587"/>
                <a:ext cx="2629120" cy="37854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0" i="1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el-GR" sz="2400" dirty="0"/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0" i="1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el-GR" sz="2400" dirty="0"/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l-GR" sz="1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C1628-FF42-447E-BAF3-5FE810BC5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106" y="2251587"/>
                <a:ext cx="2629120" cy="3785419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it Circle Colored Cover">
            <a:extLst>
              <a:ext uri="{FF2B5EF4-FFF2-40B4-BE49-F238E27FC236}">
                <a16:creationId xmlns:a16="http://schemas.microsoft.com/office/drawing/2014/main" id="{87A59B62-2241-4F72-86C1-6A4EFD2A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96" y="1965808"/>
            <a:ext cx="4514498" cy="29231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D908059-2658-479B-91CF-6A0FA32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49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7622-2FF8-4E77-985E-2075FC2D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Γραφήματα ημιτόνου - συνημιτόνου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50180A-F97B-4E84-A781-9DCEFB62A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283" y="4152193"/>
            <a:ext cx="5896798" cy="141942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70C13-089A-43E3-9CE7-658354A4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8" y="1650348"/>
            <a:ext cx="5316268" cy="2380860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53EE09B-F340-4607-B93B-EB9ED6C3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80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4EFAA9-3E1D-47F0-AFC8-E953BA2AC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47" y="580503"/>
            <a:ext cx="6659706" cy="5696994"/>
          </a:xfr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9D927BD-2C6E-4C77-A399-48026F00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36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11A-E5B1-4D12-BD46-77F67B0F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7875"/>
          </a:xfrm>
        </p:spPr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2ABA8-5C6F-4548-A936-2FFA04AA0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1576"/>
                <a:ext cx="7886700" cy="454538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Δείξτε ότι 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δεν τείνει στο 0 κοντά στο 0.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Υπολογίστε τα εξής όρια συναρτήσει του αριθμού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2ABA8-5C6F-4548-A936-2FFA04AA0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1576"/>
                <a:ext cx="7886700" cy="4545387"/>
              </a:xfrm>
              <a:blipFill>
                <a:blip r:embed="rId2"/>
                <a:stretch>
                  <a:fillRect l="-1236" t="-5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D05E1C-1355-4399-BDBD-E4BF3729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729318"/>
            <a:ext cx="1936376" cy="1497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5DABB-9B29-43EA-AB9C-609D047F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64" y="3635328"/>
            <a:ext cx="2079811" cy="2648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A0A16-33D8-4917-BD94-BCB4DC7D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715" y="3635328"/>
            <a:ext cx="3513604" cy="2729933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784549C-85E0-4E9D-A5E7-501F7EB3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84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E304-7D1D-4ACB-A6DF-E9FF83B5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0945"/>
          </a:xfrm>
        </p:spPr>
        <p:txBody>
          <a:bodyPr>
            <a:normAutofit fontScale="90000"/>
          </a:bodyPr>
          <a:lstStyle/>
          <a:p>
            <a:r>
              <a:rPr lang="el-GR" sz="3900" dirty="0"/>
              <a:t>Οι συναρτήσεις εφαπτομένη και συνεφαπτομένη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518FC82-8C05-4BDC-BAE3-37ED933F0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918" y="1640541"/>
                <a:ext cx="8229600" cy="470647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l-G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r>
                  <a:rPr lang="el-GR" sz="2400" b="1" dirty="0"/>
                  <a:t>Χρήσιμες ταυτότητες: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dirty="0"/>
                  <a:t>	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l-GR" sz="1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518FC82-8C05-4BDC-BAE3-37ED933F0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918" y="1640541"/>
                <a:ext cx="8229600" cy="4706471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72B3A192-CBA7-4BD1-BBBA-F8EC2B6B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3" y="1506071"/>
            <a:ext cx="5082988" cy="35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3DB5BF8-D48F-4FCC-8604-504E78A1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36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3DE159-202D-4DFB-B222-AFB5DAD7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6560"/>
          </a:xfrm>
        </p:spPr>
        <p:txBody>
          <a:bodyPr/>
          <a:lstStyle/>
          <a:p>
            <a:r>
              <a:rPr lang="el-GR" dirty="0"/>
              <a:t>Άπειρα όρια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7E7433-9430-4168-9654-680C75425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1175"/>
                <a:ext cx="7886700" cy="46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Θα εξετάσουμε τις εξής περιπτώσεις: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dirty="0"/>
                  <a:t> </a:t>
                </a:r>
                <a:r>
                  <a:rPr lang="el-GR" sz="2200" b="1" dirty="0"/>
                  <a:t>όταν 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l-GR" sz="2200" b="1" dirty="0"/>
                  <a:t> τείνει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200" b="1" dirty="0"/>
                  <a:t>  η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αυξάνεται απεριόριστα.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sz="2200" b="1" dirty="0"/>
                  <a:t>όταν 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l-GR" sz="2200" b="1" dirty="0"/>
                  <a:t> τείνει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200" b="1" dirty="0"/>
                  <a:t>  η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μειώνεται απεριόριστα.</a:t>
                </a:r>
              </a:p>
              <a:p>
                <a:pPr marL="0" indent="0">
                  <a:buNone/>
                </a:pPr>
                <a:r>
                  <a:rPr lang="el-GR" dirty="0"/>
                  <a:t>Έστω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.</a:t>
                </a: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dirty="0"/>
                  <a:t>  αν και μόνο 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l-G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dirty="0"/>
                  <a:t>  αν και μόνο 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l-G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l-GR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7E7433-9430-4168-9654-680C75425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1175"/>
                <a:ext cx="7886700" cy="4685788"/>
              </a:xfrm>
              <a:blipFill>
                <a:blip r:embed="rId2"/>
                <a:stretch>
                  <a:fillRect l="-1546" t="-2214" r="-7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4612D5-B3C5-41E5-BBBE-0F6D4FBB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4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7818CA-A435-4EBF-B7CB-5CA9D7FC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423DE06-78D6-42AF-92E6-764ADD070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423DE06-78D6-42AF-92E6-764ADD070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1F2AFD-39C9-4A75-964A-D6DE0DF4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19</a:t>
            </a:fld>
            <a:endParaRPr lang="el-GR"/>
          </a:p>
        </p:txBody>
      </p:sp>
      <p:pic>
        <p:nvPicPr>
          <p:cNvPr id="1028" name="Picture 4" descr="Sage Calculus Tutorial - Review">
            <a:extLst>
              <a:ext uri="{FF2B5EF4-FFF2-40B4-BE49-F238E27FC236}">
                <a16:creationId xmlns:a16="http://schemas.microsoft.com/office/drawing/2014/main" id="{7E0A1501-EFF1-42FF-A4A3-96D5134B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6" y="2857987"/>
            <a:ext cx="4581665" cy="28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424-3FA2-4186-9441-EBB8B718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Πραγματικές συναρτήσεις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390E-5AC3-4592-AF72-14CB701A7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022"/>
                <a:ext cx="7886700" cy="5078853"/>
              </a:xfrm>
            </p:spPr>
            <p:txBody>
              <a:bodyPr>
                <a:noAutofit/>
              </a:bodyPr>
              <a:lstStyle/>
              <a:p>
                <a:r>
                  <a:rPr lang="el-GR" sz="2200" b="1" dirty="0"/>
                  <a:t>Ορισμός:</a:t>
                </a:r>
                <a:r>
                  <a:rPr lang="el-GR" sz="2200" dirty="0"/>
                  <a:t> </a:t>
                </a:r>
                <a:r>
                  <a:rPr lang="el-GR" sz="2200" b="1" dirty="0"/>
                  <a:t>Πραγματική συνάρτηση μιας πραγματικής μεταβλητής</a:t>
                </a:r>
              </a:p>
              <a:p>
                <a:r>
                  <a:rPr lang="el-GR" sz="2200" dirty="0"/>
                  <a:t>Ένας κανόνας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200" dirty="0"/>
                  <a:t>, ο οποίος σε κάθε</a:t>
                </a:r>
                <a:r>
                  <a:rPr lang="en-US" sz="2200" dirty="0"/>
                  <a:t> </a:t>
                </a:r>
                <a:r>
                  <a:rPr lang="el-GR" sz="2200" dirty="0"/>
                  <a:t>στοιχείο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/>
                  <a:t> ενός υποσυνόλου Α του 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200" dirty="0"/>
                  <a:t> αντιστοιχεί ένα καθορισμένο πραγματικό αριθμό </a:t>
                </a:r>
                <a14:m>
                  <m:oMath xmlns:m="http://schemas.openxmlformats.org/officeDocument/2006/math">
                    <m:r>
                      <a:rPr lang="el-GR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200" dirty="0"/>
                  <a:t>  ονομάζεται </a:t>
                </a:r>
                <a:r>
                  <a:rPr lang="el-GR" sz="2200" b="1" dirty="0"/>
                  <a:t>πραγματική συνάρτηση μιας (πραγματικής) μεταβλητής</a:t>
                </a:r>
                <a:r>
                  <a:rPr lang="el-GR" sz="2200" dirty="0"/>
                  <a:t> με πεδίο ορισμού το σύνολο Α,</a:t>
                </a:r>
              </a:p>
              <a:p>
                <a:pPr marL="0" indent="0">
                  <a:buNone/>
                </a:pPr>
                <a:endParaRPr lang="el-GR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200" dirty="0"/>
              </a:p>
              <a:p>
                <a:r>
                  <a:rPr lang="el-GR" sz="2200" dirty="0"/>
                  <a:t>Ο πραγματικός αριθμός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200" dirty="0"/>
                  <a:t> ονομάζεται η </a:t>
                </a:r>
                <a:r>
                  <a:rPr lang="el-GR" sz="2200" b="1" dirty="0"/>
                  <a:t>εικόνα</a:t>
                </a:r>
                <a:r>
                  <a:rPr lang="el-GR" sz="2200" dirty="0"/>
                  <a:t> του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/>
                  <a:t>. </a:t>
                </a:r>
                <a:endParaRPr lang="en-US" sz="2200" dirty="0"/>
              </a:p>
              <a:p>
                <a:r>
                  <a:rPr lang="el-GR" sz="2200" dirty="0"/>
                  <a:t>Η μεταβλητή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/>
                  <a:t> ονομάζεται </a:t>
                </a:r>
                <a:r>
                  <a:rPr lang="el-GR" sz="2200" b="1" dirty="0"/>
                  <a:t>ανεξάρτητη μεταβλητή </a:t>
                </a:r>
                <a:r>
                  <a:rPr lang="el-GR" sz="2200" dirty="0"/>
                  <a:t>και η μεταβλητή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b="1" dirty="0"/>
                  <a:t>εξαρτημένη μεταβλητή</a:t>
                </a:r>
                <a:r>
                  <a:rPr lang="el-GR" sz="2200" dirty="0"/>
                  <a:t>. </a:t>
                </a:r>
                <a:endParaRPr lang="en-US" sz="2200" dirty="0"/>
              </a:p>
              <a:p>
                <a:r>
                  <a:rPr lang="el-GR" sz="2200" dirty="0"/>
                  <a:t>Το υποσύνολο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457200" lvl="1" indent="0">
                  <a:buNone/>
                </a:pPr>
                <a:r>
                  <a:rPr lang="el-GR" sz="2200" dirty="0"/>
                  <a:t>ονομάζεται το </a:t>
                </a:r>
                <a:r>
                  <a:rPr lang="el-GR" sz="2200" b="1" dirty="0"/>
                  <a:t>πεδίο τιμών </a:t>
                </a:r>
                <a:r>
                  <a:rPr lang="el-GR" sz="2200" dirty="0"/>
                  <a:t>(ή η εικόνα) της συνάρτησης.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390E-5AC3-4592-AF72-14CB701A7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022"/>
                <a:ext cx="7886700" cy="5078853"/>
              </a:xfrm>
              <a:blipFill>
                <a:blip r:embed="rId2"/>
                <a:stretch>
                  <a:fillRect l="-850" t="-1561" r="-1005" b="-10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51EF100-0757-422F-82D4-BAF5020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49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Όρια στο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/>
                  <a:t>Πρόβλημα: </a:t>
                </a:r>
                <a:r>
                  <a:rPr lang="el-GR" dirty="0"/>
                  <a:t>Ποια είναι η συμπεριφορά μιας συνάρτησης όταν η ανεξάρτητη μεταβλητή αυξάνει (μικραίνει)  απεριόριστα;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Έστω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dirty="0"/>
                  <a:t> δεν είναι άνω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r>
                  <a:rPr lang="el-GR" dirty="0"/>
                  <a:t>  αν και μόνο αν</a:t>
                </a: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l-G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b="1" dirty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l-GR" b="1" dirty="0"/>
                  <a:t> 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23" t="-2241" r="-20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EADD8F-F12C-4174-A996-03E6A82C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96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7"/>
                <a:ext cx="7886700" cy="619612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dirty="0"/>
                  <a:t>Όρια στο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7"/>
                <a:ext cx="7886700" cy="619612"/>
              </a:xfrm>
              <a:blipFill>
                <a:blip r:embed="rId2"/>
                <a:stretch>
                  <a:fillRect l="-2705" t="-29412" b="-431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3889"/>
                <a:ext cx="7886700" cy="5268983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2"/>
                </a:pPr>
                <a:r>
                  <a:rPr lang="el-GR" sz="2200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sz="2200" dirty="0"/>
                  <a:t> δεν είναι άνω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sz="2200" dirty="0"/>
                  <a:t> αν και μόνο αν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l-GR" sz="2200" dirty="0"/>
                  <a:t>	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∀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l-GR" sz="2200" b="1" dirty="0"/>
                  <a:t>  </a:t>
                </a:r>
                <a:endParaRPr lang="en-US" sz="2200" b="1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3"/>
                </a:pPr>
                <a:r>
                  <a:rPr lang="el-GR" sz="2200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sz="2200" dirty="0"/>
                  <a:t> δεν είναι άνω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sz="2200" dirty="0"/>
                  <a:t> αν και μόνο αν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l-GR" sz="2200" dirty="0"/>
                  <a:t>	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∀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l-GR" sz="2200" b="1" dirty="0"/>
                  <a:t>  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4"/>
                </a:pPr>
                <a:r>
                  <a:rPr lang="el-GR" sz="2200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sz="2200" dirty="0"/>
                  <a:t> δεν είναι κάτω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l-GR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r>
                  <a:rPr lang="el-GR" sz="2200" dirty="0"/>
                  <a:t>  αν και μόνο αν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l-GR" sz="2200" dirty="0"/>
                  <a:t>	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∀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2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l-GR" sz="2200" b="1" dirty="0"/>
                  <a:t>  </a:t>
                </a:r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3889"/>
                <a:ext cx="7886700" cy="5268983"/>
              </a:xfrm>
              <a:blipFill>
                <a:blip r:embed="rId3"/>
                <a:stretch>
                  <a:fillRect l="-1005" t="-1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EADD8F-F12C-4174-A996-03E6A82C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06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7"/>
                <a:ext cx="7886700" cy="619612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dirty="0"/>
                  <a:t>Όρια στο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E9CEA3-E448-486B-9767-D8746FA13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7"/>
                <a:ext cx="7886700" cy="619612"/>
              </a:xfrm>
              <a:blipFill>
                <a:blip r:embed="rId2"/>
                <a:stretch>
                  <a:fillRect l="-2705" t="-29412" b="-431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3889"/>
                <a:ext cx="7886700" cy="5268983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4"/>
                </a:pPr>
                <a:r>
                  <a:rPr lang="el-GR" sz="2200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sz="2200" dirty="0"/>
                  <a:t> δεν είναι κάτω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l-G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sz="2200" dirty="0"/>
                  <a:t> αν και μόνο αν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∃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∀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l-GR" sz="2200" b="1" i="1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l-GR" sz="2200" b="1" i="1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l-GR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l-GR" sz="2200" b="1" i="1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l-GR" sz="22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l-GR" sz="2200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el-GR" sz="2000" dirty="0"/>
                  <a:t>Αν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sz="2000" dirty="0"/>
                  <a:t> δεν είναι κάτω φραγμένο τότε θα λέμε ότι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l-GR" sz="2000" dirty="0"/>
                  <a:t> αν και μόνο αν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∃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∀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l-GR" sz="2000" b="1" i="1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l-GR" sz="2000" b="1" i="1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l-GR" sz="20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3CC0A-778A-4A11-AB63-A98BFB756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3889"/>
                <a:ext cx="7886700" cy="5268983"/>
              </a:xfrm>
              <a:blipFill>
                <a:blip r:embed="rId3"/>
                <a:stretch>
                  <a:fillRect l="-1005" t="-1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EADD8F-F12C-4174-A996-03E6A82C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14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9F0631-A9C4-4A3F-8EFD-B47E0FA90E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42679"/>
              </a:xfrm>
            </p:spPr>
            <p:txBody>
              <a:bodyPr/>
              <a:lstStyle/>
              <a:p>
                <a:r>
                  <a:rPr lang="el-GR" dirty="0"/>
                  <a:t>Γραφήματα ορίων στο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9F0631-A9C4-4A3F-8EFD-B47E0FA90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42679"/>
              </a:xfrm>
              <a:blipFill>
                <a:blip r:embed="rId2"/>
                <a:stretch>
                  <a:fillRect l="-3091" t="-7097" b="-174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14BA8F-25A6-4CEE-BF60-A3172643D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2865" y="3734962"/>
            <a:ext cx="6392400" cy="26213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B770-606C-45B4-8AC4-9E6C7E77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23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24249-11C2-4AFB-8BE5-2F140007B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49" y="1432302"/>
            <a:ext cx="6578938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9401F5-17DC-4FAD-A429-2887C4B6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ερώτηση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92E389D-261D-4089-88DF-8E3DDF06C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</p:spPr>
            <p:txBody>
              <a:bodyPr/>
              <a:lstStyle/>
              <a:p>
                <a:r>
                  <a:rPr lang="el-GR" dirty="0"/>
                  <a:t>Εξηγείστε γιατί για την εύρεση του ορίου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,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στο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dirty="0"/>
                  <a:t> αρκεί να γνωρίζουμε τη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σε ένα διάστημα της μορφής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στο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dirty="0"/>
                  <a:t> αρκεί να γνωρίζουμε τη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σε ένα διάστημα της μορφής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]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στο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αρκεί να γνωρίζουμε τη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σε ένα διάστημα της μορφής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l-GR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92E389D-261D-4089-88DF-8E3DDF06C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  <a:blipFill>
                <a:blip r:embed="rId2"/>
                <a:stretch>
                  <a:fillRect l="-1391" t="-2240" r="-1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08F8105-C020-4C0D-95DA-063E89B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5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5A443F-65D7-4598-968C-4985444A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Ιδιότητες ορίων στο άπειρο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161E812-802F-48D7-ACA3-D2EF06D5E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000" dirty="0"/>
                  <a:t>Αν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000" dirty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 </a:t>
                </a:r>
                <a:r>
                  <a:rPr lang="el-GR" sz="2000" dirty="0"/>
                  <a:t>και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r>
                  <a:rPr lang="en-US" sz="2000" dirty="0"/>
                  <a:t>,</a:t>
                </a:r>
                <a:r>
                  <a:rPr lang="el-GR" sz="2000" dirty="0"/>
                  <a:t>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 </a:t>
                </a:r>
                <a:r>
                  <a:rPr lang="el-GR" sz="2000" dirty="0"/>
                  <a:t>τότε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func>
                    <m:r>
                      <a:rPr lang="el-GR" sz="2000" b="1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l-GR" sz="20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l-G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b="1" dirty="0"/>
                  <a:t>  ,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ad>
                      <m:ra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latin typeface="Cambria Math" panose="02040503050406030204" pitchFamily="18" charset="0"/>
                      </a:rPr>
                      <m:t>,     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161E812-802F-48D7-ACA3-D2EF06D5E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6BEC7AE-0703-4B16-AF69-4E3A71DF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41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EB86-3ED8-4FF8-B68B-23B3B3D9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9004"/>
          </a:xfrm>
        </p:spPr>
        <p:txBody>
          <a:bodyPr/>
          <a:lstStyle/>
          <a:p>
            <a:r>
              <a:rPr lang="el-GR" dirty="0"/>
              <a:t>Όρια και απροσδιόριστες μορφές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AC733-38B9-412C-B29A-37F4922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26</a:t>
            </a:fld>
            <a:endParaRPr lang="el-GR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8F5AD64-B695-4CFC-8AD9-35CC02A77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027" y="1997766"/>
            <a:ext cx="6705945" cy="4007056"/>
          </a:xfrm>
        </p:spPr>
      </p:pic>
    </p:spTree>
    <p:extLst>
      <p:ext uri="{BB962C8B-B14F-4D97-AF65-F5344CB8AC3E}">
        <p14:creationId xmlns:p14="http://schemas.microsoft.com/office/powerpoint/2010/main" val="330683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31FAF1-76E7-4DC5-BADC-C87990E5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C07895-F052-49DA-A2A5-822169D8F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Να δείξετε με χρήση του ορισμού ότι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l-GR" sz="24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l-GR" sz="2400" dirty="0"/>
                  <a:t>Υπολογίστε το όριο στο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2400" dirty="0"/>
                  <a:t> της ρητής συνάρτησης.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C07895-F052-49DA-A2A5-822169D8F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236" t="-20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34032D-EDAE-4B4A-A0BA-A47FB3A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27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FF68A-F0F0-4E9D-99BE-C5CEF0AB9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0"/>
          <a:stretch/>
        </p:blipFill>
        <p:spPr>
          <a:xfrm>
            <a:off x="628650" y="3770141"/>
            <a:ext cx="6325043" cy="276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6C5F48-C5C1-475C-9A88-9DF2677B6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224" y="2212389"/>
            <a:ext cx="5740695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029E6-ADCA-4CF6-A4CE-71182503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4696"/>
          </a:xfrm>
        </p:spPr>
        <p:txBody>
          <a:bodyPr/>
          <a:lstStyle/>
          <a:p>
            <a:r>
              <a:rPr lang="el-GR" dirty="0"/>
              <a:t>Συνέχεια συνάρτησης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2416C1E-8B6E-4769-A349-C23A57734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63040"/>
                <a:ext cx="7886700" cy="471392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Έστω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𝛢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μια συνάρτηση.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 Η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συνεχής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ανν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algn="just"/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συνεχής στο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n-US" i="1" dirty="0"/>
                  <a:t> </a:t>
                </a:r>
                <a:r>
                  <a:rPr lang="el-GR" dirty="0"/>
                  <a:t>ανν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συνεχής για κάθε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i="1" dirty="0"/>
                  <a:t>.</a:t>
                </a:r>
              </a:p>
              <a:p>
                <a:pPr marL="0" indent="0" algn="just">
                  <a:buNone/>
                </a:pPr>
                <a:endParaRPr lang="el-GR" i="1" dirty="0"/>
              </a:p>
              <a:p>
                <a:pPr marL="0" indent="0" algn="just">
                  <a:buNone/>
                </a:pPr>
                <a:endParaRPr lang="el-GR" i="1" dirty="0"/>
              </a:p>
              <a:p>
                <a:pPr marL="0" indent="0" algn="ctr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2416C1E-8B6E-4769-A349-C23A57734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3040"/>
                <a:ext cx="7886700" cy="4713923"/>
              </a:xfrm>
              <a:blipFill>
                <a:blip r:embed="rId2"/>
                <a:stretch>
                  <a:fillRect l="-1546" r="-1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EAC9C5-A798-4015-881A-ECF6F1C3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05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5ECED8-7569-4B1C-BB1F-097FDC95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συνεχών συναρτήσεων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3334BF7-61FA-4B37-8697-73CE233C3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 σταθερή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συνεχής.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 Κάθε μονώνυμο είναι συνεχής συνάρτηση: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Ο γραμμικός συνδυασμός, και το γινόμενο συνεχών συναρτήσεων είναι συνεχής συνάρτηση στην τομή των πεδίων ορισμού τους.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 συνάρτηση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l-GR" dirty="0"/>
                  <a:t>είναι συνεχής στο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3334BF7-61FA-4B37-8697-73CE233C3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 r="-17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AF9DDE2-C9AD-46C8-9991-A9A09432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61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7CCC-AE4F-48FB-B7DD-248DCE82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9767"/>
          </a:xfrm>
        </p:spPr>
        <p:txBody>
          <a:bodyPr/>
          <a:lstStyle/>
          <a:p>
            <a:r>
              <a:rPr lang="el-GR" dirty="0"/>
              <a:t>Γράφημα συνάρτησης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8901-9F0C-4286-9286-9F7ED5CD3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084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400" dirty="0"/>
                  <a:t>Έστω μια πραγματική συνάρτηση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  <a:p>
                <a:pPr marL="0" indent="0">
                  <a:buNone/>
                </a:pPr>
                <a:r>
                  <a:rPr lang="el-GR" sz="2400" dirty="0"/>
                  <a:t>Το υποσύνολο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 </a:t>
                </a:r>
              </a:p>
              <a:p>
                <a:pPr marL="0" indent="0">
                  <a:buNone/>
                </a:pPr>
                <a:r>
                  <a:rPr lang="el-GR" sz="2400" dirty="0"/>
                  <a:t>του καρτεσιανού γινομένου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/>
                  <a:t> ονομάζεται το </a:t>
                </a:r>
                <a:r>
                  <a:rPr lang="el-GR" sz="2400" b="1" dirty="0"/>
                  <a:t>γράφημα (ή το διάγραμμα) της συνάρτησης</a:t>
                </a:r>
                <a:r>
                  <a:rPr lang="el-G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l-GR" sz="2400" dirty="0"/>
                  <a:t>. Το γράφημα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ονομάζεται επίσης</a:t>
                </a:r>
                <a:r>
                  <a:rPr lang="en-US" sz="2400" dirty="0"/>
                  <a:t> </a:t>
                </a:r>
                <a:r>
                  <a:rPr lang="el-GR" sz="2400" dirty="0"/>
                  <a:t>και καμπύλη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 </a:t>
                </a:r>
                <a:r>
                  <a:rPr lang="el-GR" sz="2400" dirty="0"/>
                  <a:t>με εξίσωση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8901-9F0C-4286-9286-9F7ED5CD3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0845"/>
                <a:ext cx="7886700" cy="4351338"/>
              </a:xfrm>
              <a:blipFill>
                <a:blip r:embed="rId2"/>
                <a:stretch>
                  <a:fillRect l="-1159" t="-1961" r="-1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DB52D8-D332-45FB-BB64-9D61B8B1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3E77E-4B1E-4448-B7CE-964771155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86" y="4248097"/>
            <a:ext cx="2952902" cy="2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ED0CC-4B4B-4090-958D-9C7D8174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4696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Παραδείγματα ασυνέχειας: γραφήματα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2E95269-DC7E-4073-9119-F01A7E99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30</a:t>
            </a:fld>
            <a:endParaRPr lang="el-GR"/>
          </a:p>
        </p:txBody>
      </p:sp>
      <p:pic>
        <p:nvPicPr>
          <p:cNvPr id="2050" name="Picture 2" descr="Three graphs, each showing a different discontinuity. The first is removable discontinuity. Here, the given function is a line with positive slope. At a point x=a, where a&gt;0, there is an open circle on the line and a closed circle a few units above the line. The second is a jump discontinuity. Here, there are two lines with positive slope. The first line exists for x&lt;=a, and the second exists for x&gt;a, where a&gt;0. The first line ends at a solid circle where x=a, and the second begins a few units up with an open circle at x=a. The third discontinuity type is infinite discontinuity. Here, the function has two parts separated by an asymptote x=a. The first segment is a curve stretching along the x axis to 0 as x goes to negative infinity and along the y axis to infinity as x goes to zero. The second segment is a curve stretching along the y axis to negative infinity as x goes to zero and along the x axis to 0 as x goes to infinity.">
            <a:extLst>
              <a:ext uri="{FF2B5EF4-FFF2-40B4-BE49-F238E27FC236}">
                <a16:creationId xmlns:a16="http://schemas.microsoft.com/office/drawing/2014/main" id="{30273AC7-31A0-42EB-9E89-543D95BF7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0" y="2571127"/>
            <a:ext cx="7717175" cy="2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4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06F4CE-ADF6-4639-B953-5B42097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353"/>
          </a:xfrm>
        </p:spPr>
        <p:txBody>
          <a:bodyPr/>
          <a:lstStyle/>
          <a:p>
            <a:r>
              <a:rPr lang="el-GR" dirty="0"/>
              <a:t>Άσκηση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58B7EA3-DA3F-4A7F-8861-90808BAE9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6028"/>
                <a:ext cx="7886700" cy="473093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Έστω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με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, </a:t>
                </a:r>
                <a:r>
                  <a:rPr lang="el-GR" sz="2400" dirty="0"/>
                  <a:t>για κάθε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</a:t>
                </a:r>
                <a:r>
                  <a:rPr lang="el-GR" sz="2400" dirty="0"/>
                  <a:t>Αν η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/>
                  <a:t> είναι συνεχής στο 0, τότε είναι συνεχής σε κάθε πραγματικό αριθμό.</a:t>
                </a: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Αν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βρείτε το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Δείξτε ότι αν υπάρχει το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l-GR" sz="2400" dirty="0"/>
                  <a:t> , τότε η συνάρτηση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είναι συνεχής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2400" dirty="0"/>
                  <a:t>.</a:t>
                </a:r>
              </a:p>
              <a:p>
                <a:pPr marL="457200" lvl="1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58B7EA3-DA3F-4A7F-8861-90808BAE9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6028"/>
                <a:ext cx="7886700" cy="4730935"/>
              </a:xfrm>
              <a:blipFill>
                <a:blip r:embed="rId2"/>
                <a:stretch>
                  <a:fillRect l="-1236" t="-1933" r="-12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30C09F-6D08-4178-B298-B4C39ED8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54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5020-F7DA-4488-BC4E-406330EF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0711"/>
          </a:xfrm>
        </p:spPr>
        <p:txBody>
          <a:bodyPr>
            <a:normAutofit fontScale="90000"/>
          </a:bodyPr>
          <a:lstStyle/>
          <a:p>
            <a:r>
              <a:rPr lang="el-GR" dirty="0">
                <a:ea typeface="Cambria Math" panose="02040503050406030204" pitchFamily="18" charset="0"/>
              </a:rPr>
              <a:t>Γράφημα συνάρτησης και γεωμετρικοί τόποι.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528F6-EC64-40E2-A7B3-024ACBC6B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l-GR" dirty="0">
                    <a:ea typeface="Cambria Math" panose="02040503050406030204" pitchFamily="18" charset="0"/>
                  </a:rPr>
                  <a:t>Για τη συνάρτηση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l-GR" b="1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ea typeface="Cambria Math" panose="02040503050406030204" pitchFamily="18" charset="0"/>
                  </a:rPr>
                  <a:t>ορίζεται η εξίσωση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H </a:t>
                </a:r>
                <a:r>
                  <a:rPr lang="el-GR" b="1" dirty="0">
                    <a:ea typeface="Cambria Math" panose="02040503050406030204" pitchFamily="18" charset="0"/>
                  </a:rPr>
                  <a:t>γραφική παράσταση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είναι ο </a:t>
                </a:r>
                <a:r>
                  <a:rPr lang="el-GR" b="1" dirty="0">
                    <a:ea typeface="Cambria Math" panose="02040503050406030204" pitchFamily="18" charset="0"/>
                  </a:rPr>
                  <a:t>γεωμετρικός τόπος της εξίσωσης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b="1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b="1" dirty="0">
                    <a:ea typeface="Cambria Math" panose="02040503050406030204" pitchFamily="18" charset="0"/>
                  </a:rPr>
                  <a:t>Προσοχή, δεν ισχύει το αντίστροφο: </a:t>
                </a:r>
                <a:r>
                  <a:rPr lang="el-GR" dirty="0">
                    <a:ea typeface="Cambria Math" panose="02040503050406030204" pitchFamily="18" charset="0"/>
                  </a:rPr>
                  <a:t>ο γεωμετρικός τόπος μιας τυχούσας  εξίσωσης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δεν είναι γραφική συνάρτηση μιας πραγματικής συνάρτησης πραγματικής μεταβλητής. 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528F6-EC64-40E2-A7B3-024ACBC6B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221" r="-1236" b="-3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E83C70A-C441-41B7-A0E1-4FF202E6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9CAC-55C9-4A9C-8818-9EF9568D41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1D6-8970-450E-BA62-924F1A85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558701"/>
          </a:xfrm>
        </p:spPr>
        <p:txBody>
          <a:bodyPr>
            <a:noAutofit/>
          </a:bodyPr>
          <a:lstStyle/>
          <a:p>
            <a:r>
              <a:rPr lang="el-GR" sz="3900" dirty="0" err="1"/>
              <a:t>Πολυωνυμικές</a:t>
            </a:r>
            <a:r>
              <a:rPr lang="el-GR" sz="3900" dirty="0"/>
              <a:t> και ρητές συναρτήσεις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03FB9-8F23-46F4-9F5E-67EFC553E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9497"/>
                <a:ext cx="7886700" cy="5017466"/>
              </a:xfrm>
            </p:spPr>
            <p:txBody>
              <a:bodyPr>
                <a:normAutofit lnSpcReduction="10000"/>
              </a:bodyPr>
              <a:lstStyle/>
              <a:p>
                <a:endParaRPr lang="en-US" b="1" dirty="0"/>
              </a:p>
              <a:p>
                <a:r>
                  <a:rPr lang="el-GR" b="1" dirty="0"/>
                  <a:t>Πολυωνυμικές συναρτήσεις βαθμού </a:t>
                </a:r>
                <a:r>
                  <a:rPr lang="en-US" b="1" i="1" dirty="0"/>
                  <a:t>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:endParaRPr lang="en-US" b="1" dirty="0"/>
              </a:p>
              <a:p>
                <a:r>
                  <a:rPr lang="el-GR" b="1" dirty="0"/>
                  <a:t>Ρητές συναρτήσεις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πολυωνυμικές συναρτήσεις και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)≠0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</a:p>
              <a:p>
                <a:pPr marL="0" indent="0" algn="ctr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03FB9-8F23-46F4-9F5E-67EFC553E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9497"/>
                <a:ext cx="7886700" cy="5017466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6A112E-E411-4BDC-9C4A-DAAD6A54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09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501A0-B89E-4FB1-A275-EF6A752F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1643"/>
          </a:xfrm>
        </p:spPr>
        <p:txBody>
          <a:bodyPr/>
          <a:lstStyle/>
          <a:p>
            <a:r>
              <a:rPr lang="el-GR" dirty="0"/>
              <a:t>Η διαισθητική έννοια του ορίου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BB279B5-C76E-4AB2-BD4A-98BCADCD1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9311"/>
                <a:ext cx="7886700" cy="4657652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/>
                  <a:t>Η συνάρτηση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l-GR" sz="2200" b="1" dirty="0"/>
                  <a:t> τείνει στο όριο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κοντά στο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b="1" dirty="0"/>
                  <a:t>, </a:t>
                </a:r>
                <a:r>
                  <a:rPr lang="el-GR" sz="2200" b="1" dirty="0"/>
                  <a:t>αν μπορούμε να φέρουμε 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όσο κοντά θέλουμε στο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200" b="1" dirty="0"/>
                  <a:t> απαιτώντας 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l-GR" sz="2200" b="1" dirty="0"/>
                  <a:t> να είναι αρκετά κοντά αλλά όχι ίσο με το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b="1" dirty="0"/>
                  <a:t>.</a:t>
                </a:r>
                <a:endParaRPr lang="el-GR" sz="2200" b="1" dirty="0"/>
              </a:p>
              <a:p>
                <a:endParaRPr lang="en-US" sz="2200" b="1" dirty="0"/>
              </a:p>
              <a:p>
                <a:r>
                  <a:rPr lang="el-GR" sz="2200" b="1" dirty="0"/>
                  <a:t>Παρατήρηση: </a:t>
                </a:r>
                <a:r>
                  <a:rPr lang="el-GR" sz="2200" dirty="0"/>
                  <a:t>Η συνάρτηση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dirty="0"/>
                  <a:t>ενδέχεται να μην ορίζεται στο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2200" dirty="0"/>
                  <a:t>, μολονότι έχει όριο στο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2200" dirty="0"/>
                  <a:t>, π.χ. η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δεν ορίζεται για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2200" dirty="0"/>
                  <a:t>, αλλά το όριο της καθώς το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l-GR" sz="2200" b="1" dirty="0"/>
                  <a:t> τείνει στο 0 </a:t>
                </a:r>
                <a:r>
                  <a:rPr lang="el-GR" sz="2200" dirty="0"/>
                  <a:t>υπάρχει και είναι ίσο με μηδέν. </a:t>
                </a:r>
              </a:p>
              <a:p>
                <a:pPr marL="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BB279B5-C76E-4AB2-BD4A-98BCADCD1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9311"/>
                <a:ext cx="7886700" cy="4657652"/>
              </a:xfrm>
              <a:blipFill>
                <a:blip r:embed="rId2"/>
                <a:stretch>
                  <a:fillRect l="-850" t="-1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F82C2F-7DAC-481F-9802-8C768325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76" y="4534124"/>
            <a:ext cx="7467247" cy="1642839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E42449-554C-4912-A91B-A488788E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4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99F2F2-C226-40A4-935B-02EB405D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2492"/>
          </a:xfrm>
        </p:spPr>
        <p:txBody>
          <a:bodyPr/>
          <a:lstStyle/>
          <a:p>
            <a:r>
              <a:rPr lang="el-GR" dirty="0"/>
              <a:t>Η διαισθητική έννοια του ορίου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63C965D-7BA4-4C6E-8BA6-C763D11EC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11150"/>
            <a:ext cx="7886700" cy="20178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A61251-94A7-4EA7-ACE8-3AF0674A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71" y="3557481"/>
            <a:ext cx="6490525" cy="2769917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C9EE34A-598E-4CA0-AFDC-B962BDB1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50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C02BB-C2ED-4530-920A-BB70AE2D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1816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Παραδείγματα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4B5906A-D720-45D2-909B-20C410EBC3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G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τείνει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l-GR" dirty="0"/>
                  <a:t> καθώς το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τείνει στο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l-GR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GR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τείνει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l-GR" dirty="0"/>
                  <a:t> καθώς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τείνει στο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l-GR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4B5906A-D720-45D2-909B-20C410EBC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77108"/>
                <a:ext cx="7886700" cy="4699855"/>
              </a:xfrm>
              <a:blipFill>
                <a:blip r:embed="rId2"/>
                <a:stretch>
                  <a:fillRect l="-1623" r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F03918E-33D9-4302-AFE5-C37AA81C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9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BDFCA-A242-4A44-AC0C-FE0B66DE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ε-δ ορισμός του Ορίου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7DC9AC8-6FF4-45E2-8E02-FA666BFB6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λέμε ότι έχει </a:t>
                </a:r>
                <a:r>
                  <a:rPr lang="el-GR" b="1" dirty="0"/>
                  <a:t>όριο </a:t>
                </a:r>
                <a:r>
                  <a:rPr lang="el-GR" dirty="0"/>
                  <a:t>τον πραγματικό αριθμό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όταν το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l-GR" b="1" dirty="0"/>
                  <a:t> τείνει </a:t>
                </a:r>
                <a:r>
                  <a:rPr lang="el-GR" dirty="0"/>
                  <a:t>προς τον πραγματικό αριθμό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l-GR" dirty="0"/>
                  <a:t> τότε και μόνο τότε, αν</a:t>
                </a:r>
              </a:p>
              <a:p>
                <a:pPr marL="0" indent="0">
                  <a:buNone/>
                </a:pPr>
                <a:endParaRPr lang="el-GR" sz="21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100" b="1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l-GR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∀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1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1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l-GR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l-GR" sz="21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100" b="1" dirty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l-GR" sz="21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l-GR" sz="2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l-GR" sz="2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1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1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l-GR" sz="2100" b="1" dirty="0"/>
                  <a:t>  </a:t>
                </a:r>
              </a:p>
              <a:p>
                <a:pPr marL="0" indent="0">
                  <a:buNone/>
                </a:pPr>
                <a:endParaRPr lang="el-GR" sz="2100" b="1" dirty="0"/>
              </a:p>
              <a:p>
                <a:pPr marL="0" indent="0">
                  <a:buNone/>
                </a:pPr>
                <a:endParaRPr lang="en-US" sz="21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1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1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1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l-GR" sz="2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func>
                    </m:oMath>
                  </m:oMathPara>
                </a14:m>
                <a:endParaRPr lang="el-GR" sz="21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7DC9AC8-6FF4-45E2-8E02-FA666BFB6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815E5C-008A-49F2-BCE3-648C451D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7A42-BEF8-42B5-84AF-BDE210FF267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9531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1545</Words>
  <Application>Microsoft Office PowerPoint</Application>
  <PresentationFormat>On-screen Show (4:3)</PresentationFormat>
  <Paragraphs>207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Θέμα του Office</vt:lpstr>
      <vt:lpstr>Πραγματικές συναρτήσεις: όρια και συνέχεια</vt:lpstr>
      <vt:lpstr>Πραγματικές συναρτήσεις</vt:lpstr>
      <vt:lpstr>Γράφημα συνάρτησης</vt:lpstr>
      <vt:lpstr>Γράφημα συνάρτησης και γεωμετρικοί τόποι.</vt:lpstr>
      <vt:lpstr>Πολυωνυμικές και ρητές συναρτήσεις</vt:lpstr>
      <vt:lpstr>Η διαισθητική έννοια του ορίου</vt:lpstr>
      <vt:lpstr>Η διαισθητική έννοια του ορίου</vt:lpstr>
      <vt:lpstr>Παραδείγματα</vt:lpstr>
      <vt:lpstr>ε-δ ορισμός του Ορίου</vt:lpstr>
      <vt:lpstr>Μία ερώτηση … </vt:lpstr>
      <vt:lpstr>Ιδιότητες του ορίου </vt:lpstr>
      <vt:lpstr>Ασκήσεις</vt:lpstr>
      <vt:lpstr>Οι συναρτήσεις ημίτονο και συνημίτονο</vt:lpstr>
      <vt:lpstr>Γραφήματα ημιτόνου - συνημιτόνου</vt:lpstr>
      <vt:lpstr>PowerPoint Presentation</vt:lpstr>
      <vt:lpstr>Ασκήσεις</vt:lpstr>
      <vt:lpstr>Οι συναρτήσεις εφαπτομένη και συνεφαπτομένη</vt:lpstr>
      <vt:lpstr>Άπειρα όρια</vt:lpstr>
      <vt:lpstr>Παράδειγμα</vt:lpstr>
      <vt:lpstr>Όρια στο ±∞</vt:lpstr>
      <vt:lpstr>Όρια στο ±∞</vt:lpstr>
      <vt:lpstr>Όρια στο ±∞</vt:lpstr>
      <vt:lpstr>Γραφήματα ορίων στο ±∞</vt:lpstr>
      <vt:lpstr>Μια ερώτηση</vt:lpstr>
      <vt:lpstr>Ιδιότητες ορίων στο άπειρο</vt:lpstr>
      <vt:lpstr>Όρια και απροσδιόριστες μορφές</vt:lpstr>
      <vt:lpstr>Ασκήσεις</vt:lpstr>
      <vt:lpstr>Συνέχεια συνάρτησης</vt:lpstr>
      <vt:lpstr>Παραδείγματα συνεχών συναρτήσεων</vt:lpstr>
      <vt:lpstr>Παραδείγματα ασυνέχειας: γραφήματα</vt:lpstr>
      <vt:lpstr>Άσκηση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Chrysovalantis Stergiou</dc:creator>
  <cp:lastModifiedBy>Chrysovalantis Stergiou</cp:lastModifiedBy>
  <cp:revision>86</cp:revision>
  <dcterms:created xsi:type="dcterms:W3CDTF">2021-10-30T09:47:34Z</dcterms:created>
  <dcterms:modified xsi:type="dcterms:W3CDTF">2021-11-30T11:52:29Z</dcterms:modified>
</cp:coreProperties>
</file>