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1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56" y="-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8C78B-D6A7-473A-83E5-320740141A95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F11DCBB-91D4-48DA-B77C-B596E0AA0221}">
      <dgm:prSet/>
      <dgm:spPr/>
      <dgm:t>
        <a:bodyPr/>
        <a:lstStyle/>
        <a:p>
          <a:r>
            <a:rPr lang="el-GR"/>
            <a:t>Ταυτόχρονο</a:t>
          </a:r>
          <a:endParaRPr lang="en-US"/>
        </a:p>
      </dgm:t>
    </dgm:pt>
    <dgm:pt modelId="{CBE87F6C-1B5B-4DBB-8DB5-79EE804155DD}" type="parTrans" cxnId="{4FB39639-AA45-42AB-8866-D00390A7647A}">
      <dgm:prSet/>
      <dgm:spPr/>
      <dgm:t>
        <a:bodyPr/>
        <a:lstStyle/>
        <a:p>
          <a:endParaRPr lang="en-US"/>
        </a:p>
      </dgm:t>
    </dgm:pt>
    <dgm:pt modelId="{7AB7F12E-59FF-4722-AC65-829E52BB1091}" type="sibTrans" cxnId="{4FB39639-AA45-42AB-8866-D00390A7647A}">
      <dgm:prSet/>
      <dgm:spPr/>
      <dgm:t>
        <a:bodyPr/>
        <a:lstStyle/>
        <a:p>
          <a:endParaRPr lang="en-US"/>
        </a:p>
      </dgm:t>
    </dgm:pt>
    <dgm:pt modelId="{B2662867-F74A-4347-9F72-29393FCB5CC4}">
      <dgm:prSet/>
      <dgm:spPr/>
      <dgm:t>
        <a:bodyPr/>
        <a:lstStyle/>
        <a:p>
          <a:r>
            <a:rPr lang="el-GR"/>
            <a:t>Διαστολή του χρόνου</a:t>
          </a:r>
          <a:endParaRPr lang="en-US"/>
        </a:p>
      </dgm:t>
    </dgm:pt>
    <dgm:pt modelId="{03F15586-4AA2-494F-A37E-1276889F4D75}" type="parTrans" cxnId="{4F0E6FF3-4EC0-44B2-98ED-B76D447E517D}">
      <dgm:prSet/>
      <dgm:spPr/>
      <dgm:t>
        <a:bodyPr/>
        <a:lstStyle/>
        <a:p>
          <a:endParaRPr lang="en-US"/>
        </a:p>
      </dgm:t>
    </dgm:pt>
    <dgm:pt modelId="{5EB7D1A5-E65F-438E-A3DA-A63E3F3313B3}" type="sibTrans" cxnId="{4F0E6FF3-4EC0-44B2-98ED-B76D447E517D}">
      <dgm:prSet/>
      <dgm:spPr/>
      <dgm:t>
        <a:bodyPr/>
        <a:lstStyle/>
        <a:p>
          <a:endParaRPr lang="en-US"/>
        </a:p>
      </dgm:t>
    </dgm:pt>
    <dgm:pt modelId="{63D54B06-0A38-4906-94B4-74FDB13E0BE2}">
      <dgm:prSet/>
      <dgm:spPr/>
      <dgm:t>
        <a:bodyPr/>
        <a:lstStyle/>
        <a:p>
          <a:r>
            <a:rPr lang="el-GR"/>
            <a:t>Συστολή του μήκους </a:t>
          </a:r>
          <a:endParaRPr lang="en-US"/>
        </a:p>
      </dgm:t>
    </dgm:pt>
    <dgm:pt modelId="{4823ACA4-0F41-4C0F-8C6C-E9E44955B6AA}" type="parTrans" cxnId="{182683EE-452E-48D1-9A48-A943B138432B}">
      <dgm:prSet/>
      <dgm:spPr/>
      <dgm:t>
        <a:bodyPr/>
        <a:lstStyle/>
        <a:p>
          <a:endParaRPr lang="en-US"/>
        </a:p>
      </dgm:t>
    </dgm:pt>
    <dgm:pt modelId="{592184E1-DB65-433F-B2B3-407E0024082A}" type="sibTrans" cxnId="{182683EE-452E-48D1-9A48-A943B138432B}">
      <dgm:prSet/>
      <dgm:spPr/>
      <dgm:t>
        <a:bodyPr/>
        <a:lstStyle/>
        <a:p>
          <a:endParaRPr lang="en-US"/>
        </a:p>
      </dgm:t>
    </dgm:pt>
    <dgm:pt modelId="{3BFCA716-8470-44EE-93D6-88639F6CE07F}" type="pres">
      <dgm:prSet presAssocID="{3508C78B-D6A7-473A-83E5-320740141A95}" presName="linear" presStyleCnt="0">
        <dgm:presLayoutVars>
          <dgm:animLvl val="lvl"/>
          <dgm:resizeHandles val="exact"/>
        </dgm:presLayoutVars>
      </dgm:prSet>
      <dgm:spPr/>
    </dgm:pt>
    <dgm:pt modelId="{19A2786F-BBF6-4B7E-A95B-147B22CEF843}" type="pres">
      <dgm:prSet presAssocID="{7F11DCBB-91D4-48DA-B77C-B596E0AA022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B3B4B8-AA18-4646-BC77-1AA5BC39F8CA}" type="pres">
      <dgm:prSet presAssocID="{7AB7F12E-59FF-4722-AC65-829E52BB1091}" presName="spacer" presStyleCnt="0"/>
      <dgm:spPr/>
    </dgm:pt>
    <dgm:pt modelId="{E56F9DC8-7998-4539-9D90-C82079286DEC}" type="pres">
      <dgm:prSet presAssocID="{B2662867-F74A-4347-9F72-29393FCB5CC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E563D33-509A-460F-9AF4-AC6C0D63C6FA}" type="pres">
      <dgm:prSet presAssocID="{5EB7D1A5-E65F-438E-A3DA-A63E3F3313B3}" presName="spacer" presStyleCnt="0"/>
      <dgm:spPr/>
    </dgm:pt>
    <dgm:pt modelId="{E5EAEE89-A045-40BB-B1CD-1070B018BE8B}" type="pres">
      <dgm:prSet presAssocID="{63D54B06-0A38-4906-94B4-74FDB13E0BE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59AA61C-1E7B-4E0A-8445-EABE676DA421}" type="presOf" srcId="{7F11DCBB-91D4-48DA-B77C-B596E0AA0221}" destId="{19A2786F-BBF6-4B7E-A95B-147B22CEF843}" srcOrd="0" destOrd="0" presId="urn:microsoft.com/office/officeart/2005/8/layout/vList2"/>
    <dgm:cxn modelId="{4FB39639-AA45-42AB-8866-D00390A7647A}" srcId="{3508C78B-D6A7-473A-83E5-320740141A95}" destId="{7F11DCBB-91D4-48DA-B77C-B596E0AA0221}" srcOrd="0" destOrd="0" parTransId="{CBE87F6C-1B5B-4DBB-8DB5-79EE804155DD}" sibTransId="{7AB7F12E-59FF-4722-AC65-829E52BB1091}"/>
    <dgm:cxn modelId="{9D3FE745-7FA2-4BBE-9393-4E0C28A314FA}" type="presOf" srcId="{63D54B06-0A38-4906-94B4-74FDB13E0BE2}" destId="{E5EAEE89-A045-40BB-B1CD-1070B018BE8B}" srcOrd="0" destOrd="0" presId="urn:microsoft.com/office/officeart/2005/8/layout/vList2"/>
    <dgm:cxn modelId="{2B515B4D-ECF7-4D52-8A0B-D1A696F36312}" type="presOf" srcId="{B2662867-F74A-4347-9F72-29393FCB5CC4}" destId="{E56F9DC8-7998-4539-9D90-C82079286DEC}" srcOrd="0" destOrd="0" presId="urn:microsoft.com/office/officeart/2005/8/layout/vList2"/>
    <dgm:cxn modelId="{6F051EE2-05C3-43CC-9733-905D3651488F}" type="presOf" srcId="{3508C78B-D6A7-473A-83E5-320740141A95}" destId="{3BFCA716-8470-44EE-93D6-88639F6CE07F}" srcOrd="0" destOrd="0" presId="urn:microsoft.com/office/officeart/2005/8/layout/vList2"/>
    <dgm:cxn modelId="{182683EE-452E-48D1-9A48-A943B138432B}" srcId="{3508C78B-D6A7-473A-83E5-320740141A95}" destId="{63D54B06-0A38-4906-94B4-74FDB13E0BE2}" srcOrd="2" destOrd="0" parTransId="{4823ACA4-0F41-4C0F-8C6C-E9E44955B6AA}" sibTransId="{592184E1-DB65-433F-B2B3-407E0024082A}"/>
    <dgm:cxn modelId="{4F0E6FF3-4EC0-44B2-98ED-B76D447E517D}" srcId="{3508C78B-D6A7-473A-83E5-320740141A95}" destId="{B2662867-F74A-4347-9F72-29393FCB5CC4}" srcOrd="1" destOrd="0" parTransId="{03F15586-4AA2-494F-A37E-1276889F4D75}" sibTransId="{5EB7D1A5-E65F-438E-A3DA-A63E3F3313B3}"/>
    <dgm:cxn modelId="{BCEC88C6-D69B-405E-A939-7571B6B335E3}" type="presParOf" srcId="{3BFCA716-8470-44EE-93D6-88639F6CE07F}" destId="{19A2786F-BBF6-4B7E-A95B-147B22CEF843}" srcOrd="0" destOrd="0" presId="urn:microsoft.com/office/officeart/2005/8/layout/vList2"/>
    <dgm:cxn modelId="{5D9AC012-D263-46DF-9DD7-1BDE52F6160E}" type="presParOf" srcId="{3BFCA716-8470-44EE-93D6-88639F6CE07F}" destId="{C6B3B4B8-AA18-4646-BC77-1AA5BC39F8CA}" srcOrd="1" destOrd="0" presId="urn:microsoft.com/office/officeart/2005/8/layout/vList2"/>
    <dgm:cxn modelId="{EA2CE588-56B7-4402-ABB6-058DC714F604}" type="presParOf" srcId="{3BFCA716-8470-44EE-93D6-88639F6CE07F}" destId="{E56F9DC8-7998-4539-9D90-C82079286DEC}" srcOrd="2" destOrd="0" presId="urn:microsoft.com/office/officeart/2005/8/layout/vList2"/>
    <dgm:cxn modelId="{7E37CA53-7AEE-4242-BFF0-87B6A921303F}" type="presParOf" srcId="{3BFCA716-8470-44EE-93D6-88639F6CE07F}" destId="{3E563D33-509A-460F-9AF4-AC6C0D63C6FA}" srcOrd="3" destOrd="0" presId="urn:microsoft.com/office/officeart/2005/8/layout/vList2"/>
    <dgm:cxn modelId="{2C9567DE-260C-4801-A884-4585CDC216B3}" type="presParOf" srcId="{3BFCA716-8470-44EE-93D6-88639F6CE07F}" destId="{E5EAEE89-A045-40BB-B1CD-1070B018BE8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2786F-BBF6-4B7E-A95B-147B22CEF843}">
      <dsp:nvSpPr>
        <dsp:cNvPr id="0" name=""/>
        <dsp:cNvSpPr/>
      </dsp:nvSpPr>
      <dsp:spPr>
        <a:xfrm>
          <a:off x="0" y="3763"/>
          <a:ext cx="4697730" cy="17479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/>
            <a:t>Ταυτόχρονο</a:t>
          </a:r>
          <a:endParaRPr lang="en-US" sz="4400" kern="1200"/>
        </a:p>
      </dsp:txBody>
      <dsp:txXfrm>
        <a:off x="85326" y="89089"/>
        <a:ext cx="4527078" cy="1577254"/>
      </dsp:txXfrm>
    </dsp:sp>
    <dsp:sp modelId="{E56F9DC8-7998-4539-9D90-C82079286DEC}">
      <dsp:nvSpPr>
        <dsp:cNvPr id="0" name=""/>
        <dsp:cNvSpPr/>
      </dsp:nvSpPr>
      <dsp:spPr>
        <a:xfrm>
          <a:off x="0" y="1878390"/>
          <a:ext cx="4697730" cy="17479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/>
            <a:t>Διαστολή του χρόνου</a:t>
          </a:r>
          <a:endParaRPr lang="en-US" sz="4400" kern="1200"/>
        </a:p>
      </dsp:txBody>
      <dsp:txXfrm>
        <a:off x="85326" y="1963716"/>
        <a:ext cx="4527078" cy="1577254"/>
      </dsp:txXfrm>
    </dsp:sp>
    <dsp:sp modelId="{E5EAEE89-A045-40BB-B1CD-1070B018BE8B}">
      <dsp:nvSpPr>
        <dsp:cNvPr id="0" name=""/>
        <dsp:cNvSpPr/>
      </dsp:nvSpPr>
      <dsp:spPr>
        <a:xfrm>
          <a:off x="0" y="3753017"/>
          <a:ext cx="4697730" cy="17479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/>
            <a:t>Συστολή του μήκους </a:t>
          </a:r>
          <a:endParaRPr lang="en-US" sz="4400" kern="1200"/>
        </a:p>
      </dsp:txBody>
      <dsp:txXfrm>
        <a:off x="85326" y="3838343"/>
        <a:ext cx="4527078" cy="157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65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226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99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655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3669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433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857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55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923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020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30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EEB2A-AD3E-45AA-9AE7-73F908DE48AF}" type="datetimeFigureOut">
              <a:rPr lang="el-GR" smtClean="0"/>
              <a:t>12/5/2022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33201-DDC0-4014-A101-6570C26EC7C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28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84579-00BC-48C1-A163-7EA6F28085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Ειδική Θεωρία της Σχετικότητας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239FF-4ED4-4134-87D0-E31B60B4D0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5896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CC4DB-AFDA-40D0-AA62-61367C7B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Ένα πρόβλημα </a:t>
            </a:r>
            <a:r>
              <a:rPr lang="el-GR" sz="2800" dirty="0" err="1">
                <a:solidFill>
                  <a:schemeClr val="bg1"/>
                </a:solidFill>
              </a:rPr>
              <a:t>ταυτοχρονίας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BB83FAD-4728-44BD-B2CB-7A9119449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2461484"/>
            <a:ext cx="8178799" cy="282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1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CC4DB-AFDA-40D0-AA62-61367C7B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Ένα πρόβλημα </a:t>
            </a:r>
            <a:r>
              <a:rPr lang="el-GR" sz="2800" dirty="0" err="1">
                <a:solidFill>
                  <a:schemeClr val="bg1"/>
                </a:solidFill>
              </a:rPr>
              <a:t>ταυτοχρονίας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EE6914-BD25-410A-AB98-93ACFE25B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99" y="2319012"/>
            <a:ext cx="4973391" cy="3406539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D138036-1BAD-4767-B742-1F9FD6FE0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01469" y="1854910"/>
            <a:ext cx="394253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8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CC4DB-AFDA-40D0-AA62-61367C7B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Η συμβατικότητα της </a:t>
            </a:r>
            <a:r>
              <a:rPr lang="el-GR" sz="2800" dirty="0" err="1">
                <a:solidFill>
                  <a:schemeClr val="bg1"/>
                </a:solidFill>
              </a:rPr>
              <a:t>ταυτοχρονίας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E9FBF9-4BAA-426C-A4BC-3ECA047D2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1630509"/>
            <a:ext cx="6677025" cy="17956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718123-FC3A-4225-BCAC-60996F324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83" y="3929062"/>
            <a:ext cx="6932307" cy="149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90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CC4DB-AFDA-40D0-AA62-61367C7B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Το επιχείρημα για τη συμβατικότητας της </a:t>
            </a:r>
            <a:r>
              <a:rPr lang="el-GR" sz="2800" dirty="0" err="1">
                <a:solidFill>
                  <a:schemeClr val="bg1"/>
                </a:solidFill>
              </a:rPr>
              <a:t>ταυτοχρονίας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CA0D97-0ADD-4B34-9B4A-6D03AF94B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2152649"/>
            <a:ext cx="6391275" cy="352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686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FE7ED-9BE9-4F5C-93A9-3B7DF0BB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σχετικότητα των ταχυτήτων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2384-FFBB-4175-ACC2-4078A72B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82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8DD3-B592-457F-A491-A20A33308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ορμή ενός σωματιδίου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59E48-0A60-47CC-AE21-46303DDE2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598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A8E7-A600-4660-A748-A898ECFF4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Ενέργεια σωματιδίου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AEF10-5DB9-4625-A1F9-D961F29AA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15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79878-DE8D-48F8-AC1C-01E59C9C6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192E-03F0-4C14-BB74-31872579D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i="1" dirty="0"/>
              <a:t>Ειδική</a:t>
            </a:r>
            <a:r>
              <a:rPr lang="el-GR" dirty="0"/>
              <a:t> Θεωρία της Σχετικότητα ασχολείται με </a:t>
            </a:r>
            <a:r>
              <a:rPr lang="el-GR" b="1" dirty="0"/>
              <a:t>αδρανειακά συστήματα αναφοράς </a:t>
            </a:r>
            <a:r>
              <a:rPr lang="el-GR" dirty="0"/>
              <a:t>δηλαδή σε συστήματα αναφοράς  στα οποία ισχύουν οι νόμοι του Νεύτωνα.</a:t>
            </a:r>
          </a:p>
          <a:p>
            <a:endParaRPr lang="el-GR" dirty="0"/>
          </a:p>
          <a:p>
            <a:r>
              <a:rPr lang="el-GR" dirty="0"/>
              <a:t>Η Γενική Θεωρία της Σχετικότητας ασχολείται με το πρόβλημα των </a:t>
            </a:r>
            <a:r>
              <a:rPr lang="el-GR" dirty="0" err="1"/>
              <a:t>βαρυτικών</a:t>
            </a:r>
            <a:r>
              <a:rPr lang="el-GR" dirty="0"/>
              <a:t> επιταχύνσεων  τις οποίες δέχονται τα συστήματα αναφοράς. Πρόκειται για μια θεωρίας για </a:t>
            </a:r>
            <a:r>
              <a:rPr lang="el-GR"/>
              <a:t>τη βαρύτητα</a:t>
            </a:r>
          </a:p>
        </p:txBody>
      </p:sp>
    </p:spTree>
    <p:extLst>
      <p:ext uri="{BB962C8B-B14F-4D97-AF65-F5344CB8AC3E}">
        <p14:creationId xmlns:p14="http://schemas.microsoft.com/office/powerpoint/2010/main" val="334653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9B87-A5DF-4881-BE1B-1E6F54DAF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899"/>
          </a:xfrm>
        </p:spPr>
        <p:txBody>
          <a:bodyPr>
            <a:normAutofit/>
          </a:bodyPr>
          <a:lstStyle/>
          <a:p>
            <a:r>
              <a:rPr lang="el-GR" sz="4000" dirty="0"/>
              <a:t>Διαστολή του χρόνου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60BD94-8F37-485E-AB6D-BAD1E36E3B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394" y="1603716"/>
                <a:ext cx="7886700" cy="458731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sz="2400" dirty="0"/>
                  <a:t>Δύο συμβάντα Α, Β τα οποία λαμβάνουν χώρα στο ίδιο σημείο του χώρου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l-GR" sz="2400" dirty="0"/>
                  <a:t>ως προς αδρανειακό παρατηρητή Σ, και </a:t>
                </a:r>
                <a:r>
                  <a:rPr lang="el-GR" sz="2400" b="1" dirty="0"/>
                  <a:t>απέχουν χρονικά, διάστημα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2400" dirty="0"/>
                  <a:t>,</a:t>
                </a:r>
              </a:p>
              <a:p>
                <a:pPr marL="0" indent="0" algn="just">
                  <a:buNone/>
                </a:pPr>
                <a:r>
                  <a:rPr lang="el-GR" sz="2400" dirty="0"/>
                  <a:t>Θεωρούμενα από άλλον αδρανειακό παρατηρητή Σ’ που κινείται ως προς τον Σ με σταθερή ταχύτητα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400" dirty="0"/>
                  <a:t>θα απέχουν χρονικά διάστημα </a:t>
                </a:r>
                <a:endParaRPr lang="en-US" sz="2400" dirty="0"/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Δ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l-GR" sz="2400" dirty="0"/>
                  <a:t>Με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l-GR" sz="2400" b="0" i="0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l-GR" sz="2400" dirty="0"/>
                  <a:t>,  </a:t>
                </a:r>
                <a14:m>
                  <m:oMath xmlns:m="http://schemas.openxmlformats.org/officeDocument/2006/math"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l-GR" sz="2400" b="0" dirty="0"/>
              </a:p>
              <a:p>
                <a:pPr marL="0" indent="0" algn="just">
                  <a:buNone/>
                </a:pPr>
                <a:endParaRPr lang="el-GR" sz="2400" dirty="0"/>
              </a:p>
              <a:p>
                <a:pPr marL="0" indent="0" algn="just">
                  <a:buNone/>
                </a:pPr>
                <a:r>
                  <a:rPr lang="el-GR" sz="2400" dirty="0"/>
                  <a:t>Ονομάζουμε </a:t>
                </a:r>
                <a:r>
                  <a:rPr lang="el-GR" sz="2400" b="1" dirty="0" err="1"/>
                  <a:t>ιδιόχρονο</a:t>
                </a:r>
                <a:r>
                  <a:rPr lang="el-GR" sz="2400" b="1" dirty="0"/>
                  <a:t>, ή </a:t>
                </a:r>
                <a:r>
                  <a:rPr lang="el-GR" sz="2400" b="1" dirty="0" err="1"/>
                  <a:t>ιδιοχρονικό</a:t>
                </a:r>
                <a:r>
                  <a:rPr lang="el-GR" sz="2400" b="1" dirty="0"/>
                  <a:t> διάστημα </a:t>
                </a:r>
                <a:r>
                  <a:rPr lang="el-GR" sz="2400" dirty="0"/>
                  <a:t>το χρονικό διάστημα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l-GR" sz="2400" dirty="0"/>
                  <a:t>.</a:t>
                </a:r>
                <a:endParaRPr lang="en-US" sz="2400" dirty="0"/>
              </a:p>
              <a:p>
                <a:pPr marL="0" indent="0" algn="ctr">
                  <a:buNone/>
                </a:pPr>
                <a:endParaRPr lang="en-US" sz="2600" dirty="0"/>
              </a:p>
              <a:p>
                <a:pPr marL="457200" lvl="1" indent="0" algn="just">
                  <a:buNone/>
                </a:pPr>
                <a:endParaRPr lang="en-US" dirty="0"/>
              </a:p>
              <a:p>
                <a:pPr marL="457200" lvl="1" indent="0" algn="ctr">
                  <a:buNone/>
                </a:pPr>
                <a:endParaRPr lang="en-US" dirty="0"/>
              </a:p>
              <a:p>
                <a:pPr marL="457200" lvl="1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60BD94-8F37-485E-AB6D-BAD1E36E3B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394" y="1603716"/>
                <a:ext cx="7886700" cy="4587314"/>
              </a:xfrm>
              <a:blipFill>
                <a:blip r:embed="rId2"/>
                <a:stretch>
                  <a:fillRect l="-1005" t="-2258" r="-1083" b="-18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35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292DC-7E5F-4352-95CD-0B1AB241B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5883"/>
          </a:xfrm>
        </p:spPr>
        <p:txBody>
          <a:bodyPr>
            <a:normAutofit fontScale="90000"/>
          </a:bodyPr>
          <a:lstStyle/>
          <a:p>
            <a:r>
              <a:rPr lang="el-GR" dirty="0"/>
              <a:t>Συστολή του μήκους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FA28F9-74A7-4738-9C28-03609B39F9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64566"/>
                <a:ext cx="7886700" cy="4812397"/>
              </a:xfrm>
            </p:spPr>
            <p:txBody>
              <a:bodyPr>
                <a:normAutofit/>
              </a:bodyPr>
              <a:lstStyle/>
              <a:p>
                <a:r>
                  <a:rPr lang="el-GR" sz="2200" dirty="0"/>
                  <a:t>Η μέτρηση του μήκους ενός γραμμικού αντικειμένου </a:t>
                </a:r>
                <a:r>
                  <a:rPr lang="el-GR" sz="2200" b="1" dirty="0"/>
                  <a:t>ως προς κάποιο αδρανειακό σύστημα αναφοράς (ΑΣΑ) </a:t>
                </a:r>
                <a:r>
                  <a:rPr lang="el-GR" sz="2200" dirty="0"/>
                  <a:t> προϋποθέτει τον </a:t>
                </a:r>
                <a:r>
                  <a:rPr lang="el-GR" sz="2200" b="1" dirty="0"/>
                  <a:t>ταυτόχρονο</a:t>
                </a:r>
                <a:r>
                  <a:rPr lang="el-GR" sz="2200" dirty="0"/>
                  <a:t> προσδιορισμό των συντεταγμένων των άκρων του αντικειμένου ως προς αυτό το ΑΣΑ. </a:t>
                </a:r>
              </a:p>
              <a:p>
                <a:r>
                  <a:rPr lang="el-GR" sz="2200" dirty="0"/>
                  <a:t>Μια ράβδος έχει μήκος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000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sz="2000" dirty="0"/>
                  <a:t> εφόσον τα άκρα της βρίσκονται στις θέσεις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00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sz="2000" dirty="0"/>
                  <a:t> την </a:t>
                </a:r>
                <a:r>
                  <a:rPr lang="el-GR" sz="2000" b="1" dirty="0"/>
                  <a:t>ίδια χρονική στιγμή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</a:t>
                </a:r>
                <a:r>
                  <a:rPr lang="el-GR" sz="2000" dirty="0"/>
                  <a:t>ως προς κάποιο ΑΣΑ Σ. </a:t>
                </a:r>
              </a:p>
              <a:p>
                <a:r>
                  <a:rPr lang="el-GR" sz="2000" dirty="0"/>
                  <a:t>Λόγω της </a:t>
                </a:r>
                <a:r>
                  <a:rPr lang="el-GR" sz="2000" b="1" dirty="0"/>
                  <a:t>σχετικότητας της </a:t>
                </a:r>
                <a:r>
                  <a:rPr lang="el-GR" sz="2000" b="1" dirty="0" err="1"/>
                  <a:t>ταυτοχρονίας</a:t>
                </a:r>
                <a:r>
                  <a:rPr lang="el-GR" sz="2000" b="1" dirty="0"/>
                  <a:t> </a:t>
                </a:r>
                <a:r>
                  <a:rPr lang="el-GR" sz="2000" dirty="0"/>
                  <a:t>η μέτρηση του μήκους ως προς άλλο ΑΣΑ Σ’ το οποίο κινείται ως προς το Σ με ταχύτητα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l-GR" sz="2000" dirty="0"/>
                  <a:t> κατά τη διεύθυνση στην οποία μετριέται το μήκος του αντικειμένου, το </a:t>
                </a:r>
                <a:r>
                  <a:rPr lang="el-GR" sz="2000" b="1" dirty="0"/>
                  <a:t>μήκος που υπολογίζεται </a:t>
                </a:r>
                <a:r>
                  <a:rPr lang="el-GR" sz="2000" dirty="0"/>
                  <a:t>θα είναι διαφορετικό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l-GR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00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r>
                  <a:rPr lang="el-GR" sz="2000" dirty="0"/>
                  <a:t> </a:t>
                </a:r>
              </a:p>
              <a:p>
                <a:pPr marL="0" indent="0" algn="just">
                  <a:buNone/>
                </a:pPr>
                <a:r>
                  <a:rPr lang="el-GR" sz="2000" dirty="0"/>
                  <a:t>με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l-GR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l-GR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l-GR" sz="200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l-GR" sz="2000" dirty="0"/>
                  <a:t>,  </a:t>
                </a:r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l-GR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l-GR" sz="2000" dirty="0"/>
              </a:p>
              <a:p>
                <a:pPr marL="0" indent="0" algn="just">
                  <a:buNone/>
                </a:pPr>
                <a:endParaRPr lang="el-GR" sz="2000" dirty="0"/>
              </a:p>
              <a:p>
                <a:pPr marL="0" indent="0" algn="ctr">
                  <a:buNone/>
                </a:pPr>
                <a:endParaRPr lang="en-US" sz="2000" dirty="0"/>
              </a:p>
              <a:p>
                <a:endParaRPr lang="en-US" sz="2000" dirty="0"/>
              </a:p>
              <a:p>
                <a:endParaRPr lang="el-GR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FA28F9-74A7-4738-9C28-03609B39F9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64566"/>
                <a:ext cx="7886700" cy="4812397"/>
              </a:xfrm>
              <a:blipFill>
                <a:blip r:embed="rId2"/>
                <a:stretch>
                  <a:fillRect l="-850" t="-1648" r="-1700" b="-2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61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724D3-80A2-4374-BC1E-410262CA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2154"/>
          </a:xfrm>
        </p:spPr>
        <p:txBody>
          <a:bodyPr/>
          <a:lstStyle/>
          <a:p>
            <a:r>
              <a:rPr lang="el-GR" dirty="0"/>
              <a:t>Συστολή του μήκους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713311-A6F8-43A3-B37F-F2D070793D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05244"/>
                <a:ext cx="7886700" cy="4671720"/>
              </a:xfrm>
            </p:spPr>
            <p:txBody>
              <a:bodyPr/>
              <a:lstStyle/>
              <a:p>
                <a:r>
                  <a:rPr lang="el-GR" dirty="0"/>
                  <a:t>Ονομάζουμε </a:t>
                </a:r>
                <a:r>
                  <a:rPr lang="el-GR" b="1" dirty="0" err="1"/>
                  <a:t>ιδιομήκος</a:t>
                </a:r>
                <a:r>
                  <a:rPr lang="el-GR" b="1" dirty="0"/>
                  <a:t> ή μήκος ηρεμίας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l-GR" dirty="0"/>
                  <a:t>το μήκος που μετριέται στο σύστημα ηρεμίας του αντικειμένου. </a:t>
                </a:r>
              </a:p>
              <a:p>
                <a:r>
                  <a:rPr lang="el-GR" b="1" dirty="0"/>
                  <a:t>Τι συμβαίνει αν ο κινούμενος παρατηρητής κινείται σε διεύθυνση κάθετη από τη διεύθυνση που διατάσσεται το γραμμικό αντικείμενο;</a:t>
                </a:r>
              </a:p>
              <a:p>
                <a:pPr marL="0" indent="0">
                  <a:buNone/>
                </a:pPr>
                <a:endParaRPr lang="el-GR" b="1" dirty="0"/>
              </a:p>
              <a:p>
                <a:r>
                  <a:rPr lang="el-GR" b="1" dirty="0"/>
                  <a:t>Ένα κινούμενο αντικείμενο συστέλλεται πραγματικά;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713311-A6F8-43A3-B37F-F2D070793D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05244"/>
                <a:ext cx="7886700" cy="4671720"/>
              </a:xfrm>
              <a:blipFill>
                <a:blip r:embed="rId2"/>
                <a:stretch>
                  <a:fillRect l="-1391" t="-221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57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3699F-3EC3-4DDB-9A2E-41B5CB4E3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5883"/>
          </a:xfrm>
        </p:spPr>
        <p:txBody>
          <a:bodyPr>
            <a:normAutofit/>
          </a:bodyPr>
          <a:lstStyle/>
          <a:p>
            <a:r>
              <a:rPr lang="el-GR" sz="4000" dirty="0"/>
              <a:t>Οι μετασχηματισμοί  του </a:t>
            </a:r>
            <a:r>
              <a:rPr lang="en-US" sz="4000" dirty="0"/>
              <a:t>Lorentz</a:t>
            </a:r>
            <a:endParaRPr lang="el-GR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7A2574-8C65-4C15-AAC9-286C6D5DB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1530" y="4278822"/>
            <a:ext cx="2214418" cy="19047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FD21C0-1232-4D7B-992B-82B23F804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641" y="1172055"/>
            <a:ext cx="4699635" cy="27876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BC1649-83F2-4D33-8D9D-D1D0CBDB6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6911" y="4101168"/>
            <a:ext cx="2505006" cy="20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5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CA15-C191-481F-AA37-2D279484C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33680"/>
          </a:xfrm>
        </p:spPr>
        <p:txBody>
          <a:bodyPr>
            <a:normAutofit fontScale="90000"/>
          </a:bodyPr>
          <a:lstStyle/>
          <a:p>
            <a:r>
              <a:rPr lang="el-GR" dirty="0"/>
              <a:t>Οι μετασχηματισμοί  του </a:t>
            </a:r>
            <a:r>
              <a:rPr lang="en-US" dirty="0"/>
              <a:t>Lorentz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BBD8C9-9BAF-4FA3-AA85-A37C9604FD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64566"/>
                <a:ext cx="7886700" cy="4812397"/>
              </a:xfrm>
            </p:spPr>
            <p:txBody>
              <a:bodyPr/>
              <a:lstStyle/>
              <a:p>
                <a:r>
                  <a:rPr lang="el-GR" sz="2200" dirty="0"/>
                  <a:t>Οι μετασχηματισμοί  του Γαλιλαίου ανακτώνται όταν η σχετική ταχύτητα των δύο αδρανειακών συστημάτων είναι μικρή σε σχέση με την ταχύτητα του φωτός: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≪1</m:t>
                    </m:r>
                  </m:oMath>
                </a14:m>
                <a:endParaRPr lang="en-US" sz="2200" dirty="0"/>
              </a:p>
              <a:p>
                <a:r>
                  <a:rPr lang="el-GR" sz="2200" dirty="0"/>
                  <a:t>Το αναλλοίωτο των εξισώσεων του Νεύτωνα ως προς τους </a:t>
                </a:r>
                <a:r>
                  <a:rPr lang="el-GR" sz="2200" dirty="0" err="1"/>
                  <a:t>μετ</a:t>
                </a:r>
                <a:r>
                  <a:rPr lang="el-GR" sz="2200" dirty="0"/>
                  <a:t>/</a:t>
                </a:r>
                <a:r>
                  <a:rPr lang="el-GR" sz="2200" dirty="0" err="1"/>
                  <a:t>σμούς</a:t>
                </a:r>
                <a:r>
                  <a:rPr lang="el-GR" sz="2200" dirty="0"/>
                  <a:t> του Γαλιλαίου, εκφράζει κατά προσέγγιση το πρώτο αξίωμα του </a:t>
                </a:r>
                <a:r>
                  <a:rPr lang="en-US" sz="2200" dirty="0"/>
                  <a:t>Einstein </a:t>
                </a:r>
                <a:r>
                  <a:rPr lang="el-GR" sz="2200" dirty="0"/>
                  <a:t>για τα μηχανικά φαινόμενα σε ταχύτητες μικρές σε σχέση με την ταχύτητα του φωτός. </a:t>
                </a:r>
              </a:p>
              <a:p>
                <a:r>
                  <a:rPr lang="el-GR" sz="2200" dirty="0"/>
                  <a:t>Επίσης, η απαίτηση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≪1</m:t>
                    </m:r>
                  </m:oMath>
                </a14:m>
                <a:r>
                  <a:rPr lang="el-GR" sz="2200" dirty="0"/>
                  <a:t> ικανοποιείται αν η ταχύτητα του φωτός είναι άπειρη – Ακαριαία δράση από απόσταση. </a:t>
                </a:r>
              </a:p>
              <a:p>
                <a:r>
                  <a:rPr lang="el-GR" sz="2200" dirty="0"/>
                  <a:t>Όταν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l-GR" sz="22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l-GR" sz="2200" dirty="0"/>
                  <a:t> οι μετασχηματισμοί </a:t>
                </a:r>
                <a:r>
                  <a:rPr lang="en-US" sz="2200" dirty="0"/>
                  <a:t>Lorentz </a:t>
                </a:r>
                <a:r>
                  <a:rPr lang="el-GR" sz="2200" dirty="0"/>
                  <a:t>είναι άνευ φυσικής σημασίας. Γιατί;  Τι σημαίνει αυτό; </a:t>
                </a:r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BBD8C9-9BAF-4FA3-AA85-A37C9604FD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64566"/>
                <a:ext cx="7886700" cy="4812397"/>
              </a:xfrm>
              <a:blipFill>
                <a:blip r:embed="rId2"/>
                <a:stretch>
                  <a:fillRect l="-850" t="-16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94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BA0DDE-CE1C-4A8D-9827-AE578730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189"/>
            <a:ext cx="2530602" cy="5567891"/>
          </a:xfrm>
        </p:spPr>
        <p:txBody>
          <a:bodyPr>
            <a:normAutofit/>
          </a:bodyPr>
          <a:lstStyle/>
          <a:p>
            <a:r>
              <a:rPr lang="el-GR" sz="4500"/>
              <a:t>Συνέπειες των μετ/σμών </a:t>
            </a:r>
            <a:r>
              <a:rPr lang="en-US" sz="4500"/>
              <a:t>Lorentz</a:t>
            </a:r>
            <a:endParaRPr lang="el-GR" sz="45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4A6DBF-5BCC-68EB-B43A-17540C8DE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593642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723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CC4DB-AFDA-40D0-AA62-61367C7B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Ένα πρόβλημα </a:t>
            </a:r>
            <a:r>
              <a:rPr lang="el-GR" sz="2800" dirty="0" err="1">
                <a:solidFill>
                  <a:schemeClr val="bg1"/>
                </a:solidFill>
              </a:rPr>
              <a:t>ταυτοχρονίας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BB83FAD-4728-44BD-B2CB-7A9119449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2461484"/>
            <a:ext cx="8178799" cy="282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7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480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Ειδική Θεωρία της Σχετικότητας</vt:lpstr>
      <vt:lpstr>PowerPoint Presentation</vt:lpstr>
      <vt:lpstr>Διαστολή του χρόνου</vt:lpstr>
      <vt:lpstr>Συστολή του μήκους</vt:lpstr>
      <vt:lpstr>Συστολή του μήκους</vt:lpstr>
      <vt:lpstr>Οι μετασχηματισμοί  του Lorentz</vt:lpstr>
      <vt:lpstr>Οι μετασχηματισμοί  του Lorentz</vt:lpstr>
      <vt:lpstr>Συνέπειες των μετ/σμών Lorentz</vt:lpstr>
      <vt:lpstr>Ένα πρόβλημα ταυτοχρονίας</vt:lpstr>
      <vt:lpstr>Ένα πρόβλημα ταυτοχρονίας</vt:lpstr>
      <vt:lpstr>Ένα πρόβλημα ταυτοχρονίας</vt:lpstr>
      <vt:lpstr>Η συμβατικότητα της ταυτοχρονίας</vt:lpstr>
      <vt:lpstr>Το επιχείρημα για τη συμβατικότητας της ταυτοχρονίας</vt:lpstr>
      <vt:lpstr>Η σχετικότητα των ταχυτήτων</vt:lpstr>
      <vt:lpstr>Η ορμή ενός σωματιδίου</vt:lpstr>
      <vt:lpstr>Ενέργεια σωματιδίου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Ειδική Θεωρία της Σχετικότητας</dc:title>
  <dc:creator>Chrysovalantis Stergiou</dc:creator>
  <cp:lastModifiedBy>Chrysovalantis Stergiou</cp:lastModifiedBy>
  <cp:revision>3</cp:revision>
  <dcterms:created xsi:type="dcterms:W3CDTF">2022-05-12T08:09:44Z</dcterms:created>
  <dcterms:modified xsi:type="dcterms:W3CDTF">2022-05-12T11:32:26Z</dcterms:modified>
</cp:coreProperties>
</file>