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68" r:id="rId4"/>
    <p:sldId id="269" r:id="rId5"/>
    <p:sldId id="270" r:id="rId6"/>
    <p:sldId id="271" r:id="rId7"/>
    <p:sldId id="277" r:id="rId8"/>
    <p:sldId id="258" r:id="rId9"/>
    <p:sldId id="259" r:id="rId10"/>
    <p:sldId id="276" r:id="rId11"/>
    <p:sldId id="257" r:id="rId12"/>
    <p:sldId id="261" r:id="rId13"/>
    <p:sldId id="278" r:id="rId14"/>
    <p:sldId id="262" r:id="rId15"/>
    <p:sldId id="260" r:id="rId16"/>
    <p:sldId id="263" r:id="rId17"/>
    <p:sldId id="264" r:id="rId18"/>
    <p:sldId id="274" r:id="rId19"/>
    <p:sldId id="265" r:id="rId20"/>
    <p:sldId id="267" r:id="rId21"/>
    <p:sldId id="272" r:id="rId22"/>
    <p:sldId id="273"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63CF-97A7-4111-BAFE-D50B65802E2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9E064D37-8426-4697-98B7-0D29FB6CE4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D4DE0A2-95C9-492E-AD81-539B88D1F42D}"/>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5" name="Footer Placeholder 4">
            <a:extLst>
              <a:ext uri="{FF2B5EF4-FFF2-40B4-BE49-F238E27FC236}">
                <a16:creationId xmlns:a16="http://schemas.microsoft.com/office/drawing/2014/main" id="{9F686C4C-8A81-442B-860E-F9A4CD9F58A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890BFE6-D954-4845-A2DB-72498D1506D1}"/>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398579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792D-CEE9-4BC6-9F69-AE86C30AC4E5}"/>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BAF6B05E-D240-4FD1-A216-02FA2D243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040684C-E8DF-4B86-8CD5-DC5B5A891A3B}"/>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5" name="Footer Placeholder 4">
            <a:extLst>
              <a:ext uri="{FF2B5EF4-FFF2-40B4-BE49-F238E27FC236}">
                <a16:creationId xmlns:a16="http://schemas.microsoft.com/office/drawing/2014/main" id="{AD974FC5-604A-4DEA-AF08-453B5D70774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D6885B1-35C2-4CDC-8671-0BF1DD2C3F9C}"/>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324261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0E627-6B0A-4DA3-B606-876D49A7DF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7808930-83A2-42DD-88CF-5699D67900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070C412-6F08-4670-A4FF-B1CB8CB2DF2D}"/>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5" name="Footer Placeholder 4">
            <a:extLst>
              <a:ext uri="{FF2B5EF4-FFF2-40B4-BE49-F238E27FC236}">
                <a16:creationId xmlns:a16="http://schemas.microsoft.com/office/drawing/2014/main" id="{2BC3AB02-C8B1-42F3-8769-A25A4164FA4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4ABE960-4337-4CF1-B0F5-E63B95A161EC}"/>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194659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2B6B-8993-4D9F-8548-DE567E4A7E3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C7DAAAC-50E5-448D-9834-AD36B7A69C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2A4EFFD-5AB8-481F-A342-1EAB03317A9A}"/>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5" name="Footer Placeholder 4">
            <a:extLst>
              <a:ext uri="{FF2B5EF4-FFF2-40B4-BE49-F238E27FC236}">
                <a16:creationId xmlns:a16="http://schemas.microsoft.com/office/drawing/2014/main" id="{83770906-AF18-4A53-A1E7-8F8A806E3A3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6E0BE94-38B2-4C86-9ADE-86A3DEF70EDB}"/>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340735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D9B0-092D-45F1-A5F1-E7FA72E7DF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FEC3F172-95E2-4BC9-B295-D6A07B97E01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ABA0E2-8BAA-4CD4-9DF9-261AAA89858D}"/>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5" name="Footer Placeholder 4">
            <a:extLst>
              <a:ext uri="{FF2B5EF4-FFF2-40B4-BE49-F238E27FC236}">
                <a16:creationId xmlns:a16="http://schemas.microsoft.com/office/drawing/2014/main" id="{B7C87E02-360A-47BB-A575-C388FCE242D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2A80CD3-B3E3-47A7-A2F8-A9AE10A9CA85}"/>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121120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513A-1CAE-4793-9FE4-250EA789B53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B86151C-9446-401B-9437-ED2F071ADE4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B538A9B5-1753-472B-85E3-73E6C358A6B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C8D69262-9F03-44C1-88ED-BDAB0C090951}"/>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6" name="Footer Placeholder 5">
            <a:extLst>
              <a:ext uri="{FF2B5EF4-FFF2-40B4-BE49-F238E27FC236}">
                <a16:creationId xmlns:a16="http://schemas.microsoft.com/office/drawing/2014/main" id="{7DBB2116-D0A1-40C3-9D78-A8BEF080470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F32774B-4352-4141-B53C-5A02AFB0804F}"/>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129898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6930-15A4-4628-9739-D0E4FB3DD118}"/>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1B208910-5BE6-4F18-8468-3059412062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4E43953-5DE7-4A52-B358-8BD2A941D9B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2D8F92E4-D56E-4E3B-B473-C689E804603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EB682E7-9880-4C0E-9336-76227A073CE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7ACAA257-9683-4E97-BC8A-5900617F6577}"/>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8" name="Footer Placeholder 7">
            <a:extLst>
              <a:ext uri="{FF2B5EF4-FFF2-40B4-BE49-F238E27FC236}">
                <a16:creationId xmlns:a16="http://schemas.microsoft.com/office/drawing/2014/main" id="{90B2F29E-7B58-47DF-BE2D-F418D1212233}"/>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E04AE5F-B9AF-4509-B738-F3F1AB9DD530}"/>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195006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FF59-6268-4760-97AD-B65964C3F43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C7ABAB12-ACD1-42F1-A381-4E2D933D9845}"/>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4" name="Footer Placeholder 3">
            <a:extLst>
              <a:ext uri="{FF2B5EF4-FFF2-40B4-BE49-F238E27FC236}">
                <a16:creationId xmlns:a16="http://schemas.microsoft.com/office/drawing/2014/main" id="{ED58B3DA-9849-4F22-B639-6672C3E80A27}"/>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9AB7AB9-1751-4002-8C6E-47F9F60EABD0}"/>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50575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345602-A008-4424-AB47-6AE1511DE929}"/>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3" name="Footer Placeholder 2">
            <a:extLst>
              <a:ext uri="{FF2B5EF4-FFF2-40B4-BE49-F238E27FC236}">
                <a16:creationId xmlns:a16="http://schemas.microsoft.com/office/drawing/2014/main" id="{6D0A95D8-565F-41AF-984D-A9B7DA93322A}"/>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A7607F4C-C584-413F-9C7B-EEBB1F07171D}"/>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393731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3476-7B0E-44B6-AD47-50C9305903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A401B97-162D-4D4C-8DB2-79F1761EDC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4994D27E-9870-401D-96C5-2C9DF994DA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9BEF64-67CF-4F38-94DC-E1B85BE95DE7}"/>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6" name="Footer Placeholder 5">
            <a:extLst>
              <a:ext uri="{FF2B5EF4-FFF2-40B4-BE49-F238E27FC236}">
                <a16:creationId xmlns:a16="http://schemas.microsoft.com/office/drawing/2014/main" id="{6C377FD1-A855-4499-9B0A-0BF225915A2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82A7445-93E2-4FA0-9917-33E38F67195D}"/>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96143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313A-6A49-4CCD-BC81-A1195E0C7E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60CC52-4BC6-4CAE-8540-498237FCED5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F6C17BFF-EF5C-437D-A122-CBFABA7B5E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F2357-B1FF-46E1-9FB5-C7282BA4C89B}"/>
              </a:ext>
            </a:extLst>
          </p:cNvPr>
          <p:cNvSpPr>
            <a:spLocks noGrp="1"/>
          </p:cNvSpPr>
          <p:nvPr>
            <p:ph type="dt" sz="half" idx="10"/>
          </p:nvPr>
        </p:nvSpPr>
        <p:spPr/>
        <p:txBody>
          <a:bodyPr/>
          <a:lstStyle/>
          <a:p>
            <a:fld id="{A06B8F12-A1CF-4894-BEEB-99B52CFD22CE}" type="datetimeFigureOut">
              <a:rPr lang="el-GR" smtClean="0"/>
              <a:t>21/3/2022</a:t>
            </a:fld>
            <a:endParaRPr lang="el-GR"/>
          </a:p>
        </p:txBody>
      </p:sp>
      <p:sp>
        <p:nvSpPr>
          <p:cNvPr id="6" name="Footer Placeholder 5">
            <a:extLst>
              <a:ext uri="{FF2B5EF4-FFF2-40B4-BE49-F238E27FC236}">
                <a16:creationId xmlns:a16="http://schemas.microsoft.com/office/drawing/2014/main" id="{56DF281D-94C4-46E9-814E-99D0EDDF672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33CDA1D3-15CB-437C-A982-D5226DC28B2A}"/>
              </a:ext>
            </a:extLst>
          </p:cNvPr>
          <p:cNvSpPr>
            <a:spLocks noGrp="1"/>
          </p:cNvSpPr>
          <p:nvPr>
            <p:ph type="sldNum" sz="quarter" idx="12"/>
          </p:nvPr>
        </p:nvSpPr>
        <p:spPr/>
        <p:txBody>
          <a:bodyPr/>
          <a:lstStyle/>
          <a:p>
            <a:fld id="{293CB206-D25F-4B07-803A-6498430F86CF}" type="slidenum">
              <a:rPr lang="el-GR" smtClean="0"/>
              <a:t>‹#›</a:t>
            </a:fld>
            <a:endParaRPr lang="el-GR"/>
          </a:p>
        </p:txBody>
      </p:sp>
    </p:spTree>
    <p:extLst>
      <p:ext uri="{BB962C8B-B14F-4D97-AF65-F5344CB8AC3E}">
        <p14:creationId xmlns:p14="http://schemas.microsoft.com/office/powerpoint/2010/main" val="423011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9EB12-9317-49DC-9050-9A5AF713F3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FD7437C-3AF6-4AAE-B565-C69FF2D11D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2827611-2165-496B-A4C5-6FB588A1BD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6B8F12-A1CF-4894-BEEB-99B52CFD22CE}" type="datetimeFigureOut">
              <a:rPr lang="el-GR" smtClean="0"/>
              <a:t>21/3/2022</a:t>
            </a:fld>
            <a:endParaRPr lang="el-GR"/>
          </a:p>
        </p:txBody>
      </p:sp>
      <p:sp>
        <p:nvSpPr>
          <p:cNvPr id="5" name="Footer Placeholder 4">
            <a:extLst>
              <a:ext uri="{FF2B5EF4-FFF2-40B4-BE49-F238E27FC236}">
                <a16:creationId xmlns:a16="http://schemas.microsoft.com/office/drawing/2014/main" id="{020E6040-D512-4FE9-BB7E-3452A88726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073B0878-5893-468F-B8BD-4C58CE15C6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3CB206-D25F-4B07-803A-6498430F86CF}" type="slidenum">
              <a:rPr lang="el-GR" smtClean="0"/>
              <a:t>‹#›</a:t>
            </a:fld>
            <a:endParaRPr lang="el-GR"/>
          </a:p>
        </p:txBody>
      </p:sp>
    </p:spTree>
    <p:extLst>
      <p:ext uri="{BB962C8B-B14F-4D97-AF65-F5344CB8AC3E}">
        <p14:creationId xmlns:p14="http://schemas.microsoft.com/office/powerpoint/2010/main" val="256901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Sir_George_Stokes,_1st_Baro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3090-D9DD-4F42-892A-22940084F9BC}"/>
              </a:ext>
            </a:extLst>
          </p:cNvPr>
          <p:cNvSpPr>
            <a:spLocks noGrp="1"/>
          </p:cNvSpPr>
          <p:nvPr>
            <p:ph type="ctrTitle"/>
          </p:nvPr>
        </p:nvSpPr>
        <p:spPr/>
        <p:txBody>
          <a:bodyPr>
            <a:normAutofit/>
          </a:bodyPr>
          <a:lstStyle/>
          <a:p>
            <a:r>
              <a:rPr lang="el-GR" dirty="0"/>
              <a:t>Τα Η/Μ κύματα, ο Αιθέρας,</a:t>
            </a:r>
            <a:br>
              <a:rPr lang="el-GR" dirty="0"/>
            </a:br>
            <a:r>
              <a:rPr lang="el-GR" dirty="0"/>
              <a:t>το πείραμα </a:t>
            </a:r>
            <a:r>
              <a:rPr lang="en-US" dirty="0"/>
              <a:t>Michelson</a:t>
            </a:r>
            <a:r>
              <a:rPr lang="el-GR" dirty="0"/>
              <a:t> -</a:t>
            </a:r>
            <a:r>
              <a:rPr lang="en-US" dirty="0"/>
              <a:t> Morley</a:t>
            </a:r>
            <a:endParaRPr lang="el-GR" dirty="0"/>
          </a:p>
        </p:txBody>
      </p:sp>
      <p:sp>
        <p:nvSpPr>
          <p:cNvPr id="3" name="Subtitle 2">
            <a:extLst>
              <a:ext uri="{FF2B5EF4-FFF2-40B4-BE49-F238E27FC236}">
                <a16:creationId xmlns:a16="http://schemas.microsoft.com/office/drawing/2014/main" id="{03A583D7-62E1-43E8-BE17-A0711F67003B}"/>
              </a:ext>
            </a:extLst>
          </p:cNvPr>
          <p:cNvSpPr>
            <a:spLocks noGrp="1"/>
          </p:cNvSpPr>
          <p:nvPr>
            <p:ph type="subTitle" idx="1"/>
          </p:nvPr>
        </p:nvSpPr>
        <p:spPr/>
        <p:txBody>
          <a:bodyPr>
            <a:normAutofit/>
          </a:bodyPr>
          <a:lstStyle/>
          <a:p>
            <a:endParaRPr lang="en-US" dirty="0"/>
          </a:p>
          <a:p>
            <a:r>
              <a:rPr lang="el-GR" dirty="0"/>
              <a:t>Χρυσοβαλάντης Στεργίου</a:t>
            </a:r>
          </a:p>
          <a:p>
            <a:endParaRPr lang="el-GR" dirty="0"/>
          </a:p>
          <a:p>
            <a:r>
              <a:rPr lang="el-GR" dirty="0"/>
              <a:t>Αθήνα 2022</a:t>
            </a:r>
          </a:p>
        </p:txBody>
      </p:sp>
    </p:spTree>
    <p:extLst>
      <p:ext uri="{BB962C8B-B14F-4D97-AF65-F5344CB8AC3E}">
        <p14:creationId xmlns:p14="http://schemas.microsoft.com/office/powerpoint/2010/main" val="38460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2469-DCF9-4AB5-9F0C-0FACCF806E54}"/>
              </a:ext>
            </a:extLst>
          </p:cNvPr>
          <p:cNvSpPr>
            <a:spLocks noGrp="1"/>
          </p:cNvSpPr>
          <p:nvPr>
            <p:ph type="title"/>
          </p:nvPr>
        </p:nvSpPr>
        <p:spPr/>
        <p:txBody>
          <a:bodyPr/>
          <a:lstStyle/>
          <a:p>
            <a:r>
              <a:rPr lang="en-US" dirty="0" err="1"/>
              <a:t>Experimentum</a:t>
            </a:r>
            <a:r>
              <a:rPr lang="en-US" dirty="0"/>
              <a:t> </a:t>
            </a:r>
            <a:r>
              <a:rPr lang="en-US" dirty="0" err="1"/>
              <a:t>crucis</a:t>
            </a:r>
            <a:endParaRPr lang="el-GR" dirty="0"/>
          </a:p>
        </p:txBody>
      </p:sp>
      <p:sp>
        <p:nvSpPr>
          <p:cNvPr id="3" name="Content Placeholder 2">
            <a:extLst>
              <a:ext uri="{FF2B5EF4-FFF2-40B4-BE49-F238E27FC236}">
                <a16:creationId xmlns:a16="http://schemas.microsoft.com/office/drawing/2014/main" id="{A141F60F-A3C6-4C88-8DF6-1EE878020B36}"/>
              </a:ext>
            </a:extLst>
          </p:cNvPr>
          <p:cNvSpPr>
            <a:spLocks noGrp="1"/>
          </p:cNvSpPr>
          <p:nvPr>
            <p:ph idx="1"/>
          </p:nvPr>
        </p:nvSpPr>
        <p:spPr/>
        <p:txBody>
          <a:bodyPr>
            <a:normAutofit fontScale="92500"/>
          </a:bodyPr>
          <a:lstStyle/>
          <a:p>
            <a:pPr marL="0" indent="0">
              <a:buNone/>
            </a:pPr>
            <a:r>
              <a:rPr lang="en-US" dirty="0"/>
              <a:t>It may not be out of place to add an extract from an article published in the Philosophical Magazine by </a:t>
            </a:r>
            <a:r>
              <a:rPr lang="en-US" dirty="0">
                <a:hlinkClick r:id="rId2" tooltip="w:Sir George Stokes, 1st Baronet"/>
              </a:rPr>
              <a:t>Stokes</a:t>
            </a:r>
            <a:r>
              <a:rPr lang="en-US" dirty="0"/>
              <a:t> in 1846.</a:t>
            </a:r>
          </a:p>
          <a:p>
            <a:r>
              <a:rPr lang="en-US" dirty="0"/>
              <a:t>"All these results would follow immediately from the theory of aberration which I proposed in the July number of this magazine: nor have I been able to obtain any result admitting of being compared with experiment, which would be different according to which theory we adopted. This affords a curious instance of two totally different theories running parallel to each other in the explanation of phenomena. I do not suppose that many would be disposed to maintain Fresnel's theory, when it is shown that it may be dispensed with, inasmuch as we would not be disposed to believe, without good evidence, that the ether moved quite freely through the solid mass of the earth. Still it would have been satisfactory, if it had been possible to have put the two theories to the test of some decisive experiment.” </a:t>
            </a:r>
          </a:p>
          <a:p>
            <a:pPr marL="0" indent="0" algn="r">
              <a:buNone/>
            </a:pPr>
            <a:r>
              <a:rPr lang="en-US" dirty="0"/>
              <a:t>Michelson (1881) </a:t>
            </a:r>
          </a:p>
          <a:p>
            <a:pPr marL="0" indent="0">
              <a:buNone/>
            </a:pPr>
            <a:endParaRPr lang="el-GR" dirty="0"/>
          </a:p>
        </p:txBody>
      </p:sp>
    </p:spTree>
    <p:extLst>
      <p:ext uri="{BB962C8B-B14F-4D97-AF65-F5344CB8AC3E}">
        <p14:creationId xmlns:p14="http://schemas.microsoft.com/office/powerpoint/2010/main" val="302578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C136-65E9-415B-BA37-41B1D87ACDDB}"/>
              </a:ext>
            </a:extLst>
          </p:cNvPr>
          <p:cNvSpPr>
            <a:spLocks noGrp="1"/>
          </p:cNvSpPr>
          <p:nvPr>
            <p:ph type="title"/>
          </p:nvPr>
        </p:nvSpPr>
        <p:spPr>
          <a:xfrm>
            <a:off x="628650" y="365126"/>
            <a:ext cx="5800285" cy="1435540"/>
          </a:xfrm>
        </p:spPr>
        <p:txBody>
          <a:bodyPr>
            <a:normAutofit/>
          </a:bodyPr>
          <a:lstStyle/>
          <a:p>
            <a:r>
              <a:rPr lang="el-GR" sz="3400" dirty="0"/>
              <a:t>Το πείραμα </a:t>
            </a:r>
            <a:r>
              <a:rPr lang="en-US" sz="3400" dirty="0"/>
              <a:t>Michelson – Morley </a:t>
            </a:r>
            <a:endParaRPr lang="el-GR" sz="3400" dirty="0"/>
          </a:p>
        </p:txBody>
      </p:sp>
      <p:sp>
        <p:nvSpPr>
          <p:cNvPr id="3" name="Content Placeholder 2">
            <a:extLst>
              <a:ext uri="{FF2B5EF4-FFF2-40B4-BE49-F238E27FC236}">
                <a16:creationId xmlns:a16="http://schemas.microsoft.com/office/drawing/2014/main" id="{E6A01911-40A9-441F-AA6D-B36AC06A01C7}"/>
              </a:ext>
            </a:extLst>
          </p:cNvPr>
          <p:cNvSpPr>
            <a:spLocks noGrp="1"/>
          </p:cNvSpPr>
          <p:nvPr>
            <p:ph idx="1"/>
          </p:nvPr>
        </p:nvSpPr>
        <p:spPr>
          <a:xfrm>
            <a:off x="628650" y="2039815"/>
            <a:ext cx="5800285" cy="4137148"/>
          </a:xfrm>
        </p:spPr>
        <p:txBody>
          <a:bodyPr>
            <a:normAutofit/>
          </a:bodyPr>
          <a:lstStyle/>
          <a:p>
            <a:r>
              <a:rPr lang="el-GR" sz="2400" dirty="0"/>
              <a:t>Ο </a:t>
            </a:r>
            <a:r>
              <a:rPr lang="en-US" sz="2400" dirty="0"/>
              <a:t>Michelson</a:t>
            </a:r>
            <a:r>
              <a:rPr lang="el-GR" sz="2400" dirty="0"/>
              <a:t> προσπάθησε να υπολογίσει την ταχύτητα της Γης σε σχέση με τον αιθέρα, προκειμένου να αποφανθεί αν ήταν ορθή η θεωρία του </a:t>
            </a:r>
            <a:r>
              <a:rPr lang="en-US" sz="2400" dirty="0"/>
              <a:t>Fresnel </a:t>
            </a:r>
            <a:r>
              <a:rPr lang="el-GR" sz="2400" dirty="0"/>
              <a:t>ή η θεωρία του </a:t>
            </a:r>
            <a:r>
              <a:rPr lang="en-US" sz="2400" dirty="0"/>
              <a:t>Stokes </a:t>
            </a:r>
            <a:r>
              <a:rPr lang="el-GR" sz="2400" dirty="0"/>
              <a:t>για τον αιθέρα. </a:t>
            </a:r>
          </a:p>
          <a:p>
            <a:endParaRPr lang="el-GR" sz="2400" dirty="0"/>
          </a:p>
          <a:p>
            <a:r>
              <a:rPr lang="en-US" sz="2400" dirty="0"/>
              <a:t>Michelson (1881, Potsdam)</a:t>
            </a:r>
          </a:p>
          <a:p>
            <a:r>
              <a:rPr lang="en-US" sz="2400" dirty="0"/>
              <a:t>Michelson </a:t>
            </a:r>
            <a:r>
              <a:rPr lang="el-GR" sz="2400" dirty="0"/>
              <a:t>και </a:t>
            </a:r>
            <a:r>
              <a:rPr lang="en-US" sz="2400" dirty="0"/>
              <a:t>Morley (1887, Cleveland)</a:t>
            </a:r>
            <a:endParaRPr lang="el-GR" sz="2400" dirty="0"/>
          </a:p>
        </p:txBody>
      </p:sp>
      <p:pic>
        <p:nvPicPr>
          <p:cNvPr id="4098" name="Picture 2">
            <a:extLst>
              <a:ext uri="{FF2B5EF4-FFF2-40B4-BE49-F238E27FC236}">
                <a16:creationId xmlns:a16="http://schemas.microsoft.com/office/drawing/2014/main" id="{193E1E8E-6112-4240-9832-33D3D4726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797"/>
          <a:stretch/>
        </p:blipFill>
        <p:spPr bwMode="auto">
          <a:xfrm>
            <a:off x="6582384" y="1107836"/>
            <a:ext cx="2561616" cy="464232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4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11">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3">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4027"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CF0EF1-18E1-4C9E-94DC-402B08FA52B4}"/>
              </a:ext>
            </a:extLst>
          </p:cNvPr>
          <p:cNvSpPr>
            <a:spLocks noGrp="1"/>
          </p:cNvSpPr>
          <p:nvPr>
            <p:ph type="title"/>
          </p:nvPr>
        </p:nvSpPr>
        <p:spPr>
          <a:xfrm>
            <a:off x="329184" y="859536"/>
            <a:ext cx="3624602" cy="1243584"/>
          </a:xfrm>
        </p:spPr>
        <p:txBody>
          <a:bodyPr>
            <a:normAutofit/>
          </a:bodyPr>
          <a:lstStyle/>
          <a:p>
            <a:r>
              <a:rPr lang="el-GR" sz="3000" dirty="0"/>
              <a:t>Τι είναι  η συμβολή κυμάτων;</a:t>
            </a:r>
          </a:p>
        </p:txBody>
      </p:sp>
      <p:sp>
        <p:nvSpPr>
          <p:cNvPr id="2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2FB26C-0231-4C16-84B2-4DDF26ACE6BC}"/>
              </a:ext>
            </a:extLst>
          </p:cNvPr>
          <p:cNvSpPr>
            <a:spLocks noGrp="1"/>
          </p:cNvSpPr>
          <p:nvPr>
            <p:ph idx="1"/>
          </p:nvPr>
        </p:nvSpPr>
        <p:spPr>
          <a:xfrm>
            <a:off x="329184" y="2512611"/>
            <a:ext cx="3624602" cy="3664351"/>
          </a:xfrm>
        </p:spPr>
        <p:txBody>
          <a:bodyPr>
            <a:normAutofit/>
          </a:bodyPr>
          <a:lstStyle/>
          <a:p>
            <a:r>
              <a:rPr lang="el-GR" sz="1600" b="1" dirty="0"/>
              <a:t>Συμβολή</a:t>
            </a:r>
            <a:r>
              <a:rPr lang="el-GR" sz="1600" dirty="0"/>
              <a:t> είναι το φαινόμενο της δημιουργίας ενός κύματος με μεγαλύτερο ή μικρότερο πλάτος ως αποτέλεσμα της διάδοσης δύο ή περισσότερων κυμάτων στο ίδιο μέσο.</a:t>
            </a:r>
          </a:p>
          <a:p>
            <a:r>
              <a:rPr lang="el-GR" sz="1600" b="1" dirty="0"/>
              <a:t>Ενισχυτική συμβολή: </a:t>
            </a:r>
            <a:r>
              <a:rPr lang="el-GR" sz="1600" dirty="0"/>
              <a:t>το πλάτος του συνισταμένου κύματος είναι μεγαλύτερο από το πλάτος των επιμέρους κυμάτων. </a:t>
            </a:r>
          </a:p>
          <a:p>
            <a:r>
              <a:rPr lang="el-GR" sz="1600" b="1" dirty="0"/>
              <a:t>Καταστρεπτική συμβολή:</a:t>
            </a:r>
            <a:r>
              <a:rPr lang="el-GR" sz="1600" dirty="0"/>
              <a:t> το πλάτος του συνισταμένου κύματος είναι μικρότερο από το πλάτος των επιμέρους κυμάτων.</a:t>
            </a:r>
          </a:p>
          <a:p>
            <a:endParaRPr lang="el-GR" sz="1600" b="1" dirty="0"/>
          </a:p>
          <a:p>
            <a:endParaRPr lang="el-GR" sz="1600" b="1" dirty="0"/>
          </a:p>
          <a:p>
            <a:pPr marL="0" indent="0">
              <a:buNone/>
            </a:pPr>
            <a:endParaRPr lang="el-GR" sz="1600" b="1" dirty="0"/>
          </a:p>
          <a:p>
            <a:endParaRPr lang="el-GR" sz="1600" b="1" dirty="0"/>
          </a:p>
          <a:p>
            <a:endParaRPr lang="el-GR" sz="1600" b="1" dirty="0"/>
          </a:p>
          <a:p>
            <a:endParaRPr lang="el-GR" sz="1600" b="1" dirty="0"/>
          </a:p>
          <a:p>
            <a:endParaRPr lang="el-GR" sz="1600" b="1" dirty="0"/>
          </a:p>
        </p:txBody>
      </p:sp>
      <p:pic>
        <p:nvPicPr>
          <p:cNvPr id="5" name="Picture 4">
            <a:extLst>
              <a:ext uri="{FF2B5EF4-FFF2-40B4-BE49-F238E27FC236}">
                <a16:creationId xmlns:a16="http://schemas.microsoft.com/office/drawing/2014/main" id="{CED382DE-8EE3-4FDE-A101-4F3BE8740090}"/>
              </a:ext>
            </a:extLst>
          </p:cNvPr>
          <p:cNvPicPr>
            <a:picLocks noChangeAspect="1"/>
          </p:cNvPicPr>
          <p:nvPr/>
        </p:nvPicPr>
        <p:blipFill>
          <a:blip r:embed="rId2"/>
          <a:stretch>
            <a:fillRect/>
          </a:stretch>
        </p:blipFill>
        <p:spPr>
          <a:xfrm>
            <a:off x="4963026" y="530040"/>
            <a:ext cx="3851789" cy="2718319"/>
          </a:xfrm>
          <a:prstGeom prst="rect">
            <a:avLst/>
          </a:prstGeom>
        </p:spPr>
      </p:pic>
      <p:pic>
        <p:nvPicPr>
          <p:cNvPr id="4" name="Picture 3">
            <a:extLst>
              <a:ext uri="{FF2B5EF4-FFF2-40B4-BE49-F238E27FC236}">
                <a16:creationId xmlns:a16="http://schemas.microsoft.com/office/drawing/2014/main" id="{AA28A022-5CA9-40D3-964F-E011BCBB6854}"/>
              </a:ext>
            </a:extLst>
          </p:cNvPr>
          <p:cNvPicPr>
            <a:picLocks noChangeAspect="1"/>
          </p:cNvPicPr>
          <p:nvPr/>
        </p:nvPicPr>
        <p:blipFill>
          <a:blip r:embed="rId3"/>
          <a:stretch>
            <a:fillRect/>
          </a:stretch>
        </p:blipFill>
        <p:spPr>
          <a:xfrm>
            <a:off x="4963026" y="3658985"/>
            <a:ext cx="3851789" cy="2283229"/>
          </a:xfrm>
          <a:prstGeom prst="rect">
            <a:avLst/>
          </a:prstGeom>
        </p:spPr>
      </p:pic>
    </p:spTree>
    <p:extLst>
      <p:ext uri="{BB962C8B-B14F-4D97-AF65-F5344CB8AC3E}">
        <p14:creationId xmlns:p14="http://schemas.microsoft.com/office/powerpoint/2010/main" val="284796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D9273-0E92-44A3-8A17-E661B0C9D814}"/>
              </a:ext>
            </a:extLst>
          </p:cNvPr>
          <p:cNvSpPr>
            <a:spLocks noGrp="1"/>
          </p:cNvSpPr>
          <p:nvPr>
            <p:ph type="title"/>
          </p:nvPr>
        </p:nvSpPr>
        <p:spPr>
          <a:xfrm>
            <a:off x="628650" y="365125"/>
            <a:ext cx="7886700" cy="1306443"/>
          </a:xfrm>
        </p:spPr>
        <p:txBody>
          <a:bodyPr>
            <a:normAutofit/>
          </a:bodyPr>
          <a:lstStyle/>
          <a:p>
            <a:r>
              <a:rPr lang="el-GR" sz="3500"/>
              <a:t>Τι είναι η συμβολή των κυμάτων;</a:t>
            </a:r>
          </a:p>
        </p:txBody>
      </p:sp>
      <p:sp>
        <p:nvSpPr>
          <p:cNvPr id="3" name="Content Placeholder 2">
            <a:extLst>
              <a:ext uri="{FF2B5EF4-FFF2-40B4-BE49-F238E27FC236}">
                <a16:creationId xmlns:a16="http://schemas.microsoft.com/office/drawing/2014/main" id="{6CE55857-4B10-4984-8BC8-6339141DF76F}"/>
              </a:ext>
            </a:extLst>
          </p:cNvPr>
          <p:cNvSpPr>
            <a:spLocks noGrp="1"/>
          </p:cNvSpPr>
          <p:nvPr>
            <p:ph idx="1"/>
          </p:nvPr>
        </p:nvSpPr>
        <p:spPr>
          <a:xfrm>
            <a:off x="628649" y="1671568"/>
            <a:ext cx="4486876" cy="4687029"/>
          </a:xfrm>
        </p:spPr>
        <p:txBody>
          <a:bodyPr>
            <a:normAutofit fontScale="85000" lnSpcReduction="10000"/>
          </a:bodyPr>
          <a:lstStyle/>
          <a:p>
            <a:r>
              <a:rPr lang="el-GR" sz="2400" b="1" dirty="0"/>
              <a:t>Τα φαινόμενα της συμβολής εκδηλώνονται ως μεταβολή της έντασης του φωτός και σχηματισμός ακολουθίας σκοτεινών και φωτεινών ζωνών που ονομάζονται ΚΡΟΣΣΟΙ ΣΥΜΒΟΛΗΣ</a:t>
            </a:r>
          </a:p>
          <a:p>
            <a:r>
              <a:rPr lang="el-GR" sz="2400" dirty="0"/>
              <a:t>Για να παρατηρηθεί συμβολή κυμάτων φωτός θα πρέπει </a:t>
            </a:r>
          </a:p>
          <a:p>
            <a:pPr lvl="1"/>
            <a:r>
              <a:rPr lang="el-GR" sz="2400" b="1" dirty="0"/>
              <a:t>Οι πηγές είναι σύμφωνες: </a:t>
            </a:r>
            <a:r>
              <a:rPr lang="el-GR" sz="2400" dirty="0"/>
              <a:t> Τα Η/Μ κύματα που εκπέμπονται από αυτές έχουν σταθερή διαφορά φάσης μεταξύ τους. </a:t>
            </a:r>
          </a:p>
          <a:p>
            <a:pPr lvl="1"/>
            <a:r>
              <a:rPr lang="el-GR" sz="2600" b="1" dirty="0"/>
              <a:t>Οι πηγές είναι μονοχρωματικές</a:t>
            </a:r>
            <a:r>
              <a:rPr lang="el-GR" sz="2600" dirty="0"/>
              <a:t>. Αυτό σημαίνει ότι πρέπει να εκπέμπουν κύμα συγκεκριμένου μήκους κύματος.</a:t>
            </a:r>
          </a:p>
          <a:p>
            <a:endParaRPr lang="el-GR" sz="1400" dirty="0"/>
          </a:p>
        </p:txBody>
      </p:sp>
      <p:pic>
        <p:nvPicPr>
          <p:cNvPr id="5122" name="Picture 2" descr="Get Answer) - The figure (Figure 1) shows the interference pattern obtained  in a...| Transtutors">
            <a:extLst>
              <a:ext uri="{FF2B5EF4-FFF2-40B4-BE49-F238E27FC236}">
                <a16:creationId xmlns:a16="http://schemas.microsoft.com/office/drawing/2014/main" id="{F1C4BA07-63BE-4F8C-A1D8-472619EFDC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98" b="-3"/>
          <a:stretch/>
        </p:blipFill>
        <p:spPr bwMode="auto">
          <a:xfrm>
            <a:off x="5115525" y="1904282"/>
            <a:ext cx="3399824" cy="310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5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7BBC-122C-4676-B0D9-90DFEC2D4648}"/>
              </a:ext>
            </a:extLst>
          </p:cNvPr>
          <p:cNvSpPr>
            <a:spLocks noGrp="1"/>
          </p:cNvSpPr>
          <p:nvPr>
            <p:ph type="title"/>
          </p:nvPr>
        </p:nvSpPr>
        <p:spPr>
          <a:xfrm>
            <a:off x="628650" y="365127"/>
            <a:ext cx="7886700" cy="783190"/>
          </a:xfrm>
        </p:spPr>
        <p:txBody>
          <a:bodyPr/>
          <a:lstStyle/>
          <a:p>
            <a:r>
              <a:rPr lang="el-GR" dirty="0"/>
              <a:t>Συμβολή φωτεινών κυμάτων</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D2F821-3BDD-4334-AA06-DB9BBB716E86}"/>
                  </a:ext>
                </a:extLst>
              </p:cNvPr>
              <p:cNvSpPr>
                <a:spLocks noGrp="1"/>
              </p:cNvSpPr>
              <p:nvPr>
                <p:ph idx="1"/>
              </p:nvPr>
            </p:nvSpPr>
            <p:spPr>
              <a:xfrm>
                <a:off x="628650" y="1424763"/>
                <a:ext cx="7886700" cy="4752200"/>
              </a:xfrm>
            </p:spPr>
            <p:txBody>
              <a:bodyPr>
                <a:normAutofit/>
              </a:bodyPr>
              <a:lstStyle/>
              <a:p>
                <a:r>
                  <a:rPr lang="el-GR" sz="2600" dirty="0"/>
                  <a:t>Δύο κύματα εκπεμπόμενα από κοινή πηγή μονοχρωματικού φωτός μήκους κύματος </a:t>
                </a:r>
                <a14:m>
                  <m:oMath xmlns:m="http://schemas.openxmlformats.org/officeDocument/2006/math">
                    <m:r>
                      <a:rPr lang="el-GR" sz="2600" b="0" i="1" smtClean="0">
                        <a:latin typeface="Cambria Math" panose="02040503050406030204" pitchFamily="18" charset="0"/>
                      </a:rPr>
                      <m:t>𝜆</m:t>
                    </m:r>
                  </m:oMath>
                </a14:m>
                <a:r>
                  <a:rPr lang="el-GR" sz="2600" dirty="0"/>
                  <a:t>,  συναντιούνται αφού έχουν διανύσει διαφορετικές αποστάσεις με διαφορά διαδρομής </a:t>
                </a:r>
                <a14:m>
                  <m:oMath xmlns:m="http://schemas.openxmlformats.org/officeDocument/2006/math">
                    <m:r>
                      <m:rPr>
                        <m:sty m:val="p"/>
                      </m:rPr>
                      <a:rPr lang="el-GR" sz="2600" b="0" i="0" smtClean="0">
                        <a:latin typeface="Cambria Math" panose="02040503050406030204" pitchFamily="18" charset="0"/>
                      </a:rPr>
                      <m:t>Δ</m:t>
                    </m:r>
                    <m:r>
                      <a:rPr lang="en-US" sz="2600" b="0" i="1" smtClean="0">
                        <a:latin typeface="Cambria Math" panose="02040503050406030204" pitchFamily="18" charset="0"/>
                      </a:rPr>
                      <m:t>𝐿</m:t>
                    </m:r>
                  </m:oMath>
                </a14:m>
                <a:r>
                  <a:rPr lang="el-GR" sz="2600" dirty="0"/>
                  <a:t>:</a:t>
                </a:r>
              </a:p>
              <a:p>
                <a:endParaRPr lang="el-GR" sz="2600" dirty="0"/>
              </a:p>
              <a:p>
                <a:pPr lvl="1"/>
                <a:r>
                  <a:rPr lang="el-GR" sz="2600" b="1" dirty="0"/>
                  <a:t>Πλήρως ενισχυτική συμβολή</a:t>
                </a:r>
              </a:p>
              <a:p>
                <a:pPr marL="342900" lvl="1" indent="0">
                  <a:buNone/>
                </a:pPr>
                <a14:m>
                  <m:oMathPara xmlns:m="http://schemas.openxmlformats.org/officeDocument/2006/math">
                    <m:oMathParaPr>
                      <m:jc m:val="centerGroup"/>
                    </m:oMathParaPr>
                    <m:oMath xmlns:m="http://schemas.openxmlformats.org/officeDocument/2006/math">
                      <m:f>
                        <m:fPr>
                          <m:ctrlPr>
                            <a:rPr lang="el-GR" sz="2600" i="1" smtClean="0">
                              <a:latin typeface="Cambria Math" panose="02040503050406030204" pitchFamily="18" charset="0"/>
                            </a:rPr>
                          </m:ctrlPr>
                        </m:fPr>
                        <m:num>
                          <m:r>
                            <m:rPr>
                              <m:sty m:val="p"/>
                            </m:rPr>
                            <a:rPr lang="el-GR" sz="2600" b="0" i="0" smtClean="0">
                              <a:latin typeface="Cambria Math" panose="02040503050406030204" pitchFamily="18" charset="0"/>
                            </a:rPr>
                            <m:t>Δ</m:t>
                          </m:r>
                          <m:r>
                            <a:rPr lang="en-US" sz="2600" b="0" i="1" smtClean="0">
                              <a:latin typeface="Cambria Math" panose="02040503050406030204" pitchFamily="18" charset="0"/>
                            </a:rPr>
                            <m:t>𝐿</m:t>
                          </m:r>
                        </m:num>
                        <m:den>
                          <m:r>
                            <a:rPr lang="el-GR" sz="2600" b="0" i="1" smtClean="0">
                              <a:latin typeface="Cambria Math" panose="02040503050406030204" pitchFamily="18" charset="0"/>
                            </a:rPr>
                            <m:t>𝜆</m:t>
                          </m:r>
                        </m:den>
                      </m:f>
                      <m:r>
                        <a:rPr lang="el-GR" sz="2600" b="0" i="1" smtClean="0">
                          <a:latin typeface="Cambria Math" panose="02040503050406030204" pitchFamily="18" charset="0"/>
                        </a:rPr>
                        <m:t>=0,1,2,…</m:t>
                      </m:r>
                    </m:oMath>
                  </m:oMathPara>
                </a14:m>
                <a:endParaRPr lang="el-GR" sz="2600" b="0" dirty="0"/>
              </a:p>
              <a:p>
                <a:pPr lvl="1"/>
                <a:r>
                  <a:rPr lang="el-GR" sz="2600" b="1" dirty="0"/>
                  <a:t>Πλήρως καταστρεπτική συμβολή</a:t>
                </a:r>
              </a:p>
              <a:p>
                <a:pPr marL="342900" lvl="1" indent="0">
                  <a:buNone/>
                </a:pPr>
                <a14:m>
                  <m:oMathPara xmlns:m="http://schemas.openxmlformats.org/officeDocument/2006/math">
                    <m:oMathParaPr>
                      <m:jc m:val="centerGroup"/>
                    </m:oMathParaPr>
                    <m:oMath xmlns:m="http://schemas.openxmlformats.org/officeDocument/2006/math">
                      <m:f>
                        <m:fPr>
                          <m:ctrlPr>
                            <a:rPr lang="el-GR" sz="2600" i="1" smtClean="0">
                              <a:latin typeface="Cambria Math" panose="02040503050406030204" pitchFamily="18" charset="0"/>
                            </a:rPr>
                          </m:ctrlPr>
                        </m:fPr>
                        <m:num>
                          <m:r>
                            <m:rPr>
                              <m:sty m:val="p"/>
                            </m:rPr>
                            <a:rPr lang="el-GR" sz="2600" b="0" i="0" smtClean="0">
                              <a:latin typeface="Cambria Math" panose="02040503050406030204" pitchFamily="18" charset="0"/>
                            </a:rPr>
                            <m:t>Δ</m:t>
                          </m:r>
                          <m:r>
                            <a:rPr lang="en-US" sz="2600" b="0" i="1" smtClean="0">
                              <a:latin typeface="Cambria Math" panose="02040503050406030204" pitchFamily="18" charset="0"/>
                            </a:rPr>
                            <m:t>𝐿</m:t>
                          </m:r>
                        </m:num>
                        <m:den>
                          <m:r>
                            <a:rPr lang="el-GR" sz="2600" b="0" i="1" smtClean="0">
                              <a:latin typeface="Cambria Math" panose="02040503050406030204" pitchFamily="18" charset="0"/>
                            </a:rPr>
                            <m:t>𝜆</m:t>
                          </m:r>
                        </m:den>
                      </m:f>
                      <m:r>
                        <a:rPr lang="el-GR" sz="2600" b="0" i="1" smtClean="0">
                          <a:latin typeface="Cambria Math" panose="02040503050406030204" pitchFamily="18" charset="0"/>
                        </a:rPr>
                        <m:t>=</m:t>
                      </m:r>
                      <m:f>
                        <m:fPr>
                          <m:ctrlPr>
                            <a:rPr lang="el-GR" sz="2600" b="0" i="1" smtClean="0">
                              <a:latin typeface="Cambria Math" panose="02040503050406030204" pitchFamily="18" charset="0"/>
                            </a:rPr>
                          </m:ctrlPr>
                        </m:fPr>
                        <m:num>
                          <m:r>
                            <a:rPr lang="el-GR" sz="2600" b="0" i="1" smtClean="0">
                              <a:latin typeface="Cambria Math" panose="02040503050406030204" pitchFamily="18" charset="0"/>
                            </a:rPr>
                            <m:t>1</m:t>
                          </m:r>
                        </m:num>
                        <m:den>
                          <m:r>
                            <a:rPr lang="el-GR" sz="2600" b="0" i="1" smtClean="0">
                              <a:latin typeface="Cambria Math" panose="02040503050406030204" pitchFamily="18" charset="0"/>
                            </a:rPr>
                            <m:t>2</m:t>
                          </m:r>
                        </m:den>
                      </m:f>
                      <m:r>
                        <a:rPr lang="el-GR" sz="2600" b="0" i="1" smtClean="0">
                          <a:latin typeface="Cambria Math" panose="02040503050406030204" pitchFamily="18" charset="0"/>
                        </a:rPr>
                        <m:t>,</m:t>
                      </m:r>
                      <m:f>
                        <m:fPr>
                          <m:ctrlPr>
                            <a:rPr lang="el-GR" sz="2600" b="0" i="1" smtClean="0">
                              <a:latin typeface="Cambria Math" panose="02040503050406030204" pitchFamily="18" charset="0"/>
                            </a:rPr>
                          </m:ctrlPr>
                        </m:fPr>
                        <m:num>
                          <m:r>
                            <a:rPr lang="el-GR" sz="2600" b="0" i="1" smtClean="0">
                              <a:latin typeface="Cambria Math" panose="02040503050406030204" pitchFamily="18" charset="0"/>
                            </a:rPr>
                            <m:t>3</m:t>
                          </m:r>
                        </m:num>
                        <m:den>
                          <m:r>
                            <a:rPr lang="el-GR" sz="2600" b="0" i="1" smtClean="0">
                              <a:latin typeface="Cambria Math" panose="02040503050406030204" pitchFamily="18" charset="0"/>
                            </a:rPr>
                            <m:t>2</m:t>
                          </m:r>
                        </m:den>
                      </m:f>
                      <m:r>
                        <a:rPr lang="el-GR" sz="2600" b="0" i="1" smtClean="0">
                          <a:latin typeface="Cambria Math" panose="02040503050406030204" pitchFamily="18" charset="0"/>
                        </a:rPr>
                        <m:t>,</m:t>
                      </m:r>
                      <m:f>
                        <m:fPr>
                          <m:ctrlPr>
                            <a:rPr lang="el-GR" sz="2600" b="0" i="1" smtClean="0">
                              <a:latin typeface="Cambria Math" panose="02040503050406030204" pitchFamily="18" charset="0"/>
                            </a:rPr>
                          </m:ctrlPr>
                        </m:fPr>
                        <m:num>
                          <m:r>
                            <a:rPr lang="el-GR" sz="2600" b="0" i="1" smtClean="0">
                              <a:latin typeface="Cambria Math" panose="02040503050406030204" pitchFamily="18" charset="0"/>
                            </a:rPr>
                            <m:t>5</m:t>
                          </m:r>
                        </m:num>
                        <m:den>
                          <m:r>
                            <a:rPr lang="el-GR" sz="2600" b="0" i="1" smtClean="0">
                              <a:latin typeface="Cambria Math" panose="02040503050406030204" pitchFamily="18" charset="0"/>
                            </a:rPr>
                            <m:t>2</m:t>
                          </m:r>
                        </m:den>
                      </m:f>
                      <m:r>
                        <a:rPr lang="el-GR" sz="2600" b="0" i="1" smtClean="0">
                          <a:latin typeface="Cambria Math" panose="02040503050406030204" pitchFamily="18" charset="0"/>
                        </a:rPr>
                        <m:t>,…</m:t>
                      </m:r>
                    </m:oMath>
                  </m:oMathPara>
                </a14:m>
                <a:endParaRPr lang="el-GR" sz="2600" b="1" dirty="0"/>
              </a:p>
            </p:txBody>
          </p:sp>
        </mc:Choice>
        <mc:Fallback>
          <p:sp>
            <p:nvSpPr>
              <p:cNvPr id="3" name="Content Placeholder 2">
                <a:extLst>
                  <a:ext uri="{FF2B5EF4-FFF2-40B4-BE49-F238E27FC236}">
                    <a16:creationId xmlns:a16="http://schemas.microsoft.com/office/drawing/2014/main" id="{6BD2F821-3BDD-4334-AA06-DB9BBB716E86}"/>
                  </a:ext>
                </a:extLst>
              </p:cNvPr>
              <p:cNvSpPr>
                <a:spLocks noGrp="1" noRot="1" noChangeAspect="1" noMove="1" noResize="1" noEditPoints="1" noAdjustHandles="1" noChangeArrowheads="1" noChangeShapeType="1" noTextEdit="1"/>
              </p:cNvSpPr>
              <p:nvPr>
                <p:ph idx="1"/>
              </p:nvPr>
            </p:nvSpPr>
            <p:spPr>
              <a:xfrm>
                <a:off x="628650" y="1424763"/>
                <a:ext cx="7886700" cy="4752200"/>
              </a:xfrm>
              <a:blipFill>
                <a:blip r:embed="rId2"/>
                <a:stretch>
                  <a:fillRect l="-1159" t="-2054"/>
                </a:stretch>
              </a:blipFill>
            </p:spPr>
            <p:txBody>
              <a:bodyPr/>
              <a:lstStyle/>
              <a:p>
                <a:r>
                  <a:rPr lang="el-GR">
                    <a:noFill/>
                  </a:rPr>
                  <a:t> </a:t>
                </a:r>
              </a:p>
            </p:txBody>
          </p:sp>
        </mc:Fallback>
      </mc:AlternateContent>
    </p:spTree>
    <p:extLst>
      <p:ext uri="{BB962C8B-B14F-4D97-AF65-F5344CB8AC3E}">
        <p14:creationId xmlns:p14="http://schemas.microsoft.com/office/powerpoint/2010/main" val="420842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A215-D4C3-4C12-8456-2CA8C2A7FC48}"/>
              </a:ext>
            </a:extLst>
          </p:cNvPr>
          <p:cNvSpPr>
            <a:spLocks noGrp="1"/>
          </p:cNvSpPr>
          <p:nvPr>
            <p:ph type="title"/>
          </p:nvPr>
        </p:nvSpPr>
        <p:spPr>
          <a:xfrm>
            <a:off x="628650" y="365126"/>
            <a:ext cx="7886700" cy="1126049"/>
          </a:xfrm>
        </p:spPr>
        <p:txBody>
          <a:bodyPr/>
          <a:lstStyle/>
          <a:p>
            <a:r>
              <a:rPr lang="el-GR" dirty="0"/>
              <a:t>Τι είναι το συμβολόμετρο;</a:t>
            </a:r>
          </a:p>
        </p:txBody>
      </p:sp>
      <p:sp>
        <p:nvSpPr>
          <p:cNvPr id="3" name="Content Placeholder 2">
            <a:extLst>
              <a:ext uri="{FF2B5EF4-FFF2-40B4-BE49-F238E27FC236}">
                <a16:creationId xmlns:a16="http://schemas.microsoft.com/office/drawing/2014/main" id="{2469BB8D-D88F-4619-A349-1D6D89A23332}"/>
              </a:ext>
            </a:extLst>
          </p:cNvPr>
          <p:cNvSpPr>
            <a:spLocks noGrp="1"/>
          </p:cNvSpPr>
          <p:nvPr>
            <p:ph idx="1"/>
          </p:nvPr>
        </p:nvSpPr>
        <p:spPr>
          <a:xfrm>
            <a:off x="628650" y="1690689"/>
            <a:ext cx="7886700" cy="4486274"/>
          </a:xfrm>
        </p:spPr>
        <p:txBody>
          <a:bodyPr>
            <a:normAutofit/>
          </a:bodyPr>
          <a:lstStyle/>
          <a:p>
            <a:r>
              <a:rPr lang="el-GR" sz="2400" dirty="0"/>
              <a:t>Το </a:t>
            </a:r>
            <a:r>
              <a:rPr lang="el-GR" sz="2400" b="1" dirty="0"/>
              <a:t>συμβολόμετρο</a:t>
            </a:r>
            <a:r>
              <a:rPr lang="el-GR" sz="2400" dirty="0"/>
              <a:t> είναι μια συσκευή που μπορεί να χρησιμοποιηθεί για τη </a:t>
            </a:r>
            <a:r>
              <a:rPr lang="el-GR" sz="2400" b="1" dirty="0"/>
              <a:t>μέτρηση μηκών ή μεταβολής μηκών</a:t>
            </a:r>
            <a:r>
              <a:rPr lang="el-GR" sz="2400" dirty="0"/>
              <a:t> χρησιμοποιώντας κροσσούς συμβολής.</a:t>
            </a:r>
          </a:p>
          <a:p>
            <a:endParaRPr lang="el-GR" sz="2400" dirty="0"/>
          </a:p>
          <a:p>
            <a:r>
              <a:rPr lang="el-GR" sz="2400" dirty="0"/>
              <a:t>Στο </a:t>
            </a:r>
            <a:r>
              <a:rPr lang="el-GR" sz="2400" b="1" dirty="0"/>
              <a:t>συμβολόμετρο του </a:t>
            </a:r>
            <a:r>
              <a:rPr lang="en-US" sz="2400" b="1" dirty="0"/>
              <a:t>Michelson</a:t>
            </a:r>
            <a:r>
              <a:rPr lang="el-GR" sz="2400" b="1" dirty="0"/>
              <a:t> </a:t>
            </a:r>
            <a:r>
              <a:rPr lang="el-GR" sz="2400" dirty="0"/>
              <a:t>ένα φωτεινό κύμα χωρίζεται σε δύο δέσμες οι οποίες αφού διατρέξουν διαδρομές διαφορετικού μήκους, επανασυντίθενται και δημιουργούν κροσσούς συμβολής. </a:t>
            </a:r>
          </a:p>
        </p:txBody>
      </p:sp>
    </p:spTree>
    <p:extLst>
      <p:ext uri="{BB962C8B-B14F-4D97-AF65-F5344CB8AC3E}">
        <p14:creationId xmlns:p14="http://schemas.microsoft.com/office/powerpoint/2010/main" val="247968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4DC8-1977-4E56-B3CD-B2C59F961DE8}"/>
              </a:ext>
            </a:extLst>
          </p:cNvPr>
          <p:cNvSpPr>
            <a:spLocks noGrp="1"/>
          </p:cNvSpPr>
          <p:nvPr>
            <p:ph type="title"/>
          </p:nvPr>
        </p:nvSpPr>
        <p:spPr>
          <a:xfrm>
            <a:off x="429369" y="238539"/>
            <a:ext cx="8263890" cy="1434415"/>
          </a:xfrm>
        </p:spPr>
        <p:txBody>
          <a:bodyPr anchor="b">
            <a:normAutofit/>
          </a:bodyPr>
          <a:lstStyle/>
          <a:p>
            <a:r>
              <a:rPr lang="el-GR" sz="4700" dirty="0"/>
              <a:t>Το πείραμα του </a:t>
            </a:r>
            <a:r>
              <a:rPr lang="en-US" sz="4700" dirty="0"/>
              <a:t>Michelson</a:t>
            </a:r>
            <a:endParaRPr lang="el-GR" sz="4700" dirty="0"/>
          </a:p>
        </p:txBody>
      </p:sp>
      <p:sp>
        <p:nvSpPr>
          <p:cNvPr id="3" name="Content Placeholder 2">
            <a:extLst>
              <a:ext uri="{FF2B5EF4-FFF2-40B4-BE49-F238E27FC236}">
                <a16:creationId xmlns:a16="http://schemas.microsoft.com/office/drawing/2014/main" id="{BCFCDF1A-F331-4C4F-A049-4F83BBB7E2CE}"/>
              </a:ext>
            </a:extLst>
          </p:cNvPr>
          <p:cNvSpPr>
            <a:spLocks noGrp="1"/>
          </p:cNvSpPr>
          <p:nvPr>
            <p:ph idx="1"/>
          </p:nvPr>
        </p:nvSpPr>
        <p:spPr>
          <a:xfrm>
            <a:off x="429369" y="2071316"/>
            <a:ext cx="5035164" cy="4119172"/>
          </a:xfrm>
        </p:spPr>
        <p:txBody>
          <a:bodyPr anchor="t">
            <a:normAutofit/>
          </a:bodyPr>
          <a:lstStyle/>
          <a:p>
            <a:r>
              <a:rPr lang="el-GR" sz="1800" b="0" i="0">
                <a:effectLst/>
                <a:latin typeface="Times New Roman" panose="02020603050405020304" pitchFamily="18" charset="0"/>
              </a:rPr>
              <a:t>Η πηγή παράγει μια μονοχρωματική δέσμη φωτός, ένα τμήμα της οποίας ανακλάται στο ημικάτοπτρο και φτάνει στο κάτοπτρο Μ</a:t>
            </a:r>
            <a:r>
              <a:rPr lang="el-GR" sz="1800" b="0" i="0" baseline="-25000">
                <a:effectLst/>
                <a:latin typeface="Times New Roman" panose="02020603050405020304" pitchFamily="18" charset="0"/>
              </a:rPr>
              <a:t>1</a:t>
            </a:r>
            <a:r>
              <a:rPr lang="el-GR" sz="1800" b="0" i="0">
                <a:effectLst/>
                <a:latin typeface="Times New Roman" panose="02020603050405020304" pitchFamily="18" charset="0"/>
              </a:rPr>
              <a:t> ενώ το υπόλοιπο της δέσμης διαθλάται σ' αυτό και φτάνει στο κάτοπτρο Μ</a:t>
            </a:r>
            <a:r>
              <a:rPr lang="el-GR" sz="1800" b="0" i="0" baseline="-25000">
                <a:effectLst/>
                <a:latin typeface="Times New Roman" panose="02020603050405020304" pitchFamily="18" charset="0"/>
              </a:rPr>
              <a:t>2</a:t>
            </a:r>
            <a:r>
              <a:rPr lang="el-GR" sz="1800" b="0" i="0">
                <a:effectLst/>
                <a:latin typeface="Times New Roman" panose="02020603050405020304" pitchFamily="18" charset="0"/>
              </a:rPr>
              <a:t>. </a:t>
            </a:r>
          </a:p>
          <a:p>
            <a:r>
              <a:rPr lang="el-GR" sz="1800" b="0" i="0">
                <a:effectLst/>
                <a:latin typeface="Times New Roman" panose="02020603050405020304" pitchFamily="18" charset="0"/>
              </a:rPr>
              <a:t>Στον ανιχνευτή καταλήγουν δύο δέσμες: αυτή που ανακλάται στο Μ</a:t>
            </a:r>
            <a:r>
              <a:rPr lang="el-GR" sz="1800" b="0" i="0" baseline="-25000">
                <a:effectLst/>
                <a:latin typeface="Times New Roman" panose="02020603050405020304" pitchFamily="18" charset="0"/>
              </a:rPr>
              <a:t>1</a:t>
            </a:r>
            <a:r>
              <a:rPr lang="el-GR" sz="1800" b="0" i="0">
                <a:effectLst/>
                <a:latin typeface="Times New Roman" panose="02020603050405020304" pitchFamily="18" charset="0"/>
              </a:rPr>
              <a:t> και στη συνέχεια διαθλάται στο ημικάτοπτρο και αυτή που ανακλάται πρώτα στο Μ</a:t>
            </a:r>
            <a:r>
              <a:rPr lang="el-GR" sz="1800" b="0" i="0" baseline="-25000">
                <a:effectLst/>
                <a:latin typeface="Times New Roman" panose="02020603050405020304" pitchFamily="18" charset="0"/>
              </a:rPr>
              <a:t>2</a:t>
            </a:r>
            <a:r>
              <a:rPr lang="el-GR" sz="1800" b="0" i="0">
                <a:effectLst/>
                <a:latin typeface="Times New Roman" panose="02020603050405020304" pitchFamily="18" charset="0"/>
              </a:rPr>
              <a:t> και μετά στο ημικάτοπτρο. </a:t>
            </a:r>
          </a:p>
          <a:p>
            <a:r>
              <a:rPr lang="el-GR" sz="1800" b="0" i="0">
                <a:effectLst/>
                <a:latin typeface="Times New Roman" panose="02020603050405020304" pitchFamily="18" charset="0"/>
              </a:rPr>
              <a:t>Οι δέσμες συμβάλλουν και δίνουν μια εικόνα κροσσών συμβολής όπως αυτή που φαίνεται στο σχήμα 6.2γ. Συνοπτικά οι διαδρομές που διανύουν οι συμβάλλουσες δέσμες είναι  ΠΔΜ</a:t>
            </a:r>
            <a:r>
              <a:rPr lang="el-GR" sz="1800" b="0" i="0" baseline="-25000">
                <a:effectLst/>
                <a:latin typeface="Times New Roman" panose="02020603050405020304" pitchFamily="18" charset="0"/>
              </a:rPr>
              <a:t>1</a:t>
            </a:r>
            <a:r>
              <a:rPr lang="el-GR" sz="1800" b="0" i="0">
                <a:effectLst/>
                <a:latin typeface="Times New Roman" panose="02020603050405020304" pitchFamily="18" charset="0"/>
              </a:rPr>
              <a:t>ΔΑ και ΠΔΜ</a:t>
            </a:r>
            <a:r>
              <a:rPr lang="el-GR" sz="1800" b="0" i="0" baseline="-25000">
                <a:effectLst/>
                <a:latin typeface="Times New Roman" panose="02020603050405020304" pitchFamily="18" charset="0"/>
              </a:rPr>
              <a:t>2</a:t>
            </a:r>
            <a:r>
              <a:rPr lang="el-GR" sz="1800" b="0" i="0">
                <a:effectLst/>
                <a:latin typeface="Times New Roman" panose="02020603050405020304" pitchFamily="18" charset="0"/>
              </a:rPr>
              <a:t>ΔΑ.</a:t>
            </a:r>
            <a:endParaRPr lang="el-GR" sz="1800"/>
          </a:p>
        </p:txBody>
      </p:sp>
      <p:pic>
        <p:nvPicPr>
          <p:cNvPr id="7" name="Picture 6">
            <a:extLst>
              <a:ext uri="{FF2B5EF4-FFF2-40B4-BE49-F238E27FC236}">
                <a16:creationId xmlns:a16="http://schemas.microsoft.com/office/drawing/2014/main" id="{E7A15607-E1D7-4AEF-BB48-05B19DC19F95}"/>
              </a:ext>
            </a:extLst>
          </p:cNvPr>
          <p:cNvPicPr>
            <a:picLocks noChangeAspect="1"/>
          </p:cNvPicPr>
          <p:nvPr/>
        </p:nvPicPr>
        <p:blipFill rotWithShape="1">
          <a:blip r:embed="rId2"/>
          <a:srcRect l="10260" r="4551" b="2"/>
          <a:stretch/>
        </p:blipFill>
        <p:spPr>
          <a:xfrm>
            <a:off x="5756743" y="2093976"/>
            <a:ext cx="2955798" cy="4096512"/>
          </a:xfrm>
          <a:prstGeom prst="rect">
            <a:avLst/>
          </a:prstGeom>
        </p:spPr>
      </p:pic>
    </p:spTree>
    <p:extLst>
      <p:ext uri="{BB962C8B-B14F-4D97-AF65-F5344CB8AC3E}">
        <p14:creationId xmlns:p14="http://schemas.microsoft.com/office/powerpoint/2010/main" val="365888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4DC8-1977-4E56-B3CD-B2C59F961DE8}"/>
              </a:ext>
            </a:extLst>
          </p:cNvPr>
          <p:cNvSpPr>
            <a:spLocks noGrp="1"/>
          </p:cNvSpPr>
          <p:nvPr>
            <p:ph type="title"/>
          </p:nvPr>
        </p:nvSpPr>
        <p:spPr>
          <a:xfrm>
            <a:off x="429369" y="238539"/>
            <a:ext cx="8263890" cy="1128689"/>
          </a:xfrm>
        </p:spPr>
        <p:txBody>
          <a:bodyPr anchor="b">
            <a:normAutofit/>
          </a:bodyPr>
          <a:lstStyle/>
          <a:p>
            <a:r>
              <a:rPr lang="el-GR" sz="4700" dirty="0"/>
              <a:t>Το πείραμα</a:t>
            </a:r>
            <a:r>
              <a:rPr lang="en-US" sz="4700" dirty="0"/>
              <a:t> </a:t>
            </a:r>
            <a:r>
              <a:rPr lang="el-GR" sz="4700" dirty="0"/>
              <a:t>του </a:t>
            </a:r>
            <a:r>
              <a:rPr lang="en-US" sz="4700" dirty="0"/>
              <a:t>Michelson</a:t>
            </a:r>
            <a:endParaRPr lang="el-GR" sz="4700" dirty="0"/>
          </a:p>
        </p:txBody>
      </p:sp>
      <p:sp>
        <p:nvSpPr>
          <p:cNvPr id="3" name="Content Placeholder 2">
            <a:extLst>
              <a:ext uri="{FF2B5EF4-FFF2-40B4-BE49-F238E27FC236}">
                <a16:creationId xmlns:a16="http://schemas.microsoft.com/office/drawing/2014/main" id="{BCFCDF1A-F331-4C4F-A049-4F83BBB7E2CE}"/>
              </a:ext>
            </a:extLst>
          </p:cNvPr>
          <p:cNvSpPr>
            <a:spLocks noGrp="1"/>
          </p:cNvSpPr>
          <p:nvPr>
            <p:ph idx="1"/>
          </p:nvPr>
        </p:nvSpPr>
        <p:spPr>
          <a:xfrm>
            <a:off x="429369" y="2014148"/>
            <a:ext cx="5035164" cy="4283304"/>
          </a:xfrm>
        </p:spPr>
        <p:txBody>
          <a:bodyPr anchor="t">
            <a:normAutofit lnSpcReduction="10000"/>
          </a:bodyPr>
          <a:lstStyle/>
          <a:p>
            <a:r>
              <a:rPr lang="el-GR" sz="2200" b="0" i="0" dirty="0">
                <a:solidFill>
                  <a:srgbClr val="000000"/>
                </a:solidFill>
                <a:effectLst/>
                <a:latin typeface="Times New Roman" panose="02020603050405020304" pitchFamily="18" charset="0"/>
              </a:rPr>
              <a:t>Ρυθμίζουμε τις αποστάσεις ΠΔ, ΔΜ</a:t>
            </a:r>
            <a:r>
              <a:rPr lang="el-GR" sz="2200" b="0" i="0" baseline="-25000" dirty="0">
                <a:solidFill>
                  <a:srgbClr val="000000"/>
                </a:solidFill>
                <a:effectLst/>
                <a:latin typeface="Times New Roman" panose="02020603050405020304" pitchFamily="18" charset="0"/>
              </a:rPr>
              <a:t>1</a:t>
            </a:r>
            <a:r>
              <a:rPr lang="el-GR" sz="2200" b="0" i="0" dirty="0">
                <a:solidFill>
                  <a:srgbClr val="000000"/>
                </a:solidFill>
                <a:effectLst/>
                <a:latin typeface="Times New Roman" panose="02020603050405020304" pitchFamily="18" charset="0"/>
              </a:rPr>
              <a:t>, ΔΜ</a:t>
            </a:r>
            <a:r>
              <a:rPr lang="el-GR" sz="2200" b="0" i="0" baseline="-25000" dirty="0">
                <a:solidFill>
                  <a:srgbClr val="000000"/>
                </a:solidFill>
                <a:effectLst/>
                <a:latin typeface="Times New Roman" panose="02020603050405020304" pitchFamily="18" charset="0"/>
              </a:rPr>
              <a:t>2</a:t>
            </a:r>
            <a:r>
              <a:rPr lang="el-GR" sz="2200" b="0" i="0" dirty="0">
                <a:solidFill>
                  <a:srgbClr val="000000"/>
                </a:solidFill>
                <a:effectLst/>
                <a:latin typeface="Times New Roman" panose="02020603050405020304" pitchFamily="18" charset="0"/>
              </a:rPr>
              <a:t>,  ΔΑ να είναι όλες ακριβώς ίσες με L. </a:t>
            </a:r>
            <a:endParaRPr lang="en-US" sz="2200" b="0" i="0" dirty="0">
              <a:solidFill>
                <a:srgbClr val="000000"/>
              </a:solidFill>
              <a:effectLst/>
              <a:latin typeface="Times New Roman" panose="02020603050405020304" pitchFamily="18" charset="0"/>
            </a:endParaRPr>
          </a:p>
          <a:p>
            <a:r>
              <a:rPr lang="el-GR" sz="2200" b="0" i="0" dirty="0">
                <a:solidFill>
                  <a:srgbClr val="000000"/>
                </a:solidFill>
                <a:effectLst/>
                <a:latin typeface="Times New Roman" panose="02020603050405020304" pitchFamily="18" charset="0"/>
              </a:rPr>
              <a:t>Έστω ότι ο άξονας ΠΔΜ</a:t>
            </a:r>
            <a:r>
              <a:rPr lang="el-GR" sz="2200" b="0" i="0" baseline="-25000" dirty="0">
                <a:solidFill>
                  <a:srgbClr val="000000"/>
                </a:solidFill>
                <a:effectLst/>
                <a:latin typeface="Times New Roman" panose="02020603050405020304" pitchFamily="18" charset="0"/>
              </a:rPr>
              <a:t>2</a:t>
            </a:r>
            <a:r>
              <a:rPr lang="el-GR" sz="2200" b="0" i="0" dirty="0">
                <a:solidFill>
                  <a:srgbClr val="000000"/>
                </a:solidFill>
                <a:effectLst/>
                <a:latin typeface="Times New Roman" panose="02020603050405020304" pitchFamily="18" charset="0"/>
              </a:rPr>
              <a:t> είναι παράλληλος με την ταχύτητα της Γης και ότι η μονοχρωματική δέσμη εκπέμπεται με φορά αντίθετη αυτής της κίνησης της Γης. </a:t>
            </a:r>
            <a:endParaRPr lang="en-US" sz="2200" b="0" i="0" dirty="0">
              <a:solidFill>
                <a:srgbClr val="000000"/>
              </a:solidFill>
              <a:effectLst/>
              <a:latin typeface="Times New Roman" panose="02020603050405020304" pitchFamily="18" charset="0"/>
            </a:endParaRPr>
          </a:p>
          <a:p>
            <a:r>
              <a:rPr lang="el-GR" sz="2200" b="0" i="0" dirty="0">
                <a:solidFill>
                  <a:srgbClr val="000000"/>
                </a:solidFill>
                <a:effectLst/>
                <a:latin typeface="Times New Roman" panose="02020603050405020304" pitchFamily="18" charset="0"/>
              </a:rPr>
              <a:t>Υπενθυμίζουμε ότι το τραπέζι μπορεί να στρέφεται επομένως υπάρχει κάποια θέση του τραπεζιού για την οποία θα συμβαίνει αυτό. </a:t>
            </a:r>
            <a:endParaRPr lang="en-US" sz="2200" b="0" i="0" dirty="0">
              <a:solidFill>
                <a:srgbClr val="000000"/>
              </a:solidFill>
              <a:effectLst/>
              <a:latin typeface="Times New Roman" panose="02020603050405020304" pitchFamily="18" charset="0"/>
            </a:endParaRPr>
          </a:p>
          <a:p>
            <a:r>
              <a:rPr lang="el-GR" sz="2200" b="0" i="0" dirty="0">
                <a:solidFill>
                  <a:srgbClr val="000000"/>
                </a:solidFill>
                <a:effectLst/>
                <a:latin typeface="Times New Roman" panose="02020603050405020304" pitchFamily="18" charset="0"/>
              </a:rPr>
              <a:t>Η Γη κινείται στο διάστημα με μέση ταχύτητα υ = 30 x 10</a:t>
            </a:r>
            <a:r>
              <a:rPr lang="el-GR" sz="2200" b="0" i="0" baseline="30000" dirty="0">
                <a:solidFill>
                  <a:srgbClr val="000000"/>
                </a:solidFill>
                <a:effectLst/>
                <a:latin typeface="Times New Roman" panose="02020603050405020304" pitchFamily="18" charset="0"/>
              </a:rPr>
              <a:t>3</a:t>
            </a:r>
            <a:r>
              <a:rPr lang="el-GR" sz="2200" b="0" i="0" dirty="0">
                <a:solidFill>
                  <a:srgbClr val="000000"/>
                </a:solidFill>
                <a:effectLst/>
                <a:latin typeface="Times New Roman" panose="02020603050405020304" pitchFamily="18" charset="0"/>
              </a:rPr>
              <a:t>m/s.</a:t>
            </a:r>
            <a:endParaRPr lang="el-GR" sz="2200" dirty="0"/>
          </a:p>
        </p:txBody>
      </p:sp>
      <p:pic>
        <p:nvPicPr>
          <p:cNvPr id="7" name="Picture 6">
            <a:extLst>
              <a:ext uri="{FF2B5EF4-FFF2-40B4-BE49-F238E27FC236}">
                <a16:creationId xmlns:a16="http://schemas.microsoft.com/office/drawing/2014/main" id="{E7A15607-E1D7-4AEF-BB48-05B19DC19F95}"/>
              </a:ext>
            </a:extLst>
          </p:cNvPr>
          <p:cNvPicPr>
            <a:picLocks noChangeAspect="1"/>
          </p:cNvPicPr>
          <p:nvPr/>
        </p:nvPicPr>
        <p:blipFill rotWithShape="1">
          <a:blip r:embed="rId2"/>
          <a:srcRect l="10260" r="4551" b="2"/>
          <a:stretch/>
        </p:blipFill>
        <p:spPr>
          <a:xfrm>
            <a:off x="5756743" y="2093976"/>
            <a:ext cx="2955798" cy="4096512"/>
          </a:xfrm>
          <a:prstGeom prst="rect">
            <a:avLst/>
          </a:prstGeom>
        </p:spPr>
      </p:pic>
    </p:spTree>
    <p:extLst>
      <p:ext uri="{BB962C8B-B14F-4D97-AF65-F5344CB8AC3E}">
        <p14:creationId xmlns:p14="http://schemas.microsoft.com/office/powerpoint/2010/main" val="88113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32CD08A-AD97-4474-AD9C-3A11969527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1629663"/>
            <a:ext cx="8178799" cy="359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77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F2AC-F597-41A2-B866-31B43AAB9CDF}"/>
              </a:ext>
            </a:extLst>
          </p:cNvPr>
          <p:cNvSpPr>
            <a:spLocks noGrp="1"/>
          </p:cNvSpPr>
          <p:nvPr>
            <p:ph type="title"/>
          </p:nvPr>
        </p:nvSpPr>
        <p:spPr>
          <a:xfrm>
            <a:off x="628650" y="365126"/>
            <a:ext cx="7886700" cy="985209"/>
          </a:xfrm>
        </p:spPr>
        <p:txBody>
          <a:bodyPr/>
          <a:lstStyle/>
          <a:p>
            <a:r>
              <a:rPr lang="el-GR" dirty="0"/>
              <a:t>Υπολογισμοί</a:t>
            </a:r>
          </a:p>
        </p:txBody>
      </p:sp>
      <p:sp>
        <p:nvSpPr>
          <p:cNvPr id="3" name="Content Placeholder 2">
            <a:extLst>
              <a:ext uri="{FF2B5EF4-FFF2-40B4-BE49-F238E27FC236}">
                <a16:creationId xmlns:a16="http://schemas.microsoft.com/office/drawing/2014/main" id="{517D8A03-68F4-4492-8BBC-1B4C042A66EB}"/>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M</a:t>
            </a:r>
            <a:r>
              <a:rPr lang="el-GR" b="0" i="0" dirty="0">
                <a:solidFill>
                  <a:srgbClr val="000000"/>
                </a:solidFill>
                <a:effectLst/>
                <a:latin typeface="Times New Roman" panose="02020603050405020304" pitchFamily="18" charset="0"/>
              </a:rPr>
              <a:t>ετασχηματισμο</a:t>
            </a:r>
            <a:r>
              <a:rPr lang="el-GR" dirty="0">
                <a:solidFill>
                  <a:srgbClr val="000000"/>
                </a:solidFill>
                <a:latin typeface="Times New Roman" panose="02020603050405020304" pitchFamily="18" charset="0"/>
              </a:rPr>
              <a:t>ί</a:t>
            </a:r>
            <a:r>
              <a:rPr lang="el-GR" b="0" i="0" dirty="0">
                <a:solidFill>
                  <a:srgbClr val="000000"/>
                </a:solidFill>
                <a:effectLst/>
                <a:latin typeface="Times New Roman" panose="02020603050405020304" pitchFamily="18" charset="0"/>
              </a:rPr>
              <a:t> του Γαλιλαίου στον άξονα ΠΔΜ</a:t>
            </a:r>
            <a:r>
              <a:rPr lang="el-GR" b="0" i="0" baseline="-25000" dirty="0">
                <a:solidFill>
                  <a:srgbClr val="000000"/>
                </a:solidFill>
                <a:effectLst/>
                <a:latin typeface="Times New Roman" panose="02020603050405020304" pitchFamily="18" charset="0"/>
              </a:rPr>
              <a:t>2</a:t>
            </a:r>
            <a:r>
              <a:rPr lang="el-GR" baseline="-25000" dirty="0">
                <a:solidFill>
                  <a:srgbClr val="000000"/>
                </a:solidFill>
                <a:latin typeface="Times New Roman" panose="02020603050405020304" pitchFamily="18" charset="0"/>
              </a:rPr>
              <a:t>:</a:t>
            </a:r>
          </a:p>
          <a:p>
            <a:pPr marL="0" indent="0">
              <a:buNone/>
            </a:pPr>
            <a:endParaRPr lang="el-GR" dirty="0"/>
          </a:p>
        </p:txBody>
      </p:sp>
      <p:pic>
        <p:nvPicPr>
          <p:cNvPr id="5" name="Picture 4">
            <a:extLst>
              <a:ext uri="{FF2B5EF4-FFF2-40B4-BE49-F238E27FC236}">
                <a16:creationId xmlns:a16="http://schemas.microsoft.com/office/drawing/2014/main" id="{C8C87CB2-3167-44E9-B693-10B5442ECE44}"/>
              </a:ext>
            </a:extLst>
          </p:cNvPr>
          <p:cNvPicPr>
            <a:picLocks noChangeAspect="1"/>
          </p:cNvPicPr>
          <p:nvPr/>
        </p:nvPicPr>
        <p:blipFill>
          <a:blip r:embed="rId2"/>
          <a:stretch>
            <a:fillRect/>
          </a:stretch>
        </p:blipFill>
        <p:spPr>
          <a:xfrm>
            <a:off x="1317864" y="3091421"/>
            <a:ext cx="6508271" cy="2416244"/>
          </a:xfrm>
          <a:prstGeom prst="rect">
            <a:avLst/>
          </a:prstGeom>
        </p:spPr>
      </p:pic>
    </p:spTree>
    <p:extLst>
      <p:ext uri="{BB962C8B-B14F-4D97-AF65-F5344CB8AC3E}">
        <p14:creationId xmlns:p14="http://schemas.microsoft.com/office/powerpoint/2010/main" val="168740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Δεν υπάρχει διαθέσιμη περιγραφή.">
            <a:extLst>
              <a:ext uri="{FF2B5EF4-FFF2-40B4-BE49-F238E27FC236}">
                <a16:creationId xmlns:a16="http://schemas.microsoft.com/office/drawing/2014/main" id="{121FA536-CC26-4102-852F-78BA64E931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1363853"/>
            <a:ext cx="8178799" cy="413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4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DA9-BC1B-4151-9D84-25E56598961F}"/>
              </a:ext>
            </a:extLst>
          </p:cNvPr>
          <p:cNvSpPr>
            <a:spLocks noGrp="1"/>
          </p:cNvSpPr>
          <p:nvPr>
            <p:ph type="title"/>
          </p:nvPr>
        </p:nvSpPr>
        <p:spPr>
          <a:xfrm>
            <a:off x="628650" y="365126"/>
            <a:ext cx="7886700" cy="836353"/>
          </a:xfrm>
        </p:spPr>
        <p:txBody>
          <a:bodyPr/>
          <a:lstStyle/>
          <a:p>
            <a:r>
              <a:rPr lang="el-GR" dirty="0"/>
              <a:t>Υπολογισμοί </a:t>
            </a:r>
          </a:p>
        </p:txBody>
      </p:sp>
      <p:sp>
        <p:nvSpPr>
          <p:cNvPr id="3" name="Content Placeholder 2">
            <a:extLst>
              <a:ext uri="{FF2B5EF4-FFF2-40B4-BE49-F238E27FC236}">
                <a16:creationId xmlns:a16="http://schemas.microsoft.com/office/drawing/2014/main" id="{F8EA1F2E-8726-4F04-AB8D-F2D657E4BB0E}"/>
              </a:ext>
            </a:extLst>
          </p:cNvPr>
          <p:cNvSpPr>
            <a:spLocks noGrp="1"/>
          </p:cNvSpPr>
          <p:nvPr>
            <p:ph idx="1"/>
          </p:nvPr>
        </p:nvSpPr>
        <p:spPr>
          <a:xfrm>
            <a:off x="628650" y="1477926"/>
            <a:ext cx="7886700" cy="5014948"/>
          </a:xfrm>
        </p:spPr>
        <p:txBody>
          <a:bodyPr>
            <a:normAutofit fontScale="92500"/>
          </a:bodyPr>
          <a:lstStyle/>
          <a:p>
            <a:r>
              <a:rPr lang="el-GR" sz="2200" dirty="0">
                <a:effectLst/>
              </a:rPr>
              <a:t>Ο χρόνος που χρειάζεται το φως για να διανύσει τη διαδρομή ΠΔΜ</a:t>
            </a:r>
            <a:r>
              <a:rPr lang="el-GR" sz="2200" baseline="-25000" dirty="0">
                <a:effectLst/>
              </a:rPr>
              <a:t>2</a:t>
            </a:r>
            <a:r>
              <a:rPr lang="el-GR" sz="2200" dirty="0">
                <a:effectLst/>
              </a:rPr>
              <a:t>ΔΑ</a:t>
            </a:r>
          </a:p>
          <a:p>
            <a:pPr marL="0" indent="0">
              <a:buNone/>
            </a:pPr>
            <a:endParaRPr lang="el-GR" sz="2200" dirty="0">
              <a:effectLst/>
            </a:endParaRPr>
          </a:p>
          <a:p>
            <a:endParaRPr lang="el-GR" sz="2200" dirty="0">
              <a:effectLst/>
            </a:endParaRPr>
          </a:p>
          <a:p>
            <a:r>
              <a:rPr lang="el-GR" sz="2200" dirty="0">
                <a:effectLst/>
              </a:rPr>
              <a:t>Ο χρόνος που χρειάζεται το φως για να διανύσει τη διαδρομή ΠΔΜ</a:t>
            </a:r>
            <a:r>
              <a:rPr lang="el-GR" sz="2200" baseline="-25000" dirty="0">
                <a:effectLst/>
              </a:rPr>
              <a:t>1</a:t>
            </a:r>
            <a:r>
              <a:rPr lang="el-GR" sz="2200" dirty="0">
                <a:effectLst/>
              </a:rPr>
              <a:t>ΔΑ θα είναι</a:t>
            </a:r>
          </a:p>
          <a:p>
            <a:endParaRPr lang="el-GR" sz="2200" dirty="0"/>
          </a:p>
          <a:p>
            <a:endParaRPr lang="el-GR" sz="2200" dirty="0">
              <a:effectLst/>
            </a:endParaRPr>
          </a:p>
          <a:p>
            <a:r>
              <a:rPr lang="el-GR" sz="2200" dirty="0">
                <a:effectLst/>
              </a:rPr>
              <a:t>Η διαφορά </a:t>
            </a:r>
          </a:p>
          <a:p>
            <a:endParaRPr lang="el-GR" sz="2200" dirty="0"/>
          </a:p>
          <a:p>
            <a:endParaRPr lang="el-GR" sz="2200" dirty="0">
              <a:effectLst/>
            </a:endParaRPr>
          </a:p>
          <a:p>
            <a:endParaRPr lang="el-GR" sz="1600" dirty="0">
              <a:effectLst/>
            </a:endParaRPr>
          </a:p>
          <a:p>
            <a:r>
              <a:rPr lang="el-GR" sz="2200" dirty="0">
                <a:effectLst/>
              </a:rPr>
              <a:t>είναι υπεύθυνη για τη διαφορά φάσης με την οποία φτάνουν τα δυο τμήματα της δέσμης στον ανιχνευτή με αποτέλεσμα τη δημιουργία των κροσσών συμβολής.</a:t>
            </a:r>
          </a:p>
          <a:p>
            <a:pPr marL="0" indent="0">
              <a:buNone/>
            </a:pPr>
            <a:endParaRPr lang="el-GR" sz="2200" dirty="0">
              <a:effectLst/>
            </a:endParaRPr>
          </a:p>
          <a:p>
            <a:pPr marL="0" indent="0">
              <a:buNone/>
            </a:pPr>
            <a:endParaRPr lang="el-GR" dirty="0"/>
          </a:p>
        </p:txBody>
      </p:sp>
      <p:pic>
        <p:nvPicPr>
          <p:cNvPr id="4" name="Picture 1" descr="Εικόνα">
            <a:extLst>
              <a:ext uri="{FF2B5EF4-FFF2-40B4-BE49-F238E27FC236}">
                <a16:creationId xmlns:a16="http://schemas.microsoft.com/office/drawing/2014/main" id="{DDB6232E-6A33-4527-AC82-82C5DA530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90" y="1778208"/>
            <a:ext cx="4173020" cy="834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Εικόνα">
            <a:extLst>
              <a:ext uri="{FF2B5EF4-FFF2-40B4-BE49-F238E27FC236}">
                <a16:creationId xmlns:a16="http://schemas.microsoft.com/office/drawing/2014/main" id="{19D4ED4A-1EFF-4230-A15B-0D9F08B03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079" y="3092905"/>
            <a:ext cx="4173020" cy="892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Εικόνα">
            <a:extLst>
              <a:ext uri="{FF2B5EF4-FFF2-40B4-BE49-F238E27FC236}">
                <a16:creationId xmlns:a16="http://schemas.microsoft.com/office/drawing/2014/main" id="{BD6E5DFC-5C49-4013-96BC-EF58CABCF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079" y="4360713"/>
            <a:ext cx="4497531" cy="87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8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10C2-0713-43F4-950A-CFFA5CC60C27}"/>
              </a:ext>
            </a:extLst>
          </p:cNvPr>
          <p:cNvSpPr>
            <a:spLocks noGrp="1"/>
          </p:cNvSpPr>
          <p:nvPr>
            <p:ph type="title"/>
          </p:nvPr>
        </p:nvSpPr>
        <p:spPr/>
        <p:txBody>
          <a:bodyPr/>
          <a:lstStyle/>
          <a:p>
            <a:r>
              <a:rPr lang="el-GR" dirty="0"/>
              <a:t>Υπολογισμοί</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E980A6-5C69-47FB-A7DE-D3EF1473E48B}"/>
                  </a:ext>
                </a:extLst>
              </p:cNvPr>
              <p:cNvSpPr>
                <a:spLocks noGrp="1"/>
              </p:cNvSpPr>
              <p:nvPr>
                <p:ph idx="1"/>
              </p:nvPr>
            </p:nvSpPr>
            <p:spPr>
              <a:xfrm>
                <a:off x="628650" y="1541722"/>
                <a:ext cx="7886700" cy="4951152"/>
              </a:xfrm>
            </p:spPr>
            <p:txBody>
              <a:bodyPr>
                <a:normAutofit/>
              </a:bodyPr>
              <a:lstStyle/>
              <a:p>
                <a:r>
                  <a:rPr lang="el-GR" sz="2400" dirty="0"/>
                  <a:t>Η διαφορά των δύο οπτικών δρόμων είναι:</a:t>
                </a:r>
              </a:p>
              <a:p>
                <a:pPr marL="0" indent="0">
                  <a:buNone/>
                </a:pPr>
                <a:endParaRPr lang="en-US" sz="2400"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l-GR" sz="2400" b="0" i="0" smtClean="0">
                          <a:latin typeface="Cambria Math" panose="02040503050406030204" pitchFamily="18" charset="0"/>
                        </a:rPr>
                        <m:t>Δ</m:t>
                      </m:r>
                      <m:r>
                        <a:rPr lang="el-GR" sz="2400" b="0" i="0" smtClean="0">
                          <a:latin typeface="Cambria Math" panose="02040503050406030204" pitchFamily="18" charset="0"/>
                        </a:rPr>
                        <m:t>=</m:t>
                      </m:r>
                      <m:r>
                        <m:rPr>
                          <m:sty m:val="p"/>
                        </m:rPr>
                        <a:rPr lang="en-US" sz="2400" b="0" i="0" smtClean="0">
                          <a:latin typeface="Cambria Math" panose="02040503050406030204" pitchFamily="18" charset="0"/>
                        </a:rPr>
                        <m:t>c</m:t>
                      </m:r>
                      <m:r>
                        <m:rPr>
                          <m:sty m:val="p"/>
                        </m:rPr>
                        <a:rPr lang="el-GR" sz="2400" b="0" i="0" smtClean="0">
                          <a:latin typeface="Cambria Math" panose="02040503050406030204" pitchFamily="18" charset="0"/>
                        </a:rPr>
                        <m:t>Δ</m:t>
                      </m:r>
                      <m:r>
                        <m:rPr>
                          <m:sty m:val="p"/>
                        </m:rPr>
                        <a:rPr lang="en-US" sz="2400" b="0" i="0" smtClean="0">
                          <a:latin typeface="Cambria Math" panose="02040503050406030204" pitchFamily="18" charset="0"/>
                        </a:rPr>
                        <m:t>t</m:t>
                      </m:r>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𝐿</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𝑣</m:t>
                                          </m:r>
                                        </m:num>
                                        <m:den>
                                          <m:r>
                                            <a:rPr lang="en-US" sz="2400" i="1">
                                              <a:latin typeface="Cambria Math" panose="02040503050406030204" pitchFamily="18" charset="0"/>
                                            </a:rPr>
                                            <m:t>𝑐</m:t>
                                          </m:r>
                                        </m:den>
                                      </m:f>
                                    </m:e>
                                  </m:d>
                                </m:e>
                                <m:sup>
                                  <m:r>
                                    <a:rPr lang="en-US" sz="2400" i="1">
                                      <a:latin typeface="Cambria Math" panose="02040503050406030204" pitchFamily="18" charset="0"/>
                                    </a:rPr>
                                    <m:t>2</m:t>
                                  </m:r>
                                </m:sup>
                              </m:sSup>
                            </m:e>
                          </m:rad>
                        </m:den>
                      </m:f>
                      <m:d>
                        <m:dPr>
                          <m:begChr m:val="["/>
                          <m:endChr m:val="]"/>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𝑣</m:t>
                                              </m:r>
                                            </m:num>
                                            <m:den>
                                              <m:r>
                                                <a:rPr lang="en-US" sz="2400" i="1">
                                                  <a:latin typeface="Cambria Math" panose="02040503050406030204" pitchFamily="18" charset="0"/>
                                                </a:rPr>
                                                <m:t>𝑐</m:t>
                                              </m:r>
                                            </m:den>
                                          </m:f>
                                        </m:e>
                                      </m:d>
                                    </m:e>
                                    <m:sup>
                                      <m:r>
                                        <a:rPr lang="en-US" sz="2400" i="1">
                                          <a:latin typeface="Cambria Math" panose="02040503050406030204" pitchFamily="18" charset="0"/>
                                        </a:rPr>
                                        <m:t>2</m:t>
                                      </m:r>
                                    </m:sup>
                                  </m:sSup>
                                </m:e>
                              </m:rad>
                            </m:den>
                          </m:f>
                          <m:r>
                            <a:rPr lang="en-US" sz="2400" b="0" i="1" smtClean="0">
                              <a:latin typeface="Cambria Math" panose="02040503050406030204" pitchFamily="18" charset="0"/>
                            </a:rPr>
                            <m:t> −1</m:t>
                          </m:r>
                        </m:e>
                      </m:d>
                    </m:oMath>
                  </m:oMathPara>
                </a14:m>
                <a:endParaRPr lang="el-GR" sz="2400" dirty="0"/>
              </a:p>
              <a:p>
                <a:r>
                  <a:rPr lang="el-GR" sz="2400" dirty="0"/>
                  <a:t>Στη συνέχεια περιστρέφουμε τη διάταξη κατά 90 μοίρες σε αυτή την περίπτωση η διαφορά των οπτικών δρόμων είναι </a:t>
                </a:r>
              </a:p>
              <a:p>
                <a:pPr marL="0" indent="0" algn="ctr">
                  <a:buNone/>
                </a:pPr>
                <a:r>
                  <a:rPr lang="el-GR" sz="2400" dirty="0"/>
                  <a:t> </a:t>
                </a:r>
                <a14:m>
                  <m:oMath xmlns:m="http://schemas.openxmlformats.org/officeDocument/2006/math">
                    <m:sSup>
                      <m:sSupPr>
                        <m:ctrlPr>
                          <a:rPr lang="el-GR" sz="2400" b="0" i="1" smtClean="0">
                            <a:latin typeface="Cambria Math" panose="02040503050406030204" pitchFamily="18" charset="0"/>
                          </a:rPr>
                        </m:ctrlPr>
                      </m:sSupPr>
                      <m:e>
                        <m:r>
                          <m:rPr>
                            <m:sty m:val="p"/>
                          </m:rPr>
                          <a:rPr lang="el-GR" sz="2400" b="0" i="0" smtClean="0">
                            <a:latin typeface="Cambria Math" panose="02040503050406030204" pitchFamily="18" charset="0"/>
                          </a:rPr>
                          <m:t>Δ</m:t>
                        </m:r>
                      </m:e>
                      <m:sup>
                        <m:r>
                          <a:rPr lang="el-GR" sz="2400" b="0" i="0" smtClean="0">
                            <a:latin typeface="Cambria Math" panose="02040503050406030204" pitchFamily="18" charset="0"/>
                          </a:rPr>
                          <m:t>′</m:t>
                        </m:r>
                      </m:sup>
                    </m:sSup>
                    <m:r>
                      <a:rPr lang="el-GR" sz="2400" b="0" i="0" smtClean="0">
                        <a:latin typeface="Cambria Math" panose="02040503050406030204" pitchFamily="18" charset="0"/>
                      </a:rPr>
                      <m:t>=−</m:t>
                    </m:r>
                    <m:r>
                      <m:rPr>
                        <m:sty m:val="p"/>
                      </m:rPr>
                      <a:rPr lang="el-GR" sz="2400" b="0" i="0" smtClean="0">
                        <a:latin typeface="Cambria Math" panose="02040503050406030204" pitchFamily="18" charset="0"/>
                      </a:rPr>
                      <m:t>Δ</m:t>
                    </m:r>
                  </m:oMath>
                </a14:m>
                <a:endParaRPr lang="el-GR" sz="2400" b="0" dirty="0"/>
              </a:p>
              <a:p>
                <a:pPr algn="just"/>
                <a:r>
                  <a:rPr lang="el-GR" sz="2400" dirty="0"/>
                  <a:t>Αν το μήκος κύματος του φωτός είναι</a:t>
                </a:r>
                <a:r>
                  <a:rPr lang="en-US" sz="2400" dirty="0"/>
                  <a:t> </a:t>
                </a:r>
                <a14:m>
                  <m:oMath xmlns:m="http://schemas.openxmlformats.org/officeDocument/2006/math">
                    <m:r>
                      <a:rPr lang="el-GR" sz="2400" b="0" i="1" smtClean="0">
                        <a:latin typeface="Cambria Math" panose="02040503050406030204" pitchFamily="18" charset="0"/>
                      </a:rPr>
                      <m:t>𝜆</m:t>
                    </m:r>
                  </m:oMath>
                </a14:m>
                <a:r>
                  <a:rPr lang="el-GR" sz="2400" dirty="0"/>
                  <a:t> τότε αναμένεται μετατόπιση των κροσσών συμβολής</a:t>
                </a:r>
              </a:p>
              <a:p>
                <a:pPr marL="0" indent="0" algn="ctr">
                  <a:buNone/>
                </a:pP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l-GR" sz="2400" b="0" i="0" smtClean="0">
                            <a:latin typeface="Cambria Math" panose="02040503050406030204" pitchFamily="18" charset="0"/>
                          </a:rPr>
                          <m:t>Δ</m:t>
                        </m:r>
                        <m:r>
                          <a:rPr lang="el-GR" sz="2400" b="0" i="0" smtClean="0">
                            <a:latin typeface="Cambria Math" panose="02040503050406030204" pitchFamily="18" charset="0"/>
                          </a:rPr>
                          <m:t>−</m:t>
                        </m:r>
                        <m:r>
                          <m:rPr>
                            <m:sty m:val="p"/>
                          </m:rPr>
                          <a:rPr lang="el-GR" sz="2400" b="0" i="0" smtClean="0">
                            <a:latin typeface="Cambria Math" panose="02040503050406030204" pitchFamily="18" charset="0"/>
                          </a:rPr>
                          <m:t>Δ</m:t>
                        </m:r>
                        <m:r>
                          <a:rPr lang="el-GR" sz="2400" b="0" i="0" smtClean="0">
                            <a:latin typeface="Cambria Math" panose="02040503050406030204" pitchFamily="18" charset="0"/>
                          </a:rPr>
                          <m:t>′</m:t>
                        </m:r>
                      </m:num>
                      <m:den>
                        <m:r>
                          <a:rPr lang="el-GR" sz="2400" b="0" i="1" smtClean="0">
                            <a:latin typeface="Cambria Math" panose="02040503050406030204" pitchFamily="18" charset="0"/>
                          </a:rPr>
                          <m:t>𝜆</m:t>
                        </m:r>
                      </m:den>
                    </m:f>
                    <m:r>
                      <a:rPr lang="el-GR" sz="2400" b="0" i="0" smtClean="0">
                        <a:latin typeface="Cambria Math" panose="02040503050406030204" pitchFamily="18" charset="0"/>
                      </a:rPr>
                      <m:t>=</m:t>
                    </m:r>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2</m:t>
                        </m:r>
                        <m:r>
                          <m:rPr>
                            <m:sty m:val="p"/>
                          </m:rPr>
                          <a:rPr lang="el-GR" sz="2400" b="0" i="0" smtClean="0">
                            <a:latin typeface="Cambria Math" panose="02040503050406030204" pitchFamily="18" charset="0"/>
                          </a:rPr>
                          <m:t>Δ</m:t>
                        </m:r>
                      </m:num>
                      <m:den>
                        <m:r>
                          <a:rPr lang="el-GR" sz="2400" b="0" i="1" smtClean="0">
                            <a:latin typeface="Cambria Math" panose="02040503050406030204" pitchFamily="18" charset="0"/>
                          </a:rPr>
                          <m:t>𝜆</m:t>
                        </m:r>
                      </m:den>
                    </m:f>
                    <m:r>
                      <a:rPr lang="el-GR"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𝐿</m:t>
                        </m:r>
                      </m:num>
                      <m:den>
                        <m:r>
                          <a:rPr lang="el-GR" sz="2400" b="0" i="1" smtClean="0">
                            <a:latin typeface="Cambria Math" panose="02040503050406030204" pitchFamily="18" charset="0"/>
                          </a:rPr>
                          <m:t>𝜆</m:t>
                        </m:r>
                      </m:den>
                    </m:f>
                    <m:sSup>
                      <m:sSupPr>
                        <m:ctrlPr>
                          <a:rPr lang="en-US" sz="2400" i="1" smtClean="0">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𝑣</m:t>
                                </m:r>
                              </m:num>
                              <m:den>
                                <m:r>
                                  <a:rPr lang="en-US" sz="2400" i="1">
                                    <a:latin typeface="Cambria Math" panose="02040503050406030204" pitchFamily="18" charset="0"/>
                                  </a:rPr>
                                  <m:t>𝑐</m:t>
                                </m:r>
                              </m:den>
                            </m:f>
                          </m:e>
                        </m:d>
                      </m:e>
                      <m:sup>
                        <m:r>
                          <a:rPr lang="en-US" sz="2400" b="0" i="1" smtClean="0">
                            <a:latin typeface="Cambria Math" panose="02040503050406030204" pitchFamily="18" charset="0"/>
                          </a:rPr>
                          <m:t>2</m:t>
                        </m:r>
                      </m:sup>
                    </m:sSup>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𝐿</m:t>
                        </m:r>
                      </m:num>
                      <m:den>
                        <m:r>
                          <a:rPr lang="el-GR" sz="2400" i="1">
                            <a:latin typeface="Cambria Math" panose="02040503050406030204" pitchFamily="18" charset="0"/>
                          </a:rPr>
                          <m:t>𝜆</m:t>
                        </m:r>
                      </m:den>
                    </m:f>
                    <m:sSup>
                      <m:sSupPr>
                        <m:ctrlPr>
                          <a:rPr lang="el-GR"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−8</m:t>
                        </m:r>
                      </m:sup>
                    </m:sSup>
                  </m:oMath>
                </a14:m>
                <a:endParaRPr lang="el-GR" sz="2400" dirty="0"/>
              </a:p>
            </p:txBody>
          </p:sp>
        </mc:Choice>
        <mc:Fallback xmlns="">
          <p:sp>
            <p:nvSpPr>
              <p:cNvPr id="3" name="Content Placeholder 2">
                <a:extLst>
                  <a:ext uri="{FF2B5EF4-FFF2-40B4-BE49-F238E27FC236}">
                    <a16:creationId xmlns:a16="http://schemas.microsoft.com/office/drawing/2014/main" id="{A4E980A6-5C69-47FB-A7DE-D3EF1473E48B}"/>
                  </a:ext>
                </a:extLst>
              </p:cNvPr>
              <p:cNvSpPr>
                <a:spLocks noGrp="1" noRot="1" noChangeAspect="1" noMove="1" noResize="1" noEditPoints="1" noAdjustHandles="1" noChangeArrowheads="1" noChangeShapeType="1" noTextEdit="1"/>
              </p:cNvSpPr>
              <p:nvPr>
                <p:ph idx="1"/>
              </p:nvPr>
            </p:nvSpPr>
            <p:spPr>
              <a:xfrm>
                <a:off x="628650" y="1541722"/>
                <a:ext cx="7886700" cy="4951152"/>
              </a:xfrm>
              <a:blipFill>
                <a:blip r:embed="rId2"/>
                <a:stretch>
                  <a:fillRect l="-1005" t="-1724" r="-1236"/>
                </a:stretch>
              </a:blipFill>
            </p:spPr>
            <p:txBody>
              <a:bodyPr/>
              <a:lstStyle/>
              <a:p>
                <a:r>
                  <a:rPr lang="el-GR">
                    <a:noFill/>
                  </a:rPr>
                  <a:t> </a:t>
                </a:r>
              </a:p>
            </p:txBody>
          </p:sp>
        </mc:Fallback>
      </mc:AlternateContent>
    </p:spTree>
    <p:extLst>
      <p:ext uri="{BB962C8B-B14F-4D97-AF65-F5344CB8AC3E}">
        <p14:creationId xmlns:p14="http://schemas.microsoft.com/office/powerpoint/2010/main" val="1282693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27E7-0D5C-4B10-8BA9-BE0D271F1EAB}"/>
              </a:ext>
            </a:extLst>
          </p:cNvPr>
          <p:cNvSpPr>
            <a:spLocks noGrp="1"/>
          </p:cNvSpPr>
          <p:nvPr>
            <p:ph type="title"/>
          </p:nvPr>
        </p:nvSpPr>
        <p:spPr>
          <a:xfrm>
            <a:off x="628650" y="365127"/>
            <a:ext cx="7886700" cy="633680"/>
          </a:xfrm>
        </p:spPr>
        <p:txBody>
          <a:bodyPr>
            <a:normAutofit/>
          </a:bodyPr>
          <a:lstStyle/>
          <a:p>
            <a:r>
              <a:rPr lang="el-GR" dirty="0"/>
              <a:t>Συμπέρασμα </a:t>
            </a:r>
          </a:p>
        </p:txBody>
      </p:sp>
      <p:sp>
        <p:nvSpPr>
          <p:cNvPr id="3" name="Content Placeholder 2">
            <a:extLst>
              <a:ext uri="{FF2B5EF4-FFF2-40B4-BE49-F238E27FC236}">
                <a16:creationId xmlns:a16="http://schemas.microsoft.com/office/drawing/2014/main" id="{37550E3C-0EAA-4B65-9F24-FB021585110D}"/>
              </a:ext>
            </a:extLst>
          </p:cNvPr>
          <p:cNvSpPr>
            <a:spLocks noGrp="1"/>
          </p:cNvSpPr>
          <p:nvPr>
            <p:ph idx="1"/>
          </p:nvPr>
        </p:nvSpPr>
        <p:spPr>
          <a:xfrm>
            <a:off x="628650" y="1533378"/>
            <a:ext cx="7886700" cy="4643585"/>
          </a:xfrm>
        </p:spPr>
        <p:txBody>
          <a:bodyPr>
            <a:normAutofit/>
          </a:bodyPr>
          <a:lstStyle/>
          <a:p>
            <a:pPr marL="0" indent="0">
              <a:buNone/>
            </a:pPr>
            <a:r>
              <a:rPr lang="en-US" dirty="0"/>
              <a:t>“ The result of the hypothesis of a stationary ether is thus shown to be incorrect, and the necessary conclusion follows that the hypothesis is erroneous.”</a:t>
            </a:r>
          </a:p>
          <a:p>
            <a:pPr marL="0" indent="0" algn="r">
              <a:buNone/>
            </a:pPr>
            <a:r>
              <a:rPr lang="en-US" dirty="0"/>
              <a:t>Michelson (1881)</a:t>
            </a:r>
          </a:p>
          <a:p>
            <a:pPr marL="0" indent="0">
              <a:buNone/>
            </a:pPr>
            <a:endParaRPr lang="en-US" dirty="0"/>
          </a:p>
          <a:p>
            <a:pPr marL="0" indent="0">
              <a:buNone/>
            </a:pPr>
            <a:r>
              <a:rPr lang="en-US" dirty="0"/>
              <a:t>“The Experiments on the relative motion of the earth and ether have been completed and the result decidedly negative. The expected deviation of the interference fringes from the zero should have been 0.40 of a fringe – the maximum displacement was 0.02 and the average much less than 0.01 – and then not in the right place. As displacement is proportional to squares of the relative velocities it follows that if the ether does slip past the relative velocity is less than one sixth of the earth’s velocity.”</a:t>
            </a:r>
          </a:p>
          <a:p>
            <a:pPr marL="0" indent="0" algn="r">
              <a:buNone/>
            </a:pPr>
            <a:r>
              <a:rPr lang="en-US" dirty="0"/>
              <a:t>Michelson to Lord Kelvin (1887)</a:t>
            </a:r>
          </a:p>
          <a:p>
            <a:endParaRPr lang="en-US" dirty="0"/>
          </a:p>
          <a:p>
            <a:endParaRPr lang="el-GR" dirty="0"/>
          </a:p>
        </p:txBody>
      </p:sp>
    </p:spTree>
    <p:extLst>
      <p:ext uri="{BB962C8B-B14F-4D97-AF65-F5344CB8AC3E}">
        <p14:creationId xmlns:p14="http://schemas.microsoft.com/office/powerpoint/2010/main" val="336702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C196-7E7E-4619-83E4-D1D0863868F5}"/>
              </a:ext>
            </a:extLst>
          </p:cNvPr>
          <p:cNvSpPr>
            <a:spLocks noGrp="1"/>
          </p:cNvSpPr>
          <p:nvPr>
            <p:ph type="title"/>
          </p:nvPr>
        </p:nvSpPr>
        <p:spPr/>
        <p:txBody>
          <a:bodyPr/>
          <a:lstStyle/>
          <a:p>
            <a:r>
              <a:rPr lang="el-GR" dirty="0"/>
              <a:t>Ιδιότητες των Η/Μ κυμάτων</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93CDF4-FF8E-450A-A46B-78958FAAF974}"/>
                  </a:ext>
                </a:extLst>
              </p:cNvPr>
              <p:cNvSpPr>
                <a:spLocks noGrp="1"/>
              </p:cNvSpPr>
              <p:nvPr>
                <p:ph idx="1"/>
              </p:nvPr>
            </p:nvSpPr>
            <p:spPr/>
            <p:txBody>
              <a:bodyPr/>
              <a:lstStyle/>
              <a:p>
                <a:r>
                  <a:rPr lang="el-GR" sz="2400" dirty="0"/>
                  <a:t>Το ηλεκτρικό πεδίο </a:t>
                </a:r>
                <a14:m>
                  <m:oMath xmlns:m="http://schemas.openxmlformats.org/officeDocument/2006/math">
                    <m:acc>
                      <m:accPr>
                        <m:chr m:val="⃗"/>
                        <m:ctrlPr>
                          <a:rPr lang="el-GR" sz="2400" i="1" smtClean="0">
                            <a:latin typeface="Cambria Math" panose="02040503050406030204" pitchFamily="18" charset="0"/>
                          </a:rPr>
                        </m:ctrlPr>
                      </m:accPr>
                      <m:e>
                        <m:r>
                          <a:rPr lang="en-US" sz="2400" b="0" i="1" smtClean="0">
                            <a:latin typeface="Cambria Math" panose="02040503050406030204" pitchFamily="18" charset="0"/>
                          </a:rPr>
                          <m:t>𝐸</m:t>
                        </m:r>
                      </m:e>
                    </m:acc>
                    <m:r>
                      <a:rPr lang="en-US" sz="2400" b="0" i="1" smtClean="0">
                        <a:latin typeface="Cambria Math" panose="02040503050406030204" pitchFamily="18" charset="0"/>
                      </a:rPr>
                      <m:t> </m:t>
                    </m:r>
                  </m:oMath>
                </a14:m>
                <a:r>
                  <a:rPr lang="en-US" sz="2400" dirty="0"/>
                  <a:t> </a:t>
                </a:r>
                <a:r>
                  <a:rPr lang="el-GR" sz="2400" dirty="0"/>
                  <a:t>και το μαγνητικό πεδίο </a:t>
                </a:r>
                <a14:m>
                  <m:oMath xmlns:m="http://schemas.openxmlformats.org/officeDocument/2006/math">
                    <m:acc>
                      <m:accPr>
                        <m:chr m:val="⃗"/>
                        <m:ctrlPr>
                          <a:rPr lang="el-GR" sz="2400" i="1">
                            <a:latin typeface="Cambria Math" panose="02040503050406030204" pitchFamily="18" charset="0"/>
                          </a:rPr>
                        </m:ctrlPr>
                      </m:accPr>
                      <m:e>
                        <m:r>
                          <a:rPr lang="en-US" sz="2400" b="0" i="1" smtClean="0">
                            <a:latin typeface="Cambria Math" panose="02040503050406030204" pitchFamily="18" charset="0"/>
                          </a:rPr>
                          <m:t>𝐵</m:t>
                        </m:r>
                      </m:e>
                    </m:acc>
                    <m:r>
                      <a:rPr lang="en-US" sz="2400" i="1">
                        <a:latin typeface="Cambria Math" panose="02040503050406030204" pitchFamily="18" charset="0"/>
                      </a:rPr>
                      <m:t> </m:t>
                    </m:r>
                  </m:oMath>
                </a14:m>
                <a:r>
                  <a:rPr lang="el-GR" sz="2400" dirty="0"/>
                  <a:t>είναι πάντα κάθετα στην κατεύθυνση διάδοσης του κύματος - τα Η/Μ κύματα είναι </a:t>
                </a:r>
                <a:r>
                  <a:rPr lang="el-GR" sz="2400" b="1" dirty="0"/>
                  <a:t>εγκάρσια. </a:t>
                </a:r>
              </a:p>
              <a:p>
                <a:r>
                  <a:rPr lang="el-GR" sz="2400" dirty="0"/>
                  <a:t>Το ηλεκτρικό πεδίο είναι πάντοτε κάθετο στο μαγνητικό πεδίο </a:t>
                </a:r>
              </a:p>
              <a:p>
                <a:r>
                  <a:rPr lang="el-GR" sz="2400" dirty="0"/>
                  <a:t>Το εξωτερικό γινόμενο </a:t>
                </a:r>
                <a14:m>
                  <m:oMath xmlns:m="http://schemas.openxmlformats.org/officeDocument/2006/math">
                    <m:acc>
                      <m:accPr>
                        <m:chr m:val="⃗"/>
                        <m:ctrlPr>
                          <a:rPr lang="el-GR" sz="2400" i="1" smtClean="0">
                            <a:latin typeface="Cambria Math" panose="02040503050406030204" pitchFamily="18" charset="0"/>
                          </a:rPr>
                        </m:ctrlPr>
                      </m:accPr>
                      <m:e>
                        <m:r>
                          <a:rPr lang="en-US" sz="2400" b="0" i="1" smtClean="0">
                            <a:latin typeface="Cambria Math" panose="02040503050406030204" pitchFamily="18" charset="0"/>
                          </a:rPr>
                          <m:t>𝐸</m:t>
                        </m:r>
                      </m:e>
                    </m:acc>
                    <m:r>
                      <a:rPr lang="en-US" sz="2400" b="0" i="1" smtClean="0">
                        <a:latin typeface="Cambria Math" panose="02040503050406030204" pitchFamily="18" charset="0"/>
                        <a:ea typeface="Cambria Math" panose="02040503050406030204" pitchFamily="18" charset="0"/>
                      </a:rPr>
                      <m:t>×</m:t>
                    </m:r>
                    <m:acc>
                      <m:accPr>
                        <m:chr m:val="⃗"/>
                        <m:ctrlPr>
                          <a:rPr lang="el-GR" sz="2400" i="1">
                            <a:latin typeface="Cambria Math" panose="02040503050406030204" pitchFamily="18" charset="0"/>
                          </a:rPr>
                        </m:ctrlPr>
                      </m:accPr>
                      <m:e>
                        <m:r>
                          <a:rPr lang="en-US" sz="2400" i="1">
                            <a:latin typeface="Cambria Math" panose="02040503050406030204" pitchFamily="18" charset="0"/>
                          </a:rPr>
                          <m:t>𝐵</m:t>
                        </m:r>
                      </m:e>
                    </m:acc>
                  </m:oMath>
                </a14:m>
                <a:r>
                  <a:rPr lang="en-US" sz="2400" dirty="0"/>
                  <a:t> </a:t>
                </a:r>
                <a:r>
                  <a:rPr lang="el-GR" sz="2400" dirty="0"/>
                  <a:t>ορίζει την κατεύθυνση διάδοσης του κύματος </a:t>
                </a:r>
              </a:p>
              <a:p>
                <a:r>
                  <a:rPr lang="el-GR" sz="2400" dirty="0"/>
                  <a:t>Τα πεδία μεταβάλλονται πάντοτε ημιτονοειδώς με την ίδια συχνότητα και την ίδια φάση. </a:t>
                </a:r>
              </a:p>
              <a:p>
                <a:pPr marL="0" indent="0" algn="ctr">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Ε</m:t>
                      </m:r>
                      <m:r>
                        <a:rPr lang="el-GR" b="0" i="0" smtClean="0">
                          <a:latin typeface="Cambria Math" panose="02040503050406030204" pitchFamily="18" charset="0"/>
                        </a:rPr>
                        <m:t>=</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n-US" b="0" i="1" smtClean="0">
                              <a:latin typeface="Cambria Math" panose="02040503050406030204" pitchFamily="18" charset="0"/>
                            </a:rPr>
                            <m:t>𝑚</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e>
                      </m:func>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B</m:t>
                      </m:r>
                      <m:r>
                        <a:rPr lang="el-GR" b="0" i="0" smtClean="0">
                          <a:latin typeface="Cambria Math" panose="02040503050406030204" pitchFamily="18" charset="0"/>
                        </a:rPr>
                        <m:t>=</m:t>
                      </m:r>
                      <m:sSub>
                        <m:sSubPr>
                          <m:ctrlPr>
                            <a:rPr lang="el-GR" b="0" i="1" smtClean="0">
                              <a:latin typeface="Cambria Math" panose="02040503050406030204" pitchFamily="18" charset="0"/>
                            </a:rPr>
                          </m:ctrlPr>
                        </m:sSubPr>
                        <m:e>
                          <m:r>
                            <m:rPr>
                              <m:sty m:val="p"/>
                            </m:rPr>
                            <a:rPr lang="en-US" b="0" i="0" smtClean="0">
                              <a:latin typeface="Cambria Math" panose="02040503050406030204" pitchFamily="18" charset="0"/>
                            </a:rPr>
                            <m:t>B</m:t>
                          </m:r>
                        </m:e>
                        <m:sub>
                          <m:r>
                            <a:rPr lang="en-US" b="0" i="1" smtClean="0">
                              <a:latin typeface="Cambria Math" panose="02040503050406030204" pitchFamily="18" charset="0"/>
                            </a:rPr>
                            <m:t>𝑚</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e>
                      </m:func>
                    </m:oMath>
                  </m:oMathPara>
                </a14:m>
                <a:endParaRPr lang="el-GR" dirty="0"/>
              </a:p>
            </p:txBody>
          </p:sp>
        </mc:Choice>
        <mc:Fallback xmlns="">
          <p:sp>
            <p:nvSpPr>
              <p:cNvPr id="3" name="Content Placeholder 2">
                <a:extLst>
                  <a:ext uri="{FF2B5EF4-FFF2-40B4-BE49-F238E27FC236}">
                    <a16:creationId xmlns:a16="http://schemas.microsoft.com/office/drawing/2014/main" id="{6D93CDF4-FF8E-450A-A46B-78958FAAF974}"/>
                  </a:ext>
                </a:extLst>
              </p:cNvPr>
              <p:cNvSpPr>
                <a:spLocks noGrp="1" noRot="1" noChangeAspect="1" noMove="1" noResize="1" noEditPoints="1" noAdjustHandles="1" noChangeArrowheads="1" noChangeShapeType="1" noTextEdit="1"/>
              </p:cNvSpPr>
              <p:nvPr>
                <p:ph idx="1"/>
              </p:nvPr>
            </p:nvSpPr>
            <p:spPr>
              <a:blipFill>
                <a:blip r:embed="rId2"/>
                <a:stretch>
                  <a:fillRect l="-1005" t="-980" r="-927" b="-840"/>
                </a:stretch>
              </a:blipFill>
            </p:spPr>
            <p:txBody>
              <a:bodyPr/>
              <a:lstStyle/>
              <a:p>
                <a:r>
                  <a:rPr lang="el-GR">
                    <a:noFill/>
                  </a:rPr>
                  <a:t> </a:t>
                </a:r>
              </a:p>
            </p:txBody>
          </p:sp>
        </mc:Fallback>
      </mc:AlternateContent>
    </p:spTree>
    <p:extLst>
      <p:ext uri="{BB962C8B-B14F-4D97-AF65-F5344CB8AC3E}">
        <p14:creationId xmlns:p14="http://schemas.microsoft.com/office/powerpoint/2010/main" val="137501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C196-7E7E-4619-83E4-D1D0863868F5}"/>
              </a:ext>
            </a:extLst>
          </p:cNvPr>
          <p:cNvSpPr>
            <a:spLocks noGrp="1"/>
          </p:cNvSpPr>
          <p:nvPr>
            <p:ph type="title"/>
          </p:nvPr>
        </p:nvSpPr>
        <p:spPr/>
        <p:txBody>
          <a:bodyPr/>
          <a:lstStyle/>
          <a:p>
            <a:r>
              <a:rPr lang="el-GR" dirty="0"/>
              <a:t>Ιδιότητες των Η/Μ κυμάτων</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D93CDF4-FF8E-450A-A46B-78958FAAF974}"/>
                  </a:ext>
                </a:extLst>
              </p:cNvPr>
              <p:cNvSpPr>
                <a:spLocks noGrp="1"/>
              </p:cNvSpPr>
              <p:nvPr>
                <p:ph idx="1"/>
              </p:nvPr>
            </p:nvSpPr>
            <p:spPr/>
            <p:txBody>
              <a:bodyPr>
                <a:normAutofit/>
              </a:bodyPr>
              <a:lstStyle/>
              <a:p>
                <a:r>
                  <a:rPr lang="en-US" sz="2400" dirty="0"/>
                  <a:t>H</a:t>
                </a:r>
                <a:r>
                  <a:rPr lang="el-GR" sz="2400" dirty="0"/>
                  <a:t> (φασική) ταχύτητα (μέτρο) του κύματος ορίζεται ως το πηλίκο </a:t>
                </a:r>
                <a:r>
                  <a:rPr lang="en-US" sz="2400" dirty="0"/>
                  <a:t> </a:t>
                </a:r>
                <a14:m>
                  <m:oMath xmlns:m="http://schemas.openxmlformats.org/officeDocument/2006/math">
                    <m:r>
                      <a:rPr lang="el-GR" sz="2400" b="0" i="1" smtClean="0">
                        <a:latin typeface="Cambria Math" panose="02040503050406030204" pitchFamily="18" charset="0"/>
                      </a:rPr>
                      <m:t>𝜔</m:t>
                    </m:r>
                    <m:r>
                      <a:rPr lang="el-GR" sz="2400" b="0" i="1" smtClean="0">
                        <a:latin typeface="Cambria Math" panose="02040503050406030204" pitchFamily="18" charset="0"/>
                      </a:rPr>
                      <m:t>/</m:t>
                    </m:r>
                    <m:r>
                      <a:rPr lang="en-US" sz="2400" b="0" i="1" smtClean="0">
                        <a:latin typeface="Cambria Math" panose="02040503050406030204" pitchFamily="18" charset="0"/>
                      </a:rPr>
                      <m:t>𝑘</m:t>
                    </m:r>
                  </m:oMath>
                </a14:m>
                <a:r>
                  <a:rPr lang="en-US" sz="2400" dirty="0"/>
                  <a:t> </a:t>
                </a:r>
                <a:r>
                  <a:rPr lang="el-GR" sz="2400" dirty="0"/>
                  <a:t>και αποδεικνύεται ότι </a:t>
                </a:r>
                <a:r>
                  <a:rPr lang="en-US" sz="2400" dirty="0"/>
                  <a:t> </a:t>
                </a:r>
                <a:r>
                  <a:rPr lang="el-GR" sz="2400" dirty="0"/>
                  <a:t>στο κενό είναι σταθερή: </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sSub>
                                <m:sSubPr>
                                  <m:ctrlPr>
                                    <a:rPr lang="el-GR" sz="2400" b="0" i="1" smtClean="0">
                                      <a:latin typeface="Cambria Math" panose="02040503050406030204" pitchFamily="18" charset="0"/>
                                    </a:rPr>
                                  </m:ctrlPr>
                                </m:sSubPr>
                                <m:e>
                                  <m:r>
                                    <a:rPr lang="el-GR" sz="2400" b="0" i="1" smtClean="0">
                                      <a:latin typeface="Cambria Math" panose="02040503050406030204" pitchFamily="18" charset="0"/>
                                    </a:rPr>
                                    <m:t>𝜀</m:t>
                                  </m:r>
                                </m:e>
                                <m:sub>
                                  <m:r>
                                    <a:rPr lang="el-GR" sz="2400" b="0" i="1" smtClean="0">
                                      <a:latin typeface="Cambria Math" panose="02040503050406030204" pitchFamily="18" charset="0"/>
                                    </a:rPr>
                                    <m:t>0</m:t>
                                  </m:r>
                                </m:sub>
                              </m:sSub>
                              <m:sSub>
                                <m:sSubPr>
                                  <m:ctrlPr>
                                    <a:rPr lang="el-GR" sz="2400" b="0" i="1" smtClean="0">
                                      <a:latin typeface="Cambria Math" panose="02040503050406030204" pitchFamily="18" charset="0"/>
                                    </a:rPr>
                                  </m:ctrlPr>
                                </m:sSubPr>
                                <m:e>
                                  <m:r>
                                    <a:rPr lang="el-GR" sz="2400" b="0" i="1" smtClean="0">
                                      <a:latin typeface="Cambria Math" panose="02040503050406030204" pitchFamily="18" charset="0"/>
                                    </a:rPr>
                                    <m:t>𝜇</m:t>
                                  </m:r>
                                </m:e>
                                <m:sub>
                                  <m:r>
                                    <a:rPr lang="el-GR" sz="2400" b="0" i="1" smtClean="0">
                                      <a:latin typeface="Cambria Math" panose="02040503050406030204" pitchFamily="18" charset="0"/>
                                    </a:rPr>
                                    <m:t>0</m:t>
                                  </m:r>
                                </m:sub>
                              </m:sSub>
                            </m:e>
                          </m:rad>
                        </m:den>
                      </m:f>
                      <m:r>
                        <a:rPr lang="el-GR" sz="2400" b="0" i="1" smtClean="0">
                          <a:latin typeface="Cambria Math" panose="02040503050406030204" pitchFamily="18" charset="0"/>
                        </a:rPr>
                        <m:t>=3</m:t>
                      </m:r>
                      <m:r>
                        <a:rPr lang="el-GR" sz="2400" b="0" i="1" smtClean="0">
                          <a:latin typeface="Cambria Math" panose="02040503050406030204" pitchFamily="18" charset="0"/>
                          <a:ea typeface="Cambria Math" panose="02040503050406030204" pitchFamily="18" charset="0"/>
                        </a:rPr>
                        <m:t>×</m:t>
                      </m:r>
                      <m:sSup>
                        <m:sSupPr>
                          <m:ctrlPr>
                            <a:rPr lang="el-GR" sz="2400" b="0" i="1" smtClean="0">
                              <a:latin typeface="Cambria Math" panose="02040503050406030204" pitchFamily="18" charset="0"/>
                              <a:ea typeface="Cambria Math" panose="02040503050406030204" pitchFamily="18" charset="0"/>
                            </a:rPr>
                          </m:ctrlPr>
                        </m:sSupPr>
                        <m:e>
                          <m:r>
                            <a:rPr lang="el-GR" sz="2400" b="0" i="1" smtClean="0">
                              <a:latin typeface="Cambria Math" panose="02040503050406030204" pitchFamily="18" charset="0"/>
                              <a:ea typeface="Cambria Math" panose="02040503050406030204" pitchFamily="18" charset="0"/>
                            </a:rPr>
                            <m:t>10</m:t>
                          </m:r>
                        </m:e>
                        <m:sup>
                          <m:r>
                            <a:rPr lang="el-GR" sz="2400" b="0" i="1" smtClean="0">
                              <a:latin typeface="Cambria Math" panose="02040503050406030204" pitchFamily="18" charset="0"/>
                              <a:ea typeface="Cambria Math" panose="02040503050406030204" pitchFamily="18" charset="0"/>
                            </a:rPr>
                            <m:t>8</m:t>
                          </m:r>
                        </m:sup>
                      </m:sSup>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m:t>
                      </m:r>
                    </m:oMath>
                  </m:oMathPara>
                </a14:m>
                <a:endParaRPr lang="en-US" sz="2400" dirty="0"/>
              </a:p>
              <a:p>
                <a:r>
                  <a:rPr lang="el-GR" sz="2400" dirty="0"/>
                  <a:t>Επίσης ισχύει, </a:t>
                </a:r>
              </a:p>
              <a:p>
                <a:pPr marL="0" indent="0">
                  <a:buNone/>
                </a:pPr>
                <a14:m>
                  <m:oMathPara xmlns:m="http://schemas.openxmlformats.org/officeDocument/2006/math">
                    <m:oMathParaPr>
                      <m:jc m:val="centerGroup"/>
                    </m:oMathParaPr>
                    <m:oMath xmlns:m="http://schemas.openxmlformats.org/officeDocument/2006/math">
                      <m:f>
                        <m:fPr>
                          <m:ctrlPr>
                            <a:rPr lang="el-GR" sz="2400" b="0" i="1" smtClean="0">
                              <a:latin typeface="Cambria Math" panose="02040503050406030204" pitchFamily="18" charset="0"/>
                            </a:rPr>
                          </m:ctrlPr>
                        </m:fPr>
                        <m:num>
                          <m:r>
                            <m:rPr>
                              <m:sty m:val="p"/>
                            </m:rPr>
                            <a:rPr lang="el-GR" sz="2400" b="0" i="0" smtClean="0">
                              <a:latin typeface="Cambria Math" panose="02040503050406030204" pitchFamily="18" charset="0"/>
                            </a:rPr>
                            <m:t>Ε</m:t>
                          </m:r>
                        </m:num>
                        <m:den>
                          <m:r>
                            <m:rPr>
                              <m:sty m:val="p"/>
                            </m:rPr>
                            <a:rPr lang="el-GR" sz="2400" b="0" i="0" smtClean="0">
                              <a:latin typeface="Cambria Math" panose="02040503050406030204" pitchFamily="18" charset="0"/>
                            </a:rPr>
                            <m:t>Β</m:t>
                          </m:r>
                        </m:den>
                      </m:f>
                      <m:r>
                        <a:rPr lang="el-GR" sz="2400" b="0" i="0"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l-GR" sz="2400" b="0" i="1" smtClean="0">
                                  <a:latin typeface="Cambria Math" panose="02040503050406030204" pitchFamily="18" charset="0"/>
                                </a:rPr>
                              </m:ctrlPr>
                            </m:sSubPr>
                            <m:e>
                              <m:r>
                                <m:rPr>
                                  <m:sty m:val="p"/>
                                </m:rPr>
                                <a:rPr lang="el-GR" sz="2400" b="0" i="0" smtClean="0">
                                  <a:latin typeface="Cambria Math" panose="02040503050406030204" pitchFamily="18" charset="0"/>
                                </a:rPr>
                                <m:t>Ε</m:t>
                              </m:r>
                            </m:e>
                            <m:sub>
                              <m:r>
                                <a:rPr lang="en-US" sz="2400" b="0" i="1" smtClean="0">
                                  <a:latin typeface="Cambria Math" panose="02040503050406030204" pitchFamily="18" charset="0"/>
                                </a:rPr>
                                <m:t>𝑚</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𝑚</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𝑐</m:t>
                      </m:r>
                    </m:oMath>
                  </m:oMathPara>
                </a14:m>
                <a:endParaRPr lang="el-GR" sz="2400" dirty="0"/>
              </a:p>
              <a:p>
                <a:endParaRPr lang="en-US" dirty="0"/>
              </a:p>
              <a:p>
                <a:r>
                  <a:rPr lang="el-GR" dirty="0"/>
                  <a:t>Ακτίνα ονομάζουμε τη νοητή ευθεία που έχει την κατεύθυνση διάδοσης. </a:t>
                </a:r>
              </a:p>
              <a:p>
                <a:r>
                  <a:rPr lang="el-GR" dirty="0"/>
                  <a:t>Μέτωπο κύματος ονομάζουμε την υποθετική επιφάνεια πάνω στην οποία το ηλεκτρικό πεδίο έχει την ίδια τιμή. </a:t>
                </a:r>
              </a:p>
            </p:txBody>
          </p:sp>
        </mc:Choice>
        <mc:Fallback>
          <p:sp>
            <p:nvSpPr>
              <p:cNvPr id="3" name="Content Placeholder 2">
                <a:extLst>
                  <a:ext uri="{FF2B5EF4-FFF2-40B4-BE49-F238E27FC236}">
                    <a16:creationId xmlns:a16="http://schemas.microsoft.com/office/drawing/2014/main" id="{6D93CDF4-FF8E-450A-A46B-78958FAAF974}"/>
                  </a:ext>
                </a:extLst>
              </p:cNvPr>
              <p:cNvSpPr>
                <a:spLocks noGrp="1" noRot="1" noChangeAspect="1" noMove="1" noResize="1" noEditPoints="1" noAdjustHandles="1" noChangeArrowheads="1" noChangeShapeType="1" noTextEdit="1"/>
              </p:cNvSpPr>
              <p:nvPr>
                <p:ph idx="1"/>
              </p:nvPr>
            </p:nvSpPr>
            <p:spPr>
              <a:blipFill>
                <a:blip r:embed="rId2"/>
                <a:stretch>
                  <a:fillRect l="-1005" t="-1961" r="-850" b="-1401"/>
                </a:stretch>
              </a:blipFill>
            </p:spPr>
            <p:txBody>
              <a:bodyPr/>
              <a:lstStyle/>
              <a:p>
                <a:r>
                  <a:rPr lang="el-GR">
                    <a:noFill/>
                  </a:rPr>
                  <a:t> </a:t>
                </a:r>
              </a:p>
            </p:txBody>
          </p:sp>
        </mc:Fallback>
      </mc:AlternateContent>
    </p:spTree>
    <p:extLst>
      <p:ext uri="{BB962C8B-B14F-4D97-AF65-F5344CB8AC3E}">
        <p14:creationId xmlns:p14="http://schemas.microsoft.com/office/powerpoint/2010/main" val="428809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lectromagnetic Wave structure and parameters, vector illustration diagram with wavelength, amplitude, frequency, speed and wave types Electromagnetic Wave structure and parameters, vector illustration diagram with wavelength, amplitude, frequency, speed and wave types Electromagnetic stock vector">
            <a:extLst>
              <a:ext uri="{FF2B5EF4-FFF2-40B4-BE49-F238E27FC236}">
                <a16:creationId xmlns:a16="http://schemas.microsoft.com/office/drawing/2014/main" id="{FCA772F3-D923-40CC-AFB3-5DFDB22A3C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9223" y="643466"/>
            <a:ext cx="7605552"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1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2A5965E-2FB6-4F1F-964A-A7E7BFA5CE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914019"/>
            <a:ext cx="8178799" cy="502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6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EDE0-7CDA-48EB-BE4F-6E8977199661}"/>
              </a:ext>
            </a:extLst>
          </p:cNvPr>
          <p:cNvSpPr>
            <a:spLocks noGrp="1"/>
          </p:cNvSpPr>
          <p:nvPr>
            <p:ph type="title"/>
          </p:nvPr>
        </p:nvSpPr>
        <p:spPr>
          <a:xfrm>
            <a:off x="628650" y="365126"/>
            <a:ext cx="7886700" cy="675883"/>
          </a:xfrm>
        </p:spPr>
        <p:txBody>
          <a:bodyPr>
            <a:normAutofit/>
          </a:bodyPr>
          <a:lstStyle/>
          <a:p>
            <a:r>
              <a:rPr lang="el-GR" dirty="0"/>
              <a:t>Το Η/Μ φάσμα</a:t>
            </a:r>
          </a:p>
        </p:txBody>
      </p:sp>
      <p:pic>
        <p:nvPicPr>
          <p:cNvPr id="12" name="Content Placeholder 3">
            <a:extLst>
              <a:ext uri="{FF2B5EF4-FFF2-40B4-BE49-F238E27FC236}">
                <a16:creationId xmlns:a16="http://schemas.microsoft.com/office/drawing/2014/main" id="{22A3690B-C9E6-4347-A201-468EA2F667A9}"/>
              </a:ext>
            </a:extLst>
          </p:cNvPr>
          <p:cNvPicPr>
            <a:picLocks noGrp="1" noChangeAspect="1"/>
          </p:cNvPicPr>
          <p:nvPr>
            <p:ph idx="1"/>
          </p:nvPr>
        </p:nvPicPr>
        <p:blipFill>
          <a:blip r:embed="rId2"/>
          <a:stretch>
            <a:fillRect/>
          </a:stretch>
        </p:blipFill>
        <p:spPr>
          <a:xfrm>
            <a:off x="566931" y="2149789"/>
            <a:ext cx="8010138" cy="2558422"/>
          </a:xfrm>
          <a:prstGeom prst="rect">
            <a:avLst/>
          </a:prstGeom>
        </p:spPr>
      </p:pic>
    </p:spTree>
    <p:extLst>
      <p:ext uri="{BB962C8B-B14F-4D97-AF65-F5344CB8AC3E}">
        <p14:creationId xmlns:p14="http://schemas.microsoft.com/office/powerpoint/2010/main" val="415584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F34F-727C-4580-9150-BD5AE5F28D21}"/>
              </a:ext>
            </a:extLst>
          </p:cNvPr>
          <p:cNvSpPr>
            <a:spLocks noGrp="1"/>
          </p:cNvSpPr>
          <p:nvPr>
            <p:ph type="title"/>
          </p:nvPr>
        </p:nvSpPr>
        <p:spPr>
          <a:xfrm>
            <a:off x="628650" y="365126"/>
            <a:ext cx="7886700" cy="793823"/>
          </a:xfrm>
        </p:spPr>
        <p:txBody>
          <a:bodyPr/>
          <a:lstStyle/>
          <a:p>
            <a:r>
              <a:rPr lang="el-GR" dirty="0"/>
              <a:t>Αιθέρας</a:t>
            </a:r>
          </a:p>
        </p:txBody>
      </p:sp>
      <p:sp>
        <p:nvSpPr>
          <p:cNvPr id="3" name="Content Placeholder 2">
            <a:extLst>
              <a:ext uri="{FF2B5EF4-FFF2-40B4-BE49-F238E27FC236}">
                <a16:creationId xmlns:a16="http://schemas.microsoft.com/office/drawing/2014/main" id="{83C52EE3-1D18-4718-A2F3-8804F3E566C3}"/>
              </a:ext>
            </a:extLst>
          </p:cNvPr>
          <p:cNvSpPr>
            <a:spLocks noGrp="1"/>
          </p:cNvSpPr>
          <p:nvPr>
            <p:ph idx="1"/>
          </p:nvPr>
        </p:nvSpPr>
        <p:spPr>
          <a:xfrm>
            <a:off x="628650" y="1520456"/>
            <a:ext cx="7886700" cy="4656507"/>
          </a:xfrm>
        </p:spPr>
        <p:txBody>
          <a:bodyPr>
            <a:normAutofit/>
          </a:bodyPr>
          <a:lstStyle/>
          <a:p>
            <a:r>
              <a:rPr lang="en-US" dirty="0"/>
              <a:t>Huygens (</a:t>
            </a:r>
            <a:r>
              <a:rPr lang="en-US" i="1" dirty="0"/>
              <a:t>Treatise on Light </a:t>
            </a:r>
            <a:r>
              <a:rPr lang="en-US" dirty="0"/>
              <a:t>1690)</a:t>
            </a:r>
          </a:p>
          <a:p>
            <a:pPr lvl="1"/>
            <a:r>
              <a:rPr lang="en-US" dirty="0"/>
              <a:t>To </a:t>
            </a:r>
            <a:r>
              <a:rPr lang="el-GR" dirty="0"/>
              <a:t>φως είναι κύμα το οποίο διαδίδεται σε κάποιο μέσο στο οποίο προκαλεί κυματώσεις, τον αιθέρα. </a:t>
            </a:r>
          </a:p>
          <a:p>
            <a:pPr lvl="1"/>
            <a:r>
              <a:rPr lang="el-GR" dirty="0"/>
              <a:t>Ο αιθέρας είναι ρευστό μέσο. </a:t>
            </a:r>
          </a:p>
          <a:p>
            <a:r>
              <a:rPr lang="en-US" dirty="0"/>
              <a:t>Newton (</a:t>
            </a:r>
            <a:r>
              <a:rPr lang="el-GR" dirty="0"/>
              <a:t>Ο</a:t>
            </a:r>
            <a:r>
              <a:rPr lang="en-US" dirty="0" err="1"/>
              <a:t>pticks</a:t>
            </a:r>
            <a:r>
              <a:rPr lang="en-US" dirty="0"/>
              <a:t> 1704) </a:t>
            </a:r>
          </a:p>
          <a:p>
            <a:pPr lvl="1"/>
            <a:r>
              <a:rPr lang="el-GR" dirty="0"/>
              <a:t>Για να εξηγήσει φαινόμενα διάθλασης υπέθεσε την ύπαρξη του αιθέρα</a:t>
            </a:r>
            <a:r>
              <a:rPr lang="en-US" dirty="0"/>
              <a:t> – </a:t>
            </a:r>
            <a:r>
              <a:rPr lang="el-GR" dirty="0"/>
              <a:t>η φύση του αιθέρα δεν είναι γνωστή,</a:t>
            </a:r>
          </a:p>
          <a:p>
            <a:pPr lvl="1"/>
            <a:r>
              <a:rPr lang="el-GR" dirty="0"/>
              <a:t>Γεγονός: το μόνο είδος κυμάτων που διαδίδονται σε ρευστά είναι τα  </a:t>
            </a:r>
            <a:r>
              <a:rPr lang="el-GR" b="1" dirty="0"/>
              <a:t>διαμήκη. </a:t>
            </a:r>
          </a:p>
          <a:p>
            <a:r>
              <a:rPr lang="en-US" dirty="0"/>
              <a:t>Young – Fresnel (19o</a:t>
            </a:r>
            <a:r>
              <a:rPr lang="el-GR" dirty="0"/>
              <a:t>ς αιώνας) </a:t>
            </a:r>
          </a:p>
          <a:p>
            <a:pPr lvl="1"/>
            <a:r>
              <a:rPr lang="el-GR" dirty="0"/>
              <a:t>Ο αιθέρας είναι ελαστικό στερεό μέσο. </a:t>
            </a:r>
          </a:p>
        </p:txBody>
      </p:sp>
    </p:spTree>
    <p:extLst>
      <p:ext uri="{BB962C8B-B14F-4D97-AF65-F5344CB8AC3E}">
        <p14:creationId xmlns:p14="http://schemas.microsoft.com/office/powerpoint/2010/main" val="334687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6143-D90C-41AA-A424-71DC9F364BBB}"/>
              </a:ext>
            </a:extLst>
          </p:cNvPr>
          <p:cNvSpPr>
            <a:spLocks noGrp="1"/>
          </p:cNvSpPr>
          <p:nvPr>
            <p:ph type="title"/>
          </p:nvPr>
        </p:nvSpPr>
        <p:spPr>
          <a:xfrm>
            <a:off x="628650" y="365127"/>
            <a:ext cx="7886700" cy="900148"/>
          </a:xfrm>
        </p:spPr>
        <p:txBody>
          <a:bodyPr/>
          <a:lstStyle/>
          <a:p>
            <a:r>
              <a:rPr lang="el-GR" dirty="0"/>
              <a:t>Αιθέρας</a:t>
            </a:r>
          </a:p>
        </p:txBody>
      </p:sp>
      <p:sp>
        <p:nvSpPr>
          <p:cNvPr id="3" name="Content Placeholder 2">
            <a:extLst>
              <a:ext uri="{FF2B5EF4-FFF2-40B4-BE49-F238E27FC236}">
                <a16:creationId xmlns:a16="http://schemas.microsoft.com/office/drawing/2014/main" id="{AD9565BF-10A5-4F37-95F7-7A26517094E2}"/>
              </a:ext>
            </a:extLst>
          </p:cNvPr>
          <p:cNvSpPr>
            <a:spLocks noGrp="1"/>
          </p:cNvSpPr>
          <p:nvPr>
            <p:ph idx="1"/>
          </p:nvPr>
        </p:nvSpPr>
        <p:spPr>
          <a:xfrm>
            <a:off x="628650" y="1446028"/>
            <a:ext cx="7886700" cy="4730935"/>
          </a:xfrm>
        </p:spPr>
        <p:txBody>
          <a:bodyPr>
            <a:noAutofit/>
          </a:bodyPr>
          <a:lstStyle/>
          <a:p>
            <a:r>
              <a:rPr lang="el-GR" sz="2200" dirty="0"/>
              <a:t>Ο αιθέρας είχε παράξενες ιδιότητες: </a:t>
            </a:r>
          </a:p>
          <a:p>
            <a:pPr marL="971550" lvl="1" indent="-514350">
              <a:buFont typeface="+mj-lt"/>
              <a:buAutoNum type="arabicPeriod"/>
            </a:pPr>
            <a:r>
              <a:rPr lang="el-GR" sz="2200" dirty="0"/>
              <a:t>Στερεό σώμα: για να μπορούν να διαδίδονται εγκάρσια κύματα όπως το φως. </a:t>
            </a:r>
          </a:p>
          <a:p>
            <a:pPr marL="971550" lvl="1" indent="-514350">
              <a:buFont typeface="+mj-lt"/>
              <a:buAutoNum type="arabicPeriod"/>
            </a:pPr>
            <a:r>
              <a:rPr lang="el-GR" sz="2200" dirty="0"/>
              <a:t>Ελαστικό σώμα: για να μπορεί να υποστηρίζει τις ταλαντώσεις που χαρακτηρίζουν την κυματική κίνηση.</a:t>
            </a:r>
          </a:p>
          <a:p>
            <a:pPr marL="971550" lvl="1" indent="-514350">
              <a:buFont typeface="+mj-lt"/>
              <a:buAutoNum type="arabicPeriod"/>
            </a:pPr>
            <a:r>
              <a:rPr lang="el-GR" sz="2200" dirty="0"/>
              <a:t>Σώμα αμελητέας πυκνότητας: για να μην αντιστέκεται στα σώματα που κινούνται εντός του.</a:t>
            </a:r>
          </a:p>
          <a:p>
            <a:pPr marL="971550" lvl="1" indent="-514350">
              <a:buFont typeface="+mj-lt"/>
              <a:buAutoNum type="arabicPeriod"/>
            </a:pPr>
            <a:r>
              <a:rPr lang="el-GR" sz="2200" dirty="0"/>
              <a:t>Ασυμπίεστο σώμα: δεν μπορούν να διαδοθούν εντός του κύματα συμπίεσης – ηχητικά κύματα</a:t>
            </a:r>
          </a:p>
          <a:p>
            <a:pPr marL="971550" lvl="1" indent="-514350">
              <a:buFont typeface="+mj-lt"/>
              <a:buAutoNum type="arabicPeriod"/>
            </a:pPr>
            <a:r>
              <a:rPr lang="el-GR" sz="2200" b="1" dirty="0"/>
              <a:t>Κινητικές ιδιότητες:</a:t>
            </a:r>
            <a:r>
              <a:rPr lang="el-GR" sz="2200" dirty="0"/>
              <a:t> </a:t>
            </a:r>
          </a:p>
          <a:p>
            <a:pPr marL="2343150" lvl="4" indent="-514350">
              <a:buFont typeface="+mj-lt"/>
              <a:buAutoNum type="alphaLcPeriod"/>
            </a:pPr>
            <a:r>
              <a:rPr lang="en-US" sz="2200" b="1" dirty="0"/>
              <a:t>Fresnel: </a:t>
            </a:r>
            <a:r>
              <a:rPr lang="el-GR" sz="2200" dirty="0"/>
              <a:t>ο αιθέρας είναι στατικός</a:t>
            </a:r>
          </a:p>
          <a:p>
            <a:pPr marL="2343150" lvl="4" indent="-514350">
              <a:buFont typeface="+mj-lt"/>
              <a:buAutoNum type="alphaLcPeriod"/>
            </a:pPr>
            <a:r>
              <a:rPr lang="en-US" sz="2200" b="1" dirty="0"/>
              <a:t>Stokes: </a:t>
            </a:r>
            <a:r>
              <a:rPr lang="en-US" sz="2200" dirty="0"/>
              <a:t> o </a:t>
            </a:r>
            <a:r>
              <a:rPr lang="el-GR" sz="2200" dirty="0"/>
              <a:t>αιθέρας παρασύρεται από τα κινούμενα σώματα και τα ακολοθεί ευρισκόμενος στη γειτονική περιοχή τους</a:t>
            </a:r>
            <a:endParaRPr lang="el-GR" sz="2200" b="1" dirty="0"/>
          </a:p>
          <a:p>
            <a:pPr marL="971550" lvl="1" indent="-514350">
              <a:buFont typeface="+mj-lt"/>
              <a:buAutoNum type="arabicPeriod"/>
            </a:pPr>
            <a:endParaRPr lang="el-GR" sz="2200" dirty="0"/>
          </a:p>
        </p:txBody>
      </p:sp>
    </p:spTree>
    <p:extLst>
      <p:ext uri="{BB962C8B-B14F-4D97-AF65-F5344CB8AC3E}">
        <p14:creationId xmlns:p14="http://schemas.microsoft.com/office/powerpoint/2010/main" val="126820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1264</Words>
  <Application>Microsoft Office PowerPoint</Application>
  <PresentationFormat>On-screen Show (4:3)</PresentationFormat>
  <Paragraphs>110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 Math</vt:lpstr>
      <vt:lpstr>Times New Roman</vt:lpstr>
      <vt:lpstr>Office Theme</vt:lpstr>
      <vt:lpstr>Τα Η/Μ κύματα, ο Αιθέρας, το πείραμα Michelson - Morley</vt:lpstr>
      <vt:lpstr>PowerPoint Presentation</vt:lpstr>
      <vt:lpstr>Ιδιότητες των Η/Μ κυμάτων</vt:lpstr>
      <vt:lpstr>Ιδιότητες των Η/Μ κυμάτων</vt:lpstr>
      <vt:lpstr>PowerPoint Presentation</vt:lpstr>
      <vt:lpstr>PowerPoint Presentation</vt:lpstr>
      <vt:lpstr>Το Η/Μ φάσμα</vt:lpstr>
      <vt:lpstr>Αιθέρας</vt:lpstr>
      <vt:lpstr>Αιθέρας</vt:lpstr>
      <vt:lpstr>Experimentum crucis</vt:lpstr>
      <vt:lpstr>Το πείραμα Michelson – Morley </vt:lpstr>
      <vt:lpstr>Τι είναι  η συμβολή κυμάτων;</vt:lpstr>
      <vt:lpstr>Τι είναι η συμβολή των κυμάτων;</vt:lpstr>
      <vt:lpstr>Συμβολή φωτεινών κυμάτων</vt:lpstr>
      <vt:lpstr>Τι είναι το συμβολόμετρο;</vt:lpstr>
      <vt:lpstr>Το πείραμα του Michelson</vt:lpstr>
      <vt:lpstr>Το πείραμα του Michelson</vt:lpstr>
      <vt:lpstr>PowerPoint Presentation</vt:lpstr>
      <vt:lpstr>Υπολογισμοί</vt:lpstr>
      <vt:lpstr>Υπολογισμοί </vt:lpstr>
      <vt:lpstr>Υπολογισμοί</vt:lpstr>
      <vt:lpstr>Συμπέρασμα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Η/Μ κύματα, ο Αιθέρας, το πείραμα Michelson - Morley</dc:title>
  <dc:creator>Chrysovalantis Stergiou</dc:creator>
  <cp:lastModifiedBy>Chrysovalantis Stergiou</cp:lastModifiedBy>
  <cp:revision>1</cp:revision>
  <dcterms:created xsi:type="dcterms:W3CDTF">2022-03-23T08:12:26Z</dcterms:created>
  <dcterms:modified xsi:type="dcterms:W3CDTF">2022-03-23T08:15:00Z</dcterms:modified>
</cp:coreProperties>
</file>