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3" r:id="rId6"/>
    <p:sldId id="259" r:id="rId7"/>
    <p:sldId id="262" r:id="rId8"/>
    <p:sldId id="260"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62FACACC-D6F8-4E91-91ED-EDD6A8127656}" type="datetimeFigureOut">
              <a:rPr lang="el-GR" smtClean="0"/>
              <a:pPr/>
              <a:t>9/11/2022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2FACACC-D6F8-4E91-91ED-EDD6A8127656}" type="datetimeFigureOut">
              <a:rPr lang="el-GR" smtClean="0"/>
              <a:pPr/>
              <a:t>9/11/2022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2FACACC-D6F8-4E91-91ED-EDD6A8127656}" type="datetimeFigureOut">
              <a:rPr lang="el-GR" smtClean="0"/>
              <a:pPr/>
              <a:t>9/11/2022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2FACACC-D6F8-4E91-91ED-EDD6A8127656}" type="datetimeFigureOut">
              <a:rPr lang="el-GR" smtClean="0"/>
              <a:pPr/>
              <a:t>9/11/2022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FACACC-D6F8-4E91-91ED-EDD6A8127656}" type="datetimeFigureOut">
              <a:rPr lang="el-GR" smtClean="0"/>
              <a:pPr/>
              <a:t>9/11/2022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2FACACC-D6F8-4E91-91ED-EDD6A8127656}" type="datetimeFigureOut">
              <a:rPr lang="el-GR" smtClean="0"/>
              <a:pPr/>
              <a:t>9/11/2022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62FACACC-D6F8-4E91-91ED-EDD6A8127656}" type="datetimeFigureOut">
              <a:rPr lang="el-GR" smtClean="0"/>
              <a:pPr/>
              <a:t>9/11/2022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62FACACC-D6F8-4E91-91ED-EDD6A8127656}" type="datetimeFigureOut">
              <a:rPr lang="el-GR" smtClean="0"/>
              <a:pPr/>
              <a:t>9/11/2022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ACACC-D6F8-4E91-91ED-EDD6A8127656}" type="datetimeFigureOut">
              <a:rPr lang="el-GR" smtClean="0"/>
              <a:pPr/>
              <a:t>9/11/2022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ACACC-D6F8-4E91-91ED-EDD6A8127656}" type="datetimeFigureOut">
              <a:rPr lang="el-GR" smtClean="0"/>
              <a:pPr/>
              <a:t>9/11/2022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ACACC-D6F8-4E91-91ED-EDD6A8127656}" type="datetimeFigureOut">
              <a:rPr lang="el-GR" smtClean="0"/>
              <a:pPr/>
              <a:t>9/11/2022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9BD1CA-2927-4ED6-93DF-479BC73D2FF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FACACC-D6F8-4E91-91ED-EDD6A8127656}" type="datetimeFigureOut">
              <a:rPr lang="el-GR" smtClean="0"/>
              <a:pPr/>
              <a:t>9/11/2022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BD1CA-2927-4ED6-93DF-479BC73D2FF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virvid@phs.uoa.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b="1" dirty="0" smtClean="0"/>
              <a:t>ΣΥΓΧΡΟΝΗ ΗΘΙΚΗ ΦΙΛΟΣΟΦΙΑ ΙΙ</a:t>
            </a:r>
            <a:r>
              <a:rPr lang="en-US" b="1" dirty="0" smtClean="0"/>
              <a:t>:</a:t>
            </a:r>
            <a:br>
              <a:rPr lang="en-US" b="1" dirty="0" smtClean="0"/>
            </a:br>
            <a:r>
              <a:rPr lang="el-GR" b="1" dirty="0" smtClean="0"/>
              <a:t>ΘΕΩΡΙΕΣ ΚΑΙ ΑΡΧΕΣ</a:t>
            </a:r>
            <a:endParaRPr lang="el-GR" b="1" dirty="0"/>
          </a:p>
        </p:txBody>
      </p:sp>
      <p:sp>
        <p:nvSpPr>
          <p:cNvPr id="3" name="Subtitle 2"/>
          <p:cNvSpPr>
            <a:spLocks noGrp="1"/>
          </p:cNvSpPr>
          <p:nvPr>
            <p:ph type="subTitle" idx="1"/>
          </p:nvPr>
        </p:nvSpPr>
        <p:spPr/>
        <p:txBody>
          <a:bodyPr/>
          <a:lstStyle/>
          <a:p>
            <a:r>
              <a:rPr lang="el-GR" dirty="0" smtClean="0"/>
              <a:t>Στέλιος Βιρβιδάκης</a:t>
            </a:r>
          </a:p>
          <a:p>
            <a:r>
              <a:rPr lang="en-US" dirty="0" smtClean="0">
                <a:hlinkClick r:id="rId2"/>
              </a:rPr>
              <a:t>svirvid@phs.uoa.gr</a:t>
            </a:r>
            <a:r>
              <a:rPr lang="en-US" dirty="0" smtClean="0"/>
              <a:t> </a:t>
            </a:r>
            <a:endParaRPr lang="el-GR" dirty="0" smtClean="0"/>
          </a:p>
          <a:p>
            <a:r>
              <a:rPr lang="el-GR"/>
              <a:t>9</a:t>
            </a:r>
            <a:r>
              <a:rPr lang="el-GR" smtClean="0"/>
              <a:t>/11/2022</a:t>
            </a: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ΑΛΛΕΣ ΘΕΩΡΙΕΣ- ΠΡΟΣΕΓΓΙΣΕΙΣ</a:t>
            </a:r>
            <a:endParaRPr lang="el-GR" b="1" dirty="0"/>
          </a:p>
        </p:txBody>
      </p:sp>
      <p:sp>
        <p:nvSpPr>
          <p:cNvPr id="3" name="Content Placeholder 2"/>
          <p:cNvSpPr>
            <a:spLocks noGrp="1"/>
          </p:cNvSpPr>
          <p:nvPr>
            <p:ph idx="1"/>
          </p:nvPr>
        </p:nvSpPr>
        <p:spPr/>
        <p:txBody>
          <a:bodyPr>
            <a:normAutofit fontScale="92500" lnSpcReduction="10000"/>
          </a:bodyPr>
          <a:lstStyle/>
          <a:p>
            <a:r>
              <a:rPr lang="el-GR" dirty="0" smtClean="0"/>
              <a:t>Θεωρίες θρησκευτικής προελεύσεως</a:t>
            </a:r>
            <a:r>
              <a:rPr lang="en-US" dirty="0" smtClean="0"/>
              <a:t>:</a:t>
            </a:r>
          </a:p>
          <a:p>
            <a:pPr>
              <a:buNone/>
            </a:pPr>
            <a:r>
              <a:rPr lang="en-US" dirty="0" smtClean="0"/>
              <a:t> -  </a:t>
            </a:r>
            <a:r>
              <a:rPr lang="el-GR" dirty="0" smtClean="0"/>
              <a:t>Θεωρία </a:t>
            </a:r>
            <a:r>
              <a:rPr lang="el-GR" i="1" dirty="0" smtClean="0"/>
              <a:t>θεϊκής επιταγής </a:t>
            </a:r>
          </a:p>
          <a:p>
            <a:pPr>
              <a:buNone/>
            </a:pPr>
            <a:r>
              <a:rPr lang="el-GR" dirty="0" smtClean="0"/>
              <a:t> -  Θεωρία </a:t>
            </a:r>
            <a:r>
              <a:rPr lang="el-GR" i="1" dirty="0" smtClean="0"/>
              <a:t>φυσικού δικαίου</a:t>
            </a:r>
            <a:endParaRPr lang="en-US" i="1" dirty="0" smtClean="0"/>
          </a:p>
          <a:p>
            <a:r>
              <a:rPr lang="el-GR" dirty="0" smtClean="0"/>
              <a:t>Θεωρίες δικαιωμάτων</a:t>
            </a:r>
          </a:p>
          <a:p>
            <a:r>
              <a:rPr lang="el-GR" i="1" dirty="0" err="1" smtClean="0"/>
              <a:t>Συμβολαιοκρατία</a:t>
            </a:r>
            <a:endParaRPr lang="el-GR" i="1" dirty="0" smtClean="0"/>
          </a:p>
          <a:p>
            <a:r>
              <a:rPr lang="el-GR" dirty="0" smtClean="0"/>
              <a:t>Ηθική της φροντίδας – φεμινιστική ηθική</a:t>
            </a:r>
          </a:p>
          <a:p>
            <a:pPr>
              <a:buNone/>
            </a:pPr>
            <a:r>
              <a:rPr lang="el-GR" dirty="0" smtClean="0"/>
              <a:t>-   </a:t>
            </a:r>
            <a:r>
              <a:rPr lang="el-GR" dirty="0" err="1" smtClean="0"/>
              <a:t>Μεταηθικοί</a:t>
            </a:r>
            <a:r>
              <a:rPr lang="el-GR" dirty="0" smtClean="0"/>
              <a:t> προβληματισμοί (πως τελικά δικαιολογούνται, στηρίζονται οι κανονιστικές θεωρίες</a:t>
            </a:r>
            <a:r>
              <a:rPr lang="en-US" dirty="0" smtClean="0"/>
              <a:t>;)</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t>ΣΕ ΑΝΑΖΗΤΗΣΗ ΜΙΑΣ ΣΥΝΔΥΑΣΤΙΚΗΣ / ΣΥΝΘΕΤΗΣ ΘΕΩΡΙΑΣ </a:t>
            </a:r>
            <a:r>
              <a:rPr lang="el-GR" sz="3200" b="1" dirty="0" smtClean="0"/>
              <a:t>– </a:t>
            </a:r>
            <a:r>
              <a:rPr lang="el-GR" sz="3200" b="1" dirty="0" smtClean="0"/>
              <a:t>ΚΑΙ ΤΩΝ </a:t>
            </a:r>
            <a:r>
              <a:rPr lang="el-GR" sz="3200" b="1" dirty="0" smtClean="0"/>
              <a:t>ΑΡΧΩΝ ΤΗΣ</a:t>
            </a:r>
            <a:endParaRPr lang="el-GR" sz="3200" b="1" dirty="0"/>
          </a:p>
        </p:txBody>
      </p:sp>
      <p:sp>
        <p:nvSpPr>
          <p:cNvPr id="3" name="Content Placeholder 2"/>
          <p:cNvSpPr>
            <a:spLocks noGrp="1"/>
          </p:cNvSpPr>
          <p:nvPr>
            <p:ph idx="1"/>
          </p:nvPr>
        </p:nvSpPr>
        <p:spPr/>
        <p:txBody>
          <a:bodyPr>
            <a:normAutofit fontScale="92500" lnSpcReduction="20000"/>
          </a:bodyPr>
          <a:lstStyle/>
          <a:p>
            <a:r>
              <a:rPr lang="el-GR" dirty="0" smtClean="0"/>
              <a:t>Μπορούν να προταθούν θεωρίες που συνδυάζουν </a:t>
            </a:r>
            <a:r>
              <a:rPr lang="el-GR" i="1" dirty="0" err="1" smtClean="0"/>
              <a:t>δεοντοκρατικές</a:t>
            </a:r>
            <a:r>
              <a:rPr lang="el-GR" dirty="0" smtClean="0"/>
              <a:t> με </a:t>
            </a:r>
            <a:r>
              <a:rPr lang="el-GR" i="1" dirty="0" smtClean="0"/>
              <a:t>τελεολογικές</a:t>
            </a:r>
            <a:r>
              <a:rPr lang="el-GR" dirty="0" smtClean="0"/>
              <a:t> ή </a:t>
            </a:r>
            <a:r>
              <a:rPr lang="el-GR" i="1" dirty="0" err="1" smtClean="0"/>
              <a:t>συνεπειοκρατικές</a:t>
            </a:r>
            <a:r>
              <a:rPr lang="el-GR" dirty="0" smtClean="0"/>
              <a:t> αρχές και επιχειρούν να ενσωματώσουν και </a:t>
            </a:r>
            <a:r>
              <a:rPr lang="el-GR" i="1" dirty="0" err="1" smtClean="0"/>
              <a:t>αρεταϊκά</a:t>
            </a:r>
            <a:r>
              <a:rPr lang="el-GR" dirty="0" smtClean="0"/>
              <a:t> στοιχεία ως αναγκαία συμπληρώματα</a:t>
            </a:r>
          </a:p>
          <a:p>
            <a:r>
              <a:rPr lang="el-GR" dirty="0" smtClean="0"/>
              <a:t>Η αρχή της </a:t>
            </a:r>
            <a:r>
              <a:rPr lang="el-GR" dirty="0" err="1" smtClean="0"/>
              <a:t>αγαθοπραξίας</a:t>
            </a:r>
            <a:r>
              <a:rPr lang="el-GR" dirty="0" smtClean="0"/>
              <a:t> (</a:t>
            </a:r>
            <a:r>
              <a:rPr lang="en-US" dirty="0" smtClean="0"/>
              <a:t>beneficence)</a:t>
            </a:r>
          </a:p>
          <a:p>
            <a:r>
              <a:rPr lang="en-US" dirty="0" smtClean="0"/>
              <a:t>H </a:t>
            </a:r>
            <a:r>
              <a:rPr lang="el-GR" dirty="0" smtClean="0"/>
              <a:t>αρχή της δικαιοσύνης (</a:t>
            </a:r>
            <a:r>
              <a:rPr lang="en-US" dirty="0" smtClean="0"/>
              <a:t>justice)</a:t>
            </a:r>
            <a:endParaRPr lang="el-GR" dirty="0" smtClean="0"/>
          </a:p>
          <a:p>
            <a:r>
              <a:rPr lang="el-GR" dirty="0" smtClean="0"/>
              <a:t>Η αρχή της ελευθερίας/αυτονομίας </a:t>
            </a:r>
            <a:r>
              <a:rPr lang="en-US" dirty="0" smtClean="0"/>
              <a:t>(freedom)</a:t>
            </a:r>
          </a:p>
          <a:p>
            <a:pPr>
              <a:buNone/>
            </a:pPr>
            <a:r>
              <a:rPr lang="en-US" dirty="0" smtClean="0"/>
              <a:t>-  </a:t>
            </a:r>
            <a:r>
              <a:rPr lang="el-GR" dirty="0" smtClean="0"/>
              <a:t>Πώς θα τις ερμηνεύσουμε, πώς θα τις ιεραρχήσουμε και θα τις εφαρμόσουμε</a:t>
            </a:r>
            <a:r>
              <a:rPr lang="en-US" dirty="0" smtClean="0"/>
              <a:t>;</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ΠΡΟΟΠΤΙΚΕΣ</a:t>
            </a:r>
            <a:r>
              <a:rPr lang="el-GR" dirty="0" smtClean="0"/>
              <a:t> </a:t>
            </a:r>
            <a:endParaRPr lang="el-GR" dirty="0"/>
          </a:p>
        </p:txBody>
      </p:sp>
      <p:sp>
        <p:nvSpPr>
          <p:cNvPr id="3" name="Content Placeholder 2"/>
          <p:cNvSpPr>
            <a:spLocks noGrp="1"/>
          </p:cNvSpPr>
          <p:nvPr>
            <p:ph idx="1"/>
          </p:nvPr>
        </p:nvSpPr>
        <p:spPr/>
        <p:txBody>
          <a:bodyPr>
            <a:normAutofit fontScale="85000" lnSpcReduction="20000"/>
          </a:bodyPr>
          <a:lstStyle/>
          <a:p>
            <a:r>
              <a:rPr lang="en-US" dirty="0" smtClean="0"/>
              <a:t>O</a:t>
            </a:r>
            <a:r>
              <a:rPr lang="el-GR" dirty="0" err="1" smtClean="0"/>
              <a:t>λοκληρώνοντας</a:t>
            </a:r>
            <a:r>
              <a:rPr lang="el-GR" dirty="0" smtClean="0"/>
              <a:t> αυτή τη σύντομη περιήγηση στο πεδίο των κυριοτέρων κανονιστικών ηθικών θεωριών μπορούμε να προχωρήσουμε στο χώρο της εφαρμοσμένης ηθικής, όπου θα προσπαθήσουμε να αξιοποιήσουμε, τις έννοιες, τα θεωρητικά σχήματα και τις αρχές κατά την αντιμετώπιση συγκεκριμένων προβλημάτων και διλημμάτων του ιδιωτικού και του δημόσιου βίου.  Θα χρειαστεί μάλλον να αναπτύξουμε συνδυαστικές προσεγγίσεις και επιλεκτικές εφαρμογές </a:t>
            </a:r>
            <a:r>
              <a:rPr lang="el-GR" dirty="0" smtClean="0"/>
              <a:t>των βασικών αρχών</a:t>
            </a:r>
            <a:r>
              <a:rPr lang="el-GR" dirty="0" smtClean="0"/>
              <a:t>,  και να επικαλεστούμε ως πρόσθετα μεθοδολογικά εργαλεία, ειδικότερες</a:t>
            </a:r>
            <a:r>
              <a:rPr lang="el-GR" dirty="0" smtClean="0"/>
              <a:t>, βοηθητικές, «ενδιάμεσες» </a:t>
            </a:r>
            <a:r>
              <a:rPr lang="el-GR" dirty="0" smtClean="0"/>
              <a:t>αρχές για τον καλύτερο </a:t>
            </a:r>
            <a:r>
              <a:rPr lang="el-GR" dirty="0" smtClean="0"/>
              <a:t>κριτικό </a:t>
            </a:r>
            <a:r>
              <a:rPr lang="el-GR" dirty="0" smtClean="0"/>
              <a:t>έλεγχο των πεποιθήσεων και </a:t>
            </a:r>
            <a:r>
              <a:rPr lang="el-GR" dirty="0" smtClean="0"/>
              <a:t>διαισθήσεών </a:t>
            </a:r>
            <a:r>
              <a:rPr lang="el-GR" dirty="0" smtClean="0"/>
              <a:t>μας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buNone/>
            </a:pPr>
            <a:endParaRPr lang="el-GR" dirty="0" smtClean="0"/>
          </a:p>
          <a:p>
            <a:pPr>
              <a:buNone/>
            </a:pPr>
            <a:endParaRPr lang="el-GR" dirty="0" smtClean="0"/>
          </a:p>
          <a:p>
            <a:pPr>
              <a:buNone/>
            </a:pPr>
            <a:r>
              <a:rPr lang="el-GR" dirty="0" smtClean="0"/>
              <a:t>ΕΥΧΑΡΙΣΤΩ  </a:t>
            </a:r>
            <a:r>
              <a:rPr lang="el-GR" smtClean="0"/>
              <a:t>ΠΟΛΥ  ΓΙΑ </a:t>
            </a:r>
            <a:r>
              <a:rPr lang="el-GR" dirty="0" smtClean="0"/>
              <a:t>ΤΗΝ ΠΡΟΣΟΧΗ ΣΑΣ!!!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t>
            </a:r>
            <a:r>
              <a:rPr lang="el-GR" b="1" dirty="0" smtClean="0"/>
              <a:t>Ι ΕΙΝΑΙ ΜΙΑ ΚΑΝΟΝΙΣΤΙΚΗ ΗΘΙΚΗ ΘΕΩΡΙΑ</a:t>
            </a:r>
            <a:r>
              <a:rPr lang="en-US" b="1" dirty="0" smtClean="0"/>
              <a:t>;</a:t>
            </a:r>
            <a:r>
              <a:rPr lang="el-GR" b="1" dirty="0" smtClean="0"/>
              <a:t> </a:t>
            </a:r>
            <a:endParaRPr lang="el-GR" b="1" dirty="0"/>
          </a:p>
        </p:txBody>
      </p:sp>
      <p:sp>
        <p:nvSpPr>
          <p:cNvPr id="3" name="Content Placeholder 2"/>
          <p:cNvSpPr>
            <a:spLocks noGrp="1"/>
          </p:cNvSpPr>
          <p:nvPr>
            <p:ph idx="1"/>
          </p:nvPr>
        </p:nvSpPr>
        <p:spPr/>
        <p:txBody>
          <a:bodyPr>
            <a:normAutofit fontScale="77500" lnSpcReduction="20000"/>
          </a:bodyPr>
          <a:lstStyle/>
          <a:p>
            <a:pPr algn="just"/>
            <a:r>
              <a:rPr lang="el-GR" dirty="0" smtClean="0"/>
              <a:t>Πρόκειται για τη</a:t>
            </a:r>
            <a:r>
              <a:rPr lang="en-US" dirty="0" smtClean="0"/>
              <a:t> </a:t>
            </a:r>
            <a:r>
              <a:rPr lang="el-GR" dirty="0" smtClean="0"/>
              <a:t>συστηματική φιλοσοφική μελέτη και οργάνωση των κυριότερων εννοιών και πεποιθήσεών μας για το ηθικά ορθό ή εσφαλμένο. ‘</a:t>
            </a:r>
            <a:r>
              <a:rPr lang="el-GR" dirty="0" err="1" smtClean="0"/>
              <a:t>Ετσι</a:t>
            </a:r>
            <a:r>
              <a:rPr lang="el-GR" dirty="0" smtClean="0"/>
              <a:t>, καταλήγουμε σε ένα ή περισσότερα βασικά κριτήρια ορθότητας που μας επιτρέπουν να διατυπώσουμε ορισμένες κανονιστικές αρχές.  Οι αρχές αυτές αντανακλούν τις αντιλήψεις μας για σημαντικές αξίες και προσπαθούν να τις ιεραρχήσουν.  Εφαρμόζοντάς τες διαμορφώνουμε τις σκέψεις και τις αποφάσεις μας και πιστεύουμε πως </a:t>
            </a:r>
            <a:r>
              <a:rPr lang="el-GR" dirty="0" err="1" smtClean="0"/>
              <a:t>κατ’αυτό</a:t>
            </a:r>
            <a:r>
              <a:rPr lang="el-GR" dirty="0" smtClean="0"/>
              <a:t> τον τρόπο μπορούμε να καθοδηγήσουμε τη συμπεριφορά μας και να αποτιμήσουμε συγκεκριμένες πράξεις (δικές μας και των συνανθρώπων μας).  Από τις γενικές αρχές συνάγονται συχνά ειδικότεροι κανόνες για την αντιμετώπιση παρόμοιων καταστάσεων.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ΟΡΙΣΜΕΝΕΣ ΓΕΝΙΚΕΣ ΠΑΡΑΤΗΡΗΣΕΙΣ</a:t>
            </a:r>
            <a:endParaRPr lang="el-GR" b="1" dirty="0"/>
          </a:p>
        </p:txBody>
      </p:sp>
      <p:sp>
        <p:nvSpPr>
          <p:cNvPr id="3" name="Content Placeholder 2"/>
          <p:cNvSpPr>
            <a:spLocks noGrp="1"/>
          </p:cNvSpPr>
          <p:nvPr>
            <p:ph idx="1"/>
          </p:nvPr>
        </p:nvSpPr>
        <p:spPr/>
        <p:txBody>
          <a:bodyPr>
            <a:normAutofit fontScale="77500" lnSpcReduction="20000"/>
          </a:bodyPr>
          <a:lstStyle/>
          <a:p>
            <a:pPr algn="just"/>
            <a:r>
              <a:rPr lang="el-GR" dirty="0" smtClean="0"/>
              <a:t>Η συζήτησή μας εδώ δε μπορεί να επεκταθεί σε λεπτομέρειες. </a:t>
            </a:r>
            <a:r>
              <a:rPr lang="el-GR" dirty="0" err="1" smtClean="0"/>
              <a:t>Γι’αυτό</a:t>
            </a:r>
            <a:r>
              <a:rPr lang="el-GR" dirty="0" smtClean="0"/>
              <a:t> και υιοθετούμε κάποια μάλλον απλουστευτικά σχήματα για να συνοψίσουμε τις βασικές αρχές και τα επιχειρήματα που χρησιμοποιούν οι κυριότερες θεωρίες.  Μπορούμε να μιλήσουμε γενικά για τρεις κατευθύνσεις που επιτρέπουν να  ομαδοποιήσουμε τις θεωρίες ανάλογα με το αν αναζητούν το κριτήριο ηθικής ορθότητας</a:t>
            </a:r>
            <a:r>
              <a:rPr lang="en-US" dirty="0" smtClean="0"/>
              <a:t>: </a:t>
            </a:r>
            <a:r>
              <a:rPr lang="el-GR" dirty="0" smtClean="0"/>
              <a:t>α) Στους σκοπούς ή στις συνέπειες των πράξεων και των κανόνων που τις διέπουν (</a:t>
            </a:r>
            <a:r>
              <a:rPr lang="el-GR" i="1" dirty="0" smtClean="0"/>
              <a:t>τελεολογικές </a:t>
            </a:r>
            <a:r>
              <a:rPr lang="el-GR" dirty="0" smtClean="0"/>
              <a:t>και </a:t>
            </a:r>
            <a:r>
              <a:rPr lang="el-GR" i="1" dirty="0" err="1" smtClean="0"/>
              <a:t>συνεπειοκρατικές</a:t>
            </a:r>
            <a:r>
              <a:rPr lang="el-GR" dirty="0" smtClean="0"/>
              <a:t>)· β) Στα εγγενή χαρακτηριστικά των  πράξεων και των κανόνων που τις διέπουν, ανεξαρτήτως συνεπειών (</a:t>
            </a:r>
            <a:r>
              <a:rPr lang="el-GR" i="1" dirty="0" err="1" smtClean="0"/>
              <a:t>δεοντοκρατικές</a:t>
            </a:r>
            <a:r>
              <a:rPr lang="el-GR" dirty="0" smtClean="0"/>
              <a:t>)·     γ) Στην ποιότητα και στα θετικά γνωρίσματα του σταθερού χαρακτήρα των δρώντων υποκειμένων (</a:t>
            </a:r>
            <a:r>
              <a:rPr lang="el-GR" i="1" dirty="0" err="1" smtClean="0"/>
              <a:t>αρετοκρατικές</a:t>
            </a:r>
            <a:r>
              <a:rPr lang="el-GR" dirty="0" smtClean="0"/>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Η ΑΡΧΗ ΤΗΣ ΩΦΕΛΕΙΑΣ – ΩΦΕΛΙΜΙΣΜΟΣ </a:t>
            </a:r>
            <a:endParaRPr lang="el-GR" b="1" dirty="0"/>
          </a:p>
        </p:txBody>
      </p:sp>
      <p:sp>
        <p:nvSpPr>
          <p:cNvPr id="3" name="Content Placeholder 2"/>
          <p:cNvSpPr>
            <a:spLocks noGrp="1"/>
          </p:cNvSpPr>
          <p:nvPr>
            <p:ph idx="1"/>
          </p:nvPr>
        </p:nvSpPr>
        <p:spPr/>
        <p:txBody>
          <a:bodyPr>
            <a:normAutofit lnSpcReduction="10000"/>
          </a:bodyPr>
          <a:lstStyle/>
          <a:p>
            <a:r>
              <a:rPr lang="el-GR" dirty="0" smtClean="0"/>
              <a:t>Οι πράξεις μας και οι κανόνες που τις διέπουν πρέπει να αποσκοπούν στη μεγαλύτερη ευτυχία του μεγαλύτερου αριθμού ανθρώπων</a:t>
            </a:r>
          </a:p>
          <a:p>
            <a:pPr>
              <a:buNone/>
            </a:pPr>
            <a:r>
              <a:rPr lang="el-GR" dirty="0" smtClean="0"/>
              <a:t>    (</a:t>
            </a:r>
            <a:r>
              <a:rPr lang="en-US" dirty="0" smtClean="0"/>
              <a:t>Jeremy Bentham, John Stuart Mill) </a:t>
            </a:r>
            <a:endParaRPr lang="el-GR" dirty="0" smtClean="0"/>
          </a:p>
          <a:p>
            <a:r>
              <a:rPr lang="el-GR" dirty="0" smtClean="0"/>
              <a:t>Ο </a:t>
            </a:r>
            <a:r>
              <a:rPr lang="el-GR" i="1" dirty="0" smtClean="0"/>
              <a:t>ωφελιμισμός</a:t>
            </a:r>
            <a:r>
              <a:rPr lang="el-GR" dirty="0" smtClean="0"/>
              <a:t> δεν πρέπει να συγχέεται με τον </a:t>
            </a:r>
            <a:r>
              <a:rPr lang="el-GR" i="1" dirty="0" smtClean="0"/>
              <a:t>εγωισμό</a:t>
            </a:r>
          </a:p>
          <a:p>
            <a:r>
              <a:rPr lang="el-GR" dirty="0" smtClean="0"/>
              <a:t>Διάκριση πράξεων και κανόνων</a:t>
            </a:r>
          </a:p>
          <a:p>
            <a:r>
              <a:rPr lang="el-GR" dirty="0" smtClean="0"/>
              <a:t>Ανάγκη προσδιορισμού και ερμηνείας  των χρησιμοποιούμενων εννοιών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E</a:t>
            </a:r>
            <a:r>
              <a:rPr lang="el-GR" sz="3200" b="1" dirty="0" smtClean="0"/>
              <a:t>ΡΩΤΗΜΑΤΑ – ΑΝΤΙΡΡΗΣΕΙΣ  ΓΙΑ ΤΗΝ ΕΡΜΗΝΕΙΑ ΚΑΙ ΤΗΝ ΕΦΑΡΜΟΓΗ ΤΗΣ ΑΡΧΗΣ</a:t>
            </a:r>
            <a:endParaRPr lang="el-GR" sz="3200" dirty="0"/>
          </a:p>
        </p:txBody>
      </p:sp>
      <p:sp>
        <p:nvSpPr>
          <p:cNvPr id="3" name="Content Placeholder 2"/>
          <p:cNvSpPr>
            <a:spLocks noGrp="1"/>
          </p:cNvSpPr>
          <p:nvPr>
            <p:ph idx="1"/>
          </p:nvPr>
        </p:nvSpPr>
        <p:spPr/>
        <p:txBody>
          <a:bodyPr>
            <a:normAutofit fontScale="77500" lnSpcReduction="20000"/>
          </a:bodyPr>
          <a:lstStyle/>
          <a:p>
            <a:r>
              <a:rPr lang="el-GR" dirty="0" smtClean="0"/>
              <a:t>Πώς πρέπει να ερμηνεύσουμε  την </a:t>
            </a:r>
            <a:r>
              <a:rPr lang="el-GR" i="1" dirty="0" smtClean="0"/>
              <a:t>ωφέλεια </a:t>
            </a:r>
            <a:r>
              <a:rPr lang="el-GR" dirty="0" smtClean="0"/>
              <a:t>και την έννοια της </a:t>
            </a:r>
            <a:r>
              <a:rPr lang="el-GR" i="1" dirty="0" smtClean="0"/>
              <a:t>ευτυχίας</a:t>
            </a:r>
            <a:r>
              <a:rPr lang="el-GR" dirty="0" smtClean="0"/>
              <a:t> την οποία χρησιμοποιούμε συνήθως για να την προσδιορίσουμε</a:t>
            </a:r>
            <a:r>
              <a:rPr lang="en-US" dirty="0" smtClean="0"/>
              <a:t>;</a:t>
            </a:r>
            <a:endParaRPr lang="el-GR" dirty="0" smtClean="0"/>
          </a:p>
          <a:p>
            <a:r>
              <a:rPr lang="el-GR" dirty="0" smtClean="0"/>
              <a:t>Μπορεί να μετρηθεί η ωφέλεια/ευτυχία</a:t>
            </a:r>
            <a:r>
              <a:rPr lang="en-US" dirty="0" smtClean="0"/>
              <a:t>; - </a:t>
            </a:r>
            <a:r>
              <a:rPr lang="el-GR" dirty="0" smtClean="0"/>
              <a:t>Ποια είναι τα ποσοτικά μέτρα και τα ποιοτικά κριτήρια που θα εφαρμόσουμε για την τελική στάθμιση</a:t>
            </a:r>
            <a:r>
              <a:rPr lang="en-US" dirty="0" smtClean="0"/>
              <a:t>;</a:t>
            </a:r>
          </a:p>
          <a:p>
            <a:r>
              <a:rPr lang="el-GR" dirty="0" smtClean="0"/>
              <a:t>Είναι εφικτή μια ευρεία διαπροσωπική συμφωνία για αυτά τα μέτρα και κριτήρια</a:t>
            </a:r>
            <a:r>
              <a:rPr lang="en-US" dirty="0" smtClean="0"/>
              <a:t>;</a:t>
            </a:r>
          </a:p>
          <a:p>
            <a:r>
              <a:rPr lang="el-GR" dirty="0" smtClean="0"/>
              <a:t>Πώς  κατανέμεται δίκαια η παραγόμενη ωφέλεια/ευτυχία</a:t>
            </a:r>
            <a:r>
              <a:rPr lang="en-US" dirty="0" smtClean="0"/>
              <a:t>;</a:t>
            </a:r>
          </a:p>
          <a:p>
            <a:r>
              <a:rPr lang="en-US" dirty="0" smtClean="0"/>
              <a:t>M</a:t>
            </a:r>
            <a:r>
              <a:rPr lang="el-GR" dirty="0" err="1" smtClean="0"/>
              <a:t>ήπως</a:t>
            </a:r>
            <a:r>
              <a:rPr lang="el-GR" dirty="0" smtClean="0"/>
              <a:t> η ωφελιμιστική προσέγγιση υποτιμά τη σημασία των ατομικών δικαιωμάτων και κριτηρίων δικαιοσύνης</a:t>
            </a:r>
            <a:r>
              <a:rPr lang="en-US" dirty="0" smtClean="0"/>
              <a:t> </a:t>
            </a:r>
            <a:r>
              <a:rPr lang="el-GR" dirty="0" smtClean="0"/>
              <a:t>ανεξάρτητων από την ωφέλεια  και επιτρέπει τελικά ο σκοπός να «αγιάζει τα μέσα»</a:t>
            </a:r>
            <a:r>
              <a:rPr lang="en-US" dirty="0" smtClean="0"/>
              <a:t>;</a:t>
            </a:r>
            <a:endParaRPr lang="el-GR" dirty="0" smtClean="0"/>
          </a:p>
          <a:p>
            <a:endParaRPr lang="el-GR" dirty="0" smtClean="0"/>
          </a:p>
          <a:p>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Η ΚΑΤΗΓΟΡΙΚΗ ΠΡΟΣΤΑΓΗ – Η ΔΕΟΝΤΟΚΡΑΤΙΚΗ ΘΕΩΡΙΑ ΤΟΥ ΚΑΝΤ</a:t>
            </a:r>
            <a:endParaRPr lang="el-GR" b="1" dirty="0"/>
          </a:p>
        </p:txBody>
      </p:sp>
      <p:sp>
        <p:nvSpPr>
          <p:cNvPr id="3" name="Content Placeholder 2"/>
          <p:cNvSpPr>
            <a:spLocks noGrp="1"/>
          </p:cNvSpPr>
          <p:nvPr>
            <p:ph idx="1"/>
          </p:nvPr>
        </p:nvSpPr>
        <p:spPr/>
        <p:txBody>
          <a:bodyPr>
            <a:normAutofit fontScale="85000" lnSpcReduction="20000"/>
          </a:bodyPr>
          <a:lstStyle/>
          <a:p>
            <a:pPr hangingPunct="0"/>
            <a:r>
              <a:rPr lang="el-GR" dirty="0" smtClean="0"/>
              <a:t>“Πράττε μόνο σύμφωνα με ένα τέτοιο γνώμονα, μέσω του οποίου μπορείς συνάμα να θέλεις, αυτός ο γνώμονας να γίνει καθολικός νόμος.” </a:t>
            </a:r>
          </a:p>
          <a:p>
            <a:pPr hangingPunct="0"/>
            <a:r>
              <a:rPr lang="el-GR" dirty="0" smtClean="0"/>
              <a:t>“Πράττε έτσι ώστε να χρησιμοποιείς την ανθρωπότητα, τόσο στο πρόσωπό σου όσο και στο πρόσωπο κάθε άλλου ανθρώπου, πάντα ταυτόχρονα ως σκοπό και ποτέ μόνο ως μέσο.”</a:t>
            </a:r>
          </a:p>
          <a:p>
            <a:r>
              <a:rPr lang="el-GR" dirty="0" smtClean="0"/>
              <a:t> “Πράττε σαν να ήσουν πάντα. χάρη στους γνώμονές σου, ένα νομοθετικό μέλος του κράτους των σκοπών.”</a:t>
            </a:r>
            <a:r>
              <a:rPr lang="en-US" dirty="0" smtClean="0"/>
              <a:t>     (Immanuel Kant, </a:t>
            </a:r>
            <a:r>
              <a:rPr lang="el-GR" i="1" dirty="0" smtClean="0"/>
              <a:t>Θεμελίωση της μεταφυσικής των ηθών</a:t>
            </a:r>
            <a:r>
              <a:rPr lang="el-GR" dirty="0" smtClean="0"/>
              <a:t>)</a:t>
            </a:r>
            <a:endParaRPr lang="en-US" dirty="0" smtClean="0"/>
          </a:p>
          <a:p>
            <a:pPr>
              <a:buNone/>
            </a:pPr>
            <a:r>
              <a:rPr lang="el-GR" dirty="0" smtClean="0"/>
              <a:t>-  Η σημασία της ορθολογικότητας και της αυτονομίας </a:t>
            </a:r>
            <a:endParaRPr lang="en-US" dirty="0" smtClean="0"/>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a:t>
            </a:r>
            <a:r>
              <a:rPr lang="el-GR" sz="3200" b="1" dirty="0" smtClean="0"/>
              <a:t>ΡΩΤΗΜΑΤΑ – ΑΝΤΙΡΡΗΣΕΙΣ  ΓΙΑ ΤΗΝ ΕΡΜΗΝΕΙΑ ΚΑΙ ΤΗΝ ΕΦΑΡΜΟΓΗ ΤΗΣ ΑΡΧΗΣ</a:t>
            </a:r>
            <a:endParaRPr lang="el-GR" sz="3200" b="1" dirty="0"/>
          </a:p>
        </p:txBody>
      </p:sp>
      <p:sp>
        <p:nvSpPr>
          <p:cNvPr id="3" name="Content Placeholder 2"/>
          <p:cNvSpPr>
            <a:spLocks noGrp="1"/>
          </p:cNvSpPr>
          <p:nvPr>
            <p:ph idx="1"/>
          </p:nvPr>
        </p:nvSpPr>
        <p:spPr/>
        <p:txBody>
          <a:bodyPr>
            <a:normAutofit fontScale="92500" lnSpcReduction="20000"/>
          </a:bodyPr>
          <a:lstStyle/>
          <a:p>
            <a:r>
              <a:rPr lang="el-GR" dirty="0" smtClean="0"/>
              <a:t>Μήπως η κατηγορική προσταγή του Καντ είναι υπερβολικά απόλυτη και άκαμπτη</a:t>
            </a:r>
            <a:r>
              <a:rPr lang="en-US" dirty="0" smtClean="0"/>
              <a:t>;</a:t>
            </a:r>
          </a:p>
          <a:p>
            <a:r>
              <a:rPr lang="el-GR" dirty="0" smtClean="0"/>
              <a:t>Πώς μπορεί να εφαρμοστεί ικανοποιητικά σε περιπτώσεις δυσεπίλυτων διλημμάτων και συγκρούσεων</a:t>
            </a:r>
            <a:r>
              <a:rPr lang="en-US" dirty="0" smtClean="0"/>
              <a:t>;</a:t>
            </a:r>
          </a:p>
          <a:p>
            <a:r>
              <a:rPr lang="en-US" dirty="0" smtClean="0"/>
              <a:t>M</a:t>
            </a:r>
            <a:r>
              <a:rPr lang="el-GR" dirty="0" err="1" smtClean="0"/>
              <a:t>ήπως</a:t>
            </a:r>
            <a:r>
              <a:rPr lang="el-GR" dirty="0" smtClean="0"/>
              <a:t> στο όνομα της ορθολογικότητας υποτιμάται η ηθική σημασία των ανθρώπινων συναισθημάτων</a:t>
            </a:r>
            <a:r>
              <a:rPr lang="en-US" dirty="0" smtClean="0"/>
              <a:t>;</a:t>
            </a:r>
          </a:p>
          <a:p>
            <a:r>
              <a:rPr lang="el-GR" dirty="0" smtClean="0"/>
              <a:t>Δεν υπάρχει  κίνδυνος η αυστηρή προσήλωση στον ηθικό νόμο να οδηγήσει σε καταστροφικές συνέπειες</a:t>
            </a:r>
            <a:r>
              <a:rPr lang="en-US" dirty="0" smtClean="0"/>
              <a:t>; - “fiat </a:t>
            </a:r>
            <a:r>
              <a:rPr lang="en-US" dirty="0" err="1" smtClean="0"/>
              <a:t>justitia</a:t>
            </a:r>
            <a:r>
              <a:rPr lang="en-US" dirty="0" smtClean="0"/>
              <a:t>, </a:t>
            </a:r>
            <a:r>
              <a:rPr lang="en-US" dirty="0" err="1" smtClean="0"/>
              <a:t>pereat</a:t>
            </a:r>
            <a:r>
              <a:rPr lang="en-US" dirty="0" smtClean="0"/>
              <a:t> </a:t>
            </a:r>
            <a:r>
              <a:rPr lang="en-US" dirty="0" err="1" smtClean="0"/>
              <a:t>mundus</a:t>
            </a:r>
            <a:r>
              <a:rPr lang="en-US" dirty="0" smtClean="0"/>
              <a:t>”;</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Η ΗΘΙΚΗ ΑΡΕΤΗ – Η ΑΡΙΣΤΟΤΕΛΙΚΗ ΠΑΡΑΔΟΣΗ </a:t>
            </a:r>
            <a:endParaRPr lang="el-GR" b="1" dirty="0"/>
          </a:p>
        </p:txBody>
      </p:sp>
      <p:sp>
        <p:nvSpPr>
          <p:cNvPr id="3" name="Content Placeholder 2"/>
          <p:cNvSpPr>
            <a:spLocks noGrp="1"/>
          </p:cNvSpPr>
          <p:nvPr>
            <p:ph idx="1"/>
          </p:nvPr>
        </p:nvSpPr>
        <p:spPr/>
        <p:txBody>
          <a:bodyPr>
            <a:noAutofit/>
          </a:bodyPr>
          <a:lstStyle/>
          <a:p>
            <a:r>
              <a:rPr lang="el-GR" sz="2400" dirty="0" err="1" smtClean="0"/>
              <a:t>Ἔστιν</a:t>
            </a:r>
            <a:r>
              <a:rPr lang="el-GR" sz="2400" dirty="0" smtClean="0"/>
              <a:t> </a:t>
            </a:r>
            <a:r>
              <a:rPr lang="el-GR" sz="2400" dirty="0" err="1" smtClean="0"/>
              <a:t>ἄρα</a:t>
            </a:r>
            <a:r>
              <a:rPr lang="el-GR" sz="2400" dirty="0" smtClean="0"/>
              <a:t> ἡ </a:t>
            </a:r>
            <a:r>
              <a:rPr lang="el-GR" sz="2400" dirty="0" err="1" smtClean="0"/>
              <a:t>ἀρετὴ</a:t>
            </a:r>
            <a:r>
              <a:rPr lang="el-GR" sz="2400" dirty="0" smtClean="0"/>
              <a:t> </a:t>
            </a:r>
            <a:r>
              <a:rPr lang="el-GR" sz="2400" dirty="0" err="1" smtClean="0"/>
              <a:t>ἕξις</a:t>
            </a:r>
            <a:r>
              <a:rPr lang="el-GR" sz="2400" dirty="0" smtClean="0"/>
              <a:t> προαιρετική, </a:t>
            </a:r>
            <a:r>
              <a:rPr lang="el-GR" sz="2400" dirty="0" err="1" smtClean="0"/>
              <a:t>ἐν</a:t>
            </a:r>
            <a:r>
              <a:rPr lang="el-GR" sz="2400" dirty="0" smtClean="0"/>
              <a:t> </a:t>
            </a:r>
            <a:r>
              <a:rPr lang="el-GR" sz="2400" dirty="0" err="1" smtClean="0"/>
              <a:t>μεσότητι</a:t>
            </a:r>
            <a:r>
              <a:rPr lang="el-GR" sz="2400" dirty="0" smtClean="0"/>
              <a:t> </a:t>
            </a:r>
            <a:r>
              <a:rPr lang="el-GR" sz="2400" dirty="0" err="1" smtClean="0"/>
              <a:t>οὖσα</a:t>
            </a:r>
            <a:r>
              <a:rPr lang="el-GR" sz="2400" dirty="0" smtClean="0"/>
              <a:t> </a:t>
            </a:r>
            <a:r>
              <a:rPr lang="en-US" sz="2400" dirty="0" smtClean="0"/>
              <a:t> </a:t>
            </a:r>
            <a:r>
              <a:rPr lang="el-GR" sz="2400" dirty="0" err="1" smtClean="0"/>
              <a:t>τῇ</a:t>
            </a:r>
            <a:r>
              <a:rPr lang="el-GR" sz="2400" dirty="0" smtClean="0"/>
              <a:t> </a:t>
            </a:r>
            <a:r>
              <a:rPr lang="el-GR" sz="2400" dirty="0" err="1" smtClean="0"/>
              <a:t>πρὸς</a:t>
            </a:r>
            <a:r>
              <a:rPr lang="el-GR" sz="2400" dirty="0" smtClean="0"/>
              <a:t> </a:t>
            </a:r>
            <a:r>
              <a:rPr lang="el-GR" sz="2400" dirty="0" err="1" smtClean="0"/>
              <a:t>ἡμᾶς</a:t>
            </a:r>
            <a:r>
              <a:rPr lang="el-GR" sz="2400" dirty="0" smtClean="0"/>
              <a:t>, </a:t>
            </a:r>
            <a:r>
              <a:rPr lang="el-GR" sz="2400" dirty="0" err="1" smtClean="0"/>
              <a:t>ὡρισμένῃ</a:t>
            </a:r>
            <a:r>
              <a:rPr lang="el-GR" sz="2400" dirty="0" smtClean="0"/>
              <a:t> </a:t>
            </a:r>
            <a:r>
              <a:rPr lang="el-GR" sz="2400" dirty="0" err="1" smtClean="0"/>
              <a:t>λόγῳ</a:t>
            </a:r>
            <a:r>
              <a:rPr lang="el-GR" sz="2400" dirty="0" smtClean="0"/>
              <a:t> </a:t>
            </a:r>
            <a:r>
              <a:rPr lang="el-GR" sz="2400" dirty="0" err="1" smtClean="0"/>
              <a:t>καὶ</a:t>
            </a:r>
            <a:r>
              <a:rPr lang="el-GR" sz="2400" dirty="0" smtClean="0"/>
              <a:t> ᾧ </a:t>
            </a:r>
            <a:r>
              <a:rPr lang="el-GR" sz="2400" dirty="0" err="1" smtClean="0"/>
              <a:t>ἂν</a:t>
            </a:r>
            <a:r>
              <a:rPr lang="el-GR" sz="2400" dirty="0" smtClean="0"/>
              <a:t> ὁ φρόνιμος </a:t>
            </a:r>
            <a:r>
              <a:rPr lang="el-GR" sz="2400" dirty="0" err="1" smtClean="0"/>
              <a:t>ὁρίσειεν</a:t>
            </a:r>
            <a:r>
              <a:rPr lang="el-GR" sz="2400" dirty="0" smtClean="0"/>
              <a:t>. </a:t>
            </a:r>
            <a:r>
              <a:rPr lang="en-US" sz="2400" dirty="0" err="1" smtClean="0"/>
              <a:t>M</a:t>
            </a:r>
            <a:r>
              <a:rPr lang="el-GR" sz="2400" dirty="0" err="1" smtClean="0"/>
              <a:t>εσότης</a:t>
            </a:r>
            <a:r>
              <a:rPr lang="el-GR" sz="2400" dirty="0" smtClean="0"/>
              <a:t> </a:t>
            </a:r>
            <a:r>
              <a:rPr lang="el-GR" sz="2400" dirty="0" err="1" smtClean="0"/>
              <a:t>δὲ</a:t>
            </a:r>
            <a:r>
              <a:rPr lang="el-GR" sz="2400" dirty="0" smtClean="0"/>
              <a:t> δύο </a:t>
            </a:r>
            <a:r>
              <a:rPr lang="el-GR" sz="2400" dirty="0" err="1" smtClean="0"/>
              <a:t>κακιῶν</a:t>
            </a:r>
            <a:r>
              <a:rPr lang="el-GR" sz="2400" dirty="0" smtClean="0"/>
              <a:t>, </a:t>
            </a:r>
            <a:r>
              <a:rPr lang="el-GR" sz="2400" dirty="0" err="1" smtClean="0"/>
              <a:t>τῆς</a:t>
            </a:r>
            <a:r>
              <a:rPr lang="el-GR" sz="2400" dirty="0" smtClean="0"/>
              <a:t> </a:t>
            </a:r>
            <a:r>
              <a:rPr lang="el-GR" sz="2400" dirty="0" err="1" smtClean="0"/>
              <a:t>μὲν</a:t>
            </a:r>
            <a:r>
              <a:rPr lang="el-GR" sz="2400" dirty="0" smtClean="0"/>
              <a:t> </a:t>
            </a:r>
            <a:r>
              <a:rPr lang="el-GR" sz="2400" dirty="0" err="1" smtClean="0"/>
              <a:t>καθ᾽</a:t>
            </a:r>
            <a:r>
              <a:rPr lang="el-GR" sz="2400" dirty="0" smtClean="0"/>
              <a:t> </a:t>
            </a:r>
            <a:r>
              <a:rPr lang="el-GR" sz="2400" dirty="0" err="1" smtClean="0"/>
              <a:t>ὑπερβολὴν</a:t>
            </a:r>
            <a:r>
              <a:rPr lang="el-GR" sz="2400" dirty="0" smtClean="0"/>
              <a:t> </a:t>
            </a:r>
            <a:r>
              <a:rPr lang="el-GR" sz="2400" dirty="0" err="1" smtClean="0"/>
              <a:t>τῆς</a:t>
            </a:r>
            <a:r>
              <a:rPr lang="el-GR" sz="2400" dirty="0" smtClean="0"/>
              <a:t> </a:t>
            </a:r>
            <a:r>
              <a:rPr lang="el-GR" sz="2400" dirty="0" err="1" smtClean="0"/>
              <a:t>δὲ</a:t>
            </a:r>
            <a:r>
              <a:rPr lang="el-GR" sz="2400" dirty="0" smtClean="0"/>
              <a:t> </a:t>
            </a:r>
            <a:r>
              <a:rPr lang="el-GR" sz="2400" dirty="0" err="1" smtClean="0"/>
              <a:t>κατ᾽</a:t>
            </a:r>
            <a:r>
              <a:rPr lang="el-GR" sz="2400" dirty="0" smtClean="0"/>
              <a:t> </a:t>
            </a:r>
            <a:r>
              <a:rPr lang="el-GR" sz="2400" dirty="0" err="1" smtClean="0"/>
              <a:t>ἔλλειψιν</a:t>
            </a:r>
            <a:r>
              <a:rPr lang="el-GR" sz="2400" dirty="0" smtClean="0"/>
              <a:t>· </a:t>
            </a:r>
            <a:r>
              <a:rPr lang="en-US" sz="2400" dirty="0" smtClean="0"/>
              <a:t>(</a:t>
            </a:r>
            <a:r>
              <a:rPr lang="en-US" sz="2400" i="1" dirty="0" smtClean="0"/>
              <a:t>H</a:t>
            </a:r>
            <a:r>
              <a:rPr lang="el-GR" sz="2400" i="1" dirty="0" err="1" smtClean="0"/>
              <a:t>θικά</a:t>
            </a:r>
            <a:r>
              <a:rPr lang="el-GR" sz="2400" i="1" dirty="0" smtClean="0"/>
              <a:t> </a:t>
            </a:r>
            <a:r>
              <a:rPr lang="el-GR" sz="2400" i="1" dirty="0" err="1" smtClean="0"/>
              <a:t>Νικόμάχεια</a:t>
            </a:r>
            <a:r>
              <a:rPr lang="el-GR" sz="2400" i="1" dirty="0" smtClean="0"/>
              <a:t> </a:t>
            </a:r>
            <a:r>
              <a:rPr lang="el-GR" sz="2400" dirty="0" smtClean="0"/>
              <a:t>1106</a:t>
            </a:r>
            <a:r>
              <a:rPr lang="en-US" sz="2400" dirty="0" smtClean="0"/>
              <a:t>b36 - 110</a:t>
            </a:r>
            <a:r>
              <a:rPr lang="el-GR" sz="2400" dirty="0" smtClean="0"/>
              <a:t>7</a:t>
            </a:r>
            <a:r>
              <a:rPr lang="en-US" sz="2400" dirty="0" smtClean="0"/>
              <a:t>a3</a:t>
            </a:r>
            <a:r>
              <a:rPr lang="el-GR" sz="2400" dirty="0" smtClean="0"/>
              <a:t>)                        </a:t>
            </a:r>
            <a:r>
              <a:rPr lang="en-US" sz="2400" dirty="0" smtClean="0"/>
              <a:t>[</a:t>
            </a:r>
            <a:r>
              <a:rPr lang="el-GR" sz="2400" dirty="0" smtClean="0"/>
              <a:t>Η αρετή λοιπόν είναι μια </a:t>
            </a:r>
            <a:r>
              <a:rPr lang="el-GR" sz="2400" i="1" dirty="0" smtClean="0"/>
              <a:t>έξη</a:t>
            </a:r>
            <a:r>
              <a:rPr lang="el-GR" sz="2400" dirty="0" smtClean="0"/>
              <a:t>, που α) επιλέγεται ελεύθερα από το άτομο, β) βρίσκεται στο μέσον,</a:t>
            </a:r>
            <a:r>
              <a:rPr lang="en-US" sz="2400" dirty="0" smtClean="0"/>
              <a:t> </a:t>
            </a:r>
            <a:r>
              <a:rPr lang="el-GR" sz="2400" dirty="0" smtClean="0"/>
              <a:t>στο μέσον όμως το «σε σχέση προς εμάς»· το μέσον αυτό καθορίζεται από τη λογική — πιο συγκεκριμένα, από τη λογική που καθορίζει ο φρόνιμος άνθρωπος· είναι μεσότητα μεταξύ δύο κακιών, που η μία βρίσκεται από την πλευρά της υπερβολής και η άλλη από την πλευρά της έλλειψης·</a:t>
            </a:r>
            <a:r>
              <a:rPr lang="en-US" sz="2400" dirty="0" smtClean="0"/>
              <a:t> (</a:t>
            </a:r>
            <a:r>
              <a:rPr lang="el-GR" sz="2400" dirty="0" err="1" smtClean="0"/>
              <a:t>μτφρ</a:t>
            </a:r>
            <a:r>
              <a:rPr lang="el-GR" sz="2400" dirty="0" smtClean="0"/>
              <a:t>. Δ. </a:t>
            </a:r>
            <a:r>
              <a:rPr lang="el-GR" sz="2400" dirty="0" err="1" smtClean="0"/>
              <a:t>Λυπουρλής</a:t>
            </a:r>
            <a:r>
              <a:rPr lang="el-GR" sz="2400" dirty="0" smtClean="0"/>
              <a:t>)] </a:t>
            </a:r>
            <a:endParaRPr lang="en-US" sz="2400" dirty="0" smtClean="0"/>
          </a:p>
          <a:p>
            <a:r>
              <a:rPr lang="el-GR" sz="2400" dirty="0" smtClean="0"/>
              <a:t>Παραδείγματα</a:t>
            </a:r>
            <a:r>
              <a:rPr lang="en-US" sz="2400" dirty="0" smtClean="0"/>
              <a:t>: </a:t>
            </a:r>
            <a:r>
              <a:rPr lang="el-GR" sz="2400" dirty="0" smtClean="0"/>
              <a:t>θάρρος, σωφροσύνη, γενναιοδωρία, κ.λπ.</a:t>
            </a:r>
          </a:p>
          <a:p>
            <a:pPr>
              <a:buNone/>
            </a:pPr>
            <a:r>
              <a:rPr lang="el-GR" sz="2400" dirty="0" smtClean="0"/>
              <a:t>     </a:t>
            </a:r>
            <a:endParaRPr lang="en-US" sz="2400" dirty="0" smtClean="0"/>
          </a:p>
          <a:p>
            <a:pPr>
              <a:buNone/>
            </a:pPr>
            <a:endParaRPr lang="el-GR" sz="2400" dirty="0" smtClean="0"/>
          </a:p>
          <a:p>
            <a:pPr>
              <a:buNone/>
            </a:pPr>
            <a:r>
              <a:rPr lang="en-US" sz="2400" dirty="0" smtClean="0"/>
              <a:t>    </a:t>
            </a:r>
            <a:endParaRPr lang="el-GR"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a:t>
            </a:r>
            <a:r>
              <a:rPr lang="el-GR" sz="3200" b="1" dirty="0" smtClean="0"/>
              <a:t>ΡΩΤΗΜΑΤΑ – ΑΝΤΙΡΡΗΣΕΙΣ  ΓΙΑ ΤΗΝ ΕΡΜΗΝΕΙΑ ΚΑΙ ΤΗΝ ΕΦΑΡΜΟΓΗ ΤΗΣ ΑΡΧΗΣ</a:t>
            </a:r>
            <a:endParaRPr lang="el-GR" sz="3200" dirty="0"/>
          </a:p>
        </p:txBody>
      </p:sp>
      <p:sp>
        <p:nvSpPr>
          <p:cNvPr id="3" name="Content Placeholder 2"/>
          <p:cNvSpPr>
            <a:spLocks noGrp="1"/>
          </p:cNvSpPr>
          <p:nvPr>
            <p:ph idx="1"/>
          </p:nvPr>
        </p:nvSpPr>
        <p:spPr/>
        <p:txBody>
          <a:bodyPr>
            <a:normAutofit fontScale="92500"/>
          </a:bodyPr>
          <a:lstStyle/>
          <a:p>
            <a:r>
              <a:rPr lang="el-GR" dirty="0" smtClean="0"/>
              <a:t>Σε ποιο βαθμό μπορούν να τελεσφορήσουν  οι νέες προσπάθειες για την αναβίωση και την προσαρμογή στις απαιτήσεις της εποχής μας αριστοτελικών αντιλήψεων και για τη διαμόρφωση μιας σύγχρονης θεωρίας αρετών, χωρίς μεταφυσικό υπόβαθρο και μέσα σε τελείως διαφορετικό </a:t>
            </a:r>
            <a:r>
              <a:rPr lang="el-GR" dirty="0" err="1" smtClean="0"/>
              <a:t>κοινωνικο</a:t>
            </a:r>
            <a:r>
              <a:rPr lang="el-GR" dirty="0" smtClean="0"/>
              <a:t>-πολιτικό πλαίσιο</a:t>
            </a:r>
            <a:r>
              <a:rPr lang="en-US" dirty="0" smtClean="0"/>
              <a:t>;  </a:t>
            </a:r>
          </a:p>
          <a:p>
            <a:r>
              <a:rPr lang="el-GR" dirty="0" smtClean="0"/>
              <a:t>Πώς μπορούν να αξιοποιηθούν άλλες </a:t>
            </a:r>
            <a:r>
              <a:rPr lang="el-GR" dirty="0" err="1" smtClean="0"/>
              <a:t>αρετολογικές</a:t>
            </a:r>
            <a:r>
              <a:rPr lang="el-GR" dirty="0" smtClean="0"/>
              <a:t> αντιλήψεις  και παραδόσεις</a:t>
            </a:r>
            <a:r>
              <a:rPr lang="en-US" dirty="0" smtClean="0"/>
              <a:t>;</a:t>
            </a:r>
            <a:r>
              <a:rPr lang="el-GR" dirty="0" smtClean="0"/>
              <a:t> </a:t>
            </a:r>
            <a:endParaRPr lang="en-US" dirty="0" smtClean="0"/>
          </a:p>
          <a:p>
            <a:endParaRPr lang="el-G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1000</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ΣΥΓΧΡΟΝΗ ΗΘΙΚΗ ΦΙΛΟΣΟΦΙΑ ΙΙ: ΘΕΩΡΙΕΣ ΚΑΙ ΑΡΧΕΣ</vt:lpstr>
      <vt:lpstr>TΙ ΕΙΝΑΙ ΜΙΑ ΚΑΝΟΝΙΣΤΙΚΗ ΗΘΙΚΗ ΘΕΩΡΙΑ; </vt:lpstr>
      <vt:lpstr>ΟΡΙΣΜΕΝΕΣ ΓΕΝΙΚΕΣ ΠΑΡΑΤΗΡΗΣΕΙΣ</vt:lpstr>
      <vt:lpstr>Η ΑΡΧΗ ΤΗΣ ΩΦΕΛΕΙΑΣ – ΩΦΕΛΙΜΙΣΜΟΣ </vt:lpstr>
      <vt:lpstr>EΡΩΤΗΜΑΤΑ – ΑΝΤΙΡΡΗΣΕΙΣ  ΓΙΑ ΤΗΝ ΕΡΜΗΝΕΙΑ ΚΑΙ ΤΗΝ ΕΦΑΡΜΟΓΗ ΤΗΣ ΑΡΧΗΣ</vt:lpstr>
      <vt:lpstr>Η ΚΑΤΗΓΟΡΙΚΗ ΠΡΟΣΤΑΓΗ – Η ΔΕΟΝΤΟΚΡΑΤΙΚΗ ΘΕΩΡΙΑ ΤΟΥ ΚΑΝΤ</vt:lpstr>
      <vt:lpstr>EΡΩΤΗΜΑΤΑ – ΑΝΤΙΡΡΗΣΕΙΣ  ΓΙΑ ΤΗΝ ΕΡΜΗΝΕΙΑ ΚΑΙ ΤΗΝ ΕΦΑΡΜΟΓΗ ΤΗΣ ΑΡΧΗΣ</vt:lpstr>
      <vt:lpstr>Η ΗΘΙΚΗ ΑΡΕΤΗ – Η ΑΡΙΣΤΟΤΕΛΙΚΗ ΠΑΡΑΔΟΣΗ </vt:lpstr>
      <vt:lpstr>EΡΩΤΗΜΑΤΑ – ΑΝΤΙΡΡΗΣΕΙΣ  ΓΙΑ ΤΗΝ ΕΡΜΗΝΕΙΑ ΚΑΙ ΤΗΝ ΕΦΑΡΜΟΓΗ ΤΗΣ ΑΡΧΗΣ</vt:lpstr>
      <vt:lpstr>ΑΛΛΕΣ ΘΕΩΡΙΕΣ- ΠΡΟΣΕΓΓΙΣΕΙΣ</vt:lpstr>
      <vt:lpstr>ΣΕ ΑΝΑΖΗΤΗΣΗ ΜΙΑΣ ΣΥΝΔΥΑΣΤΙΚΗΣ / ΣΥΝΘΕΤΗΣ ΘΕΩΡΙΑΣ – ΚΑΙ ΤΩΝ ΑΡΧΩΝ ΤΗΣ</vt:lpstr>
      <vt:lpstr>ΠΡΟΟΠΤΙΚΕΣ </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ΣΥΓΧΡΟΝΗ ΗΘΙΚΗ ΦΙΛΟΣΟΦΙΑ ΙΙ: ΘΕΩΡΙΕΣ ΚΑΙ ΑΡΧΕΣ</dc:title>
  <dc:creator>Stelios Virvidakis</dc:creator>
  <cp:lastModifiedBy>Stelios Virvidakis</cp:lastModifiedBy>
  <cp:revision>23</cp:revision>
  <dcterms:created xsi:type="dcterms:W3CDTF">2022-11-05T08:02:22Z</dcterms:created>
  <dcterms:modified xsi:type="dcterms:W3CDTF">2022-11-09T20:31:18Z</dcterms:modified>
</cp:coreProperties>
</file>