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0"/>
  </p:notesMasterIdLst>
  <p:sldIdLst>
    <p:sldId id="306" r:id="rId2"/>
    <p:sldId id="285" r:id="rId3"/>
    <p:sldId id="286" r:id="rId4"/>
    <p:sldId id="287" r:id="rId5"/>
    <p:sldId id="288" r:id="rId6"/>
    <p:sldId id="339" r:id="rId7"/>
    <p:sldId id="340" r:id="rId8"/>
    <p:sldId id="341" r:id="rId9"/>
    <p:sldId id="305" r:id="rId10"/>
    <p:sldId id="310" r:id="rId11"/>
    <p:sldId id="311" r:id="rId12"/>
    <p:sldId id="312" r:id="rId13"/>
    <p:sldId id="337" r:id="rId14"/>
    <p:sldId id="313" r:id="rId15"/>
    <p:sldId id="314" r:id="rId16"/>
    <p:sldId id="316" r:id="rId17"/>
    <p:sldId id="317" r:id="rId18"/>
    <p:sldId id="318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41" autoAdjust="0"/>
  </p:normalViewPr>
  <p:slideViewPr>
    <p:cSldViewPr>
      <p:cViewPr varScale="1">
        <p:scale>
          <a:sx n="59" d="100"/>
          <a:sy n="59" d="100"/>
        </p:scale>
        <p:origin x="12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6CC5-2D75-4420-8701-776353D76B9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61B0-0AA6-4145-A553-C49563C5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1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1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4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5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7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BE8C-0740-4D8E-A155-9A4176E861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4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2F53-0C3A-4EBB-8C1A-F5F32DF7A5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F0FB-3E3B-4AE9-A818-888CDDA861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7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7ECB4-2637-4570-BBCA-48AAA8BF3E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06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0242-31D0-4A2A-ABB4-6921CDC434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1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5857-EB98-4B7F-A11B-69B86558B3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8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6250-72FC-4CBB-835F-44717213D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98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E88F-A645-4FF9-BCB4-322741CBC0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558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5570-F6AA-40A8-9E2B-45A9A6CEE3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45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B630-99CB-44D7-B9B7-CCA23321C0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19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8C13-3E27-4269-AFE5-C48F0649B2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13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7D7383-705F-49B3-A6BA-BBC31E63CB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VSzzYCAYk&amp;index=2&amp;list=PL_bGkNDHTZQDtgsb2cNYfoiOHlezy8zcb&amp;t=0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hyperlink" Target="https://youtu.be/fhrN0pGbbl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0070C0"/>
                </a:solidFill>
              </a:rPr>
              <a:t>Η Αστρονομία στην Ύστερη Αρχαιότητα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038168" cy="50292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600"/>
              </a:spcBef>
            </a:pPr>
            <a:r>
              <a:rPr lang="el-GR" sz="2200" dirty="0">
                <a:cs typeface="Times New Roman" panose="02020603050405020304" pitchFamily="18" charset="0"/>
              </a:rPr>
              <a:t>Ο πλανήτης διαγράφει κύκλο γύρω από ένα κέντρο, που και εκείνο διαγράφει κύκλο του οποίου το κέντρο είναι σταθερό ως προς τη γη</a:t>
            </a:r>
            <a:r>
              <a:rPr lang="en-US" sz="2200" dirty="0">
                <a:cs typeface="Times New Roman" panose="02020603050405020304" pitchFamily="18" charset="0"/>
              </a:rPr>
              <a:t>.</a:t>
            </a:r>
            <a:endParaRPr lang="el-GR" sz="22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</a:pPr>
            <a:r>
              <a:rPr lang="el-GR" sz="2200" dirty="0">
                <a:cs typeface="Times New Roman" panose="02020603050405020304" pitchFamily="18" charset="0"/>
              </a:rPr>
              <a:t>Δεν υπάρχει όριο στον αριθμό κύκλων που μπορεί να υποθέσει κανείς για να «σώσει τα φαινόμενα».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el-GR" sz="2200" dirty="0">
                <a:cs typeface="Times New Roman" panose="02020603050405020304" pitchFamily="18" charset="0"/>
              </a:rPr>
              <a:t>Η τελική κίνηση του πλανήτη εξαρτάται από τα σχετικά μεγέθη των δύο κύκλων, τις ταχύτητες &amp; κατευθύνσεις των επί μέρους κινήσεων.</a:t>
            </a:r>
          </a:p>
        </p:txBody>
      </p:sp>
      <p:pic>
        <p:nvPicPr>
          <p:cNvPr id="14340" name="4 - Θέση περιεχομένου" descr="epicycle_p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"/>
          <a:stretch>
            <a:fillRect/>
          </a:stretch>
        </p:blipFill>
        <p:spPr>
          <a:xfrm>
            <a:off x="5204529" y="1899078"/>
            <a:ext cx="3545771" cy="4229705"/>
          </a:xfrm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6272212" y="2310637"/>
            <a:ext cx="2857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cxnSpLocks/>
          </p:cNvCxnSpPr>
          <p:nvPr/>
        </p:nvCxnSpPr>
        <p:spPr>
          <a:xfrm flipV="1">
            <a:off x="5038276" y="5080000"/>
            <a:ext cx="570166" cy="430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10 - TextBox"/>
          <p:cNvSpPr txBox="1">
            <a:spLocks noChangeArrowheads="1"/>
          </p:cNvSpPr>
          <p:nvPr/>
        </p:nvSpPr>
        <p:spPr bwMode="auto">
          <a:xfrm>
            <a:off x="5072062" y="2057400"/>
            <a:ext cx="1285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επίκυκλος</a:t>
            </a:r>
            <a:endParaRPr lang="el-GR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344" name="11 - TextBox"/>
          <p:cNvSpPr txBox="1">
            <a:spLocks noChangeArrowheads="1"/>
          </p:cNvSpPr>
          <p:nvPr/>
        </p:nvSpPr>
        <p:spPr bwMode="auto">
          <a:xfrm>
            <a:off x="4275842" y="5373454"/>
            <a:ext cx="91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φέρων κύκλος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l-GR" sz="4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Επίκυκλος</a:t>
            </a:r>
            <a:br>
              <a:rPr 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l-GR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Το σχήμα είναι από το βιβλίο του </a:t>
            </a:r>
            <a:r>
              <a:rPr 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D. Lindberg, </a:t>
            </a:r>
            <a:r>
              <a:rPr 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The Beginnings of Western Science</a:t>
            </a:r>
            <a:r>
              <a:rPr 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, 2nd ed. (Univ. of Chicago Press, 2007), </a:t>
            </a:r>
            <a:r>
              <a:rPr lang="el-GR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σελ. </a:t>
            </a:r>
            <a:r>
              <a:rPr 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101</a:t>
            </a:r>
            <a:r>
              <a:rPr lang="el-GR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1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Η ισοδυναμία διαφορετικών γεωμετρικών αναπαραστάσεων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l-GR" sz="3600" dirty="0">
                <a:latin typeface="+mj-lt"/>
                <a:cs typeface="Times New Roman" panose="02020603050405020304" pitchFamily="18" charset="0"/>
              </a:rPr>
              <a:t>Οι αναπαραστάσεις της κίνησης των πλανητών, αφ’ ενός με </a:t>
            </a:r>
            <a:r>
              <a:rPr lang="el-GR" sz="3600" dirty="0" err="1">
                <a:latin typeface="+mj-lt"/>
                <a:cs typeface="Times New Roman" panose="02020603050405020304" pitchFamily="18" charset="0"/>
              </a:rPr>
              <a:t>επίκυκλους</a:t>
            </a:r>
            <a:r>
              <a:rPr lang="el-GR" sz="3600" dirty="0">
                <a:latin typeface="+mj-lt"/>
                <a:cs typeface="Times New Roman" panose="02020603050405020304" pitchFamily="18" charset="0"/>
              </a:rPr>
              <a:t> και αφ’ ετέρου με έκκεντρους φέροντες κύκλους, είναι ισοδύναμες όσον αφορά ορισμένα φαινόμενα.</a:t>
            </a:r>
          </a:p>
        </p:txBody>
      </p:sp>
    </p:spTree>
    <p:extLst>
      <p:ext uri="{BB962C8B-B14F-4D97-AF65-F5344CB8AC3E}">
        <p14:creationId xmlns:p14="http://schemas.microsoft.com/office/powerpoint/2010/main" val="873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9610" y="152400"/>
            <a:ext cx="8463516" cy="1431608"/>
          </a:xfrm>
        </p:spPr>
        <p:txBody>
          <a:bodyPr>
            <a:noAutofit/>
          </a:bodyPr>
          <a:lstStyle/>
          <a:p>
            <a:r>
              <a:rPr lang="el-GR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Η σύνθεση δύο κυκλικών κινήσεων: φέροντος κύκλου και </a:t>
            </a:r>
            <a:r>
              <a:rPr lang="el-GR" sz="2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επίκυκλου</a:t>
            </a:r>
            <a:b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l-G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(Το σχήμα είναι από το βιβλίο του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T. S. Kuhn, </a:t>
            </a:r>
            <a:r>
              <a:rPr lang="en-US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The Copernican Revolution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 (Harvard Univ Press, 1995), </a:t>
            </a:r>
            <a:r>
              <a:rPr lang="el-G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σελ.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61</a:t>
            </a:r>
            <a:r>
              <a:rPr lang="el-G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.)</a:t>
            </a:r>
            <a:endParaRPr lang="el-GR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8" y="1946495"/>
            <a:ext cx="8121016" cy="43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9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EF58ED-698E-4385-A100-36B99C5E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Προσομοίωση της εξήγησης της ανάδρομης κίνησης μέσω </a:t>
            </a:r>
            <a:r>
              <a:rPr lang="el-GR" sz="4000" dirty="0" err="1">
                <a:solidFill>
                  <a:srgbClr val="0070C0"/>
                </a:solidFill>
              </a:rPr>
              <a:t>επικύκλων</a:t>
            </a:r>
            <a:r>
              <a:rPr lang="el-GR" sz="4000" dirty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F8E2BE-E476-4458-AE1A-897224A7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endParaRPr lang="el-GR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https://www.youtube.com/watch?v=1nVSzzYCAYk&amp;index=2&amp;list=PL_bGkNDHTZQDtgsb2cNYfoiOHlezy8zcb&amp;t=0s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9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Επίκυκλοι</a:t>
            </a:r>
            <a:r>
              <a:rPr lang="el-GR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επί </a:t>
            </a:r>
            <a:r>
              <a:rPr lang="el-GR" sz="4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επικύκλων</a:t>
            </a:r>
            <a:br>
              <a:rPr lang="en-US" sz="40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l-G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(Το σχήμα είναι από το βιβλίο του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T. S. Kuhn, </a:t>
            </a:r>
            <a:r>
              <a:rPr lang="en-US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The Copernican Revolution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 (Harvard Univ Press, 1995), </a:t>
            </a:r>
            <a:r>
              <a:rPr lang="el-G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σελ. </a:t>
            </a:r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69</a:t>
            </a:r>
            <a:r>
              <a:rPr lang="el-G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.)</a:t>
            </a:r>
            <a:endParaRPr lang="el-GR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5" y="1774479"/>
            <a:ext cx="7629544" cy="448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6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76201" y="152399"/>
            <a:ext cx="8817840" cy="1295401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>
              <a:spcAft>
                <a:spcPts val="600"/>
              </a:spcAft>
            </a:pPr>
            <a:r>
              <a:rPr lang="el-GR" sz="4400" b="1" dirty="0">
                <a:solidFill>
                  <a:srgbClr val="0070C0"/>
                </a:solidFill>
                <a:cs typeface="Times New Roman" panose="02020603050405020304" pitchFamily="18" charset="0"/>
              </a:rPr>
              <a:t>Εξισωτής</a:t>
            </a:r>
            <a:br>
              <a:rPr lang="en-US" sz="44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l-G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Το σχήμα είναι από το βιβλίο του </a:t>
            </a:r>
            <a:r>
              <a:rPr 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D. Lindberg, </a:t>
            </a:r>
            <a:r>
              <a:rPr 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The Beginnings of Western Science</a:t>
            </a:r>
            <a:r>
              <a:rPr 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, 2nd ed. (Univ. of Chicago Press, 2007), </a:t>
            </a:r>
            <a:r>
              <a:rPr lang="el-G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σελ. </a:t>
            </a:r>
            <a:r>
              <a:rPr 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103</a:t>
            </a:r>
            <a:r>
              <a:rPr lang="el-GR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l-GR" sz="1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6202" y="1752600"/>
            <a:ext cx="4481944" cy="4953001"/>
          </a:xfrm>
        </p:spPr>
        <p:txBody>
          <a:bodyPr>
            <a:noAutofit/>
          </a:bodyPr>
          <a:lstStyle/>
          <a:p>
            <a:pPr marL="90488" indent="-90488">
              <a:spcBef>
                <a:spcPts val="1200"/>
              </a:spcBef>
              <a:spcAft>
                <a:spcPts val="1200"/>
              </a:spcAft>
            </a:pPr>
            <a:r>
              <a:rPr lang="el-G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Ο Πτολεμαίος δέχεται ότι η ταχύτητα του κέντρου του επικύκλου γύρω από τον φέροντα κύκλο μπορεί να μην είναι ομαλή. Σε αυτό το σημείο απομακρύνεται από τον Πλάτωνα.</a:t>
            </a:r>
          </a:p>
          <a:p>
            <a:pPr marL="90488" indent="-90488"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Για να διαφυλάξει την ορθοδοξία, κάνει ομαλή τη γωνιακή ταχύτητα γύρω από ένα σημείο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(Q)</a:t>
            </a:r>
            <a:r>
              <a:rPr lang="el-G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τον «</a:t>
            </a:r>
            <a:r>
              <a:rPr lang="el-GR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εξισωτή</a:t>
            </a:r>
            <a:r>
              <a:rPr lang="el-G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», ο οποίος βρίσκεται μέσα στον φέροντα κύκλο, όχι όμως αναγκαστικά στο κέντρο του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(C)</a:t>
            </a:r>
            <a:r>
              <a:rPr lang="el-G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0488" indent="-90488">
              <a:spcBef>
                <a:spcPts val="1200"/>
              </a:spcBef>
              <a:spcAft>
                <a:spcPts val="1200"/>
              </a:spcAft>
            </a:pPr>
            <a:r>
              <a:rPr lang="el-G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Μείζον πρόβλημα</a:t>
            </a:r>
            <a:r>
              <a:rPr lang="el-G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η έλλειψη φυσικής ερμηνείας του εξισωτή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84AE064-B97A-446A-8A80-719E7BE66A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94359"/>
            <a:ext cx="4267200" cy="4191000"/>
          </a:xfrm>
        </p:spPr>
      </p:pic>
    </p:spTree>
    <p:extLst>
      <p:ext uri="{BB962C8B-B14F-4D97-AF65-F5344CB8AC3E}">
        <p14:creationId xmlns:p14="http://schemas.microsoft.com/office/powerpoint/2010/main" val="402888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  <a:cs typeface="Times New Roman" panose="02020603050405020304" pitchFamily="18" charset="0"/>
              </a:rPr>
              <a:t>Ερώτημα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latin typeface="+mj-lt"/>
                <a:cs typeface="Times New Roman" panose="02020603050405020304" pitchFamily="18" charset="0"/>
              </a:rPr>
              <a:t>Έχει ασκηθεί κριτική στους Έλληνες αστρονόμους για τη «δογματική» προσκόλληση τους στην </a:t>
            </a:r>
            <a:r>
              <a:rPr lang="el-GR" sz="3600" i="1" dirty="0">
                <a:latin typeface="+mj-lt"/>
                <a:cs typeface="Times New Roman" panose="02020603050405020304" pitchFamily="18" charset="0"/>
              </a:rPr>
              <a:t>a </a:t>
            </a:r>
            <a:r>
              <a:rPr lang="el-GR" sz="3600" i="1" dirty="0" err="1">
                <a:latin typeface="+mj-lt"/>
                <a:cs typeface="Times New Roman" panose="02020603050405020304" pitchFamily="18" charset="0"/>
              </a:rPr>
              <a:t>priori</a:t>
            </a:r>
            <a:r>
              <a:rPr lang="el-GR" sz="3600" dirty="0">
                <a:latin typeface="+mj-lt"/>
                <a:cs typeface="Times New Roman" panose="02020603050405020304" pitchFamily="18" charset="0"/>
              </a:rPr>
              <a:t> αρχή των ομοιόμορφων κυκλικών κινήσεων. Είναι δικαιολογημένη αυτή η κριτική;</a:t>
            </a:r>
          </a:p>
        </p:txBody>
      </p:sp>
    </p:spTree>
    <p:extLst>
      <p:ext uri="{BB962C8B-B14F-4D97-AF65-F5344CB8AC3E}">
        <p14:creationId xmlns:p14="http://schemas.microsoft.com/office/powerpoint/2010/main" val="264048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  <a:cs typeface="Times New Roman" panose="02020603050405020304" pitchFamily="18" charset="0"/>
              </a:rPr>
              <a:t>Όχι, διότι: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667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 Η αρχή των ομοιόμορφων κυκλικών κινήσεων υποστηρίζεται από τον χαρακτήρα των ουράνιων κινήσεων (κυκλικές &amp; επαναλαμβανόμενες).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2. Οι κυκλικές κινήσεις ήταν το μοναδικό γεωμετρικό εργαλείο που επέτρεπε την εξαγωγή προβλέψεων.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3. Ο Κοπέρνικος ανέτρεψε τον Πτολεμαίο διότι θεωρούσε ότι ο Πτολεμαίος παραβίασε την αρχή των ομοιόμορφων κυκλικών κινήσεων (κυρίως μέσω του εξισωτή).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4. Για τον Πτολεμαίο υπερτερούσε η προβλεπτική ισχύς των μοντέλων του έναντι της αρχής των ομοιόμορφων κυκλικών κινήσεων.</a:t>
            </a:r>
          </a:p>
        </p:txBody>
      </p:sp>
    </p:spTree>
    <p:extLst>
      <p:ext uri="{BB962C8B-B14F-4D97-AF65-F5344CB8AC3E}">
        <p14:creationId xmlns:p14="http://schemas.microsoft.com/office/powerpoint/2010/main" val="344967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477962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Αθήνα εναντίον Αλεξάνδρειας:</a:t>
            </a:r>
            <a:br>
              <a:rPr lang="el-GR" sz="36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l-GR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Η ένταση ανάμεσα στη φυσική φιλοσοφία και την αστρονομία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9730" y="2667000"/>
            <a:ext cx="8176437" cy="3398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Αριστοτελική φυσική φιλοσοφία: αναζήτηση των αιτίων των φυσικών φαινομένων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Πτολεμαϊκή</a:t>
            </a:r>
            <a:r>
              <a:rPr lang="el-GR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μαθηματική αστρονομία: κατασκευή μαθηματικών μοντέλων</a:t>
            </a:r>
          </a:p>
        </p:txBody>
      </p:sp>
    </p:spTree>
    <p:extLst>
      <p:ext uri="{BB962C8B-B14F-4D97-AF65-F5344CB8AC3E}">
        <p14:creationId xmlns:p14="http://schemas.microsoft.com/office/powerpoint/2010/main" val="216931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685799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3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Η ουράνια περιοχή στην κοσμολογία του Αριστοτέλη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838199"/>
            <a:ext cx="4117219" cy="5867399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000" dirty="0">
                <a:cs typeface="Times New Roman" panose="02020603050405020304" pitchFamily="18" charset="0"/>
              </a:rPr>
              <a:t>Τα ουράνια σώματα αποτελούνται από τον «αιθέρα» (το πέμπτο στοιχείο).</a:t>
            </a:r>
          </a:p>
          <a:p>
            <a:pPr eaLnBrk="1" hangingPunct="1">
              <a:spcBef>
                <a:spcPts val="1200"/>
              </a:spcBef>
            </a:pPr>
            <a:r>
              <a:rPr lang="el-GR" sz="2000" dirty="0">
                <a:cs typeface="Times New Roman" panose="02020603050405020304" pitchFamily="18" charset="0"/>
              </a:rPr>
              <a:t>Για τις ουράνιες σφαίρες η πρωταρχική πηγή κίνησης είναι το «Πρώτο Κινούν» (</a:t>
            </a:r>
            <a:r>
              <a:rPr lang="el-GR" altLang="ja-JP" sz="2000" dirty="0">
                <a:cs typeface="Times New Roman" panose="02020603050405020304" pitchFamily="18" charset="0"/>
              </a:rPr>
              <a:t>ένα ακίνητο κινούν)</a:t>
            </a:r>
            <a:r>
              <a:rPr lang="el-GR" sz="2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l-GR" sz="2000" dirty="0">
                <a:cs typeface="Times New Roman" panose="02020603050405020304" pitchFamily="18" charset="0"/>
              </a:rPr>
              <a:t>Το ακ</a:t>
            </a:r>
            <a:r>
              <a:rPr lang="el-GR" altLang="ja-JP" sz="2000" dirty="0">
                <a:cs typeface="Times New Roman" panose="02020603050405020304" pitchFamily="18" charset="0"/>
              </a:rPr>
              <a:t>ίνητο κινούν προκαλεί κίνηση ως τελικό αίτιο (είναι το αντικείμενο επιθυμίας των ουράνιων σφαιρών)</a:t>
            </a:r>
            <a:endParaRPr lang="el-GR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000" dirty="0">
                <a:cs typeface="Times New Roman" panose="02020603050405020304" pitchFamily="18" charset="0"/>
              </a:rPr>
              <a:t>Η κίνηση μεταφέρεται από το πρώτο κινούν στην εξωτερική σφαίρα, και με τον ίδιο τρόπο στις εσώτερες σφαίρες.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l-GR" sz="2000" dirty="0">
                <a:cs typeface="Times New Roman" panose="02020603050405020304" pitchFamily="18" charset="0"/>
              </a:rPr>
              <a:t>Η αιώνια ομαλή κυκλική κίνηση είναι η τελειότερη δυνατή κίνηση.</a:t>
            </a:r>
          </a:p>
        </p:txBody>
      </p:sp>
      <p:pic>
        <p:nvPicPr>
          <p:cNvPr id="7172" name="4 - Θέση περιεχομένου" descr="AristCosmo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5"/>
          <a:stretch>
            <a:fillRect/>
          </a:stretch>
        </p:blipFill>
        <p:spPr>
          <a:xfrm>
            <a:off x="4394593" y="1981200"/>
            <a:ext cx="4597007" cy="3762627"/>
          </a:xfrm>
        </p:spPr>
      </p:pic>
    </p:spTree>
    <p:extLst>
      <p:ext uri="{BB962C8B-B14F-4D97-AF65-F5344CB8AC3E}">
        <p14:creationId xmlns:p14="http://schemas.microsoft.com/office/powerpoint/2010/main" val="41656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152400" y="228600"/>
            <a:ext cx="4495800" cy="6477000"/>
          </a:xfrm>
        </p:spPr>
        <p:txBody>
          <a:bodyPr>
            <a:noAutofit/>
          </a:bodyPr>
          <a:lstStyle/>
          <a:p>
            <a:pPr marL="0" indent="12700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 Αριστοτέλης προσπαθεί να διατηρήσει τις ομαλές κυκλικές κινήσεις χρησιμοποιώντας ομόκεντρες σφαίρες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Μετά τα φυσικά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Βασίζεται στις γεωμετρικές τελειοποιήσεις αυτού του συστήματος από τον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Εύδοξο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Κάλλιππο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(4</a:t>
            </a:r>
            <a:r>
              <a:rPr lang="el-G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αι. πΧ) που εξηγούν τις στάσεις και τις ανάδρομες κινήσεις των πλανητών που παρατηρούνται στο φόντο των απλανών.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Για κάθε πλανήτη δεν υπάρχει μια μόνο σφαίρα αλλά ένα σύστημα σφαιρών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Συνολικά υπήρχαν 55 πλανητικές σφαίρες και μια αστρική σφαίρα.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12" y="1016252"/>
            <a:ext cx="4327088" cy="48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838200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Προσομοίωση της κίνησης των πλανητών σύμφωνα με το σύστημα του </a:t>
            </a:r>
            <a:r>
              <a:rPr lang="el-G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Εύδοξου</a:t>
            </a:r>
            <a:b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https://youtu.be/fhrN0pGbblM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he homocentric spheres of eudoxu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5099" y="1557338"/>
            <a:ext cx="6337301" cy="4752975"/>
          </a:xfrm>
        </p:spPr>
      </p:pic>
    </p:spTree>
    <p:extLst>
      <p:ext uri="{BB962C8B-B14F-4D97-AF65-F5344CB8AC3E}">
        <p14:creationId xmlns:p14="http://schemas.microsoft.com/office/powerpoint/2010/main" val="10430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Προβλήματα της αριστοτελικής κοσμολογίας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0112" y="1371600"/>
            <a:ext cx="7345363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Από τις ομόκεντρες σφαίρες συνεπάγεται ότι η απόσταση ενός ουράνιου σώματος από τη γη είναι αμετάβλητη.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Για αυτόν τον λόγο δεν είναι δυνατόν να εξηγηθούν ορισμένα φαινόμενα (π.χ., οι διακυμάνσεις της λαμπρότητας των πλανητών και της φαινόμενης διαμέτρου της σελήνης).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Δεν προβλέπει με ακρίβεια τις θέσεις των πλανητών.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Έτσι, επινοήθηκαν άλλες θεωρίες (</a:t>
            </a:r>
            <a:r>
              <a:rPr lang="el-GR" sz="2500" b="1" dirty="0">
                <a:latin typeface="Calibri" panose="020F0502020204030204" pitchFamily="34" charset="0"/>
                <a:cs typeface="Calibri" panose="020F0502020204030204" pitchFamily="34" charset="0"/>
              </a:rPr>
              <a:t>Ίππαρχος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l-GR" sz="2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 αι π.Χ. και </a:t>
            </a:r>
            <a:r>
              <a:rPr lang="el-GR" sz="2500" b="1" dirty="0">
                <a:latin typeface="Calibri" panose="020F0502020204030204" pitchFamily="34" charset="0"/>
                <a:cs typeface="Calibri" panose="020F0502020204030204" pitchFamily="34" charset="0"/>
              </a:rPr>
              <a:t>Πτολεμαίος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l-GR" sz="2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 αι. μ.Χ.) για να επιλυθούν αυτά τα προβλήματα.</a:t>
            </a:r>
          </a:p>
        </p:txBody>
      </p:sp>
    </p:spTree>
    <p:extLst>
      <p:ext uri="{BB962C8B-B14F-4D97-AF65-F5344CB8AC3E}">
        <p14:creationId xmlns:p14="http://schemas.microsoft.com/office/powerpoint/2010/main" val="258833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Πτολεμαίος (2</a:t>
            </a:r>
            <a:r>
              <a:rPr lang="el-GR" sz="4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μ.Χ.)</a:t>
            </a:r>
            <a:b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https://www.gettyimages.com/detail/news-photo/portrait-ptolemy-of-alexandria-in-his-observatory-claudius-news-photo/944198316?adppopup=true</a:t>
            </a:r>
            <a:endParaRPr lang="el-GR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3085" y="1600200"/>
            <a:ext cx="4218915" cy="49726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σύστημα του Πτολεμαίου (</a:t>
            </a:r>
            <a:r>
              <a:rPr lang="el-G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Μαθηματική </a:t>
            </a:r>
            <a:r>
              <a:rPr lang="el-GR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Σύνταξις</a:t>
            </a:r>
            <a:r>
              <a:rPr lang="el-G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Almagest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ήταν μια γεωμετρική θεωρία, που είχε σκοπό να περιγράψει τα παρατηρούμενα φαινόμενα, να «σώσει τα φαινόμενα».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Πρόκειται για εγχειρίδιο που συνόψιζε τη δουλειά άλλων παρά για επέκταση της γνώσης. Τα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παρατηρησιακά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δεδομένα που περιέχει ήταν, σε μεγάλο βαθμό, αποτέλεσμα της δουλειάς του Ίππαρχου (Αλεξανδρινού αστρονόμου του 2ου </a:t>
            </a:r>
            <a:r>
              <a:rPr lang="el-G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π.Χ.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αιώνα).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1C2184A-61FF-45C6-A0C8-5DCE53581F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54" y="1600200"/>
            <a:ext cx="4125246" cy="4972634"/>
          </a:xfrm>
        </p:spPr>
      </p:pic>
    </p:spTree>
    <p:extLst>
      <p:ext uri="{BB962C8B-B14F-4D97-AF65-F5344CB8AC3E}">
        <p14:creationId xmlns:p14="http://schemas.microsoft.com/office/powerpoint/2010/main" val="315115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Ξεκινάει από αληθοφανείς υποθέσεις (ο ουρανός είναι σφαιρικός και περιστρέφεται, η γη βρίσκεται στο κέντρο και είναι ακίνητη, τα ουράνια σώματα κινούνται κυκλικά).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Βασίζεται στην άμεση παρατήρηση. Π.χ., απορρίπτει την κίνηση της γης γύρω από το ήλιο γιατί  είναι αντίθετη προς τα φαινόμενα.</a:t>
            </a:r>
          </a:p>
        </p:txBody>
      </p:sp>
    </p:spTree>
    <p:extLst>
      <p:ext uri="{BB962C8B-B14F-4D97-AF65-F5344CB8AC3E}">
        <p14:creationId xmlns:p14="http://schemas.microsoft.com/office/powerpoint/2010/main" val="196709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>
          <a:xfrm>
            <a:off x="152400" y="244158"/>
            <a:ext cx="8839200" cy="74644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Πτολεμαϊκή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παράδοση στην αστρονομία: </a:t>
            </a:r>
            <a:b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προτεραιότητα των μαθηματικών έναντι της φυσικής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8335926" cy="5470842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Almagest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διακρίνουμε Πλατωνικές επιρροές: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«οι κυκλικές κινήσεις αρμόζουν στη φύση των θεϊκών όντων, ενώ η αταξία και η ανωμαλία είναι ξένες προς τη φύση τους.»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«στόχος του μαθηματικού είναι να αποδείξει ότι τα ουράνια φαινόμενα είναι προϊόντα κανονικών και κυκλικών κινήσεων».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Κάνει χρήση γεωμετρικών μεθόδων για τον υπολογισμό των φαινόμενων κινήσεων των πλανητών.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επινοήσεις/τεχνάσματα: Έκκεντρος κύκλος, </a:t>
            </a:r>
            <a:r>
              <a:rPr lang="el-GR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Επίκυκλος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Εξισωτής</a:t>
            </a:r>
          </a:p>
        </p:txBody>
      </p:sp>
    </p:spTree>
    <p:extLst>
      <p:ext uri="{BB962C8B-B14F-4D97-AF65-F5344CB8AC3E}">
        <p14:creationId xmlns:p14="http://schemas.microsoft.com/office/powerpoint/2010/main" val="1796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081213"/>
            <a:ext cx="4009071" cy="391456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l-GR" sz="2000" dirty="0"/>
          </a:p>
          <a:p>
            <a:pPr eaLnBrk="1" hangingPunct="1">
              <a:spcBef>
                <a:spcPts val="600"/>
              </a:spcBef>
            </a:pPr>
            <a:r>
              <a:rPr lang="el-GR" sz="9600" dirty="0">
                <a:cs typeface="Times New Roman" panose="02020603050405020304" pitchFamily="18" charset="0"/>
              </a:rPr>
              <a:t>Το κ</a:t>
            </a:r>
            <a:r>
              <a:rPr lang="el-GR" altLang="ja-JP" sz="9600" dirty="0">
                <a:cs typeface="Times New Roman" panose="02020603050405020304" pitchFamily="18" charset="0"/>
              </a:rPr>
              <a:t>έντρο της ομαλής περιστροφής του πλανήτη (Ρ) δεν ταυτίζεται με το σημείο παρατήρησης, τη Γη (Ε).</a:t>
            </a:r>
          </a:p>
          <a:p>
            <a:pPr eaLnBrk="1" hangingPunct="1">
              <a:spcBef>
                <a:spcPts val="600"/>
              </a:spcBef>
            </a:pPr>
            <a:endParaRPr lang="el-GR" altLang="ja-JP" sz="96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l-GR" sz="9600" dirty="0">
                <a:cs typeface="Times New Roman" panose="02020603050405020304" pitchFamily="18" charset="0"/>
              </a:rPr>
              <a:t>Η κ</a:t>
            </a:r>
            <a:r>
              <a:rPr lang="el-GR" altLang="ja-JP" sz="9600" dirty="0">
                <a:cs typeface="Times New Roman" panose="02020603050405020304" pitchFamily="18" charset="0"/>
              </a:rPr>
              <a:t>ίνηση του Ρ είναι ομαλή, αλλά δεν φαίνεται ομαλή από τη Γη</a:t>
            </a:r>
            <a:r>
              <a:rPr lang="el-GR" sz="9600" dirty="0">
                <a:cs typeface="Times New Roman" panose="02020603050405020304" pitchFamily="18" charset="0"/>
              </a:rPr>
              <a:t> (φα</a:t>
            </a:r>
            <a:r>
              <a:rPr lang="el-GR" altLang="ja-JP" sz="9600" dirty="0">
                <a:cs typeface="Times New Roman" panose="02020603050405020304" pitchFamily="18" charset="0"/>
              </a:rPr>
              <a:t>ίνεται να </a:t>
            </a:r>
            <a:r>
              <a:rPr lang="el-GR" sz="9600" dirty="0">
                <a:cs typeface="Times New Roman" panose="02020603050405020304" pitchFamily="18" charset="0"/>
              </a:rPr>
              <a:t>επιβραδ</a:t>
            </a:r>
            <a:r>
              <a:rPr lang="el-GR" altLang="ja-JP" sz="9600" dirty="0">
                <a:cs typeface="Times New Roman" panose="02020603050405020304" pitchFamily="18" charset="0"/>
              </a:rPr>
              <a:t>ύνει όσο πλησιάζει το Α, και να επιταχύνει όσο πλησιάζει το D)</a:t>
            </a:r>
            <a:r>
              <a:rPr lang="el-GR" sz="96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6" name="6 - Θέση περιεχομένου" descr="eccentric_p2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1574" y="2081213"/>
            <a:ext cx="3705225" cy="3914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7162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Έκκεντρος κύκλος</a:t>
            </a:r>
            <a:b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σχήμα είναι από το βιβλίο του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Lindberg,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Beginnings of Western Science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2nd ed. (Univ. of Chicago Press, 2007), 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σελ.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75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1106</Words>
  <Application>Microsoft Office PowerPoint</Application>
  <PresentationFormat>Προβολή στην οθόνη (4:3)</PresentationFormat>
  <Paragraphs>60</Paragraphs>
  <Slides>18</Slides>
  <Notes>8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Θέμα του Office</vt:lpstr>
      <vt:lpstr>Η Αστρονομία στην Ύστερη Αρχαιότητα</vt:lpstr>
      <vt:lpstr>Η ουράνια περιοχή στην κοσμολογία του Αριστοτέλη</vt:lpstr>
      <vt:lpstr>Παρουσίαση του PowerPoint</vt:lpstr>
      <vt:lpstr>Προσομοίωση της κίνησης των πλανητών σύμφωνα με το σύστημα του Εύδοξου (https://youtu.be/fhrN0pGbblM)</vt:lpstr>
      <vt:lpstr>Προβλήματα της αριστοτελικής κοσμολογίας</vt:lpstr>
      <vt:lpstr>Πτολεμαίος (2ος αι. μ.Χ.) https://www.gettyimages.com/detail/news-photo/portrait-ptolemy-of-alexandria-in-his-observatory-claudius-news-photo/944198316?adppopup=true</vt:lpstr>
      <vt:lpstr>Παρουσίαση του PowerPoint</vt:lpstr>
      <vt:lpstr>H Πτολεμαϊκή παράδοση στην αστρονομία:  Η προτεραιότητα των μαθηματικών έναντι της φυσικής</vt:lpstr>
      <vt:lpstr>Έκκεντρος κύκλος Το σχήμα είναι από το βιβλίο του D. Lindberg, The Beginnings of Western Science, 2nd ed. (Univ. of Chicago Press, 2007), σελ. 100.</vt:lpstr>
      <vt:lpstr>Επίκυκλος Το σχήμα είναι από το βιβλίο του D. Lindberg, The Beginnings of Western Science, 2nd ed. (Univ. of Chicago Press, 2007), σελ. 101.</vt:lpstr>
      <vt:lpstr>Η ισοδυναμία διαφορετικών γεωμετρικών αναπαραστάσεων</vt:lpstr>
      <vt:lpstr>Η σύνθεση δύο κυκλικών κινήσεων: φέροντος κύκλου και επίκυκλου (Το σχήμα είναι από το βιβλίο του T. S. Kuhn, The Copernican Revolution (Harvard Univ Press, 1995), σελ. 61.)</vt:lpstr>
      <vt:lpstr>Προσομοίωση της εξήγησης της ανάδρομης κίνησης μέσω επικύκλων </vt:lpstr>
      <vt:lpstr>Επίκυκλοι επί επικύκλων (Το σχήμα είναι από το βιβλίο του T. S. Kuhn, The Copernican Revolution (Harvard Univ Press, 1995), σελ. 69.)</vt:lpstr>
      <vt:lpstr>Εξισωτής Το σχήμα είναι από το βιβλίο του D. Lindberg, The Beginnings of Western Science, 2nd ed. (Univ. of Chicago Press, 2007), σελ. 103.</vt:lpstr>
      <vt:lpstr>Ερώτημα</vt:lpstr>
      <vt:lpstr>Όχι, διότι:</vt:lpstr>
      <vt:lpstr>Αθήνα εναντίον Αλεξάνδρειας: Η ένταση ανάμεσα στη φυσική φιλοσοφία και την αστρονομία</vt:lpstr>
    </vt:vector>
  </TitlesOfParts>
  <Company>.:L4zy w4r3z:.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τον Νεύτωνα στον Αϊνστάιν</dc:title>
  <dc:creator>Θόδωρος Αραμπατζής</dc:creator>
  <cp:lastModifiedBy>Theodore Arabatzis</cp:lastModifiedBy>
  <cp:revision>200</cp:revision>
  <dcterms:created xsi:type="dcterms:W3CDTF">2005-11-30T10:28:01Z</dcterms:created>
  <dcterms:modified xsi:type="dcterms:W3CDTF">2023-03-07T11:49:45Z</dcterms:modified>
</cp:coreProperties>
</file>