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62" r:id="rId4"/>
    <p:sldId id="257" r:id="rId5"/>
    <p:sldId id="263" r:id="rId6"/>
    <p:sldId id="264" r:id="rId7"/>
    <p:sldId id="258" r:id="rId8"/>
    <p:sldId id="266" r:id="rId9"/>
    <p:sldId id="259" r:id="rId10"/>
    <p:sldId id="260" r:id="rId11"/>
    <p:sldId id="267" r:id="rId12"/>
    <p:sldId id="268" r:id="rId13"/>
    <p:sldId id="261" r:id="rId14"/>
    <p:sldId id="269"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95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E07F2-B4F8-47D8-801E-947D1D108B2B}" type="datetimeFigureOut">
              <a:rPr lang="en-US" smtClean="0"/>
              <a:t>3/21/2023</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CA9566-7DD4-4F88-ACC6-9CAC1628B27A}" type="slidenum">
              <a:rPr lang="en-US" smtClean="0"/>
              <a:t>‹#›</a:t>
            </a:fld>
            <a:endParaRPr lang="en-US"/>
          </a:p>
        </p:txBody>
      </p:sp>
    </p:spTree>
    <p:extLst>
      <p:ext uri="{BB962C8B-B14F-4D97-AF65-F5344CB8AC3E}">
        <p14:creationId xmlns:p14="http://schemas.microsoft.com/office/powerpoint/2010/main" val="266474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FB805F2D-5A9D-4060-8DC1-7B915B145269}" type="datetime1">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6703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F24E94A-412C-4114-AB6B-62DDB18AC07B}" type="datetime1">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699440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2FB3206-BE82-4931-98FF-92B6133576C1}" type="datetime1">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46808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5FB4AA5F-1267-4A2F-B923-4191C674AD79}" type="datetime1">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91069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27BB58-4C24-4E37-8354-A15E22BB6929}" type="datetime1">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61293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9550A5C-BED0-40F5-85F1-838662735C2B}" type="datetime1">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57860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20E57A37-BDCC-4F97-ABA2-1088111C2990}" type="datetime1">
              <a:rPr lang="el-GR" smtClean="0"/>
              <a:t>21/3/2023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403313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CF7E5F30-4AD2-4623-8A32-FEE110D35995}" type="datetime1">
              <a:rPr lang="el-GR" smtClean="0"/>
              <a:t>21/3/2023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47202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0FE7D-DC28-4D65-9C54-E4C403ACE06E}" type="datetime1">
              <a:rPr lang="el-GR" smtClean="0"/>
              <a:t>21/3/2023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6596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077192-B358-4FCE-9D3F-355684A40A6B}" type="datetime1">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208901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93F11F-6919-4EF6-9CBF-66DB0F7F0E07}" type="datetime1">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A1180C-EA7C-4319-B5A1-D1B3F54F0399}" type="slidenum">
              <a:rPr lang="el-GR" smtClean="0"/>
              <a:t>‹#›</a:t>
            </a:fld>
            <a:endParaRPr lang="el-GR"/>
          </a:p>
        </p:txBody>
      </p:sp>
    </p:spTree>
    <p:extLst>
      <p:ext uri="{BB962C8B-B14F-4D97-AF65-F5344CB8AC3E}">
        <p14:creationId xmlns:p14="http://schemas.microsoft.com/office/powerpoint/2010/main" val="3250971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DC851-A7E4-4631-AAB9-73D4C9138A84}" type="datetime1">
              <a:rPr lang="el-GR" smtClean="0"/>
              <a:t>21/3/2023</a:t>
            </a:fld>
            <a:endParaRPr lang="el-G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1180C-EA7C-4319-B5A1-D1B3F54F0399}" type="slidenum">
              <a:rPr lang="el-GR" smtClean="0"/>
              <a:t>‹#›</a:t>
            </a:fld>
            <a:endParaRPr lang="el-GR"/>
          </a:p>
        </p:txBody>
      </p:sp>
    </p:spTree>
    <p:extLst>
      <p:ext uri="{BB962C8B-B14F-4D97-AF65-F5344CB8AC3E}">
        <p14:creationId xmlns:p14="http://schemas.microsoft.com/office/powerpoint/2010/main" val="1209769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solidFill>
                  <a:srgbClr val="00B050"/>
                </a:solidFill>
                <a:latin typeface="+mn-lt"/>
                <a:cs typeface="Times New Roman" panose="02020603050405020304" pitchFamily="18" charset="0"/>
              </a:rPr>
              <a:t>Η θεωρία </a:t>
            </a:r>
            <a:r>
              <a:rPr lang="el-GR" dirty="0">
                <a:solidFill>
                  <a:srgbClr val="00B050"/>
                </a:solidFill>
                <a:latin typeface="+mn-lt"/>
                <a:cs typeface="Times New Roman" panose="02020603050405020304" pitchFamily="18" charset="0"/>
              </a:rPr>
              <a:t>της κίνησης τον 13ο και 14ο αι. – Κινηματική </a:t>
            </a:r>
          </a:p>
        </p:txBody>
      </p:sp>
      <p:sp>
        <p:nvSpPr>
          <p:cNvPr id="4" name="Θέση αριθμού διαφάνειας 3">
            <a:extLst>
              <a:ext uri="{FF2B5EF4-FFF2-40B4-BE49-F238E27FC236}">
                <a16:creationId xmlns:a16="http://schemas.microsoft.com/office/drawing/2014/main" id="{7E973115-FB56-4DC6-888E-E4DD0277C621}"/>
              </a:ext>
            </a:extLst>
          </p:cNvPr>
          <p:cNvSpPr>
            <a:spLocks noGrp="1"/>
          </p:cNvSpPr>
          <p:nvPr>
            <p:ph type="sldNum" sz="quarter" idx="12"/>
          </p:nvPr>
        </p:nvSpPr>
        <p:spPr/>
        <p:txBody>
          <a:bodyPr/>
          <a:lstStyle/>
          <a:p>
            <a:fld id="{5EA1180C-EA7C-4319-B5A1-D1B3F54F0399}" type="slidenum">
              <a:rPr lang="el-GR" smtClean="0"/>
              <a:t>1</a:t>
            </a:fld>
            <a:endParaRPr lang="el-GR"/>
          </a:p>
        </p:txBody>
      </p:sp>
    </p:spTree>
    <p:extLst>
      <p:ext uri="{BB962C8B-B14F-4D97-AF65-F5344CB8AC3E}">
        <p14:creationId xmlns:p14="http://schemas.microsoft.com/office/powerpoint/2010/main" val="4250083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8DEB61-0F57-4C11-A9F1-44954E0E0372}"/>
              </a:ext>
            </a:extLst>
          </p:cNvPr>
          <p:cNvSpPr>
            <a:spLocks noGrp="1"/>
          </p:cNvSpPr>
          <p:nvPr>
            <p:ph type="title"/>
          </p:nvPr>
        </p:nvSpPr>
        <p:spPr>
          <a:xfrm>
            <a:off x="1943100" y="152401"/>
            <a:ext cx="8229600" cy="1235074"/>
          </a:xfrm>
        </p:spPr>
        <p:txBody>
          <a:bodyPr>
            <a:normAutofit/>
          </a:bodyPr>
          <a:lstStyle/>
          <a:p>
            <a:r>
              <a:rPr lang="el-GR" sz="2800" b="1" dirty="0">
                <a:solidFill>
                  <a:srgbClr val="0070C0"/>
                </a:solidFill>
                <a:latin typeface="+mn-lt"/>
                <a:cs typeface="Times New Roman" panose="02020603050405020304" pitchFamily="18" charset="0"/>
              </a:rPr>
              <a:t>Αναπαράσταση της ομοιόμορφης ταχύτητας από ένα παραλληλόγραμμο</a:t>
            </a:r>
            <a:endParaRPr lang="en-US" sz="2800" dirty="0">
              <a:latin typeface="+mn-lt"/>
            </a:endParaRPr>
          </a:p>
        </p:txBody>
      </p:sp>
      <p:sp>
        <p:nvSpPr>
          <p:cNvPr id="3" name="Θέση περιεχομένου 2">
            <a:extLst>
              <a:ext uri="{FF2B5EF4-FFF2-40B4-BE49-F238E27FC236}">
                <a16:creationId xmlns:a16="http://schemas.microsoft.com/office/drawing/2014/main" id="{4337D6E3-EBCE-4760-BD85-53905C34B6DB}"/>
              </a:ext>
            </a:extLst>
          </p:cNvPr>
          <p:cNvSpPr>
            <a:spLocks noGrp="1"/>
          </p:cNvSpPr>
          <p:nvPr>
            <p:ph sz="half" idx="1"/>
          </p:nvPr>
        </p:nvSpPr>
        <p:spPr>
          <a:xfrm>
            <a:off x="457200" y="2057399"/>
            <a:ext cx="3702205" cy="3048001"/>
          </a:xfrm>
        </p:spPr>
        <p:txBody>
          <a:bodyPr/>
          <a:lstStyle/>
          <a:p>
            <a:endParaRPr lang="en-US" sz="1600" b="1" dirty="0">
              <a:solidFill>
                <a:srgbClr val="0070C0"/>
              </a:solidFill>
              <a:latin typeface="Times New Roman" panose="02020603050405020304" pitchFamily="18" charset="0"/>
              <a:cs typeface="Times New Roman" panose="02020603050405020304" pitchFamily="18" charset="0"/>
            </a:endParaRPr>
          </a:p>
          <a:p>
            <a:r>
              <a:rPr lang="el-GR" sz="2000" dirty="0">
                <a:cs typeface="Times New Roman" panose="02020603050405020304" pitchFamily="18" charset="0"/>
              </a:rPr>
              <a:t>Το σχήμα είναι από το άρθρο του </a:t>
            </a:r>
            <a:r>
              <a:rPr lang="en-US" sz="2000" dirty="0">
                <a:cs typeface="Times New Roman" panose="02020603050405020304" pitchFamily="18" charset="0"/>
              </a:rPr>
              <a:t>W. R. Laird, “Change and Motion,” </a:t>
            </a:r>
            <a:r>
              <a:rPr lang="el-GR" sz="2000" dirty="0">
                <a:cs typeface="Times New Roman" panose="02020603050405020304" pitchFamily="18" charset="0"/>
              </a:rPr>
              <a:t>στο </a:t>
            </a:r>
            <a:r>
              <a:rPr lang="en-US" sz="2000" dirty="0">
                <a:cs typeface="Times New Roman" panose="02020603050405020304" pitchFamily="18" charset="0"/>
              </a:rPr>
              <a:t>D. C. Lindberg &amp; M. H. Shank (eds.), </a:t>
            </a:r>
            <a:r>
              <a:rPr lang="en-US" sz="2000" i="1" dirty="0">
                <a:cs typeface="Times New Roman" panose="02020603050405020304" pitchFamily="18" charset="0"/>
              </a:rPr>
              <a:t>The Cambridge History of Science, Vol. 2, Medieval Science </a:t>
            </a:r>
            <a:r>
              <a:rPr lang="en-US" sz="2000" dirty="0">
                <a:cs typeface="Times New Roman" panose="02020603050405020304" pitchFamily="18" charset="0"/>
              </a:rPr>
              <a:t>(Cambridge Univ. Press, 2013), </a:t>
            </a:r>
            <a:r>
              <a:rPr lang="el-GR" sz="2000" dirty="0">
                <a:cs typeface="Times New Roman" panose="02020603050405020304" pitchFamily="18" charset="0"/>
              </a:rPr>
              <a:t>σελ. 431.</a:t>
            </a:r>
            <a:endParaRPr lang="en-US" sz="2000" dirty="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BC328031-E140-4B2F-A7D9-DB5659D0F87C}"/>
              </a:ext>
            </a:extLst>
          </p:cNvPr>
          <p:cNvSpPr>
            <a:spLocks noGrp="1"/>
          </p:cNvSpPr>
          <p:nvPr>
            <p:ph type="sldNum" sz="quarter" idx="12"/>
          </p:nvPr>
        </p:nvSpPr>
        <p:spPr/>
        <p:txBody>
          <a:bodyPr/>
          <a:lstStyle/>
          <a:p>
            <a:fld id="{5EA1180C-EA7C-4319-B5A1-D1B3F54F0399}" type="slidenum">
              <a:rPr lang="el-GR" smtClean="0"/>
              <a:t>10</a:t>
            </a:fld>
            <a:endParaRPr lang="el-GR"/>
          </a:p>
        </p:txBody>
      </p:sp>
      <p:pic>
        <p:nvPicPr>
          <p:cNvPr id="10" name="Θέση περιεχομένου 9">
            <a:extLst>
              <a:ext uri="{FF2B5EF4-FFF2-40B4-BE49-F238E27FC236}">
                <a16:creationId xmlns:a16="http://schemas.microsoft.com/office/drawing/2014/main" id="{6A6B4328-7FD4-4E29-80E8-43D471B7521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125259" y="1752600"/>
            <a:ext cx="7918156" cy="4267200"/>
          </a:xfrm>
        </p:spPr>
      </p:pic>
    </p:spTree>
    <p:extLst>
      <p:ext uri="{BB962C8B-B14F-4D97-AF65-F5344CB8AC3E}">
        <p14:creationId xmlns:p14="http://schemas.microsoft.com/office/powerpoint/2010/main" val="249499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C76939-A219-4A85-8155-75B0D2FF4590}"/>
              </a:ext>
            </a:extLst>
          </p:cNvPr>
          <p:cNvSpPr>
            <a:spLocks noGrp="1"/>
          </p:cNvSpPr>
          <p:nvPr>
            <p:ph type="title"/>
          </p:nvPr>
        </p:nvSpPr>
        <p:spPr/>
        <p:txBody>
          <a:bodyPr>
            <a:normAutofit fontScale="90000"/>
          </a:bodyPr>
          <a:lstStyle/>
          <a:p>
            <a:r>
              <a:rPr lang="el-GR" sz="4400" b="1" dirty="0">
                <a:solidFill>
                  <a:srgbClr val="0070C0"/>
                </a:solidFill>
                <a:latin typeface="+mn-lt"/>
                <a:cs typeface="Times New Roman" panose="02020603050405020304" pitchFamily="18" charset="0"/>
              </a:rPr>
              <a:t>Αναπαράσταση της ομαλά επιταχυνόμενης κίνησης από ένα τρίγωνο</a:t>
            </a:r>
            <a:endParaRPr lang="en-US" dirty="0">
              <a:latin typeface="+mn-lt"/>
            </a:endParaRPr>
          </a:p>
        </p:txBody>
      </p:sp>
      <p:sp>
        <p:nvSpPr>
          <p:cNvPr id="4" name="Θέση αριθμού διαφάνειας 3">
            <a:extLst>
              <a:ext uri="{FF2B5EF4-FFF2-40B4-BE49-F238E27FC236}">
                <a16:creationId xmlns:a16="http://schemas.microsoft.com/office/drawing/2014/main" id="{938EBB8C-B4AE-46FF-A26C-7106D2CF68AE}"/>
              </a:ext>
            </a:extLst>
          </p:cNvPr>
          <p:cNvSpPr>
            <a:spLocks noGrp="1"/>
          </p:cNvSpPr>
          <p:nvPr>
            <p:ph type="sldNum" sz="quarter" idx="12"/>
          </p:nvPr>
        </p:nvSpPr>
        <p:spPr/>
        <p:txBody>
          <a:bodyPr/>
          <a:lstStyle/>
          <a:p>
            <a:fld id="{5EA1180C-EA7C-4319-B5A1-D1B3F54F0399}" type="slidenum">
              <a:rPr lang="el-GR" smtClean="0"/>
              <a:t>11</a:t>
            </a:fld>
            <a:endParaRPr lang="el-GR"/>
          </a:p>
        </p:txBody>
      </p:sp>
      <p:sp>
        <p:nvSpPr>
          <p:cNvPr id="9" name="TextBox 8">
            <a:extLst>
              <a:ext uri="{FF2B5EF4-FFF2-40B4-BE49-F238E27FC236}">
                <a16:creationId xmlns:a16="http://schemas.microsoft.com/office/drawing/2014/main" id="{531A41EF-A2C0-4E28-8754-F96A8509A59B}"/>
              </a:ext>
            </a:extLst>
          </p:cNvPr>
          <p:cNvSpPr txBox="1"/>
          <p:nvPr/>
        </p:nvSpPr>
        <p:spPr>
          <a:xfrm>
            <a:off x="609600" y="2939601"/>
            <a:ext cx="3276600" cy="1477328"/>
          </a:xfrm>
          <a:prstGeom prst="rect">
            <a:avLst/>
          </a:prstGeom>
          <a:noFill/>
        </p:spPr>
        <p:txBody>
          <a:bodyPr wrap="square">
            <a:spAutoFit/>
          </a:bodyPr>
          <a:lstStyle/>
          <a:p>
            <a:r>
              <a:rPr lang="el-GR" sz="1800" dirty="0">
                <a:cs typeface="Times New Roman" panose="02020603050405020304" pitchFamily="18" charset="0"/>
              </a:rPr>
              <a:t>Το σχήμα</a:t>
            </a:r>
            <a:r>
              <a:rPr lang="en-US" sz="1800" dirty="0">
                <a:cs typeface="Times New Roman" panose="02020603050405020304" pitchFamily="18" charset="0"/>
              </a:rPr>
              <a:t> </a:t>
            </a:r>
            <a:r>
              <a:rPr lang="el-GR" sz="1800" dirty="0">
                <a:cs typeface="Times New Roman" panose="02020603050405020304" pitchFamily="18" charset="0"/>
              </a:rPr>
              <a:t>είναι από το βιβλίο του </a:t>
            </a:r>
            <a:r>
              <a:rPr lang="en-US" sz="1800" dirty="0">
                <a:cs typeface="Times New Roman" panose="02020603050405020304" pitchFamily="18" charset="0"/>
              </a:rPr>
              <a:t>D. Lindberg, </a:t>
            </a:r>
            <a:r>
              <a:rPr lang="en-US" sz="1800" i="1" dirty="0">
                <a:cs typeface="Times New Roman" panose="02020603050405020304" pitchFamily="18" charset="0"/>
              </a:rPr>
              <a:t>The Beginnings of Western Science</a:t>
            </a:r>
            <a:r>
              <a:rPr lang="en-US" sz="1800" dirty="0">
                <a:cs typeface="Times New Roman" panose="02020603050405020304" pitchFamily="18" charset="0"/>
              </a:rPr>
              <a:t>, 2nd ed. (Univ. of Chicago Press, 2007), </a:t>
            </a:r>
            <a:r>
              <a:rPr lang="el-GR" sz="1800" dirty="0">
                <a:cs typeface="Times New Roman" panose="02020603050405020304" pitchFamily="18" charset="0"/>
              </a:rPr>
              <a:t>σελ. 304.</a:t>
            </a:r>
          </a:p>
        </p:txBody>
      </p:sp>
      <p:pic>
        <p:nvPicPr>
          <p:cNvPr id="13" name="Θέση περιεχομένου 12">
            <a:extLst>
              <a:ext uri="{FF2B5EF4-FFF2-40B4-BE49-F238E27FC236}">
                <a16:creationId xmlns:a16="http://schemas.microsoft.com/office/drawing/2014/main" id="{219C0ADF-9186-402A-94DB-360E913890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417638"/>
            <a:ext cx="5737304" cy="4678635"/>
          </a:xfrm>
        </p:spPr>
      </p:pic>
    </p:spTree>
    <p:extLst>
      <p:ext uri="{BB962C8B-B14F-4D97-AF65-F5344CB8AC3E}">
        <p14:creationId xmlns:p14="http://schemas.microsoft.com/office/powerpoint/2010/main" val="50221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3B1A16F3-BA35-4272-B072-3E2E0E76CCA1}"/>
              </a:ext>
            </a:extLst>
          </p:cNvPr>
          <p:cNvSpPr>
            <a:spLocks noGrp="1"/>
          </p:cNvSpPr>
          <p:nvPr>
            <p:ph type="sldNum" sz="quarter" idx="12"/>
          </p:nvPr>
        </p:nvSpPr>
        <p:spPr/>
        <p:txBody>
          <a:bodyPr/>
          <a:lstStyle/>
          <a:p>
            <a:fld id="{5EA1180C-EA7C-4319-B5A1-D1B3F54F0399}" type="slidenum">
              <a:rPr lang="el-GR" smtClean="0"/>
              <a:t>12</a:t>
            </a:fld>
            <a:endParaRPr lang="el-GR"/>
          </a:p>
        </p:txBody>
      </p:sp>
      <p:sp>
        <p:nvSpPr>
          <p:cNvPr id="4" name="TextBox 3">
            <a:extLst>
              <a:ext uri="{FF2B5EF4-FFF2-40B4-BE49-F238E27FC236}">
                <a16:creationId xmlns:a16="http://schemas.microsoft.com/office/drawing/2014/main" id="{E6AAF547-36F8-4D32-BA0C-3B170E8C4A4D}"/>
              </a:ext>
            </a:extLst>
          </p:cNvPr>
          <p:cNvSpPr txBox="1"/>
          <p:nvPr/>
        </p:nvSpPr>
        <p:spPr>
          <a:xfrm>
            <a:off x="1295400" y="1752600"/>
            <a:ext cx="9906000" cy="3170099"/>
          </a:xfrm>
          <a:prstGeom prst="rect">
            <a:avLst/>
          </a:prstGeom>
          <a:noFill/>
        </p:spPr>
        <p:txBody>
          <a:bodyPr wrap="square">
            <a:spAutoFit/>
          </a:bodyPr>
          <a:lstStyle/>
          <a:p>
            <a:r>
              <a:rPr lang="el-GR" sz="4000" dirty="0">
                <a:cs typeface="Times New Roman" panose="02020603050405020304" pitchFamily="18" charset="0"/>
              </a:rPr>
              <a:t>Ο </a:t>
            </a:r>
            <a:r>
              <a:rPr lang="el-GR" sz="4000" dirty="0" err="1">
                <a:cs typeface="Times New Roman" panose="02020603050405020304" pitchFamily="18" charset="0"/>
              </a:rPr>
              <a:t>Oresme</a:t>
            </a:r>
            <a:r>
              <a:rPr lang="el-GR" sz="4000" dirty="0">
                <a:cs typeface="Times New Roman" panose="02020603050405020304" pitchFamily="18" charset="0"/>
              </a:rPr>
              <a:t> ταύτισε τη συνολική ποσότητα της κίνησης με την </a:t>
            </a:r>
            <a:r>
              <a:rPr lang="el-GR" sz="4000" dirty="0" err="1">
                <a:cs typeface="Times New Roman" panose="02020603050405020304" pitchFamily="18" charset="0"/>
              </a:rPr>
              <a:t>διανυόμενη</a:t>
            </a:r>
            <a:r>
              <a:rPr lang="el-GR" sz="4000" dirty="0">
                <a:cs typeface="Times New Roman" panose="02020603050405020304" pitchFamily="18" charset="0"/>
              </a:rPr>
              <a:t> απόσταση. Στο αντίστοιχο διάγραμμα η συνολική ποσότητα της κίνησης αντιστοιχεί στην επιφάνεια του σχήματος.</a:t>
            </a:r>
            <a:endParaRPr lang="en-US" sz="4000" dirty="0">
              <a:cs typeface="Times New Roman" panose="02020603050405020304" pitchFamily="18" charset="0"/>
            </a:endParaRPr>
          </a:p>
        </p:txBody>
      </p:sp>
    </p:spTree>
    <p:extLst>
      <p:ext uri="{BB962C8B-B14F-4D97-AF65-F5344CB8AC3E}">
        <p14:creationId xmlns:p14="http://schemas.microsoft.com/office/powerpoint/2010/main" val="1337559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3AFAD8-D70A-4EB0-802A-C3C3E53F692A}"/>
              </a:ext>
            </a:extLst>
          </p:cNvPr>
          <p:cNvSpPr>
            <a:spLocks noGrp="1"/>
          </p:cNvSpPr>
          <p:nvPr>
            <p:ph type="title"/>
          </p:nvPr>
        </p:nvSpPr>
        <p:spPr>
          <a:xfrm>
            <a:off x="1752600" y="152400"/>
            <a:ext cx="8686800" cy="457200"/>
          </a:xfrm>
        </p:spPr>
        <p:txBody>
          <a:bodyPr>
            <a:normAutofit/>
          </a:bodyPr>
          <a:lstStyle/>
          <a:p>
            <a:r>
              <a:rPr lang="el-GR" sz="2400" b="1" dirty="0">
                <a:solidFill>
                  <a:srgbClr val="0070C0"/>
                </a:solidFill>
                <a:latin typeface="+mn-lt"/>
                <a:cs typeface="Times New Roman" panose="02020603050405020304" pitchFamily="18" charset="0"/>
              </a:rPr>
              <a:t>Ο κανόνας του </a:t>
            </a:r>
            <a:r>
              <a:rPr lang="en-US" sz="2400" b="1" dirty="0">
                <a:solidFill>
                  <a:srgbClr val="0070C0"/>
                </a:solidFill>
                <a:latin typeface="+mn-lt"/>
                <a:cs typeface="Times New Roman" panose="02020603050405020304" pitchFamily="18" charset="0"/>
              </a:rPr>
              <a:t>Merton – </a:t>
            </a:r>
            <a:r>
              <a:rPr lang="el-GR" sz="2400" b="1" dirty="0">
                <a:solidFill>
                  <a:srgbClr val="0070C0"/>
                </a:solidFill>
                <a:latin typeface="+mn-lt"/>
                <a:cs typeface="Times New Roman" panose="02020603050405020304" pitchFamily="18" charset="0"/>
              </a:rPr>
              <a:t>το θεώρημα της μέσης ταχύτητας</a:t>
            </a:r>
            <a:endParaRPr lang="en-US" sz="2400" dirty="0">
              <a:latin typeface="+mn-lt"/>
            </a:endParaRPr>
          </a:p>
        </p:txBody>
      </p:sp>
      <p:sp>
        <p:nvSpPr>
          <p:cNvPr id="3" name="Θέση περιεχομένου 2">
            <a:extLst>
              <a:ext uri="{FF2B5EF4-FFF2-40B4-BE49-F238E27FC236}">
                <a16:creationId xmlns:a16="http://schemas.microsoft.com/office/drawing/2014/main" id="{64252E0E-685B-4328-9B72-9FE4402EC9B3}"/>
              </a:ext>
            </a:extLst>
          </p:cNvPr>
          <p:cNvSpPr>
            <a:spLocks noGrp="1"/>
          </p:cNvSpPr>
          <p:nvPr>
            <p:ph sz="half" idx="1"/>
          </p:nvPr>
        </p:nvSpPr>
        <p:spPr>
          <a:xfrm>
            <a:off x="392150" y="914400"/>
            <a:ext cx="4713250" cy="5638800"/>
          </a:xfrm>
        </p:spPr>
        <p:txBody>
          <a:bodyPr>
            <a:normAutofit/>
          </a:bodyPr>
          <a:lstStyle/>
          <a:p>
            <a:pPr marL="0" indent="0">
              <a:buNone/>
            </a:pPr>
            <a:r>
              <a:rPr lang="el-GR" sz="1800" dirty="0">
                <a:latin typeface="+mj-lt"/>
                <a:cs typeface="Times New Roman" panose="02020603050405020304" pitchFamily="18" charset="0"/>
              </a:rPr>
              <a:t>Ένα σώμα που κινείται με ομαλά επιταχυνόμενη κίνηση καλύπτει την ίδια απόσταση σε δεδομένο χρόνο με το αν θα κινούνταν στον ίδιο χρόνο με ομοιόμορφη ταχύτητα ίση με τη μέση ταχύτητα του. Για παράδειγμα, ένα σώμα που επιταχύνει ομαλά από την ταχύτητα 10 στην ταχύτητα 30 καλύπτει την ίδια απόσταση όπως ένα σώμα που κινείται ομοιόμορφα στον ίδιο χρόνο με την ταχύτητα 20.</a:t>
            </a:r>
          </a:p>
          <a:p>
            <a:pPr marL="0" indent="0">
              <a:buNone/>
            </a:pPr>
            <a:endParaRPr lang="en-US" sz="1800" dirty="0">
              <a:latin typeface="+mj-lt"/>
              <a:cs typeface="Times New Roman" panose="02020603050405020304" pitchFamily="18" charset="0"/>
            </a:endParaRPr>
          </a:p>
          <a:p>
            <a:pPr marL="0" indent="0">
              <a:buNone/>
            </a:pPr>
            <a:r>
              <a:rPr lang="el-GR" sz="1800" dirty="0">
                <a:latin typeface="+mj-lt"/>
                <a:cs typeface="Times New Roman" panose="02020603050405020304" pitchFamily="18" charset="0"/>
              </a:rPr>
              <a:t>2ο θεώρημα.</a:t>
            </a:r>
          </a:p>
          <a:p>
            <a:pPr marL="0" indent="0">
              <a:buNone/>
            </a:pPr>
            <a:r>
              <a:rPr lang="el-GR" sz="1800" dirty="0">
                <a:latin typeface="+mj-lt"/>
                <a:cs typeface="Times New Roman" panose="02020603050405020304" pitchFamily="18" charset="0"/>
              </a:rPr>
              <a:t>Η απόσταση που καλύπτεται στο πρώτο μισό μιας ομοιόμορφα επιταχυνόμενης κίνησης είναι τρεις φορές μικρότερη από αυτήν που καλύπτεται στο 2ο μισό της ίδιας κίνησης.</a:t>
            </a:r>
          </a:p>
          <a:p>
            <a:pPr marL="0" indent="0">
              <a:buNone/>
            </a:pPr>
            <a:endParaRPr lang="en-US" sz="1800" dirty="0">
              <a:latin typeface="+mj-lt"/>
              <a:cs typeface="Times New Roman" panose="02020603050405020304" pitchFamily="18" charset="0"/>
            </a:endParaRPr>
          </a:p>
          <a:p>
            <a:pPr marL="0" indent="0">
              <a:buNone/>
            </a:pPr>
            <a:r>
              <a:rPr lang="el-GR" sz="1800" dirty="0">
                <a:latin typeface="+mj-lt"/>
                <a:cs typeface="Times New Roman" panose="02020603050405020304" pitchFamily="18" charset="0"/>
              </a:rPr>
              <a:t>Τ</a:t>
            </a:r>
            <a:r>
              <a:rPr lang="en-US" sz="1800" dirty="0">
                <a:latin typeface="+mj-lt"/>
                <a:cs typeface="Times New Roman" panose="02020603050405020304" pitchFamily="18" charset="0"/>
              </a:rPr>
              <a:t>o</a:t>
            </a:r>
            <a:r>
              <a:rPr lang="el-GR" sz="1800" dirty="0">
                <a:latin typeface="+mj-lt"/>
                <a:cs typeface="Times New Roman" panose="02020603050405020304" pitchFamily="18" charset="0"/>
              </a:rPr>
              <a:t> σχήμα</a:t>
            </a:r>
            <a:r>
              <a:rPr lang="en-US" sz="1800" dirty="0">
                <a:latin typeface="+mj-lt"/>
                <a:cs typeface="Times New Roman" panose="02020603050405020304" pitchFamily="18" charset="0"/>
              </a:rPr>
              <a:t> </a:t>
            </a:r>
            <a:r>
              <a:rPr lang="el-GR" sz="1800" dirty="0">
                <a:latin typeface="+mj-lt"/>
                <a:cs typeface="Times New Roman" panose="02020603050405020304" pitchFamily="18" charset="0"/>
              </a:rPr>
              <a:t>είναι από το βιβλίο του </a:t>
            </a:r>
            <a:r>
              <a:rPr lang="en-US" sz="1800" dirty="0">
                <a:latin typeface="+mj-lt"/>
                <a:cs typeface="Times New Roman" panose="02020603050405020304" pitchFamily="18" charset="0"/>
              </a:rPr>
              <a:t>D. Lindberg, </a:t>
            </a:r>
            <a:r>
              <a:rPr lang="en-US" sz="1800" i="1" dirty="0">
                <a:latin typeface="+mj-lt"/>
                <a:cs typeface="Times New Roman" panose="02020603050405020304" pitchFamily="18" charset="0"/>
              </a:rPr>
              <a:t>The Beginnings of Western Science</a:t>
            </a:r>
            <a:r>
              <a:rPr lang="en-US" sz="1800" dirty="0">
                <a:latin typeface="+mj-lt"/>
                <a:cs typeface="Times New Roman" panose="02020603050405020304" pitchFamily="18" charset="0"/>
              </a:rPr>
              <a:t>, 2nd ed. (Univ. of Chicago Press, 2007), </a:t>
            </a:r>
            <a:r>
              <a:rPr lang="el-GR" sz="1800" dirty="0">
                <a:latin typeface="+mj-lt"/>
                <a:cs typeface="Times New Roman" panose="02020603050405020304" pitchFamily="18" charset="0"/>
              </a:rPr>
              <a:t>σελ. 30</a:t>
            </a:r>
            <a:r>
              <a:rPr lang="en-US" sz="1800" dirty="0">
                <a:latin typeface="+mj-lt"/>
                <a:cs typeface="Times New Roman" panose="02020603050405020304" pitchFamily="18" charset="0"/>
              </a:rPr>
              <a:t>5</a:t>
            </a:r>
            <a:r>
              <a:rPr lang="el-GR" sz="1800" dirty="0">
                <a:latin typeface="+mj-lt"/>
                <a:cs typeface="Times New Roman" panose="02020603050405020304" pitchFamily="18" charset="0"/>
              </a:rPr>
              <a:t>.</a:t>
            </a:r>
          </a:p>
        </p:txBody>
      </p:sp>
      <p:sp>
        <p:nvSpPr>
          <p:cNvPr id="4" name="Θέση αριθμού διαφάνειας 3">
            <a:extLst>
              <a:ext uri="{FF2B5EF4-FFF2-40B4-BE49-F238E27FC236}">
                <a16:creationId xmlns:a16="http://schemas.microsoft.com/office/drawing/2014/main" id="{20BF7F85-8E56-49F0-AE7F-D35B465367AC}"/>
              </a:ext>
            </a:extLst>
          </p:cNvPr>
          <p:cNvSpPr>
            <a:spLocks noGrp="1"/>
          </p:cNvSpPr>
          <p:nvPr>
            <p:ph type="sldNum" sz="quarter" idx="12"/>
          </p:nvPr>
        </p:nvSpPr>
        <p:spPr/>
        <p:txBody>
          <a:bodyPr/>
          <a:lstStyle/>
          <a:p>
            <a:fld id="{5EA1180C-EA7C-4319-B5A1-D1B3F54F0399}" type="slidenum">
              <a:rPr lang="el-GR" smtClean="0"/>
              <a:t>13</a:t>
            </a:fld>
            <a:endParaRPr lang="el-GR"/>
          </a:p>
        </p:txBody>
      </p:sp>
      <p:pic>
        <p:nvPicPr>
          <p:cNvPr id="10" name="Εικόνα 9">
            <a:extLst>
              <a:ext uri="{FF2B5EF4-FFF2-40B4-BE49-F238E27FC236}">
                <a16:creationId xmlns:a16="http://schemas.microsoft.com/office/drawing/2014/main" id="{284D8337-252F-4F99-A466-1EFFAF305A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1849635"/>
            <a:ext cx="5932450" cy="3143157"/>
          </a:xfrm>
          <a:prstGeom prst="rect">
            <a:avLst/>
          </a:prstGeom>
        </p:spPr>
      </p:pic>
    </p:spTree>
    <p:extLst>
      <p:ext uri="{BB962C8B-B14F-4D97-AF65-F5344CB8AC3E}">
        <p14:creationId xmlns:p14="http://schemas.microsoft.com/office/powerpoint/2010/main" val="2218360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19D4BCD0-1580-47C0-BB6D-BDA381DC6B93}"/>
              </a:ext>
            </a:extLst>
          </p:cNvPr>
          <p:cNvSpPr>
            <a:spLocks noGrp="1"/>
          </p:cNvSpPr>
          <p:nvPr>
            <p:ph type="sldNum" sz="quarter" idx="12"/>
          </p:nvPr>
        </p:nvSpPr>
        <p:spPr/>
        <p:txBody>
          <a:bodyPr/>
          <a:lstStyle/>
          <a:p>
            <a:fld id="{5EA1180C-EA7C-4319-B5A1-D1B3F54F0399}" type="slidenum">
              <a:rPr lang="el-GR" smtClean="0"/>
              <a:t>14</a:t>
            </a:fld>
            <a:endParaRPr lang="el-GR"/>
          </a:p>
        </p:txBody>
      </p:sp>
      <p:sp>
        <p:nvSpPr>
          <p:cNvPr id="4" name="TextBox 3">
            <a:extLst>
              <a:ext uri="{FF2B5EF4-FFF2-40B4-BE49-F238E27FC236}">
                <a16:creationId xmlns:a16="http://schemas.microsoft.com/office/drawing/2014/main" id="{6D47354B-62AC-4904-AFC7-E4B2E17E2107}"/>
              </a:ext>
            </a:extLst>
          </p:cNvPr>
          <p:cNvSpPr txBox="1"/>
          <p:nvPr/>
        </p:nvSpPr>
        <p:spPr>
          <a:xfrm>
            <a:off x="876300" y="363915"/>
            <a:ext cx="10439400" cy="6001643"/>
          </a:xfrm>
          <a:prstGeom prst="rect">
            <a:avLst/>
          </a:prstGeom>
          <a:noFill/>
        </p:spPr>
        <p:txBody>
          <a:bodyPr wrap="square">
            <a:spAutoFit/>
          </a:bodyPr>
          <a:lstStyle/>
          <a:p>
            <a:pPr algn="just"/>
            <a:r>
              <a:rPr lang="el-GR" sz="3200" dirty="0">
                <a:cs typeface="Times New Roman" panose="02020603050405020304" pitchFamily="18" charset="0"/>
              </a:rPr>
              <a:t>Η κινηματική στον μεσαίωνα είχε την ίδια μορφή με τα σύγχρονα μαθηματικά. Δηλαδή, εθεωρείτο ότι εάν υπήρχε ομοιόμορφα επιταχυνόμενη κίνηση, τότε ο κανόνας του </a:t>
            </a:r>
            <a:r>
              <a:rPr lang="el-GR" sz="3200" dirty="0" err="1">
                <a:cs typeface="Times New Roman" panose="02020603050405020304" pitchFamily="18" charset="0"/>
              </a:rPr>
              <a:t>Merton</a:t>
            </a:r>
            <a:r>
              <a:rPr lang="el-GR" sz="3200" dirty="0">
                <a:cs typeface="Times New Roman" panose="02020603050405020304" pitchFamily="18" charset="0"/>
              </a:rPr>
              <a:t> θα ίσχυε για αυτήν. Κανένας λόγιος του Μεσαίωνα δεν υπέδειξε κάποια περίπτωση τέτοιας κίνησης στον πραγματικό κόσμο. Προφανώς, απουσία της κατάλληλης τεχνολογίας (σχετικά με τη μέτρηση του χρόνου) θα ήταν ένα απίστευτο κατόρθωμα να αποδειχθεί ότι κάποια κίνηση ήταν ομοιόμορφα επιταχυνόμενη. Επιπλέον, οι λόγιοι που είχαν αναπτύξει αυτό το είδος κινηματικής ανάλυσης της κίνησης ήταν μαθηματικοί και </a:t>
            </a:r>
            <a:r>
              <a:rPr lang="el-GR" sz="3200" dirty="0" err="1">
                <a:cs typeface="Times New Roman" panose="02020603050405020304" pitchFamily="18" charset="0"/>
              </a:rPr>
              <a:t>logicians</a:t>
            </a:r>
            <a:r>
              <a:rPr lang="el-GR" sz="3200" dirty="0">
                <a:cs typeface="Times New Roman" panose="02020603050405020304" pitchFamily="18" charset="0"/>
              </a:rPr>
              <a:t> που δεν είχαν καμία όρεξη να «λερώσουν τα χέρια τους».</a:t>
            </a:r>
          </a:p>
        </p:txBody>
      </p:sp>
    </p:spTree>
    <p:extLst>
      <p:ext uri="{BB962C8B-B14F-4D97-AF65-F5344CB8AC3E}">
        <p14:creationId xmlns:p14="http://schemas.microsoft.com/office/powerpoint/2010/main" val="3131933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A7A710B-34D3-4785-A523-2D3BBFE62F7B}"/>
              </a:ext>
            </a:extLst>
          </p:cNvPr>
          <p:cNvSpPr>
            <a:spLocks noGrp="1"/>
          </p:cNvSpPr>
          <p:nvPr>
            <p:ph type="sldNum" sz="quarter" idx="12"/>
          </p:nvPr>
        </p:nvSpPr>
        <p:spPr/>
        <p:txBody>
          <a:bodyPr/>
          <a:lstStyle/>
          <a:p>
            <a:fld id="{5EA1180C-EA7C-4319-B5A1-D1B3F54F0399}" type="slidenum">
              <a:rPr lang="el-GR" smtClean="0"/>
              <a:t>2</a:t>
            </a:fld>
            <a:endParaRPr lang="el-GR"/>
          </a:p>
        </p:txBody>
      </p:sp>
      <p:sp>
        <p:nvSpPr>
          <p:cNvPr id="6" name="TextBox 5">
            <a:extLst>
              <a:ext uri="{FF2B5EF4-FFF2-40B4-BE49-F238E27FC236}">
                <a16:creationId xmlns:a16="http://schemas.microsoft.com/office/drawing/2014/main" id="{D47CCB6B-4479-4EF5-9F87-1C493CB2819C}"/>
              </a:ext>
            </a:extLst>
          </p:cNvPr>
          <p:cNvSpPr txBox="1"/>
          <p:nvPr/>
        </p:nvSpPr>
        <p:spPr>
          <a:xfrm>
            <a:off x="609600" y="62857"/>
            <a:ext cx="10972800" cy="6863417"/>
          </a:xfrm>
          <a:prstGeom prst="rect">
            <a:avLst/>
          </a:prstGeom>
          <a:noFill/>
        </p:spPr>
        <p:txBody>
          <a:bodyPr wrap="square">
            <a:spAutoFit/>
          </a:bodyPr>
          <a:lstStyle/>
          <a:p>
            <a:pPr algn="ctr">
              <a:spcBef>
                <a:spcPts val="600"/>
              </a:spcBef>
              <a:spcAft>
                <a:spcPts val="600"/>
              </a:spcAft>
            </a:pPr>
            <a:r>
              <a:rPr lang="el-GR" sz="2800" b="1" dirty="0">
                <a:solidFill>
                  <a:srgbClr val="0070C0"/>
                </a:solidFill>
                <a:cs typeface="Times New Roman" panose="02020603050405020304" pitchFamily="18" charset="0"/>
              </a:rPr>
              <a:t>Η </a:t>
            </a:r>
            <a:r>
              <a:rPr lang="el-GR" sz="2800" b="1" dirty="0" err="1">
                <a:solidFill>
                  <a:srgbClr val="0070C0"/>
                </a:solidFill>
                <a:cs typeface="Times New Roman" panose="02020603050405020304" pitchFamily="18" charset="0"/>
              </a:rPr>
              <a:t>μαθηματικοποίηση</a:t>
            </a:r>
            <a:r>
              <a:rPr lang="el-GR" sz="2800" b="1" dirty="0">
                <a:solidFill>
                  <a:srgbClr val="0070C0"/>
                </a:solidFill>
                <a:cs typeface="Times New Roman" panose="02020603050405020304" pitchFamily="18" charset="0"/>
              </a:rPr>
              <a:t> της κίνησης</a:t>
            </a:r>
          </a:p>
          <a:p>
            <a:pPr algn="just">
              <a:spcBef>
                <a:spcPts val="600"/>
              </a:spcBef>
              <a:spcAft>
                <a:spcPts val="600"/>
              </a:spcAft>
            </a:pPr>
            <a:r>
              <a:rPr lang="el-GR" sz="2800" dirty="0">
                <a:cs typeface="Times New Roman" panose="02020603050405020304" pitchFamily="18" charset="0"/>
              </a:rPr>
              <a:t>Σήμερα θεωρείται αυτονόητο ότι η κίνηση περιγράφεται μαθηματικά. Κάτι τέτοιο δεν θα γινόταν δεκτό από τον Αριστοτέλη. Γιατί; Για τον Αριστοτέλη η τοπική κίνηση είναι ένα είδος αλλαγής. Επομένως η ανάλυση της κίνησης πρέπει να αποτελεί μέρος της γενικότερης ανάλυσης της αλλαγής. Όμως οι περισσότερες περιπτώσεις αλλαγής δεν επιδέχονται μαθηματική περιγραφή (π.χ. η μετάβαση από την ασθένεια στην υγεία, από το κρύο στη ζέστη).</a:t>
            </a:r>
          </a:p>
          <a:p>
            <a:pPr algn="just">
              <a:spcBef>
                <a:spcPts val="600"/>
              </a:spcBef>
              <a:spcAft>
                <a:spcPts val="600"/>
              </a:spcAft>
            </a:pPr>
            <a:r>
              <a:rPr lang="el-GR" sz="2800" dirty="0">
                <a:cs typeface="Times New Roman" panose="02020603050405020304" pitchFamily="18" charset="0"/>
              </a:rPr>
              <a:t>Για τον Αριστοτέλη μέτρα της κίνησης ήταν η απόσταση και ο χρόνος. Το γρηγορότερο από δύο κινούμενα σώματα καλύπτει μεγαλύτερη απόσταση στον ίδιο χρόνο ή την ίδια απόσταση σε λιγότερο χρόνο, ενώ δύο σώματα που κινούνται το ίδιο γρήγορα διανύουν ίσες αποστάσεις σε ίσους χρόνους. Ενώ τα μέτρα της κίνησης (απόσταση, χρόνος) επιδέχονταν αριθμητικές τιμές, </a:t>
            </a:r>
            <a:r>
              <a:rPr lang="el-GR" sz="2800" b="1" dirty="0">
                <a:cs typeface="Times New Roman" panose="02020603050405020304" pitchFamily="18" charset="0"/>
              </a:rPr>
              <a:t>η «γρηγοράδα» ή ταχύτητα παρέμεινε μια ασαφής και ποιοτική έννοια</a:t>
            </a:r>
            <a:r>
              <a:rPr lang="el-GR" sz="2800" dirty="0">
                <a:cs typeface="Times New Roman" panose="02020603050405020304" pitchFamily="18" charset="0"/>
              </a:rPr>
              <a:t>.</a:t>
            </a:r>
          </a:p>
        </p:txBody>
      </p:sp>
    </p:spTree>
    <p:extLst>
      <p:ext uri="{BB962C8B-B14F-4D97-AF65-F5344CB8AC3E}">
        <p14:creationId xmlns:p14="http://schemas.microsoft.com/office/powerpoint/2010/main" val="179709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07B9E8B5-D627-4659-B84B-EAC8643E2EFA}"/>
              </a:ext>
            </a:extLst>
          </p:cNvPr>
          <p:cNvSpPr>
            <a:spLocks noGrp="1"/>
          </p:cNvSpPr>
          <p:nvPr>
            <p:ph type="sldNum" sz="quarter" idx="12"/>
          </p:nvPr>
        </p:nvSpPr>
        <p:spPr/>
        <p:txBody>
          <a:bodyPr/>
          <a:lstStyle/>
          <a:p>
            <a:fld id="{5EA1180C-EA7C-4319-B5A1-D1B3F54F0399}" type="slidenum">
              <a:rPr lang="el-GR" smtClean="0"/>
              <a:t>3</a:t>
            </a:fld>
            <a:endParaRPr lang="el-GR"/>
          </a:p>
        </p:txBody>
      </p:sp>
      <p:sp>
        <p:nvSpPr>
          <p:cNvPr id="4" name="TextBox 3">
            <a:extLst>
              <a:ext uri="{FF2B5EF4-FFF2-40B4-BE49-F238E27FC236}">
                <a16:creationId xmlns:a16="http://schemas.microsoft.com/office/drawing/2014/main" id="{2163E1F2-30AA-4DCB-A232-F86AE078257D}"/>
              </a:ext>
            </a:extLst>
          </p:cNvPr>
          <p:cNvSpPr txBox="1"/>
          <p:nvPr/>
        </p:nvSpPr>
        <p:spPr>
          <a:xfrm>
            <a:off x="685800" y="352604"/>
            <a:ext cx="10820400" cy="6186309"/>
          </a:xfrm>
          <a:prstGeom prst="rect">
            <a:avLst/>
          </a:prstGeom>
          <a:noFill/>
        </p:spPr>
        <p:txBody>
          <a:bodyPr wrap="square">
            <a:spAutoFit/>
          </a:bodyPr>
          <a:lstStyle/>
          <a:p>
            <a:pPr marL="0" marR="0">
              <a:spcBef>
                <a:spcPts val="600"/>
              </a:spcBef>
              <a:spcAft>
                <a:spcPts val="600"/>
              </a:spcAft>
            </a:pPr>
            <a:r>
              <a:rPr lang="el-GR" sz="2400" dirty="0">
                <a:effectLst/>
                <a:ea typeface="Times New Roman" panose="02020603050405020304" pitchFamily="18" charset="0"/>
                <a:cs typeface="Times New Roman" panose="02020603050405020304" pitchFamily="18" charset="0"/>
              </a:rPr>
              <a:t>Το βασικό ερώτημα που </a:t>
            </a:r>
            <a:r>
              <a:rPr lang="el-GR" sz="2400" dirty="0" err="1">
                <a:effectLst/>
                <a:ea typeface="Times New Roman" panose="02020603050405020304" pitchFamily="18" charset="0"/>
                <a:cs typeface="Times New Roman" panose="02020603050405020304" pitchFamily="18" charset="0"/>
              </a:rPr>
              <a:t>ετίθετο</a:t>
            </a:r>
            <a:r>
              <a:rPr lang="el-GR" sz="2400" dirty="0">
                <a:effectLst/>
                <a:ea typeface="Times New Roman" panose="02020603050405020304" pitchFamily="18" charset="0"/>
                <a:cs typeface="Times New Roman" panose="02020603050405020304" pitchFamily="18" charset="0"/>
              </a:rPr>
              <a:t> από τους αρχαίους φιλοσόφους και τους φιλοσόφους του μεσαίωνα, σε οποιαδήποτε περιοχή, ήταν «τι πράγματα υπάρχουν»? Ποιες είναι οι οντότητες που αποτελούν το σύμπαν; Αφού είχε απαντηθεί αυτό το ερώτημα, μπορούσαν να τεθούν και περαιτέρω ερωτήματα:</a:t>
            </a:r>
            <a:endParaRPr lang="en-US" sz="1600" dirty="0">
              <a:effectLst/>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Symbol" panose="05050102010706020507" pitchFamily="18" charset="2"/>
              <a:buChar char=""/>
            </a:pPr>
            <a:r>
              <a:rPr lang="el-GR" sz="2400" dirty="0">
                <a:effectLst/>
                <a:ea typeface="Times New Roman" panose="02020603050405020304" pitchFamily="18" charset="0"/>
                <a:cs typeface="Times New Roman" panose="02020603050405020304" pitchFamily="18" charset="0"/>
              </a:rPr>
              <a:t>Ποια είναι η φύση των πραγμάτων που υπάρχουν;</a:t>
            </a:r>
            <a:endParaRPr lang="en-US" sz="1600" dirty="0">
              <a:effectLst/>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Symbol" panose="05050102010706020507" pitchFamily="18" charset="2"/>
              <a:buChar char=""/>
            </a:pPr>
            <a:r>
              <a:rPr lang="el-GR" sz="2400" dirty="0">
                <a:effectLst/>
                <a:ea typeface="Times New Roman" panose="02020603050405020304" pitchFamily="18" charset="0"/>
                <a:cs typeface="Times New Roman" panose="02020603050405020304" pitchFamily="18" charset="0"/>
              </a:rPr>
              <a:t>Τι είδους ύπαρξη έχουν;</a:t>
            </a:r>
            <a:endParaRPr lang="en-US" sz="1600" dirty="0">
              <a:effectLst/>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Symbol" panose="05050102010706020507" pitchFamily="18" charset="2"/>
              <a:buChar char=""/>
            </a:pPr>
            <a:r>
              <a:rPr lang="el-GR" sz="2400" dirty="0">
                <a:effectLst/>
                <a:ea typeface="Times New Roman" panose="02020603050405020304" pitchFamily="18" charset="0"/>
                <a:cs typeface="Times New Roman" panose="02020603050405020304" pitchFamily="18" charset="0"/>
              </a:rPr>
              <a:t>Πώς αλλάζουν;</a:t>
            </a:r>
            <a:endParaRPr lang="en-US" sz="1600" dirty="0">
              <a:effectLst/>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Symbol" panose="05050102010706020507" pitchFamily="18" charset="2"/>
              <a:buChar char=""/>
            </a:pPr>
            <a:r>
              <a:rPr lang="el-GR" sz="2400" dirty="0">
                <a:effectLst/>
                <a:ea typeface="Times New Roman" panose="02020603050405020304" pitchFamily="18" charset="0"/>
                <a:cs typeface="Times New Roman" panose="02020603050405020304" pitchFamily="18" charset="0"/>
              </a:rPr>
              <a:t>Πώς </a:t>
            </a:r>
            <a:r>
              <a:rPr lang="el-GR" sz="2400" dirty="0" err="1">
                <a:effectLst/>
                <a:ea typeface="Times New Roman" panose="02020603050405020304" pitchFamily="18" charset="0"/>
                <a:cs typeface="Times New Roman" panose="02020603050405020304" pitchFamily="18" charset="0"/>
              </a:rPr>
              <a:t>αλληλεπιδρούν</a:t>
            </a:r>
            <a:r>
              <a:rPr lang="el-GR" sz="2400" dirty="0">
                <a:effectLst/>
                <a:ea typeface="Times New Roman" panose="02020603050405020304" pitchFamily="18" charset="0"/>
                <a:cs typeface="Times New Roman" panose="02020603050405020304" pitchFamily="18" charset="0"/>
              </a:rPr>
              <a:t>;</a:t>
            </a:r>
            <a:endParaRPr lang="en-US" sz="1600" dirty="0">
              <a:effectLst/>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Symbol" panose="05050102010706020507" pitchFamily="18" charset="2"/>
              <a:buChar char=""/>
            </a:pPr>
            <a:r>
              <a:rPr lang="el-GR" sz="2400" dirty="0">
                <a:effectLst/>
                <a:ea typeface="Times New Roman" panose="02020603050405020304" pitchFamily="18" charset="0"/>
                <a:cs typeface="Times New Roman" panose="02020603050405020304" pitchFamily="18" charset="0"/>
              </a:rPr>
              <a:t>Πώς γνωρίζουμε σχετικά με αυτά;</a:t>
            </a:r>
            <a:endParaRPr lang="en-US" sz="1600" dirty="0">
              <a:effectLst/>
              <a:ea typeface="Times New Roman" panose="02020603050405020304" pitchFamily="18" charset="0"/>
              <a:cs typeface="Times New Roman" panose="02020603050405020304" pitchFamily="18" charset="0"/>
            </a:endParaRPr>
          </a:p>
          <a:p>
            <a:pPr marL="0" marR="0">
              <a:spcBef>
                <a:spcPts val="600"/>
              </a:spcBef>
              <a:spcAft>
                <a:spcPts val="600"/>
              </a:spcAft>
            </a:pPr>
            <a:r>
              <a:rPr lang="el-GR" sz="2400" dirty="0">
                <a:effectLst/>
                <a:ea typeface="Times New Roman" panose="02020603050405020304" pitchFamily="18" charset="0"/>
                <a:cs typeface="Times New Roman" panose="02020603050405020304" pitchFamily="18" charset="0"/>
              </a:rPr>
              <a:t> Σχετικά με την κίνηση, επομένως, το πρώτο ερώτημα ήταν εάν υπάρχει η κίνηση και τι είδους πράγμα είναι. Διατυπώθηκαν διάφορες απόψεις σχετικά με αυτό το ερώτημα από τον Αριστοτέλη και τους σχολιαστές του έργου του (</a:t>
            </a:r>
            <a:r>
              <a:rPr lang="en-US" sz="2400" dirty="0">
                <a:effectLst/>
                <a:ea typeface="Times New Roman" panose="02020603050405020304" pitchFamily="18" charset="0"/>
                <a:cs typeface="Times New Roman" panose="02020603050405020304" pitchFamily="18" charset="0"/>
              </a:rPr>
              <a:t>Avicenna (980-1037)</a:t>
            </a:r>
            <a:r>
              <a:rPr lang="el-GR"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Averroes (1126-1198)</a:t>
            </a:r>
            <a:r>
              <a:rPr lang="el-GR"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Albert the Great (c. 1200-1280)</a:t>
            </a:r>
            <a:r>
              <a:rPr lang="el-GR" sz="2400" dirty="0">
                <a:effectLst/>
                <a:ea typeface="Times New Roman" panose="02020603050405020304" pitchFamily="18" charset="0"/>
                <a:cs typeface="Times New Roman" panose="02020603050405020304" pitchFamily="18" charset="0"/>
              </a:rPr>
              <a:t>). Έως το τέλος του 13</a:t>
            </a:r>
            <a:r>
              <a:rPr lang="el-GR" sz="2400" baseline="30000" dirty="0">
                <a:effectLst/>
                <a:ea typeface="Times New Roman" panose="02020603050405020304" pitchFamily="18" charset="0"/>
                <a:cs typeface="Times New Roman" panose="02020603050405020304" pitchFamily="18" charset="0"/>
              </a:rPr>
              <a:t>ου</a:t>
            </a:r>
            <a:r>
              <a:rPr lang="el-GR" sz="2400" dirty="0">
                <a:effectLst/>
                <a:ea typeface="Times New Roman" panose="02020603050405020304" pitchFamily="18" charset="0"/>
                <a:cs typeface="Times New Roman" panose="02020603050405020304" pitchFamily="18" charset="0"/>
              </a:rPr>
              <a:t> αιώνα είχαν προκύψει δύο εναλλακτικές απαντήσεις σ’ αυτό το ερώτημα.</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33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52600" y="274638"/>
            <a:ext cx="8763000" cy="507998"/>
          </a:xfrm>
        </p:spPr>
        <p:txBody>
          <a:bodyPr>
            <a:noAutofit/>
          </a:bodyPr>
          <a:lstStyle/>
          <a:p>
            <a:r>
              <a:rPr lang="el-GR" sz="3200" b="1" dirty="0">
                <a:solidFill>
                  <a:srgbClr val="0070C0"/>
                </a:solidFill>
                <a:latin typeface="+mn-lt"/>
                <a:cs typeface="Times New Roman" panose="02020603050405020304" pitchFamily="18" charset="0"/>
              </a:rPr>
              <a:t>Η θεωρία της κίνησης στον ύστερο Μεσαίωνα</a:t>
            </a:r>
          </a:p>
        </p:txBody>
      </p:sp>
      <p:sp>
        <p:nvSpPr>
          <p:cNvPr id="3" name="Θέση περιεχομένου 2"/>
          <p:cNvSpPr>
            <a:spLocks noGrp="1"/>
          </p:cNvSpPr>
          <p:nvPr>
            <p:ph sz="half" idx="1"/>
          </p:nvPr>
        </p:nvSpPr>
        <p:spPr>
          <a:xfrm>
            <a:off x="381000" y="1194371"/>
            <a:ext cx="5930759" cy="5388991"/>
          </a:xfrm>
        </p:spPr>
        <p:txBody>
          <a:bodyPr>
            <a:noAutofit/>
          </a:bodyPr>
          <a:lstStyle/>
          <a:p>
            <a:pPr marL="0" indent="0">
              <a:spcBef>
                <a:spcPts val="0"/>
              </a:spcBef>
              <a:spcAft>
                <a:spcPts val="600"/>
              </a:spcAft>
              <a:buNone/>
            </a:pPr>
            <a:r>
              <a:rPr lang="el-GR" sz="2400" dirty="0">
                <a:solidFill>
                  <a:srgbClr val="0070C0"/>
                </a:solidFill>
                <a:latin typeface="+mj-lt"/>
                <a:cs typeface="Times New Roman" panose="02020603050405020304" pitchFamily="18" charset="0"/>
              </a:rPr>
              <a:t>Αβερρόης (1126-1198), Αλβέρτος ο Μέγας (~1200-1280), Γουλιέλμος του </a:t>
            </a:r>
            <a:r>
              <a:rPr lang="el-GR" sz="2400" dirty="0" err="1">
                <a:solidFill>
                  <a:srgbClr val="0070C0"/>
                </a:solidFill>
                <a:latin typeface="+mj-lt"/>
                <a:cs typeface="Times New Roman" panose="02020603050405020304" pitchFamily="18" charset="0"/>
              </a:rPr>
              <a:t>Όκαμ</a:t>
            </a:r>
            <a:r>
              <a:rPr lang="el-GR" sz="2400" dirty="0">
                <a:solidFill>
                  <a:srgbClr val="0070C0"/>
                </a:solidFill>
                <a:latin typeface="+mj-lt"/>
                <a:cs typeface="Times New Roman" panose="02020603050405020304" pitchFamily="18" charset="0"/>
              </a:rPr>
              <a:t> (~1285-1347)</a:t>
            </a:r>
          </a:p>
          <a:p>
            <a:pPr marL="174625" indent="-174625">
              <a:spcBef>
                <a:spcPts val="0"/>
              </a:spcBef>
              <a:spcAft>
                <a:spcPts val="600"/>
              </a:spcAft>
            </a:pPr>
            <a:r>
              <a:rPr lang="el-GR" sz="2400" i="1" dirty="0" err="1">
                <a:latin typeface="+mj-lt"/>
                <a:cs typeface="Times New Roman" panose="02020603050405020304" pitchFamily="18" charset="0"/>
              </a:rPr>
              <a:t>forma</a:t>
            </a:r>
            <a:r>
              <a:rPr lang="el-GR" sz="2400" i="1" dirty="0">
                <a:latin typeface="+mj-lt"/>
                <a:cs typeface="Times New Roman" panose="02020603050405020304" pitchFamily="18" charset="0"/>
              </a:rPr>
              <a:t> </a:t>
            </a:r>
            <a:r>
              <a:rPr lang="el-GR" sz="2400" i="1" dirty="0" err="1">
                <a:latin typeface="+mj-lt"/>
                <a:cs typeface="Times New Roman" panose="02020603050405020304" pitchFamily="18" charset="0"/>
              </a:rPr>
              <a:t>fluens</a:t>
            </a:r>
            <a:r>
              <a:rPr lang="el-GR" sz="2400" dirty="0">
                <a:latin typeface="+mj-lt"/>
                <a:cs typeface="Times New Roman" panose="02020603050405020304" pitchFamily="18" charset="0"/>
              </a:rPr>
              <a:t> (ρέουσα μορφή): η κίνηση δεν είναι κάτι ξεχωριστό από το κινούμενο σώμα, αλλά απλώς το κινούμενο σώμα και οι διαδοχικές θέσεις του. Όταν τρέχει ένας δρομέας, οι υπαρκτές οντότητες είναι ο δρομέας και τα αντικείμενα που προσπερνάει. Δεν υπάρχει καμία επιπλέον οντότητα – ο όρος «κίνηση» δηλώνει τη διαδικασία μέσω της οποίας ο δρομέας καταλαμβάνει διαδοχικές θέσεις.</a:t>
            </a:r>
          </a:p>
        </p:txBody>
      </p:sp>
      <p:sp>
        <p:nvSpPr>
          <p:cNvPr id="4" name="Θέση περιεχομένου 3"/>
          <p:cNvSpPr>
            <a:spLocks noGrp="1"/>
          </p:cNvSpPr>
          <p:nvPr>
            <p:ph sz="half" idx="2"/>
          </p:nvPr>
        </p:nvSpPr>
        <p:spPr>
          <a:xfrm>
            <a:off x="6781800" y="1676400"/>
            <a:ext cx="5029200" cy="4195192"/>
          </a:xfrm>
        </p:spPr>
        <p:txBody>
          <a:bodyPr>
            <a:normAutofit/>
          </a:bodyPr>
          <a:lstStyle/>
          <a:p>
            <a:pPr marL="0" indent="0">
              <a:buNone/>
            </a:pPr>
            <a:r>
              <a:rPr lang="el-GR" dirty="0">
                <a:solidFill>
                  <a:srgbClr val="0070C0"/>
                </a:solidFill>
              </a:rPr>
              <a:t> </a:t>
            </a:r>
            <a:r>
              <a:rPr lang="el-GR" dirty="0">
                <a:solidFill>
                  <a:srgbClr val="0070C0"/>
                </a:solidFill>
                <a:cs typeface="Times New Roman" panose="02020603050405020304" pitchFamily="18" charset="0"/>
              </a:rPr>
              <a:t>Ζαν </a:t>
            </a:r>
            <a:r>
              <a:rPr lang="el-GR" dirty="0" err="1">
                <a:solidFill>
                  <a:srgbClr val="0070C0"/>
                </a:solidFill>
                <a:cs typeface="Times New Roman" panose="02020603050405020304" pitchFamily="18" charset="0"/>
              </a:rPr>
              <a:t>Μπουριντάν</a:t>
            </a:r>
            <a:r>
              <a:rPr lang="el-GR" dirty="0">
                <a:solidFill>
                  <a:srgbClr val="0070C0"/>
                </a:solidFill>
                <a:cs typeface="Times New Roman" panose="02020603050405020304" pitchFamily="18" charset="0"/>
              </a:rPr>
              <a:t> (1295-~1358)</a:t>
            </a:r>
          </a:p>
          <a:p>
            <a:r>
              <a:rPr lang="el-GR" i="1" dirty="0" err="1">
                <a:solidFill>
                  <a:schemeClr val="tx1"/>
                </a:solidFill>
                <a:cs typeface="Times New Roman" panose="02020603050405020304" pitchFamily="18" charset="0"/>
              </a:rPr>
              <a:t>fluxus</a:t>
            </a:r>
            <a:r>
              <a:rPr lang="el-GR" i="1" dirty="0">
                <a:solidFill>
                  <a:schemeClr val="tx1"/>
                </a:solidFill>
                <a:cs typeface="Times New Roman" panose="02020603050405020304" pitchFamily="18" charset="0"/>
              </a:rPr>
              <a:t> </a:t>
            </a:r>
            <a:r>
              <a:rPr lang="el-GR" i="1" dirty="0" err="1">
                <a:solidFill>
                  <a:schemeClr val="tx1"/>
                </a:solidFill>
                <a:cs typeface="Times New Roman" panose="02020603050405020304" pitchFamily="18" charset="0"/>
              </a:rPr>
              <a:t>formae</a:t>
            </a:r>
            <a:r>
              <a:rPr lang="el-GR" dirty="0">
                <a:solidFill>
                  <a:schemeClr val="tx1"/>
                </a:solidFill>
                <a:cs typeface="Times New Roman" panose="02020603050405020304" pitchFamily="18" charset="0"/>
              </a:rPr>
              <a:t> (ροή μιας μορφής): πέρα από το κινούμενο σώμα και τις θέσεις που διαδοχικά καταλαμβάνει, υπάρχει κάποιο πράγμα εγγενές στο κινούμενο σώμα, το οποίο μπορούμε να αποκαλούμε «κίνηση».</a:t>
            </a:r>
          </a:p>
        </p:txBody>
      </p:sp>
      <p:sp>
        <p:nvSpPr>
          <p:cNvPr id="5" name="Θέση αριθμού διαφάνειας 4">
            <a:extLst>
              <a:ext uri="{FF2B5EF4-FFF2-40B4-BE49-F238E27FC236}">
                <a16:creationId xmlns:a16="http://schemas.microsoft.com/office/drawing/2014/main" id="{1ED5583F-D239-44D7-8983-F91C4C836E14}"/>
              </a:ext>
            </a:extLst>
          </p:cNvPr>
          <p:cNvSpPr>
            <a:spLocks noGrp="1"/>
          </p:cNvSpPr>
          <p:nvPr>
            <p:ph type="sldNum" sz="quarter" idx="12"/>
          </p:nvPr>
        </p:nvSpPr>
        <p:spPr/>
        <p:txBody>
          <a:bodyPr/>
          <a:lstStyle/>
          <a:p>
            <a:fld id="{5EA1180C-EA7C-4319-B5A1-D1B3F54F0399}" type="slidenum">
              <a:rPr lang="el-GR" smtClean="0"/>
              <a:t>4</a:t>
            </a:fld>
            <a:endParaRPr lang="el-GR"/>
          </a:p>
        </p:txBody>
      </p:sp>
    </p:spTree>
    <p:extLst>
      <p:ext uri="{BB962C8B-B14F-4D97-AF65-F5344CB8AC3E}">
        <p14:creationId xmlns:p14="http://schemas.microsoft.com/office/powerpoint/2010/main" val="457050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4764CAB5-64E8-41DB-86AE-44A7F275FFD0}"/>
              </a:ext>
            </a:extLst>
          </p:cNvPr>
          <p:cNvSpPr>
            <a:spLocks noGrp="1"/>
          </p:cNvSpPr>
          <p:nvPr>
            <p:ph type="sldNum" sz="quarter" idx="12"/>
          </p:nvPr>
        </p:nvSpPr>
        <p:spPr/>
        <p:txBody>
          <a:bodyPr/>
          <a:lstStyle/>
          <a:p>
            <a:fld id="{5EA1180C-EA7C-4319-B5A1-D1B3F54F0399}" type="slidenum">
              <a:rPr lang="el-GR" smtClean="0"/>
              <a:t>5</a:t>
            </a:fld>
            <a:endParaRPr lang="el-GR"/>
          </a:p>
        </p:txBody>
      </p:sp>
      <p:sp>
        <p:nvSpPr>
          <p:cNvPr id="4" name="TextBox 3">
            <a:extLst>
              <a:ext uri="{FF2B5EF4-FFF2-40B4-BE49-F238E27FC236}">
                <a16:creationId xmlns:a16="http://schemas.microsoft.com/office/drawing/2014/main" id="{F084F9F8-8829-42CE-BDAC-F862C3BD399C}"/>
              </a:ext>
            </a:extLst>
          </p:cNvPr>
          <p:cNvSpPr txBox="1"/>
          <p:nvPr/>
        </p:nvSpPr>
        <p:spPr>
          <a:xfrm>
            <a:off x="609600" y="551289"/>
            <a:ext cx="11201400" cy="5755422"/>
          </a:xfrm>
          <a:prstGeom prst="rect">
            <a:avLst/>
          </a:prstGeom>
          <a:noFill/>
        </p:spPr>
        <p:txBody>
          <a:bodyPr wrap="square">
            <a:spAutoFit/>
          </a:bodyPr>
          <a:lstStyle/>
          <a:p>
            <a:pPr>
              <a:spcBef>
                <a:spcPts val="600"/>
              </a:spcBef>
              <a:spcAft>
                <a:spcPts val="600"/>
              </a:spcAft>
            </a:pPr>
            <a:r>
              <a:rPr lang="el-GR" sz="2600" b="1" dirty="0">
                <a:solidFill>
                  <a:srgbClr val="0070C0"/>
                </a:solidFill>
                <a:cs typeface="Times New Roman" panose="02020603050405020304" pitchFamily="18" charset="0"/>
              </a:rPr>
              <a:t>Γουλιέλμος του </a:t>
            </a:r>
            <a:r>
              <a:rPr lang="el-GR" sz="2600" b="1" dirty="0" err="1">
                <a:solidFill>
                  <a:srgbClr val="0070C0"/>
                </a:solidFill>
                <a:cs typeface="Times New Roman" panose="02020603050405020304" pitchFamily="18" charset="0"/>
              </a:rPr>
              <a:t>Όκαμ</a:t>
            </a:r>
            <a:r>
              <a:rPr lang="en-US" sz="2600" b="1" dirty="0">
                <a:solidFill>
                  <a:srgbClr val="0070C0"/>
                </a:solidFill>
                <a:cs typeface="Times New Roman" panose="02020603050405020304" pitchFamily="18" charset="0"/>
              </a:rPr>
              <a:t>:</a:t>
            </a:r>
          </a:p>
          <a:p>
            <a:pPr>
              <a:spcBef>
                <a:spcPts val="600"/>
              </a:spcBef>
              <a:spcAft>
                <a:spcPts val="600"/>
              </a:spcAft>
            </a:pPr>
            <a:r>
              <a:rPr lang="el-GR" sz="2600" dirty="0">
                <a:cs typeface="Times New Roman" panose="02020603050405020304" pitchFamily="18" charset="0"/>
              </a:rPr>
              <a:t>Ο όρος «κίνηση» είναι ένας αφηρημένος, φανταστικός (</a:t>
            </a:r>
            <a:r>
              <a:rPr lang="el-GR" sz="2600" dirty="0" err="1">
                <a:cs typeface="Times New Roman" panose="02020603050405020304" pitchFamily="18" charset="0"/>
              </a:rPr>
              <a:t>fictional</a:t>
            </a:r>
            <a:r>
              <a:rPr lang="el-GR" sz="2600" dirty="0">
                <a:cs typeface="Times New Roman" panose="02020603050405020304" pitchFamily="18" charset="0"/>
              </a:rPr>
              <a:t>) όρος – ένα ουσιαστικό που δεν αντιστοιχεί σε καμία πραγματικά υπάρχουσα οντότητα».</a:t>
            </a:r>
          </a:p>
          <a:p>
            <a:pPr>
              <a:spcBef>
                <a:spcPts val="600"/>
              </a:spcBef>
              <a:spcAft>
                <a:spcPts val="600"/>
              </a:spcAft>
            </a:pPr>
            <a:r>
              <a:rPr lang="el-GR" sz="2600" dirty="0">
                <a:cs typeface="Times New Roman" panose="02020603050405020304" pitchFamily="18" charset="0"/>
              </a:rPr>
              <a:t>O </a:t>
            </a:r>
            <a:r>
              <a:rPr lang="el-GR" sz="2600" dirty="0" err="1">
                <a:cs typeface="Times New Roman" panose="02020603050405020304" pitchFamily="18" charset="0"/>
              </a:rPr>
              <a:t>Όκαμ</a:t>
            </a:r>
            <a:r>
              <a:rPr lang="el-GR" sz="2600" dirty="0">
                <a:cs typeface="Times New Roman" panose="02020603050405020304" pitchFamily="18" charset="0"/>
              </a:rPr>
              <a:t> δεν αρνούνταν ότι τα σώματα κινούνται, αλλά ότι η κίνηση είναι μία αυθύπαρκτη οντότητα.</a:t>
            </a:r>
          </a:p>
          <a:p>
            <a:pPr>
              <a:spcBef>
                <a:spcPts val="600"/>
              </a:spcBef>
              <a:spcAft>
                <a:spcPts val="600"/>
              </a:spcAft>
            </a:pPr>
            <a:r>
              <a:rPr lang="el-GR" sz="2600" dirty="0">
                <a:cs typeface="Times New Roman" panose="02020603050405020304" pitchFamily="18" charset="0"/>
              </a:rPr>
              <a:t>Θεωρήστε την εξής πρόταση «Κάθε κίνηση παράγεται από ένα κινούν». Είναι εύκολο να παρασυρθεί κανείς και να θεωρήσει ότι το ουσιαστικό «κίνηση» δηλώνει μια πραγματική οντότητα (μία ουσία ή μία ιδιότητα). Όμως, μπορούμε να αντικαταστήσουμε αυτή την πρόταση με την πρόταση «Κάθε πράγμα που κινείται, κινείται από ένα κινούν». Η λέξη «κίνηση» δεν περιέχεται σ’ αυτή την τελευταία πρόταση, και έτσι δεν μπορεί να παρασυρθεί κανείς. Για ποιο λόγο, όμως, να διαλέξουμε την τελευταία πρόταση έναντι της πρώτης; Για λόγους οικονομίας (το ξυράφι του </a:t>
            </a:r>
            <a:r>
              <a:rPr lang="el-GR" sz="2600" dirty="0" err="1">
                <a:cs typeface="Times New Roman" panose="02020603050405020304" pitchFamily="18" charset="0"/>
              </a:rPr>
              <a:t>Ockham</a:t>
            </a:r>
            <a:r>
              <a:rPr lang="el-GR" sz="2600" dirty="0">
                <a:cs typeface="Times New Roman" panose="02020603050405020304" pitchFamily="18" charset="0"/>
              </a:rPr>
              <a:t>).</a:t>
            </a:r>
          </a:p>
        </p:txBody>
      </p:sp>
    </p:spTree>
    <p:extLst>
      <p:ext uri="{BB962C8B-B14F-4D97-AF65-F5344CB8AC3E}">
        <p14:creationId xmlns:p14="http://schemas.microsoft.com/office/powerpoint/2010/main" val="378814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BA125EF-EE0A-4A1D-8F91-585808229233}"/>
              </a:ext>
            </a:extLst>
          </p:cNvPr>
          <p:cNvSpPr>
            <a:spLocks noGrp="1"/>
          </p:cNvSpPr>
          <p:nvPr>
            <p:ph type="sldNum" sz="quarter" idx="12"/>
          </p:nvPr>
        </p:nvSpPr>
        <p:spPr/>
        <p:txBody>
          <a:bodyPr/>
          <a:lstStyle/>
          <a:p>
            <a:fld id="{5EA1180C-EA7C-4319-B5A1-D1B3F54F0399}" type="slidenum">
              <a:rPr lang="el-GR" smtClean="0"/>
              <a:t>6</a:t>
            </a:fld>
            <a:endParaRPr lang="el-GR"/>
          </a:p>
        </p:txBody>
      </p:sp>
      <p:sp>
        <p:nvSpPr>
          <p:cNvPr id="4" name="TextBox 3">
            <a:extLst>
              <a:ext uri="{FF2B5EF4-FFF2-40B4-BE49-F238E27FC236}">
                <a16:creationId xmlns:a16="http://schemas.microsoft.com/office/drawing/2014/main" id="{A3C3BC69-A5BC-4067-86EF-64CCE5EC86E9}"/>
              </a:ext>
            </a:extLst>
          </p:cNvPr>
          <p:cNvSpPr txBox="1"/>
          <p:nvPr/>
        </p:nvSpPr>
        <p:spPr>
          <a:xfrm>
            <a:off x="342900" y="304800"/>
            <a:ext cx="11506200" cy="6124754"/>
          </a:xfrm>
          <a:prstGeom prst="rect">
            <a:avLst/>
          </a:prstGeom>
          <a:noFill/>
        </p:spPr>
        <p:txBody>
          <a:bodyPr wrap="square">
            <a:spAutoFit/>
          </a:bodyPr>
          <a:lstStyle/>
          <a:p>
            <a:pPr marL="0" marR="0">
              <a:spcBef>
                <a:spcPts val="1200"/>
              </a:spcBef>
              <a:spcAft>
                <a:spcPts val="0"/>
              </a:spcAft>
            </a:pPr>
            <a:r>
              <a:rPr lang="el-GR" sz="2200" dirty="0">
                <a:effectLst/>
                <a:ea typeface="Times New Roman" panose="02020603050405020304" pitchFamily="18" charset="0"/>
                <a:cs typeface="Times New Roman" panose="02020603050405020304" pitchFamily="18" charset="0"/>
              </a:rPr>
              <a:t>Ο </a:t>
            </a:r>
            <a:r>
              <a:rPr lang="en-US" sz="2200" dirty="0">
                <a:effectLst/>
                <a:ea typeface="Times New Roman" panose="02020603050405020304" pitchFamily="18" charset="0"/>
                <a:cs typeface="Times New Roman" panose="02020603050405020304" pitchFamily="18" charset="0"/>
              </a:rPr>
              <a:t>Jean </a:t>
            </a:r>
            <a:r>
              <a:rPr lang="el-GR" sz="2200" b="1" dirty="0" err="1">
                <a:effectLst/>
                <a:ea typeface="Times New Roman" panose="02020603050405020304" pitchFamily="18" charset="0"/>
                <a:cs typeface="Times New Roman" panose="02020603050405020304" pitchFamily="18" charset="0"/>
              </a:rPr>
              <a:t>Buridan</a:t>
            </a:r>
            <a:r>
              <a:rPr lang="el-GR" sz="2200" dirty="0">
                <a:effectLst/>
                <a:ea typeface="Times New Roman" panose="02020603050405020304" pitchFamily="18" charset="0"/>
                <a:cs typeface="Times New Roman" panose="02020603050405020304" pitchFamily="18" charset="0"/>
              </a:rPr>
              <a:t> (~1295-~1358) υποστήριξε τη </a:t>
            </a:r>
            <a:r>
              <a:rPr lang="el-GR" sz="2200" i="1" dirty="0" err="1">
                <a:effectLst/>
                <a:ea typeface="Times New Roman" panose="02020603050405020304" pitchFamily="18" charset="0"/>
                <a:cs typeface="Times New Roman" panose="02020603050405020304" pitchFamily="18" charset="0"/>
              </a:rPr>
              <a:t>fluxus</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formae</a:t>
            </a:r>
            <a:r>
              <a:rPr lang="el-GR" sz="2200" dirty="0">
                <a:effectLst/>
                <a:ea typeface="Times New Roman" panose="02020603050405020304" pitchFamily="18" charset="0"/>
                <a:cs typeface="Times New Roman" panose="02020603050405020304" pitchFamily="18" charset="0"/>
              </a:rPr>
              <a:t>. Η αφετηρία του </a:t>
            </a:r>
            <a:r>
              <a:rPr lang="en-US" sz="2200" dirty="0" err="1">
                <a:effectLst/>
                <a:ea typeface="Times New Roman" panose="02020603050405020304" pitchFamily="18" charset="0"/>
                <a:cs typeface="Times New Roman" panose="02020603050405020304" pitchFamily="18" charset="0"/>
              </a:rPr>
              <a:t>Buridan</a:t>
            </a:r>
            <a:r>
              <a:rPr lang="el-GR" sz="2200" dirty="0">
                <a:effectLst/>
                <a:ea typeface="Times New Roman" panose="02020603050405020304" pitchFamily="18" charset="0"/>
                <a:cs typeface="Times New Roman" panose="02020603050405020304" pitchFamily="18" charset="0"/>
              </a:rPr>
              <a:t> ήταν θεολογικής υφής. Ο Θεός, έχοντας απόλυτη δύναμη, θα μπορούσε να είχε θέσει τον κόσμο σε περιστροφική κίνηση.</a:t>
            </a:r>
            <a:endParaRPr lang="en-US" sz="2200" dirty="0">
              <a:effectLst/>
              <a:ea typeface="Times New Roman" panose="02020603050405020304" pitchFamily="18" charset="0"/>
              <a:cs typeface="Times New Roman" panose="02020603050405020304" pitchFamily="18" charset="0"/>
            </a:endParaRPr>
          </a:p>
          <a:p>
            <a:pPr marL="0" marR="0">
              <a:spcBef>
                <a:spcPts val="1200"/>
              </a:spcBef>
              <a:spcAft>
                <a:spcPts val="0"/>
              </a:spcAft>
            </a:pPr>
            <a:r>
              <a:rPr lang="el-GR" sz="2200" dirty="0">
                <a:effectLst/>
                <a:ea typeface="Times New Roman" panose="02020603050405020304" pitchFamily="18" charset="0"/>
                <a:cs typeface="Times New Roman" panose="02020603050405020304" pitchFamily="18" charset="0"/>
              </a:rPr>
              <a:t>Αυτή η υπόθεση υποστηριζόταν από 2 επιχειρήματα:</a:t>
            </a:r>
            <a:endParaRPr lang="en-US" sz="2200" dirty="0">
              <a:effectLst/>
              <a:ea typeface="Times New Roman" panose="02020603050405020304" pitchFamily="18" charset="0"/>
              <a:cs typeface="Times New Roman" panose="02020603050405020304" pitchFamily="18" charset="0"/>
            </a:endParaRPr>
          </a:p>
          <a:p>
            <a:pPr marL="457200" marR="0">
              <a:spcBef>
                <a:spcPts val="1200"/>
              </a:spcBef>
              <a:spcAft>
                <a:spcPts val="0"/>
              </a:spcAft>
            </a:pPr>
            <a:r>
              <a:rPr lang="el-GR" sz="2200" dirty="0">
                <a:effectLst/>
                <a:ea typeface="Times New Roman" panose="02020603050405020304" pitchFamily="18" charset="0"/>
                <a:cs typeface="Times New Roman" panose="02020603050405020304" pitchFamily="18" charset="0"/>
              </a:rPr>
              <a:t>1) Ο Θεός μπορεί να κάνει οτιδήποτε δεν ενέχει κάποια αντίφαση.</a:t>
            </a:r>
            <a:endParaRPr lang="en-US" sz="2200" dirty="0">
              <a:effectLst/>
              <a:ea typeface="Times New Roman" panose="02020603050405020304" pitchFamily="18" charset="0"/>
              <a:cs typeface="Times New Roman" panose="02020603050405020304" pitchFamily="18" charset="0"/>
            </a:endParaRPr>
          </a:p>
          <a:p>
            <a:pPr marL="457200" marR="0">
              <a:spcBef>
                <a:spcPts val="1200"/>
              </a:spcBef>
              <a:spcAft>
                <a:spcPts val="0"/>
              </a:spcAft>
            </a:pPr>
            <a:r>
              <a:rPr lang="el-GR" sz="2200" dirty="0">
                <a:effectLst/>
                <a:ea typeface="Times New Roman" panose="02020603050405020304" pitchFamily="18" charset="0"/>
                <a:cs typeface="Times New Roman" panose="02020603050405020304" pitchFamily="18" charset="0"/>
              </a:rPr>
              <a:t>2) Στην καταδίκη του 1277, σε ένα άρθρο υποστηρίζεται ότι ο Θεός είχε τη δύναμη να κινήσει ολόκληρο τον κόσμο σε ευθεία γραμμή.</a:t>
            </a:r>
            <a:endParaRPr lang="en-US" sz="2200" dirty="0">
              <a:effectLst/>
              <a:ea typeface="Times New Roman" panose="02020603050405020304" pitchFamily="18" charset="0"/>
              <a:cs typeface="Times New Roman" panose="02020603050405020304" pitchFamily="18" charset="0"/>
            </a:endParaRPr>
          </a:p>
          <a:p>
            <a:pPr marL="0" marR="0">
              <a:spcBef>
                <a:spcPts val="1200"/>
              </a:spcBef>
              <a:spcAft>
                <a:spcPts val="0"/>
              </a:spcAft>
            </a:pPr>
            <a:r>
              <a:rPr lang="el-GR" sz="2200" dirty="0">
                <a:effectLst/>
                <a:ea typeface="Times New Roman" panose="02020603050405020304" pitchFamily="18" charset="0"/>
                <a:cs typeface="Times New Roman" panose="02020603050405020304" pitchFamily="18" charset="0"/>
              </a:rPr>
              <a:t>Αν όμως δεχτούμε την </a:t>
            </a:r>
            <a:r>
              <a:rPr lang="en-US" sz="2200" i="1" dirty="0">
                <a:effectLst/>
                <a:ea typeface="Times New Roman" panose="02020603050405020304" pitchFamily="18" charset="0"/>
                <a:cs typeface="Times New Roman" panose="02020603050405020304" pitchFamily="18" charset="0"/>
              </a:rPr>
              <a:t>form</a:t>
            </a:r>
            <a:r>
              <a:rPr lang="el-GR" sz="2200" i="1" dirty="0">
                <a:effectLst/>
                <a:ea typeface="Times New Roman" panose="02020603050405020304" pitchFamily="18" charset="0"/>
                <a:cs typeface="Times New Roman" panose="02020603050405020304" pitchFamily="18" charset="0"/>
              </a:rPr>
              <a:t>a </a:t>
            </a:r>
            <a:r>
              <a:rPr lang="el-GR" sz="2200" i="1" dirty="0" err="1">
                <a:effectLst/>
                <a:ea typeface="Times New Roman" panose="02020603050405020304" pitchFamily="18" charset="0"/>
                <a:cs typeface="Times New Roman" panose="02020603050405020304" pitchFamily="18" charset="0"/>
              </a:rPr>
              <a:t>fluens</a:t>
            </a:r>
            <a:r>
              <a:rPr lang="el-GR" sz="2200" dirty="0">
                <a:effectLst/>
                <a:ea typeface="Times New Roman" panose="02020603050405020304" pitchFamily="18" charset="0"/>
                <a:cs typeface="Times New Roman" panose="02020603050405020304" pitchFamily="18" charset="0"/>
              </a:rPr>
              <a:t> άποψη για την κίνηση, τότε προκύπτει το εξής πρόβλημα: Ο Αριστοτέλης είχε ορίσει την έννοια της θέσης με βάση τα περιβάλλοντα σώματα (</a:t>
            </a:r>
            <a:r>
              <a:rPr lang="el-GR" sz="2200" dirty="0" err="1">
                <a:effectLst/>
                <a:ea typeface="Times New Roman" panose="02020603050405020304" pitchFamily="18" charset="0"/>
                <a:cs typeface="Times New Roman" panose="02020603050405020304" pitchFamily="18" charset="0"/>
              </a:rPr>
              <a:t>surrounding</a:t>
            </a:r>
            <a:r>
              <a:rPr lang="el-GR" sz="2200" dirty="0">
                <a:effectLst/>
                <a:ea typeface="Times New Roman" panose="02020603050405020304" pitchFamily="18" charset="0"/>
                <a:cs typeface="Times New Roman" panose="02020603050405020304" pitchFamily="18" charset="0"/>
              </a:rPr>
              <a:t> </a:t>
            </a:r>
            <a:r>
              <a:rPr lang="el-GR" sz="2200" dirty="0" err="1">
                <a:effectLst/>
                <a:ea typeface="Times New Roman" panose="02020603050405020304" pitchFamily="18" charset="0"/>
                <a:cs typeface="Times New Roman" panose="02020603050405020304" pitchFamily="18" charset="0"/>
              </a:rPr>
              <a:t>bodies</a:t>
            </a:r>
            <a:r>
              <a:rPr lang="el-GR" sz="2200" dirty="0">
                <a:effectLst/>
                <a:ea typeface="Times New Roman" panose="02020603050405020304" pitchFamily="18" charset="0"/>
                <a:cs typeface="Times New Roman" panose="02020603050405020304" pitchFamily="18" charset="0"/>
              </a:rPr>
              <a:t>). Ο κόσμος, όμως, δεν περιβάλλεται από τίποτε και, επομένως, φαίνεται να μην έχει μία θέση. Εάν δεν έχει θέση, τότε δεν μπορεί να αλλάζει θέση, δηλαδή δεν μπορεί να κινείται. Αυτό όμως αντιφάσκει με την αρχική μας αδιαμφισβήτητη υπόθεση, ότι ο κόσμος έχει τεθεί σε περιστροφική κίνηση. Η λύση μπορεί να δοθεί από την υιοθέτηση της άποψης ότι η κίνηση είναι μία επιπλέον ιδιότητα του κινούμενου σώματος, την οποία μπορεί να έχει ακόμη και απουσία θέσης. Λόγω αυτού του επιχειρήματος η άποψη ότι η κίνηση είναι μία ιδιότητα έγινε ευρέως αποδεκτή μεταξύ των φυσικών φιλοσόφων, στο 2</a:t>
            </a:r>
            <a:r>
              <a:rPr lang="el-GR" sz="2200" baseline="30000" dirty="0">
                <a:effectLst/>
                <a:ea typeface="Times New Roman" panose="02020603050405020304" pitchFamily="18" charset="0"/>
                <a:cs typeface="Times New Roman" panose="02020603050405020304" pitchFamily="18" charset="0"/>
              </a:rPr>
              <a:t>ο</a:t>
            </a:r>
            <a:r>
              <a:rPr lang="el-GR" sz="2200" dirty="0">
                <a:effectLst/>
                <a:ea typeface="Times New Roman" panose="02020603050405020304" pitchFamily="18" charset="0"/>
                <a:cs typeface="Times New Roman" panose="02020603050405020304" pitchFamily="18" charset="0"/>
              </a:rPr>
              <a:t> μισό του 14</a:t>
            </a:r>
            <a:r>
              <a:rPr lang="el-GR" sz="2200" baseline="30000" dirty="0">
                <a:effectLst/>
                <a:ea typeface="Times New Roman" panose="02020603050405020304" pitchFamily="18" charset="0"/>
                <a:cs typeface="Times New Roman" panose="02020603050405020304" pitchFamily="18" charset="0"/>
              </a:rPr>
              <a:t>ου</a:t>
            </a:r>
            <a:r>
              <a:rPr lang="el-GR" sz="2200" dirty="0">
                <a:effectLst/>
                <a:ea typeface="Times New Roman" panose="02020603050405020304" pitchFamily="18" charset="0"/>
                <a:cs typeface="Times New Roman" panose="02020603050405020304" pitchFamily="18" charset="0"/>
              </a:rPr>
              <a:t> αιώνα.</a:t>
            </a:r>
            <a:endParaRPr lang="en-US" sz="2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30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b="1" dirty="0">
                <a:solidFill>
                  <a:srgbClr val="0070C0"/>
                </a:solidFill>
                <a:latin typeface="+mn-lt"/>
                <a:cs typeface="Times New Roman" panose="02020603050405020304" pitchFamily="18" charset="0"/>
              </a:rPr>
              <a:t>Η </a:t>
            </a:r>
            <a:r>
              <a:rPr lang="el-GR" sz="3600" b="1" dirty="0" err="1">
                <a:solidFill>
                  <a:srgbClr val="0070C0"/>
                </a:solidFill>
                <a:latin typeface="+mn-lt"/>
                <a:cs typeface="Times New Roman" panose="02020603050405020304" pitchFamily="18" charset="0"/>
              </a:rPr>
              <a:t>μαθηματικοποίηση</a:t>
            </a:r>
            <a:r>
              <a:rPr lang="el-GR" sz="3600" b="1" dirty="0">
                <a:solidFill>
                  <a:srgbClr val="0070C0"/>
                </a:solidFill>
                <a:latin typeface="+mn-lt"/>
                <a:cs typeface="Times New Roman" panose="02020603050405020304" pitchFamily="18" charset="0"/>
              </a:rPr>
              <a:t> της κίνησης</a:t>
            </a:r>
            <a:br>
              <a:rPr lang="el-GR" sz="3600" b="1" dirty="0">
                <a:solidFill>
                  <a:srgbClr val="0070C0"/>
                </a:solidFill>
                <a:latin typeface="+mn-lt"/>
                <a:cs typeface="Times New Roman" panose="02020603050405020304" pitchFamily="18" charset="0"/>
              </a:rPr>
            </a:br>
            <a:r>
              <a:rPr lang="en-GB" sz="3600" b="1" dirty="0">
                <a:solidFill>
                  <a:srgbClr val="0070C0"/>
                </a:solidFill>
                <a:latin typeface="+mn-lt"/>
                <a:cs typeface="Times New Roman" panose="02020603050405020304" pitchFamily="18" charset="0"/>
              </a:rPr>
              <a:t>Merton College, </a:t>
            </a:r>
            <a:r>
              <a:rPr lang="el-GR" sz="3600" b="1" dirty="0">
                <a:solidFill>
                  <a:srgbClr val="0070C0"/>
                </a:solidFill>
                <a:latin typeface="+mn-lt"/>
                <a:cs typeface="Times New Roman" panose="02020603050405020304" pitchFamily="18" charset="0"/>
              </a:rPr>
              <a:t>Οξφόρδη (1325-1350) </a:t>
            </a:r>
          </a:p>
        </p:txBody>
      </p:sp>
      <p:sp>
        <p:nvSpPr>
          <p:cNvPr id="3" name="Θέση περιεχομένου 2"/>
          <p:cNvSpPr>
            <a:spLocks noGrp="1"/>
          </p:cNvSpPr>
          <p:nvPr>
            <p:ph idx="1"/>
          </p:nvPr>
        </p:nvSpPr>
        <p:spPr>
          <a:xfrm>
            <a:off x="2057400" y="1752600"/>
            <a:ext cx="8077200" cy="4724400"/>
          </a:xfrm>
        </p:spPr>
        <p:txBody>
          <a:bodyPr>
            <a:normAutofit lnSpcReduction="10000"/>
          </a:bodyPr>
          <a:lstStyle/>
          <a:p>
            <a:r>
              <a:rPr lang="el-GR" dirty="0">
                <a:cs typeface="Times New Roman" panose="02020603050405020304" pitchFamily="18" charset="0"/>
              </a:rPr>
              <a:t>Προηγείται η διάκριση μεταξύ κινηματικής και δυναμικής (πρώτο μισό του 13</a:t>
            </a:r>
            <a:r>
              <a:rPr lang="el-GR" baseline="30000" dirty="0">
                <a:cs typeface="Times New Roman" panose="02020603050405020304" pitchFamily="18" charset="0"/>
              </a:rPr>
              <a:t>ου</a:t>
            </a:r>
            <a:r>
              <a:rPr lang="el-GR" dirty="0">
                <a:cs typeface="Times New Roman" panose="02020603050405020304" pitchFamily="18" charset="0"/>
              </a:rPr>
              <a:t> αιώνα).</a:t>
            </a:r>
          </a:p>
          <a:p>
            <a:r>
              <a:rPr lang="el-GR" dirty="0">
                <a:cs typeface="Times New Roman" panose="02020603050405020304" pitchFamily="18" charset="0"/>
              </a:rPr>
              <a:t>Νέες κινηματικές έννοιες</a:t>
            </a:r>
          </a:p>
          <a:p>
            <a:pPr lvl="1"/>
            <a:r>
              <a:rPr lang="el-GR" dirty="0">
                <a:cs typeface="Times New Roman" panose="02020603050405020304" pitchFamily="18" charset="0"/>
              </a:rPr>
              <a:t>ταχύτητα &amp; στιγμιαία ταχύτητα (</a:t>
            </a:r>
            <a:r>
              <a:rPr lang="el-GR" dirty="0" err="1">
                <a:cs typeface="Times New Roman" panose="02020603050405020304" pitchFamily="18" charset="0"/>
              </a:rPr>
              <a:t>βαθμωτά</a:t>
            </a:r>
            <a:r>
              <a:rPr lang="el-GR" dirty="0">
                <a:cs typeface="Times New Roman" panose="02020603050405020304" pitchFamily="18" charset="0"/>
              </a:rPr>
              <a:t> μεγέθη)</a:t>
            </a:r>
          </a:p>
          <a:p>
            <a:pPr lvl="1"/>
            <a:r>
              <a:rPr lang="el-GR" dirty="0">
                <a:cs typeface="Times New Roman" panose="02020603050405020304" pitchFamily="18" charset="0"/>
              </a:rPr>
              <a:t>διάκριση μεταξύ ομοιόμορφης και επιταχυνόμενης κίνησης</a:t>
            </a:r>
          </a:p>
          <a:p>
            <a:pPr lvl="1"/>
            <a:r>
              <a:rPr lang="el-GR" dirty="0">
                <a:cs typeface="Times New Roman" panose="02020603050405020304" pitchFamily="18" charset="0"/>
              </a:rPr>
              <a:t>Ομαλά επιταχυνόμενη κίνηση: η κίνηση κατά την οποία η ταχύτητα αυξάνεται κατά ίσες ποσότητες σε ίσους χρόνους.</a:t>
            </a:r>
          </a:p>
        </p:txBody>
      </p:sp>
      <p:sp>
        <p:nvSpPr>
          <p:cNvPr id="4" name="Θέση αριθμού διαφάνειας 3">
            <a:extLst>
              <a:ext uri="{FF2B5EF4-FFF2-40B4-BE49-F238E27FC236}">
                <a16:creationId xmlns:a16="http://schemas.microsoft.com/office/drawing/2014/main" id="{0C6B7A7A-EFDE-4755-8830-366DA46C7110}"/>
              </a:ext>
            </a:extLst>
          </p:cNvPr>
          <p:cNvSpPr>
            <a:spLocks noGrp="1"/>
          </p:cNvSpPr>
          <p:nvPr>
            <p:ph type="sldNum" sz="quarter" idx="12"/>
          </p:nvPr>
        </p:nvSpPr>
        <p:spPr/>
        <p:txBody>
          <a:bodyPr/>
          <a:lstStyle/>
          <a:p>
            <a:fld id="{5EA1180C-EA7C-4319-B5A1-D1B3F54F0399}" type="slidenum">
              <a:rPr lang="el-GR" smtClean="0"/>
              <a:t>7</a:t>
            </a:fld>
            <a:endParaRPr lang="el-GR"/>
          </a:p>
        </p:txBody>
      </p:sp>
    </p:spTree>
    <p:extLst>
      <p:ext uri="{BB962C8B-B14F-4D97-AF65-F5344CB8AC3E}">
        <p14:creationId xmlns:p14="http://schemas.microsoft.com/office/powerpoint/2010/main" val="2996244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3B1108EA-56C4-4048-BDBE-2724B8E5938C}"/>
              </a:ext>
            </a:extLst>
          </p:cNvPr>
          <p:cNvSpPr>
            <a:spLocks noGrp="1"/>
          </p:cNvSpPr>
          <p:nvPr>
            <p:ph type="sldNum" sz="quarter" idx="12"/>
          </p:nvPr>
        </p:nvSpPr>
        <p:spPr/>
        <p:txBody>
          <a:bodyPr/>
          <a:lstStyle/>
          <a:p>
            <a:fld id="{5EA1180C-EA7C-4319-B5A1-D1B3F54F0399}" type="slidenum">
              <a:rPr lang="el-GR" smtClean="0"/>
              <a:t>8</a:t>
            </a:fld>
            <a:endParaRPr lang="el-GR"/>
          </a:p>
        </p:txBody>
      </p:sp>
      <p:sp>
        <p:nvSpPr>
          <p:cNvPr id="4" name="TextBox 3">
            <a:extLst>
              <a:ext uri="{FF2B5EF4-FFF2-40B4-BE49-F238E27FC236}">
                <a16:creationId xmlns:a16="http://schemas.microsoft.com/office/drawing/2014/main" id="{7C023F72-6B8E-4713-84B9-6C238FEF90CE}"/>
              </a:ext>
            </a:extLst>
          </p:cNvPr>
          <p:cNvSpPr txBox="1"/>
          <p:nvPr/>
        </p:nvSpPr>
        <p:spPr>
          <a:xfrm>
            <a:off x="533400" y="612844"/>
            <a:ext cx="11125200" cy="5632311"/>
          </a:xfrm>
          <a:prstGeom prst="rect">
            <a:avLst/>
          </a:prstGeom>
          <a:noFill/>
        </p:spPr>
        <p:txBody>
          <a:bodyPr wrap="square">
            <a:spAutoFit/>
          </a:bodyPr>
          <a:lstStyle/>
          <a:p>
            <a:pPr marL="0" marR="0">
              <a:spcBef>
                <a:spcPts val="1200"/>
              </a:spcBef>
              <a:spcAft>
                <a:spcPts val="1200"/>
              </a:spcAft>
            </a:pPr>
            <a:r>
              <a:rPr lang="el-GR" sz="3200" dirty="0">
                <a:effectLst/>
                <a:ea typeface="Times New Roman" panose="02020603050405020304" pitchFamily="18" charset="0"/>
                <a:cs typeface="Times New Roman" panose="02020603050405020304" pitchFamily="18" charset="0"/>
              </a:rPr>
              <a:t>Πώς προέκυψε η ταχύτητα ως ένα νέο μέτρο της κίνησης; Δεν είναι μια έννοια που συνδέεται άμεσα με την παρατήρηση.</a:t>
            </a:r>
            <a:endParaRPr lang="en-US" sz="2000" dirty="0">
              <a:effectLst/>
              <a:ea typeface="Times New Roman" panose="02020603050405020304" pitchFamily="18" charset="0"/>
              <a:cs typeface="Times New Roman" panose="02020603050405020304" pitchFamily="18" charset="0"/>
            </a:endParaRPr>
          </a:p>
          <a:p>
            <a:pPr marL="0" marR="0">
              <a:spcBef>
                <a:spcPts val="1200"/>
              </a:spcBef>
              <a:spcAft>
                <a:spcPts val="1200"/>
              </a:spcAft>
            </a:pPr>
            <a:r>
              <a:rPr lang="el-GR" sz="3200" dirty="0">
                <a:effectLst/>
                <a:ea typeface="Times New Roman" panose="02020603050405020304" pitchFamily="18" charset="0"/>
                <a:cs typeface="Times New Roman" panose="02020603050405020304" pitchFamily="18" charset="0"/>
              </a:rPr>
              <a:t> Η φιλοσοφική ανάλυση των ποιοτήτων. Οι ποιότητες (π.χ. ζέστη, κρύο) μπορούν να υπάρχουν σε διάφορους βαθμούς ή εντάσεις, να δυναμώνουν και να εξασθενίζουν. Η μεταφορά αυτής της ανάλυσης στην τοπική κίνηση οδήγησε στη σύλληψη της ιδέας της ταχύτητας.</a:t>
            </a:r>
            <a:endParaRPr lang="en-US" sz="2000" dirty="0">
              <a:effectLst/>
              <a:ea typeface="Times New Roman" panose="02020603050405020304" pitchFamily="18" charset="0"/>
              <a:cs typeface="Times New Roman" panose="02020603050405020304" pitchFamily="18" charset="0"/>
            </a:endParaRPr>
          </a:p>
          <a:p>
            <a:pPr marL="0" marR="0">
              <a:spcBef>
                <a:spcPts val="1200"/>
              </a:spcBef>
              <a:spcAft>
                <a:spcPts val="1200"/>
              </a:spcAft>
            </a:pPr>
            <a:r>
              <a:rPr lang="el-GR" sz="3200" b="1" dirty="0">
                <a:effectLst/>
                <a:ea typeface="Times New Roman" panose="02020603050405020304" pitchFamily="18" charset="0"/>
                <a:cs typeface="Times New Roman" panose="02020603050405020304" pitchFamily="18" charset="0"/>
              </a:rPr>
              <a:t>Η διαφορά έντασης και ποσότητας μιας ποιότητας</a:t>
            </a:r>
            <a:r>
              <a:rPr lang="el-GR" sz="3200" dirty="0">
                <a:effectLst/>
                <a:ea typeface="Times New Roman" panose="02020603050405020304" pitchFamily="18" charset="0"/>
                <a:cs typeface="Times New Roman" panose="02020603050405020304" pitchFamily="18" charset="0"/>
              </a:rPr>
              <a:t> (θερμοκρασία / ειδικό βάρος </a:t>
            </a:r>
            <a:r>
              <a:rPr lang="el-GR" sz="3200" dirty="0" err="1">
                <a:effectLst/>
                <a:ea typeface="Times New Roman" panose="02020603050405020304" pitchFamily="18" charset="0"/>
                <a:cs typeface="Times New Roman" panose="02020603050405020304" pitchFamily="18" charset="0"/>
              </a:rPr>
              <a:t>vs</a:t>
            </a:r>
            <a:r>
              <a:rPr lang="el-GR" sz="3200" dirty="0">
                <a:effectLst/>
                <a:ea typeface="Times New Roman" panose="02020603050405020304" pitchFamily="18" charset="0"/>
                <a:cs typeface="Times New Roman" panose="02020603050405020304" pitchFamily="18" charset="0"/>
              </a:rPr>
              <a:t> συνολική θερμότητα / συνολικό βάρος).</a:t>
            </a:r>
            <a:endParaRPr lang="en-US"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210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solidFill>
                  <a:srgbClr val="0070C0"/>
                </a:solidFill>
                <a:latin typeface="+mn-lt"/>
                <a:cs typeface="Times New Roman" panose="02020603050405020304" pitchFamily="18" charset="0"/>
              </a:rPr>
              <a:t>Ο </a:t>
            </a:r>
            <a:r>
              <a:rPr lang="el-GR" sz="4000" b="1" dirty="0" err="1">
                <a:solidFill>
                  <a:srgbClr val="0070C0"/>
                </a:solidFill>
                <a:latin typeface="+mn-lt"/>
                <a:cs typeface="Times New Roman" panose="02020603050405020304" pitchFamily="18" charset="0"/>
              </a:rPr>
              <a:t>Nicole</a:t>
            </a:r>
            <a:r>
              <a:rPr lang="el-GR" sz="4000" b="1" dirty="0">
                <a:solidFill>
                  <a:srgbClr val="0070C0"/>
                </a:solidFill>
                <a:latin typeface="+mn-lt"/>
                <a:cs typeface="Times New Roman" panose="02020603050405020304" pitchFamily="18" charset="0"/>
              </a:rPr>
              <a:t> </a:t>
            </a:r>
            <a:r>
              <a:rPr lang="el-GR" sz="4000" b="1" dirty="0" err="1">
                <a:solidFill>
                  <a:srgbClr val="0070C0"/>
                </a:solidFill>
                <a:latin typeface="+mn-lt"/>
                <a:cs typeface="Times New Roman" panose="02020603050405020304" pitchFamily="18" charset="0"/>
              </a:rPr>
              <a:t>Oresme</a:t>
            </a:r>
            <a:r>
              <a:rPr lang="el-GR" sz="4000" b="1" dirty="0">
                <a:solidFill>
                  <a:srgbClr val="0070C0"/>
                </a:solidFill>
                <a:latin typeface="+mn-lt"/>
                <a:cs typeface="Times New Roman" panose="02020603050405020304" pitchFamily="18" charset="0"/>
              </a:rPr>
              <a:t> (~1320-1382)</a:t>
            </a:r>
            <a:br>
              <a:rPr lang="el-GR" sz="4000" b="1" dirty="0">
                <a:solidFill>
                  <a:srgbClr val="0070C0"/>
                </a:solidFill>
                <a:latin typeface="+mn-lt"/>
                <a:cs typeface="Times New Roman" panose="02020603050405020304" pitchFamily="18" charset="0"/>
              </a:rPr>
            </a:br>
            <a:r>
              <a:rPr lang="el-GR" sz="4000" b="1" dirty="0">
                <a:solidFill>
                  <a:srgbClr val="0070C0"/>
                </a:solidFill>
                <a:latin typeface="+mn-lt"/>
                <a:cs typeface="Times New Roman" panose="02020603050405020304" pitchFamily="18" charset="0"/>
              </a:rPr>
              <a:t>και η γεωμετρική αναπαράσταση των ποιοτήτων</a:t>
            </a:r>
          </a:p>
        </p:txBody>
      </p:sp>
      <p:sp>
        <p:nvSpPr>
          <p:cNvPr id="3" name="Θέση περιεχομένου 2"/>
          <p:cNvSpPr>
            <a:spLocks noGrp="1"/>
          </p:cNvSpPr>
          <p:nvPr>
            <p:ph sz="half" idx="1"/>
          </p:nvPr>
        </p:nvSpPr>
        <p:spPr>
          <a:xfrm>
            <a:off x="1704110" y="1752600"/>
            <a:ext cx="3477491" cy="4830762"/>
          </a:xfrm>
        </p:spPr>
        <p:txBody>
          <a:bodyPr>
            <a:normAutofit/>
          </a:bodyPr>
          <a:lstStyle/>
          <a:p>
            <a:pPr marL="236538" lvl="1" indent="0">
              <a:spcBef>
                <a:spcPts val="600"/>
              </a:spcBef>
              <a:spcAft>
                <a:spcPts val="600"/>
              </a:spcAft>
              <a:buNone/>
            </a:pPr>
            <a:r>
              <a:rPr lang="en-US" dirty="0">
                <a:solidFill>
                  <a:schemeClr val="tx1"/>
                </a:solidFill>
                <a:cs typeface="Times New Roman" panose="02020603050405020304" pitchFamily="18" charset="0"/>
              </a:rPr>
              <a:t>A</a:t>
            </a:r>
            <a:r>
              <a:rPr lang="el-GR" dirty="0" err="1">
                <a:solidFill>
                  <a:schemeClr val="tx1"/>
                </a:solidFill>
                <a:cs typeface="Times New Roman" panose="02020603050405020304" pitchFamily="18" charset="0"/>
              </a:rPr>
              <a:t>ναπαράσταση</a:t>
            </a:r>
            <a:r>
              <a:rPr lang="el-GR" dirty="0">
                <a:solidFill>
                  <a:schemeClr val="tx1"/>
                </a:solidFill>
                <a:cs typeface="Times New Roman" panose="02020603050405020304" pitchFamily="18" charset="0"/>
              </a:rPr>
              <a:t> της έντασης μιας ποιότητας από ένα ευθύγραμμο τμήμα</a:t>
            </a:r>
          </a:p>
          <a:p>
            <a:pPr marL="236538" lvl="1" indent="0">
              <a:spcBef>
                <a:spcPts val="600"/>
              </a:spcBef>
              <a:spcAft>
                <a:spcPts val="600"/>
              </a:spcAft>
              <a:buNone/>
            </a:pPr>
            <a:r>
              <a:rPr lang="el-GR" dirty="0">
                <a:solidFill>
                  <a:schemeClr val="tx1"/>
                </a:solidFill>
                <a:cs typeface="Times New Roman" panose="02020603050405020304" pitchFamily="18" charset="0"/>
              </a:rPr>
              <a:t>Γεωμετρική αναπαράσταση της </a:t>
            </a:r>
            <a:r>
              <a:rPr lang="el-GR" dirty="0">
                <a:cs typeface="Times New Roman" panose="02020603050405020304" pitchFamily="18" charset="0"/>
              </a:rPr>
              <a:t>μεταβολής μιας ποιότητας</a:t>
            </a:r>
          </a:p>
          <a:p>
            <a:pPr marL="236538" lvl="1" indent="0">
              <a:spcBef>
                <a:spcPts val="600"/>
              </a:spcBef>
              <a:spcAft>
                <a:spcPts val="600"/>
              </a:spcAft>
              <a:buNone/>
            </a:pPr>
            <a:r>
              <a:rPr lang="el-GR" sz="1700" dirty="0">
                <a:solidFill>
                  <a:srgbClr val="0070C0"/>
                </a:solidFill>
                <a:cs typeface="Times New Roman" panose="02020603050405020304" pitchFamily="18" charset="0"/>
              </a:rPr>
              <a:t>Τα σχήματα είναι από το βιβλίο του </a:t>
            </a:r>
            <a:r>
              <a:rPr lang="en-US" sz="1700" dirty="0">
                <a:solidFill>
                  <a:srgbClr val="0070C0"/>
                </a:solidFill>
                <a:cs typeface="Times New Roman" panose="02020603050405020304" pitchFamily="18" charset="0"/>
              </a:rPr>
              <a:t>D. Lindberg, </a:t>
            </a:r>
            <a:r>
              <a:rPr lang="en-US" sz="1700" i="1" dirty="0">
                <a:solidFill>
                  <a:srgbClr val="0070C0"/>
                </a:solidFill>
                <a:cs typeface="Times New Roman" panose="02020603050405020304" pitchFamily="18" charset="0"/>
              </a:rPr>
              <a:t>The Beginnings of Western Science</a:t>
            </a:r>
            <a:r>
              <a:rPr lang="en-US" sz="1700" dirty="0">
                <a:solidFill>
                  <a:srgbClr val="0070C0"/>
                </a:solidFill>
                <a:cs typeface="Times New Roman" panose="02020603050405020304" pitchFamily="18" charset="0"/>
              </a:rPr>
              <a:t>, 2nd ed. (Univ. of Chicago Press, 2007), </a:t>
            </a:r>
            <a:r>
              <a:rPr lang="el-GR" sz="1700" dirty="0">
                <a:solidFill>
                  <a:srgbClr val="0070C0"/>
                </a:solidFill>
                <a:cs typeface="Times New Roman" panose="02020603050405020304" pitchFamily="18" charset="0"/>
              </a:rPr>
              <a:t>σελ. 302.</a:t>
            </a:r>
          </a:p>
        </p:txBody>
      </p:sp>
      <p:pic>
        <p:nvPicPr>
          <p:cNvPr id="6" name="Θέση περιεχομένου 5">
            <a:extLst>
              <a:ext uri="{FF2B5EF4-FFF2-40B4-BE49-F238E27FC236}">
                <a16:creationId xmlns:a16="http://schemas.microsoft.com/office/drawing/2014/main" id="{6E041FB4-34C2-4F44-8A30-26541F33E296}"/>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448728" y="1960563"/>
            <a:ext cx="5066872" cy="4114801"/>
          </a:xfrm>
          <a:prstGeom prst="rect">
            <a:avLst/>
          </a:prstGeom>
          <a:noFill/>
          <a:ln>
            <a:noFill/>
          </a:ln>
        </p:spPr>
      </p:pic>
      <p:sp>
        <p:nvSpPr>
          <p:cNvPr id="4" name="Θέση αριθμού διαφάνειας 3">
            <a:extLst>
              <a:ext uri="{FF2B5EF4-FFF2-40B4-BE49-F238E27FC236}">
                <a16:creationId xmlns:a16="http://schemas.microsoft.com/office/drawing/2014/main" id="{DBE8F66B-36C4-4B52-B0B9-2B445C6F6CC5}"/>
              </a:ext>
            </a:extLst>
          </p:cNvPr>
          <p:cNvSpPr>
            <a:spLocks noGrp="1"/>
          </p:cNvSpPr>
          <p:nvPr>
            <p:ph type="sldNum" sz="quarter" idx="12"/>
          </p:nvPr>
        </p:nvSpPr>
        <p:spPr/>
        <p:txBody>
          <a:bodyPr/>
          <a:lstStyle/>
          <a:p>
            <a:fld id="{5EA1180C-EA7C-4319-B5A1-D1B3F54F0399}" type="slidenum">
              <a:rPr lang="el-GR" smtClean="0"/>
              <a:t>9</a:t>
            </a:fld>
            <a:endParaRPr lang="el-GR"/>
          </a:p>
        </p:txBody>
      </p:sp>
    </p:spTree>
    <p:extLst>
      <p:ext uri="{BB962C8B-B14F-4D97-AF65-F5344CB8AC3E}">
        <p14:creationId xmlns:p14="http://schemas.microsoft.com/office/powerpoint/2010/main" val="3454837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1444</Words>
  <Application>Microsoft Office PowerPoint</Application>
  <PresentationFormat>Ευρεία οθόνη</PresentationFormat>
  <Paragraphs>66</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Symbol</vt:lpstr>
      <vt:lpstr>Times New Roman</vt:lpstr>
      <vt:lpstr>Office Theme</vt:lpstr>
      <vt:lpstr>Η θεωρία της κίνησης τον 13ο και 14ο αι. – Κινηματική </vt:lpstr>
      <vt:lpstr>Παρουσίαση του PowerPoint</vt:lpstr>
      <vt:lpstr>Παρουσίαση του PowerPoint</vt:lpstr>
      <vt:lpstr>Η θεωρία της κίνησης στον ύστερο Μεσαίωνα</vt:lpstr>
      <vt:lpstr>Παρουσίαση του PowerPoint</vt:lpstr>
      <vt:lpstr>Παρουσίαση του PowerPoint</vt:lpstr>
      <vt:lpstr>Η μαθηματικοποίηση της κίνησης Merton College, Οξφόρδη (1325-1350) </vt:lpstr>
      <vt:lpstr>Παρουσίαση του PowerPoint</vt:lpstr>
      <vt:lpstr>Ο Nicole Oresme (~1320-1382) και η γεωμετρική αναπαράσταση των ποιοτήτων</vt:lpstr>
      <vt:lpstr>Αναπαράσταση της ομοιόμορφης ταχύτητας από ένα παραλληλόγραμμο</vt:lpstr>
      <vt:lpstr>Αναπαράσταση της ομαλά επιταχυνόμενης κίνησης από ένα τρίγωνο</vt:lpstr>
      <vt:lpstr>Παρουσίαση του PowerPoint</vt:lpstr>
      <vt:lpstr>Ο κανόνας του Merton – το θεώρημα της μέσης ταχύτητας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V3.3.2 Η θεωρία της κίνησης τον 13ο και 14ο αι. -– Κινηματική</dc:title>
  <dc:creator>user</dc:creator>
  <cp:lastModifiedBy>Theodore Arabatzis</cp:lastModifiedBy>
  <cp:revision>37</cp:revision>
  <dcterms:created xsi:type="dcterms:W3CDTF">2021-07-03T10:23:13Z</dcterms:created>
  <dcterms:modified xsi:type="dcterms:W3CDTF">2023-03-21T21:19:04Z</dcterms:modified>
</cp:coreProperties>
</file>