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389" r:id="rId2"/>
    <p:sldId id="351" r:id="rId3"/>
    <p:sldId id="352" r:id="rId4"/>
    <p:sldId id="362" r:id="rId5"/>
    <p:sldId id="363" r:id="rId6"/>
    <p:sldId id="364" r:id="rId7"/>
    <p:sldId id="365" r:id="rId8"/>
    <p:sldId id="383" r:id="rId9"/>
    <p:sldId id="384" r:id="rId10"/>
    <p:sldId id="385" r:id="rId11"/>
    <p:sldId id="386" r:id="rId12"/>
    <p:sldId id="387" r:id="rId13"/>
    <p:sldId id="388" r:id="rId14"/>
    <p:sldId id="366" r:id="rId15"/>
    <p:sldId id="367" r:id="rId16"/>
    <p:sldId id="368" r:id="rId17"/>
    <p:sldId id="369" r:id="rId18"/>
    <p:sldId id="370" r:id="rId19"/>
    <p:sldId id="381" r:id="rId2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954" y="11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3E07F2-B4F8-47D8-801E-947D1D108B2B}" type="datetimeFigureOut">
              <a:rPr lang="en-US" smtClean="0"/>
              <a:t>3/14/2023</a:t>
            </a:fld>
            <a:endParaRPr lang="en-US"/>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CA9566-7DD4-4F88-ACC6-9CAC1628B27A}" type="slidenum">
              <a:rPr lang="en-US" smtClean="0"/>
              <a:t>‹#›</a:t>
            </a:fld>
            <a:endParaRPr lang="en-US"/>
          </a:p>
        </p:txBody>
      </p:sp>
    </p:spTree>
    <p:extLst>
      <p:ext uri="{BB962C8B-B14F-4D97-AF65-F5344CB8AC3E}">
        <p14:creationId xmlns:p14="http://schemas.microsoft.com/office/powerpoint/2010/main" val="26647473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819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34987452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1024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3435072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1433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011282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1638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381236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0AE8BBDA-6AE5-D447-85D5-D247AA7D55F5}" type="slidenum">
              <a:rPr lang="el-GR" sz="1200"/>
              <a:pPr/>
              <a:t>17</a:t>
            </a:fld>
            <a:endParaRPr lang="el-GR" sz="1200"/>
          </a:p>
        </p:txBody>
      </p:sp>
      <p:sp>
        <p:nvSpPr>
          <p:cNvPr id="3481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44035" name="Rectangle 3"/>
          <p:cNvSpPr>
            <a:spLocks noGrp="1" noChangeArrowheads="1"/>
          </p:cNvSpPr>
          <p:nvPr>
            <p:ph type="body" idx="1"/>
          </p:nvPr>
        </p:nvSpPr>
        <p:spPr>
          <a:noFill/>
        </p:spPr>
        <p:txBody>
          <a:bodyPr/>
          <a:lstStyle/>
          <a:p>
            <a:pPr eaLnBrk="1" hangingPunct="1"/>
            <a:endParaRPr lang="en-US"/>
          </a:p>
        </p:txBody>
      </p:sp>
    </p:spTree>
    <p:extLst>
      <p:ext uri="{BB962C8B-B14F-4D97-AF65-F5344CB8AC3E}">
        <p14:creationId xmlns:p14="http://schemas.microsoft.com/office/powerpoint/2010/main" val="1556406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l-G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FB805F2D-5A9D-4060-8DC1-7B915B145269}" type="datetime1">
              <a:rPr lang="el-GR" smtClean="0"/>
              <a:t>14/3/2023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EA1180C-EA7C-4319-B5A1-D1B3F54F0399}" type="slidenum">
              <a:rPr lang="el-GR" smtClean="0"/>
              <a:t>‹#›</a:t>
            </a:fld>
            <a:endParaRPr lang="el-GR"/>
          </a:p>
        </p:txBody>
      </p:sp>
    </p:spTree>
    <p:extLst>
      <p:ext uri="{BB962C8B-B14F-4D97-AF65-F5344CB8AC3E}">
        <p14:creationId xmlns:p14="http://schemas.microsoft.com/office/powerpoint/2010/main" val="67039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DF24E94A-412C-4114-AB6B-62DDB18AC07B}" type="datetime1">
              <a:rPr lang="el-GR" smtClean="0"/>
              <a:t>14/3/2023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EA1180C-EA7C-4319-B5A1-D1B3F54F0399}" type="slidenum">
              <a:rPr lang="el-GR" smtClean="0"/>
              <a:t>‹#›</a:t>
            </a:fld>
            <a:endParaRPr lang="el-GR"/>
          </a:p>
        </p:txBody>
      </p:sp>
    </p:spTree>
    <p:extLst>
      <p:ext uri="{BB962C8B-B14F-4D97-AF65-F5344CB8AC3E}">
        <p14:creationId xmlns:p14="http://schemas.microsoft.com/office/powerpoint/2010/main" val="2699440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92FB3206-BE82-4931-98FF-92B6133576C1}" type="datetime1">
              <a:rPr lang="el-GR" smtClean="0"/>
              <a:t>14/3/2023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EA1180C-EA7C-4319-B5A1-D1B3F54F0399}" type="slidenum">
              <a:rPr lang="el-GR" smtClean="0"/>
              <a:t>‹#›</a:t>
            </a:fld>
            <a:endParaRPr lang="el-GR"/>
          </a:p>
        </p:txBody>
      </p:sp>
    </p:spTree>
    <p:extLst>
      <p:ext uri="{BB962C8B-B14F-4D97-AF65-F5344CB8AC3E}">
        <p14:creationId xmlns:p14="http://schemas.microsoft.com/office/powerpoint/2010/main" val="3468086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5FB4AA5F-1267-4A2F-B923-4191C674AD79}" type="datetime1">
              <a:rPr lang="el-GR" smtClean="0"/>
              <a:t>14/3/2023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EA1180C-EA7C-4319-B5A1-D1B3F54F0399}" type="slidenum">
              <a:rPr lang="el-GR" smtClean="0"/>
              <a:t>‹#›</a:t>
            </a:fld>
            <a:endParaRPr lang="el-GR"/>
          </a:p>
        </p:txBody>
      </p:sp>
    </p:spTree>
    <p:extLst>
      <p:ext uri="{BB962C8B-B14F-4D97-AF65-F5344CB8AC3E}">
        <p14:creationId xmlns:p14="http://schemas.microsoft.com/office/powerpoint/2010/main" val="2910696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l-G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727BB58-4C24-4E37-8354-A15E22BB6929}" type="datetime1">
              <a:rPr lang="el-GR" smtClean="0"/>
              <a:t>14/3/2023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EA1180C-EA7C-4319-B5A1-D1B3F54F0399}" type="slidenum">
              <a:rPr lang="el-GR" smtClean="0"/>
              <a:t>‹#›</a:t>
            </a:fld>
            <a:endParaRPr lang="el-GR"/>
          </a:p>
        </p:txBody>
      </p:sp>
    </p:spTree>
    <p:extLst>
      <p:ext uri="{BB962C8B-B14F-4D97-AF65-F5344CB8AC3E}">
        <p14:creationId xmlns:p14="http://schemas.microsoft.com/office/powerpoint/2010/main" val="3612933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D9550A5C-BED0-40F5-85F1-838662735C2B}" type="datetime1">
              <a:rPr lang="el-GR" smtClean="0"/>
              <a:t>14/3/2023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EA1180C-EA7C-4319-B5A1-D1B3F54F0399}" type="slidenum">
              <a:rPr lang="el-GR" smtClean="0"/>
              <a:t>‹#›</a:t>
            </a:fld>
            <a:endParaRPr lang="el-GR"/>
          </a:p>
        </p:txBody>
      </p:sp>
    </p:spTree>
    <p:extLst>
      <p:ext uri="{BB962C8B-B14F-4D97-AF65-F5344CB8AC3E}">
        <p14:creationId xmlns:p14="http://schemas.microsoft.com/office/powerpoint/2010/main" val="578606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l-G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20E57A37-BDCC-4F97-ABA2-1088111C2990}" type="datetime1">
              <a:rPr lang="el-GR" smtClean="0"/>
              <a:t>14/3/2023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5EA1180C-EA7C-4319-B5A1-D1B3F54F0399}" type="slidenum">
              <a:rPr lang="el-GR" smtClean="0"/>
              <a:t>‹#›</a:t>
            </a:fld>
            <a:endParaRPr lang="el-GR"/>
          </a:p>
        </p:txBody>
      </p:sp>
    </p:spTree>
    <p:extLst>
      <p:ext uri="{BB962C8B-B14F-4D97-AF65-F5344CB8AC3E}">
        <p14:creationId xmlns:p14="http://schemas.microsoft.com/office/powerpoint/2010/main" val="4033133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CF7E5F30-4AD2-4623-8A32-FEE110D35995}" type="datetime1">
              <a:rPr lang="el-GR" smtClean="0"/>
              <a:t>14/3/2023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5EA1180C-EA7C-4319-B5A1-D1B3F54F0399}" type="slidenum">
              <a:rPr lang="el-GR" smtClean="0"/>
              <a:t>‹#›</a:t>
            </a:fld>
            <a:endParaRPr lang="el-GR"/>
          </a:p>
        </p:txBody>
      </p:sp>
    </p:spTree>
    <p:extLst>
      <p:ext uri="{BB962C8B-B14F-4D97-AF65-F5344CB8AC3E}">
        <p14:creationId xmlns:p14="http://schemas.microsoft.com/office/powerpoint/2010/main" val="2472028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10FE7D-DC28-4D65-9C54-E4C403ACE06E}" type="datetime1">
              <a:rPr lang="el-GR" smtClean="0"/>
              <a:t>14/3/2023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5EA1180C-EA7C-4319-B5A1-D1B3F54F0399}" type="slidenum">
              <a:rPr lang="el-GR" smtClean="0"/>
              <a:t>‹#›</a:t>
            </a:fld>
            <a:endParaRPr lang="el-GR"/>
          </a:p>
        </p:txBody>
      </p:sp>
    </p:spTree>
    <p:extLst>
      <p:ext uri="{BB962C8B-B14F-4D97-AF65-F5344CB8AC3E}">
        <p14:creationId xmlns:p14="http://schemas.microsoft.com/office/powerpoint/2010/main" val="365966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l-G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077192-B358-4FCE-9D3F-355684A40A6B}" type="datetime1">
              <a:rPr lang="el-GR" smtClean="0"/>
              <a:t>14/3/2023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EA1180C-EA7C-4319-B5A1-D1B3F54F0399}" type="slidenum">
              <a:rPr lang="el-GR" smtClean="0"/>
              <a:t>‹#›</a:t>
            </a:fld>
            <a:endParaRPr lang="el-GR"/>
          </a:p>
        </p:txBody>
      </p:sp>
    </p:spTree>
    <p:extLst>
      <p:ext uri="{BB962C8B-B14F-4D97-AF65-F5344CB8AC3E}">
        <p14:creationId xmlns:p14="http://schemas.microsoft.com/office/powerpoint/2010/main" val="2089010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l-G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93F11F-6919-4EF6-9CBF-66DB0F7F0E07}" type="datetime1">
              <a:rPr lang="el-GR" smtClean="0"/>
              <a:t>14/3/2023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EA1180C-EA7C-4319-B5A1-D1B3F54F0399}" type="slidenum">
              <a:rPr lang="el-GR" smtClean="0"/>
              <a:t>‹#›</a:t>
            </a:fld>
            <a:endParaRPr lang="el-GR"/>
          </a:p>
        </p:txBody>
      </p:sp>
    </p:spTree>
    <p:extLst>
      <p:ext uri="{BB962C8B-B14F-4D97-AF65-F5344CB8AC3E}">
        <p14:creationId xmlns:p14="http://schemas.microsoft.com/office/powerpoint/2010/main" val="3250971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6DC851-A7E4-4631-AAB9-73D4C9138A84}" type="datetime1">
              <a:rPr lang="el-GR" smtClean="0"/>
              <a:t>14/3/2023</a:t>
            </a:fld>
            <a:endParaRPr lang="el-G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A1180C-EA7C-4319-B5A1-D1B3F54F0399}" type="slidenum">
              <a:rPr lang="el-GR" smtClean="0"/>
              <a:t>‹#›</a:t>
            </a:fld>
            <a:endParaRPr lang="el-GR"/>
          </a:p>
        </p:txBody>
      </p:sp>
    </p:spTree>
    <p:extLst>
      <p:ext uri="{BB962C8B-B14F-4D97-AF65-F5344CB8AC3E}">
        <p14:creationId xmlns:p14="http://schemas.microsoft.com/office/powerpoint/2010/main" val="1209769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BD89CC0-682D-A4BB-7808-1AC65A4DA909}"/>
              </a:ext>
            </a:extLst>
          </p:cNvPr>
          <p:cNvSpPr>
            <a:spLocks noGrp="1"/>
          </p:cNvSpPr>
          <p:nvPr>
            <p:ph idx="1"/>
          </p:nvPr>
        </p:nvSpPr>
        <p:spPr/>
        <p:txBody>
          <a:bodyPr>
            <a:normAutofit/>
          </a:bodyPr>
          <a:lstStyle/>
          <a:p>
            <a:pPr marL="0" indent="0" algn="ctr">
              <a:buNone/>
            </a:pPr>
            <a:r>
              <a:rPr lang="el-GR" sz="6000" dirty="0">
                <a:solidFill>
                  <a:srgbClr val="00B050"/>
                </a:solidFill>
              </a:rPr>
              <a:t>Κοπέρνικος</a:t>
            </a:r>
            <a:endParaRPr lang="en-US" sz="6000" dirty="0">
              <a:solidFill>
                <a:srgbClr val="00B050"/>
              </a:solidFill>
            </a:endParaRPr>
          </a:p>
        </p:txBody>
      </p:sp>
    </p:spTree>
    <p:extLst>
      <p:ext uri="{BB962C8B-B14F-4D97-AF65-F5344CB8AC3E}">
        <p14:creationId xmlns:p14="http://schemas.microsoft.com/office/powerpoint/2010/main" val="54285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873321" y="244158"/>
            <a:ext cx="8476180" cy="1339850"/>
          </a:xfrm>
        </p:spPr>
        <p:txBody>
          <a:bodyPr>
            <a:normAutofit/>
          </a:bodyPr>
          <a:lstStyle/>
          <a:p>
            <a:r>
              <a:rPr lang="el-GR" sz="3200" b="1" dirty="0">
                <a:solidFill>
                  <a:srgbClr val="0070C0"/>
                </a:solidFill>
                <a:latin typeface="Times New Roman" panose="02020603050405020304" pitchFamily="18" charset="0"/>
                <a:cs typeface="Times New Roman" panose="02020603050405020304" pitchFamily="18" charset="0"/>
              </a:rPr>
              <a:t>Εξήγηση της ανάδρομης κίνησης: </a:t>
            </a:r>
            <a:br>
              <a:rPr lang="en-US" sz="3200" b="1" dirty="0">
                <a:solidFill>
                  <a:srgbClr val="0070C0"/>
                </a:solidFill>
                <a:latin typeface="Times New Roman" panose="02020603050405020304" pitchFamily="18" charset="0"/>
                <a:cs typeface="Times New Roman" panose="02020603050405020304" pitchFamily="18" charset="0"/>
              </a:rPr>
            </a:br>
            <a:r>
              <a:rPr lang="en-GB" sz="2200" b="1" dirty="0">
                <a:solidFill>
                  <a:srgbClr val="0070C0"/>
                </a:solidFill>
                <a:latin typeface="Times New Roman" panose="02020603050405020304" pitchFamily="18" charset="0"/>
                <a:cs typeface="Times New Roman" panose="02020603050405020304" pitchFamily="18" charset="0"/>
              </a:rPr>
              <a:t>https://www.youtube.com/watch?v=1nVSzzYCAYk&amp;index=2&amp;list=PL_bGkNDHTZQDtgsb2cNYfoiOHlezy8zcb&amp;t=0s</a:t>
            </a:r>
            <a:endParaRPr lang="el-GR" sz="2200" b="1" dirty="0">
              <a:solidFill>
                <a:srgbClr val="0070C0"/>
              </a:solidFill>
              <a:latin typeface="Times New Roman" panose="02020603050405020304" pitchFamily="18" charset="0"/>
              <a:cs typeface="Times New Roman" panose="02020603050405020304" pitchFamily="18" charset="0"/>
            </a:endParaRPr>
          </a:p>
        </p:txBody>
      </p:sp>
      <p:pic>
        <p:nvPicPr>
          <p:cNvPr id="5122"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537736" y="1802806"/>
            <a:ext cx="5250094" cy="44811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a:extLst>
              <a:ext uri="{FF2B5EF4-FFF2-40B4-BE49-F238E27FC236}">
                <a16:creationId xmlns:a16="http://schemas.microsoft.com/office/drawing/2014/main" id="{BBF6BA99-7BE5-40D1-9D8D-32D32FCB39FA}"/>
              </a:ext>
            </a:extLst>
          </p:cNvPr>
          <p:cNvSpPr txBox="1"/>
          <p:nvPr/>
        </p:nvSpPr>
        <p:spPr>
          <a:xfrm>
            <a:off x="3537736" y="6271667"/>
            <a:ext cx="5250094" cy="276999"/>
          </a:xfrm>
          <a:prstGeom prst="rect">
            <a:avLst/>
          </a:prstGeom>
          <a:noFill/>
        </p:spPr>
        <p:txBody>
          <a:bodyPr wrap="square">
            <a:spAutoFit/>
          </a:bodyPr>
          <a:lstStyle/>
          <a:p>
            <a:pPr algn="ctr"/>
            <a:r>
              <a:rPr lang="el-GR" sz="1200" dirty="0">
                <a:solidFill>
                  <a:srgbClr val="0070C0"/>
                </a:solidFill>
                <a:latin typeface="Times New Roman" panose="02020603050405020304" pitchFamily="18" charset="0"/>
                <a:cs typeface="Times New Roman" panose="02020603050405020304" pitchFamily="18" charset="0"/>
              </a:rPr>
              <a:t>(Το σχήμα είναι από το βιβλίο του </a:t>
            </a:r>
            <a:r>
              <a:rPr lang="en-US" sz="1200" dirty="0">
                <a:solidFill>
                  <a:srgbClr val="0070C0"/>
                </a:solidFill>
                <a:latin typeface="Times New Roman" panose="02020603050405020304" pitchFamily="18" charset="0"/>
                <a:cs typeface="Times New Roman" panose="02020603050405020304" pitchFamily="18" charset="0"/>
              </a:rPr>
              <a:t>Kuhn, </a:t>
            </a:r>
            <a:r>
              <a:rPr lang="en-US" sz="1200" i="1" dirty="0">
                <a:solidFill>
                  <a:srgbClr val="0070C0"/>
                </a:solidFill>
                <a:latin typeface="Times New Roman" panose="02020603050405020304" pitchFamily="18" charset="0"/>
                <a:cs typeface="Times New Roman" panose="02020603050405020304" pitchFamily="18" charset="0"/>
              </a:rPr>
              <a:t>The Copernican Revolution</a:t>
            </a:r>
            <a:r>
              <a:rPr lang="en-US" sz="1200" dirty="0">
                <a:solidFill>
                  <a:srgbClr val="0070C0"/>
                </a:solidFill>
                <a:latin typeface="Times New Roman" panose="02020603050405020304" pitchFamily="18" charset="0"/>
                <a:cs typeface="Times New Roman" panose="02020603050405020304" pitchFamily="18" charset="0"/>
              </a:rPr>
              <a:t>, </a:t>
            </a:r>
            <a:r>
              <a:rPr lang="el-GR" sz="1200" dirty="0">
                <a:solidFill>
                  <a:srgbClr val="0070C0"/>
                </a:solidFill>
                <a:latin typeface="Times New Roman" panose="02020603050405020304" pitchFamily="18" charset="0"/>
                <a:cs typeface="Times New Roman" panose="02020603050405020304" pitchFamily="18" charset="0"/>
              </a:rPr>
              <a:t>σελ. </a:t>
            </a:r>
            <a:r>
              <a:rPr lang="en-US" sz="1200" dirty="0">
                <a:solidFill>
                  <a:srgbClr val="0070C0"/>
                </a:solidFill>
                <a:latin typeface="Times New Roman" panose="02020603050405020304" pitchFamily="18" charset="0"/>
                <a:cs typeface="Times New Roman" panose="02020603050405020304" pitchFamily="18" charset="0"/>
              </a:rPr>
              <a:t>166</a:t>
            </a:r>
            <a:r>
              <a:rPr lang="el-GR" sz="1200" dirty="0">
                <a:solidFill>
                  <a:srgbClr val="0070C0"/>
                </a:solidFill>
                <a:latin typeface="Times New Roman" panose="02020603050405020304" pitchFamily="18" charset="0"/>
                <a:cs typeface="Times New Roman" panose="02020603050405020304" pitchFamily="18" charset="0"/>
              </a:rPr>
              <a:t>.)</a:t>
            </a:r>
            <a:endParaRPr lang="en-US" sz="1200" dirty="0"/>
          </a:p>
        </p:txBody>
      </p:sp>
    </p:spTree>
    <p:extLst>
      <p:ext uri="{BB962C8B-B14F-4D97-AF65-F5344CB8AC3E}">
        <p14:creationId xmlns:p14="http://schemas.microsoft.com/office/powerpoint/2010/main" val="1080440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938671" y="244158"/>
            <a:ext cx="8314659" cy="1339850"/>
          </a:xfrm>
        </p:spPr>
        <p:txBody>
          <a:bodyPr>
            <a:noAutofit/>
          </a:bodyPr>
          <a:lstStyle/>
          <a:p>
            <a:r>
              <a:rPr lang="el-GR" sz="3200" b="1" dirty="0">
                <a:solidFill>
                  <a:srgbClr val="0070C0"/>
                </a:solidFill>
                <a:latin typeface="Times New Roman" panose="02020603050405020304" pitchFamily="18" charset="0"/>
                <a:cs typeface="Times New Roman" panose="02020603050405020304" pitchFamily="18" charset="0"/>
              </a:rPr>
              <a:t>Εξήγηση της (φαινομενικά) μεταβαλλόμενης περιόδου των πλανητών</a:t>
            </a:r>
            <a:br>
              <a:rPr lang="el-GR" sz="3200" b="1" dirty="0">
                <a:solidFill>
                  <a:srgbClr val="0070C0"/>
                </a:solidFill>
                <a:latin typeface="Times New Roman" panose="02020603050405020304" pitchFamily="18" charset="0"/>
                <a:cs typeface="Times New Roman" panose="02020603050405020304" pitchFamily="18" charset="0"/>
              </a:rPr>
            </a:br>
            <a:r>
              <a:rPr lang="el-GR" sz="1400" dirty="0">
                <a:solidFill>
                  <a:srgbClr val="0070C0"/>
                </a:solidFill>
                <a:latin typeface="Times New Roman" panose="02020603050405020304" pitchFamily="18" charset="0"/>
                <a:cs typeface="Times New Roman" panose="02020603050405020304" pitchFamily="18" charset="0"/>
              </a:rPr>
              <a:t>(Το σχήμα είναι από το βιβλίο του </a:t>
            </a:r>
            <a:r>
              <a:rPr lang="en-US" sz="1400" dirty="0">
                <a:solidFill>
                  <a:srgbClr val="0070C0"/>
                </a:solidFill>
                <a:latin typeface="Times New Roman" panose="02020603050405020304" pitchFamily="18" charset="0"/>
                <a:cs typeface="Times New Roman" panose="02020603050405020304" pitchFamily="18" charset="0"/>
              </a:rPr>
              <a:t>Kuhn, </a:t>
            </a:r>
            <a:r>
              <a:rPr lang="en-US" sz="1400" i="1" dirty="0">
                <a:solidFill>
                  <a:srgbClr val="0070C0"/>
                </a:solidFill>
                <a:latin typeface="Times New Roman" panose="02020603050405020304" pitchFamily="18" charset="0"/>
                <a:cs typeface="Times New Roman" panose="02020603050405020304" pitchFamily="18" charset="0"/>
              </a:rPr>
              <a:t>The Copernican Revolution</a:t>
            </a:r>
            <a:r>
              <a:rPr lang="en-US" sz="1400" dirty="0">
                <a:solidFill>
                  <a:srgbClr val="0070C0"/>
                </a:solidFill>
                <a:latin typeface="Times New Roman" panose="02020603050405020304" pitchFamily="18" charset="0"/>
                <a:cs typeface="Times New Roman" panose="02020603050405020304" pitchFamily="18" charset="0"/>
              </a:rPr>
              <a:t>, </a:t>
            </a:r>
            <a:r>
              <a:rPr lang="el-GR" sz="1400" dirty="0">
                <a:solidFill>
                  <a:srgbClr val="0070C0"/>
                </a:solidFill>
                <a:latin typeface="Times New Roman" panose="02020603050405020304" pitchFamily="18" charset="0"/>
                <a:cs typeface="Times New Roman" panose="02020603050405020304" pitchFamily="18" charset="0"/>
              </a:rPr>
              <a:t>σελ. </a:t>
            </a:r>
            <a:r>
              <a:rPr lang="en-US" sz="1400" dirty="0">
                <a:solidFill>
                  <a:srgbClr val="0070C0"/>
                </a:solidFill>
                <a:latin typeface="Times New Roman" panose="02020603050405020304" pitchFamily="18" charset="0"/>
                <a:cs typeface="Times New Roman" panose="02020603050405020304" pitchFamily="18" charset="0"/>
              </a:rPr>
              <a:t>16</a:t>
            </a:r>
            <a:r>
              <a:rPr lang="el-GR" sz="1400" dirty="0">
                <a:solidFill>
                  <a:srgbClr val="0070C0"/>
                </a:solidFill>
                <a:latin typeface="Times New Roman" panose="02020603050405020304" pitchFamily="18" charset="0"/>
                <a:cs typeface="Times New Roman" panose="02020603050405020304" pitchFamily="18" charset="0"/>
              </a:rPr>
              <a:t>8.)</a:t>
            </a:r>
            <a:r>
              <a:rPr lang="el-GR" sz="1400" b="1" dirty="0">
                <a:solidFill>
                  <a:srgbClr val="0070C0"/>
                </a:solidFill>
                <a:latin typeface="Times New Roman" panose="02020603050405020304" pitchFamily="18" charset="0"/>
                <a:cs typeface="Times New Roman" panose="02020603050405020304" pitchFamily="18" charset="0"/>
              </a:rPr>
              <a:t> </a:t>
            </a:r>
          </a:p>
        </p:txBody>
      </p:sp>
      <p:pic>
        <p:nvPicPr>
          <p:cNvPr id="614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465817" y="1819709"/>
            <a:ext cx="5301465" cy="4526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101906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863048" y="244158"/>
            <a:ext cx="8414534" cy="1339850"/>
          </a:xfrm>
        </p:spPr>
        <p:txBody>
          <a:bodyPr>
            <a:noAutofit/>
          </a:bodyPr>
          <a:lstStyle/>
          <a:p>
            <a:r>
              <a:rPr lang="el-GR" sz="3600" b="1" dirty="0">
                <a:solidFill>
                  <a:srgbClr val="0070C0"/>
                </a:solidFill>
                <a:latin typeface="Times New Roman" panose="02020603050405020304" pitchFamily="18" charset="0"/>
                <a:cs typeface="Times New Roman" panose="02020603050405020304" pitchFamily="18" charset="0"/>
              </a:rPr>
              <a:t>Γιατί ο Ερμής και η Αφροδίτη παραμένουν πάντα κοντά στον Ήλιο</a:t>
            </a:r>
            <a:br>
              <a:rPr lang="el-GR" sz="3600" b="1" dirty="0">
                <a:solidFill>
                  <a:srgbClr val="0070C0"/>
                </a:solidFill>
                <a:latin typeface="Times New Roman" panose="02020603050405020304" pitchFamily="18" charset="0"/>
                <a:cs typeface="Times New Roman" panose="02020603050405020304" pitchFamily="18" charset="0"/>
              </a:rPr>
            </a:br>
            <a:r>
              <a:rPr lang="el-GR" sz="1400" dirty="0">
                <a:solidFill>
                  <a:srgbClr val="0070C0"/>
                </a:solidFill>
                <a:latin typeface="Times New Roman" panose="02020603050405020304" pitchFamily="18" charset="0"/>
                <a:cs typeface="Times New Roman" panose="02020603050405020304" pitchFamily="18" charset="0"/>
              </a:rPr>
              <a:t>(Το σχήμα είναι από το βιβλίο του </a:t>
            </a:r>
            <a:r>
              <a:rPr lang="en-US" sz="1400" dirty="0">
                <a:solidFill>
                  <a:srgbClr val="0070C0"/>
                </a:solidFill>
                <a:latin typeface="Times New Roman" panose="02020603050405020304" pitchFamily="18" charset="0"/>
                <a:cs typeface="Times New Roman" panose="02020603050405020304" pitchFamily="18" charset="0"/>
              </a:rPr>
              <a:t>Kuhn, </a:t>
            </a:r>
            <a:r>
              <a:rPr lang="en-US" sz="1400" i="1" dirty="0">
                <a:solidFill>
                  <a:srgbClr val="0070C0"/>
                </a:solidFill>
                <a:latin typeface="Times New Roman" panose="02020603050405020304" pitchFamily="18" charset="0"/>
                <a:cs typeface="Times New Roman" panose="02020603050405020304" pitchFamily="18" charset="0"/>
              </a:rPr>
              <a:t>The Copernican Revolution</a:t>
            </a:r>
            <a:r>
              <a:rPr lang="en-US" sz="1400" dirty="0">
                <a:solidFill>
                  <a:srgbClr val="0070C0"/>
                </a:solidFill>
                <a:latin typeface="Times New Roman" panose="02020603050405020304" pitchFamily="18" charset="0"/>
                <a:cs typeface="Times New Roman" panose="02020603050405020304" pitchFamily="18" charset="0"/>
              </a:rPr>
              <a:t>, </a:t>
            </a:r>
            <a:r>
              <a:rPr lang="el-GR" sz="1400" dirty="0">
                <a:solidFill>
                  <a:srgbClr val="0070C0"/>
                </a:solidFill>
                <a:latin typeface="Times New Roman" panose="02020603050405020304" pitchFamily="18" charset="0"/>
                <a:cs typeface="Times New Roman" panose="02020603050405020304" pitchFamily="18" charset="0"/>
              </a:rPr>
              <a:t>σελ. </a:t>
            </a:r>
            <a:r>
              <a:rPr lang="en-US" sz="1400" dirty="0">
                <a:solidFill>
                  <a:srgbClr val="0070C0"/>
                </a:solidFill>
                <a:latin typeface="Times New Roman" panose="02020603050405020304" pitchFamily="18" charset="0"/>
                <a:cs typeface="Times New Roman" panose="02020603050405020304" pitchFamily="18" charset="0"/>
              </a:rPr>
              <a:t>1</a:t>
            </a:r>
            <a:r>
              <a:rPr lang="el-GR" sz="1400" dirty="0">
                <a:solidFill>
                  <a:srgbClr val="0070C0"/>
                </a:solidFill>
                <a:latin typeface="Times New Roman" panose="02020603050405020304" pitchFamily="18" charset="0"/>
                <a:cs typeface="Times New Roman" panose="02020603050405020304" pitchFamily="18" charset="0"/>
              </a:rPr>
              <a:t>73.)</a:t>
            </a:r>
            <a:endParaRPr lang="el-GR" sz="1400" b="1" dirty="0">
              <a:solidFill>
                <a:srgbClr val="0070C0"/>
              </a:solidFill>
              <a:latin typeface="Times New Roman" panose="02020603050405020304" pitchFamily="18" charset="0"/>
              <a:cs typeface="Times New Roman" panose="02020603050405020304" pitchFamily="18" charset="0"/>
            </a:endParaRP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77859" y="1794029"/>
            <a:ext cx="6436694" cy="44732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756943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873322" y="244158"/>
            <a:ext cx="8435082" cy="1339850"/>
          </a:xfrm>
        </p:spPr>
        <p:txBody>
          <a:bodyPr>
            <a:noAutofit/>
          </a:bodyPr>
          <a:lstStyle/>
          <a:p>
            <a:r>
              <a:rPr lang="el-GR" sz="4000" b="1" dirty="0">
                <a:solidFill>
                  <a:srgbClr val="0070C0"/>
                </a:solidFill>
                <a:latin typeface="Times New Roman" panose="02020603050405020304" pitchFamily="18" charset="0"/>
                <a:cs typeface="Times New Roman" panose="02020603050405020304" pitchFamily="18" charset="0"/>
              </a:rPr>
              <a:t>Η διάταξη των κατώτερων πλανητών</a:t>
            </a:r>
            <a:endParaRPr lang="el-GR" sz="4000" dirty="0">
              <a:latin typeface="Times New Roman" panose="02020603050405020304" pitchFamily="18" charset="0"/>
              <a:cs typeface="Times New Roman" panose="02020603050405020304" pitchFamily="18" charset="0"/>
            </a:endParaRPr>
          </a:p>
        </p:txBody>
      </p:sp>
      <p:sp>
        <p:nvSpPr>
          <p:cNvPr id="4" name="Θέση περιεχομένου 3"/>
          <p:cNvSpPr>
            <a:spLocks noGrp="1"/>
          </p:cNvSpPr>
          <p:nvPr>
            <p:ph sz="half" idx="2"/>
          </p:nvPr>
        </p:nvSpPr>
        <p:spPr>
          <a:xfrm>
            <a:off x="5431095" y="1765005"/>
            <a:ext cx="4877311" cy="4644848"/>
          </a:xfrm>
        </p:spPr>
        <p:txBody>
          <a:bodyPr>
            <a:noAutofit/>
          </a:bodyPr>
          <a:lstStyle/>
          <a:p>
            <a:pPr marL="85725" indent="-85725"/>
            <a:r>
              <a:rPr lang="el-GR" sz="1500" dirty="0">
                <a:latin typeface="Times New Roman" panose="02020603050405020304" pitchFamily="18" charset="0"/>
                <a:cs typeface="Times New Roman" panose="02020603050405020304" pitchFamily="18" charset="0"/>
              </a:rPr>
              <a:t>«Είναι γνωστό ότι η Αφροδίτη εκτελεί ανάδρομη κίνηση κάθε 584 μέρες. Αφού η ανάδρομη κίνηση μπορεί να παρατηρηθεί μόνο όταν η Αφροδίτη προσπερνά τη γη, 584 ημέρες πρέπει να είναι ο χρόνος που απαιτείται για να κάνει η Αφροδίτη μια επιπλέον περιστροφή από τη γη στην κοινή τους διαδρομή γύρω από τον ήλιο. Τώρα σε 584 ημέρες η γη έχει διασχίσει την τροχιά της 584/365 (</a:t>
            </a:r>
            <a:r>
              <a:rPr lang="en-US" sz="1500" dirty="0">
                <a:latin typeface="Times New Roman" panose="02020603050405020304" pitchFamily="18" charset="0"/>
                <a:cs typeface="Times New Roman" panose="02020603050405020304" pitchFamily="18" charset="0"/>
              </a:rPr>
              <a:t> </a:t>
            </a:r>
            <a:r>
              <a:rPr lang="el-GR" sz="1500" dirty="0">
                <a:latin typeface="Times New Roman" panose="02020603050405020304" pitchFamily="18" charset="0"/>
                <a:cs typeface="Times New Roman" panose="02020603050405020304" pitchFamily="18" charset="0"/>
              </a:rPr>
              <a:t>≈</a:t>
            </a:r>
            <a:r>
              <a:rPr lang="en-US" sz="1500" dirty="0">
                <a:latin typeface="Times New Roman" panose="02020603050405020304" pitchFamily="18" charset="0"/>
                <a:cs typeface="Times New Roman" panose="02020603050405020304" pitchFamily="18" charset="0"/>
              </a:rPr>
              <a:t> </a:t>
            </a:r>
            <a:r>
              <a:rPr lang="el-GR" sz="1500" dirty="0">
                <a:latin typeface="Times New Roman" panose="02020603050405020304" pitchFamily="18" charset="0"/>
                <a:cs typeface="Times New Roman" panose="02020603050405020304" pitchFamily="18" charset="0"/>
              </a:rPr>
              <a:t>1 219/365) φορές. Δεδομένου ότι η Αφροδίτη έχει προσπεράσει τη γη μία φορά κατά τη διάρκεια αυτού του διαστήματος, πρέπει να έχει διαγράψει την τροχιά της 2 219/365 (949/365) φορές σε μόλις 584 ημέρες. Αλλά ένας πλανήτης που διαγράφει την τροχιά του 949/365 φορές σε 584 ημέρες πρέπει να χρειάζεται 584x365/949 (= 225) ημέρες για να διαγράψει την τροχιά του μία φορά. Επομένως, δεδομένου ότι η περίοδος της Αφροδίτης, 225 ημέρες, είναι μικρότερη από της γης, η τροχιά της Αφροδίτης πρέπει να είναι στο εσωτερικό της τροχιάς της γης ... Ένας παρόμοιος υπολογισμός τοποθετεί την τροχιά του Ερμή στο εσωτερικό της τροχιάς της Αφροδίτης και πλησιέστερα στον ήλιο» (</a:t>
            </a:r>
            <a:r>
              <a:rPr lang="el-GR" sz="1500" dirty="0" err="1">
                <a:latin typeface="Times New Roman" panose="02020603050405020304" pitchFamily="18" charset="0"/>
                <a:cs typeface="Times New Roman" panose="02020603050405020304" pitchFamily="18" charset="0"/>
              </a:rPr>
              <a:t>Kuhn</a:t>
            </a:r>
            <a:r>
              <a:rPr lang="el-GR" sz="1500" dirty="0">
                <a:latin typeface="Times New Roman" panose="02020603050405020304" pitchFamily="18" charset="0"/>
                <a:cs typeface="Times New Roman" panose="02020603050405020304" pitchFamily="18" charset="0"/>
              </a:rPr>
              <a:t>, </a:t>
            </a:r>
            <a:r>
              <a:rPr lang="en-US" sz="1500" i="1" dirty="0">
                <a:latin typeface="Times New Roman" panose="02020603050405020304" pitchFamily="18" charset="0"/>
                <a:cs typeface="Times New Roman" panose="02020603050405020304" pitchFamily="18" charset="0"/>
              </a:rPr>
              <a:t>The Copernican Revolution</a:t>
            </a:r>
            <a:r>
              <a:rPr lang="el-GR" sz="1500" dirty="0">
                <a:latin typeface="Times New Roman" panose="02020603050405020304" pitchFamily="18" charset="0"/>
                <a:cs typeface="Times New Roman" panose="02020603050405020304" pitchFamily="18" charset="0"/>
              </a:rPr>
              <a:t>,</a:t>
            </a:r>
            <a:r>
              <a:rPr lang="en-US" sz="1500" dirty="0">
                <a:latin typeface="Times New Roman" panose="02020603050405020304" pitchFamily="18" charset="0"/>
                <a:cs typeface="Times New Roman" panose="02020603050405020304" pitchFamily="18" charset="0"/>
              </a:rPr>
              <a:t> </a:t>
            </a:r>
            <a:r>
              <a:rPr lang="el-GR" sz="1500" dirty="0">
                <a:latin typeface="Times New Roman" panose="02020603050405020304" pitchFamily="18" charset="0"/>
                <a:cs typeface="Times New Roman" panose="02020603050405020304" pitchFamily="18" charset="0"/>
              </a:rPr>
              <a:t>σελ. 174).</a:t>
            </a:r>
          </a:p>
        </p:txBody>
      </p:sp>
      <p:pic>
        <p:nvPicPr>
          <p:cNvPr id="1026"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873322" y="2392327"/>
            <a:ext cx="3557772" cy="3453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855121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676400" y="274638"/>
            <a:ext cx="8839200" cy="868362"/>
          </a:xfrm>
        </p:spPr>
        <p:txBody>
          <a:bodyPr>
            <a:noAutofit/>
          </a:bodyPr>
          <a:lstStyle/>
          <a:p>
            <a:r>
              <a:rPr lang="en-US" sz="2800" b="1" dirty="0">
                <a:solidFill>
                  <a:srgbClr val="0070C0"/>
                </a:solidFill>
                <a:latin typeface="Times New Roman" panose="02020603050405020304" pitchFamily="18" charset="0"/>
                <a:cs typeface="Times New Roman" panose="02020603050405020304" pitchFamily="18" charset="0"/>
              </a:rPr>
              <a:t>T</a:t>
            </a:r>
            <a:r>
              <a:rPr lang="el-GR" sz="2800" b="1" dirty="0">
                <a:solidFill>
                  <a:srgbClr val="0070C0"/>
                </a:solidFill>
                <a:latin typeface="Times New Roman" panose="02020603050405020304" pitchFamily="18" charset="0"/>
                <a:cs typeface="Times New Roman" panose="02020603050405020304" pitchFamily="18" charset="0"/>
              </a:rPr>
              <a:t>α σχετικά μεγέθη των τροχιών των πλανητών</a:t>
            </a:r>
            <a:br>
              <a:rPr lang="en-US" b="1" dirty="0">
                <a:solidFill>
                  <a:srgbClr val="0070C0"/>
                </a:solidFill>
                <a:latin typeface="Times New Roman" panose="02020603050405020304" pitchFamily="18" charset="0"/>
                <a:cs typeface="Times New Roman" panose="02020603050405020304" pitchFamily="18" charset="0"/>
              </a:rPr>
            </a:br>
            <a:r>
              <a:rPr lang="el-GR" sz="1200" dirty="0">
                <a:solidFill>
                  <a:srgbClr val="0070C0"/>
                </a:solidFill>
                <a:latin typeface="Times New Roman" panose="02020603050405020304" pitchFamily="18" charset="0"/>
                <a:cs typeface="Times New Roman" panose="02020603050405020304" pitchFamily="18" charset="0"/>
              </a:rPr>
              <a:t>(Το σχήμα είναι από το βιβλίο του </a:t>
            </a:r>
            <a:r>
              <a:rPr lang="en-US" sz="1200" dirty="0">
                <a:solidFill>
                  <a:srgbClr val="0070C0"/>
                </a:solidFill>
                <a:latin typeface="Times New Roman" panose="02020603050405020304" pitchFamily="18" charset="0"/>
                <a:cs typeface="Times New Roman" panose="02020603050405020304" pitchFamily="18" charset="0"/>
              </a:rPr>
              <a:t>Kuhn, </a:t>
            </a:r>
            <a:r>
              <a:rPr lang="en-US" sz="1200" i="1" dirty="0">
                <a:solidFill>
                  <a:srgbClr val="0070C0"/>
                </a:solidFill>
                <a:latin typeface="Times New Roman" panose="02020603050405020304" pitchFamily="18" charset="0"/>
                <a:cs typeface="Times New Roman" panose="02020603050405020304" pitchFamily="18" charset="0"/>
              </a:rPr>
              <a:t>The Copernican Revolution</a:t>
            </a:r>
            <a:r>
              <a:rPr lang="en-US" sz="1200" dirty="0">
                <a:solidFill>
                  <a:srgbClr val="0070C0"/>
                </a:solidFill>
                <a:latin typeface="Times New Roman" panose="02020603050405020304" pitchFamily="18" charset="0"/>
                <a:cs typeface="Times New Roman" panose="02020603050405020304" pitchFamily="18" charset="0"/>
              </a:rPr>
              <a:t>, </a:t>
            </a:r>
            <a:r>
              <a:rPr lang="el-GR" sz="1200" dirty="0">
                <a:solidFill>
                  <a:srgbClr val="0070C0"/>
                </a:solidFill>
                <a:latin typeface="Times New Roman" panose="02020603050405020304" pitchFamily="18" charset="0"/>
                <a:cs typeface="Times New Roman" panose="02020603050405020304" pitchFamily="18" charset="0"/>
              </a:rPr>
              <a:t>σελ. </a:t>
            </a:r>
            <a:r>
              <a:rPr lang="en-US" sz="1200" dirty="0">
                <a:solidFill>
                  <a:srgbClr val="0070C0"/>
                </a:solidFill>
                <a:latin typeface="Times New Roman" panose="02020603050405020304" pitchFamily="18" charset="0"/>
                <a:cs typeface="Times New Roman" panose="02020603050405020304" pitchFamily="18" charset="0"/>
              </a:rPr>
              <a:t>176</a:t>
            </a:r>
            <a:r>
              <a:rPr lang="el-GR" sz="1200" dirty="0">
                <a:solidFill>
                  <a:srgbClr val="0070C0"/>
                </a:solidFill>
                <a:latin typeface="Times New Roman" panose="02020603050405020304" pitchFamily="18" charset="0"/>
                <a:cs typeface="Times New Roman" panose="02020603050405020304" pitchFamily="18" charset="0"/>
              </a:rPr>
              <a:t>.)</a:t>
            </a:r>
            <a:endParaRPr lang="el-GR" sz="1200" b="1" dirty="0">
              <a:latin typeface="Times New Roman" panose="02020603050405020304" pitchFamily="18" charset="0"/>
              <a:cs typeface="Times New Roman" panose="02020603050405020304" pitchFamily="18" charset="0"/>
            </a:endParaRP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93870" y="2054832"/>
            <a:ext cx="8425001" cy="40804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480760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676400" y="244158"/>
            <a:ext cx="8839200" cy="594042"/>
          </a:xfrm>
        </p:spPr>
        <p:txBody>
          <a:bodyPr>
            <a:normAutofit/>
          </a:bodyPr>
          <a:lstStyle/>
          <a:p>
            <a:r>
              <a:rPr lang="el-GR" sz="3200" b="1" dirty="0">
                <a:solidFill>
                  <a:srgbClr val="0070C0"/>
                </a:solidFill>
                <a:latin typeface="Times New Roman" panose="02020603050405020304" pitchFamily="18" charset="0"/>
                <a:ea typeface="ＭＳ Ｐゴシック" charset="0"/>
                <a:cs typeface="Times New Roman" panose="02020603050405020304" pitchFamily="18" charset="0"/>
              </a:rPr>
              <a:t>Πλεονεκτήματα του Κοπερνίκειου Συστήματος</a:t>
            </a:r>
            <a:endParaRPr lang="el-GR" sz="3200"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1752600" y="1066800"/>
            <a:ext cx="8763000" cy="5547042"/>
          </a:xfrm>
        </p:spPr>
        <p:txBody>
          <a:bodyPr>
            <a:noAutofit/>
          </a:bodyPr>
          <a:lstStyle/>
          <a:p>
            <a:pPr marL="180975" indent="-180975">
              <a:spcBef>
                <a:spcPts val="600"/>
              </a:spcBef>
            </a:pPr>
            <a:r>
              <a:rPr lang="el-GR" sz="2800" dirty="0">
                <a:latin typeface="Times New Roman" panose="02020603050405020304" pitchFamily="18" charset="0"/>
                <a:cs typeface="Times New Roman" panose="02020603050405020304" pitchFamily="18" charset="0"/>
              </a:rPr>
              <a:t>Ήταν </a:t>
            </a:r>
            <a:r>
              <a:rPr lang="el-GR" sz="2800" b="1" dirty="0">
                <a:latin typeface="Times New Roman" panose="02020603050405020304" pitchFamily="18" charset="0"/>
                <a:cs typeface="Times New Roman" panose="02020603050405020304" pitchFamily="18" charset="0"/>
              </a:rPr>
              <a:t>ποιοτικά απλούστερο</a:t>
            </a:r>
            <a:r>
              <a:rPr lang="el-GR" sz="2800" dirty="0">
                <a:latin typeface="Times New Roman" panose="02020603050405020304" pitchFamily="18" charset="0"/>
                <a:cs typeface="Times New Roman" panose="02020603050405020304" pitchFamily="18" charset="0"/>
              </a:rPr>
              <a:t>.</a:t>
            </a:r>
          </a:p>
          <a:p>
            <a:pPr marL="409575" lvl="2" indent="-180975"/>
            <a:r>
              <a:rPr lang="el-GR" sz="2000" dirty="0">
                <a:latin typeface="Times New Roman" panose="02020603050405020304" pitchFamily="18" charset="0"/>
                <a:cs typeface="Times New Roman" panose="02020603050405020304" pitchFamily="18" charset="0"/>
              </a:rPr>
              <a:t>Εξηγούσε χωρίς </a:t>
            </a:r>
            <a:r>
              <a:rPr lang="el-GR" sz="2000" dirty="0" err="1">
                <a:latin typeface="Times New Roman" panose="02020603050405020304" pitchFamily="18" charset="0"/>
                <a:cs typeface="Times New Roman" panose="02020603050405020304" pitchFamily="18" charset="0"/>
              </a:rPr>
              <a:t>επίκυκλους</a:t>
            </a:r>
            <a:r>
              <a:rPr lang="el-GR" sz="2000" dirty="0">
                <a:latin typeface="Times New Roman" panose="02020603050405020304" pitchFamily="18" charset="0"/>
                <a:cs typeface="Times New Roman" panose="02020603050405020304" pitchFamily="18" charset="0"/>
              </a:rPr>
              <a:t> την ανάδρομη κίνηση των πλανητών και τη μεταβολή στη φωτεινότητα τους.</a:t>
            </a:r>
          </a:p>
          <a:p>
            <a:pPr marL="409575" lvl="2" indent="-180975"/>
            <a:r>
              <a:rPr lang="el-GR" sz="2000" dirty="0">
                <a:latin typeface="Times New Roman" panose="02020603050405020304" pitchFamily="18" charset="0"/>
                <a:ea typeface="ＭＳ Ｐゴシック" charset="0"/>
                <a:cs typeface="Times New Roman" panose="02020603050405020304" pitchFamily="18" charset="0"/>
              </a:rPr>
              <a:t>Εξηγούσε χωρίς αυθαίρετες παραδοχές το γεγονός ότι ο Ερμής και η Αφροδίτη δεν απομακρύνονται από τον ήλιο.</a:t>
            </a:r>
          </a:p>
          <a:p>
            <a:pPr marL="409575" lvl="2" indent="-180975"/>
            <a:r>
              <a:rPr lang="el-GR" sz="2000" dirty="0">
                <a:latin typeface="Times New Roman" panose="02020603050405020304" pitchFamily="18" charset="0"/>
                <a:ea typeface="ＭＳ Ｐゴシック" charset="0"/>
                <a:cs typeface="Times New Roman" panose="02020603050405020304" pitchFamily="18" charset="0"/>
              </a:rPr>
              <a:t>Απέφευγε τον εξισωτή.</a:t>
            </a:r>
          </a:p>
          <a:p>
            <a:pPr marL="180975" indent="-180975">
              <a:spcBef>
                <a:spcPts val="600"/>
              </a:spcBef>
            </a:pPr>
            <a:r>
              <a:rPr lang="el-GR" sz="2800" dirty="0">
                <a:latin typeface="Times New Roman" panose="02020603050405020304" pitchFamily="18" charset="0"/>
                <a:ea typeface="ＭＳ Ｐゴシック" charset="0"/>
                <a:cs typeface="Times New Roman" panose="02020603050405020304" pitchFamily="18" charset="0"/>
              </a:rPr>
              <a:t>Ήταν πιο </a:t>
            </a:r>
            <a:r>
              <a:rPr lang="el-GR" sz="2800" b="1" dirty="0">
                <a:latin typeface="Times New Roman" panose="02020603050405020304" pitchFamily="18" charset="0"/>
                <a:ea typeface="ＭＳ Ｐゴシック" charset="0"/>
                <a:cs typeface="Times New Roman" panose="02020603050405020304" pitchFamily="18" charset="0"/>
              </a:rPr>
              <a:t>συνεκτικό</a:t>
            </a:r>
            <a:r>
              <a:rPr lang="el-GR" sz="2800" dirty="0">
                <a:latin typeface="Times New Roman" panose="02020603050405020304" pitchFamily="18" charset="0"/>
                <a:ea typeface="ＭＳ Ｐゴシック" charset="0"/>
                <a:cs typeface="Times New Roman" panose="02020603050405020304" pitchFamily="18" charset="0"/>
              </a:rPr>
              <a:t> (αρμονικό)</a:t>
            </a:r>
            <a:r>
              <a:rPr lang="en-US" sz="2800" dirty="0">
                <a:latin typeface="Times New Roman" panose="02020603050405020304" pitchFamily="18" charset="0"/>
                <a:ea typeface="ＭＳ Ｐゴシック" charset="0"/>
                <a:cs typeface="Times New Roman" panose="02020603050405020304" pitchFamily="18" charset="0"/>
              </a:rPr>
              <a:t>.</a:t>
            </a:r>
            <a:endParaRPr lang="el-GR" sz="2800" dirty="0">
              <a:latin typeface="Times New Roman" panose="02020603050405020304" pitchFamily="18" charset="0"/>
              <a:ea typeface="ＭＳ Ｐゴシック" charset="0"/>
              <a:cs typeface="Times New Roman" panose="02020603050405020304" pitchFamily="18" charset="0"/>
            </a:endParaRPr>
          </a:p>
          <a:p>
            <a:pPr marL="417513" lvl="1" indent="-180975"/>
            <a:r>
              <a:rPr lang="el-GR" sz="2400" dirty="0">
                <a:latin typeface="Times New Roman" panose="02020603050405020304" pitchFamily="18" charset="0"/>
                <a:ea typeface="ＭＳ Ｐゴシック" charset="0"/>
                <a:cs typeface="Times New Roman" panose="02020603050405020304" pitchFamily="18" charset="0"/>
              </a:rPr>
              <a:t>Προσδιόριζε τη διάταξη των πλανητών και τα μεγέθη των τροχιών τους, στοιχεία που στο </a:t>
            </a:r>
            <a:r>
              <a:rPr lang="el-GR" sz="2400" dirty="0" err="1">
                <a:latin typeface="Times New Roman" panose="02020603050405020304" pitchFamily="18" charset="0"/>
                <a:ea typeface="ＭＳ Ｐゴシック" charset="0"/>
                <a:cs typeface="Times New Roman" panose="02020603050405020304" pitchFamily="18" charset="0"/>
              </a:rPr>
              <a:t>Πτολεμαϊκό</a:t>
            </a:r>
            <a:r>
              <a:rPr lang="el-GR" sz="2400" dirty="0">
                <a:latin typeface="Times New Roman" panose="02020603050405020304" pitchFamily="18" charset="0"/>
                <a:ea typeface="ＭＳ Ｐゴシック" charset="0"/>
                <a:cs typeface="Times New Roman" panose="02020603050405020304" pitchFamily="18" charset="0"/>
              </a:rPr>
              <a:t> σύστημα ήταν αυθαίρετα.</a:t>
            </a:r>
          </a:p>
          <a:p>
            <a:pPr marL="180975" indent="-180975">
              <a:spcBef>
                <a:spcPts val="600"/>
              </a:spcBef>
            </a:pPr>
            <a:r>
              <a:rPr lang="el-GR" sz="2800" dirty="0">
                <a:latin typeface="Times New Roman" panose="02020603050405020304" pitchFamily="18" charset="0"/>
                <a:ea typeface="ＭＳ Ｐゴシック" charset="0"/>
                <a:cs typeface="Times New Roman" panose="02020603050405020304" pitchFamily="18" charset="0"/>
              </a:rPr>
              <a:t>Είχε ένα </a:t>
            </a:r>
            <a:r>
              <a:rPr lang="el-GR" sz="2800" b="1" dirty="0">
                <a:latin typeface="Times New Roman" panose="02020603050405020304" pitchFamily="18" charset="0"/>
                <a:ea typeface="ＭＳ Ｐゴシック" charset="0"/>
                <a:cs typeface="Times New Roman" panose="02020603050405020304" pitchFamily="18" charset="0"/>
              </a:rPr>
              <a:t>μεταφυσικό </a:t>
            </a:r>
            <a:r>
              <a:rPr lang="el-GR" sz="2800" dirty="0">
                <a:latin typeface="Times New Roman" panose="02020603050405020304" pitchFamily="18" charset="0"/>
                <a:ea typeface="ＭＳ Ｐゴシック" charset="0"/>
                <a:cs typeface="Times New Roman" panose="02020603050405020304" pitchFamily="18" charset="0"/>
              </a:rPr>
              <a:t>προτέρημα:</a:t>
            </a:r>
            <a:r>
              <a:rPr lang="en-US" sz="2800" dirty="0">
                <a:latin typeface="Times New Roman" panose="02020603050405020304" pitchFamily="18" charset="0"/>
                <a:ea typeface="ＭＳ Ｐゴシック" charset="0"/>
                <a:cs typeface="Times New Roman" panose="02020603050405020304" pitchFamily="18" charset="0"/>
              </a:rPr>
              <a:t> </a:t>
            </a:r>
            <a:r>
              <a:rPr lang="el-GR" sz="2800" dirty="0">
                <a:latin typeface="Times New Roman" panose="02020603050405020304" pitchFamily="18" charset="0"/>
                <a:ea typeface="ＭＳ Ｐゴシック" charset="0"/>
                <a:cs typeface="Times New Roman" panose="02020603050405020304" pitchFamily="18" charset="0"/>
              </a:rPr>
              <a:t>την κεντρική θέση του ήλιου.</a:t>
            </a:r>
          </a:p>
          <a:p>
            <a:pPr marL="180975" indent="-180975">
              <a:spcBef>
                <a:spcPts val="600"/>
              </a:spcBef>
            </a:pPr>
            <a:r>
              <a:rPr lang="el-GR" sz="2800" dirty="0">
                <a:latin typeface="Times New Roman" panose="02020603050405020304" pitchFamily="18" charset="0"/>
                <a:cs typeface="Times New Roman" panose="02020603050405020304" pitchFamily="18" charset="0"/>
              </a:rPr>
              <a:t>Ωστόσο, </a:t>
            </a:r>
            <a:r>
              <a:rPr lang="el-GR" sz="2800" b="1" dirty="0">
                <a:latin typeface="Times New Roman" panose="02020603050405020304" pitchFamily="18" charset="0"/>
                <a:cs typeface="Times New Roman" panose="02020603050405020304" pitchFamily="18" charset="0"/>
              </a:rPr>
              <a:t>από ποσοτική άποψη</a:t>
            </a:r>
            <a:r>
              <a:rPr lang="el-GR" sz="2800" dirty="0">
                <a:latin typeface="Times New Roman" panose="02020603050405020304" pitchFamily="18" charset="0"/>
                <a:cs typeface="Times New Roman" panose="02020603050405020304" pitchFamily="18" charset="0"/>
              </a:rPr>
              <a:t> το Κοπερνίκειο σύστημα δεν υπερτερούσε του </a:t>
            </a:r>
            <a:r>
              <a:rPr lang="el-GR" sz="2800" dirty="0" err="1">
                <a:latin typeface="Times New Roman" panose="02020603050405020304" pitchFamily="18" charset="0"/>
                <a:cs typeface="Times New Roman" panose="02020603050405020304" pitchFamily="18" charset="0"/>
              </a:rPr>
              <a:t>Πτολεμαϊκού</a:t>
            </a:r>
            <a:r>
              <a:rPr lang="el-GR" sz="2800" dirty="0">
                <a:latin typeface="Times New Roman" panose="02020603050405020304" pitchFamily="18" charset="0"/>
                <a:cs typeface="Times New Roman" panose="02020603050405020304" pitchFamily="18" charset="0"/>
              </a:rPr>
              <a:t> σε απλότητα.</a:t>
            </a:r>
          </a:p>
        </p:txBody>
      </p:sp>
    </p:spTree>
    <p:extLst>
      <p:ext uri="{BB962C8B-B14F-4D97-AF65-F5344CB8AC3E}">
        <p14:creationId xmlns:p14="http://schemas.microsoft.com/office/powerpoint/2010/main" val="3570724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676400" y="244158"/>
            <a:ext cx="8839200" cy="517842"/>
          </a:xfrm>
        </p:spPr>
        <p:txBody>
          <a:bodyPr>
            <a:noAutofit/>
          </a:bodyPr>
          <a:lstStyle/>
          <a:p>
            <a:r>
              <a:rPr lang="el-GR" sz="3200" b="1" dirty="0">
                <a:solidFill>
                  <a:srgbClr val="0070C0"/>
                </a:solidFill>
                <a:latin typeface="Times New Roman" panose="02020603050405020304" pitchFamily="18" charset="0"/>
                <a:ea typeface="ＭＳ Ｐゴシック" charset="0"/>
                <a:cs typeface="Times New Roman" panose="02020603050405020304" pitchFamily="18" charset="0"/>
              </a:rPr>
              <a:t>Μειονεκτήματα του Κοπερνίκειου Συστήματος</a:t>
            </a:r>
            <a:endParaRPr lang="el-GR" sz="3200" b="1" dirty="0">
              <a:solidFill>
                <a:srgbClr val="0070C0"/>
              </a:solidFill>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1905000" y="990600"/>
            <a:ext cx="8382000" cy="5623242"/>
          </a:xfrm>
        </p:spPr>
        <p:txBody>
          <a:bodyPr>
            <a:normAutofit fontScale="85000" lnSpcReduction="20000"/>
          </a:bodyPr>
          <a:lstStyle/>
          <a:p>
            <a:pPr>
              <a:spcBef>
                <a:spcPts val="600"/>
              </a:spcBef>
              <a:spcAft>
                <a:spcPts val="600"/>
              </a:spcAft>
            </a:pPr>
            <a:r>
              <a:rPr lang="el-GR" sz="2800" dirty="0">
                <a:latin typeface="Times New Roman" panose="02020603050405020304" pitchFamily="18" charset="0"/>
                <a:ea typeface="ＭＳ Ｐゴシック" charset="0"/>
                <a:cs typeface="Times New Roman" panose="02020603050405020304" pitchFamily="18" charset="0"/>
              </a:rPr>
              <a:t>Αντιμετώπιζε τις δυσκολίες που είχαν επισημάνει ο Αριστοτέλης και ο Πτολεμαίος:</a:t>
            </a:r>
          </a:p>
          <a:p>
            <a:pPr lvl="1">
              <a:spcBef>
                <a:spcPts val="600"/>
              </a:spcBef>
              <a:spcAft>
                <a:spcPts val="600"/>
              </a:spcAft>
            </a:pPr>
            <a:r>
              <a:rPr lang="el-GR" dirty="0">
                <a:solidFill>
                  <a:schemeClr val="tx1"/>
                </a:solidFill>
                <a:latin typeface="Times New Roman" panose="02020603050405020304" pitchFamily="18" charset="0"/>
                <a:cs typeface="Times New Roman" panose="02020603050405020304" pitchFamily="18" charset="0"/>
              </a:rPr>
              <a:t>Προβλήματα </a:t>
            </a:r>
            <a:r>
              <a:rPr lang="el-GR" b="1" dirty="0">
                <a:solidFill>
                  <a:schemeClr val="tx1"/>
                </a:solidFill>
                <a:latin typeface="Times New Roman" panose="02020603050405020304" pitchFamily="18" charset="0"/>
                <a:cs typeface="Times New Roman" panose="02020603050405020304" pitchFamily="18" charset="0"/>
              </a:rPr>
              <a:t>φυσικής</a:t>
            </a:r>
            <a:r>
              <a:rPr lang="el-GR" dirty="0">
                <a:solidFill>
                  <a:schemeClr val="tx1"/>
                </a:solidFill>
                <a:latin typeface="Times New Roman" panose="02020603050405020304" pitchFamily="18" charset="0"/>
                <a:cs typeface="Times New Roman" panose="02020603050405020304" pitchFamily="18" charset="0"/>
              </a:rPr>
              <a:t> υφής:</a:t>
            </a:r>
          </a:p>
          <a:p>
            <a:pPr lvl="2">
              <a:spcBef>
                <a:spcPts val="600"/>
              </a:spcBef>
              <a:spcAft>
                <a:spcPts val="600"/>
              </a:spcAft>
            </a:pPr>
            <a:r>
              <a:rPr lang="el-GR" dirty="0">
                <a:solidFill>
                  <a:schemeClr val="tx1"/>
                </a:solidFill>
                <a:latin typeface="Times New Roman" panose="02020603050405020304" pitchFamily="18" charset="0"/>
                <a:cs typeface="Times New Roman" panose="02020603050405020304" pitchFamily="18" charset="0"/>
              </a:rPr>
              <a:t>Τι προκαλεί την κίνηση της γης;</a:t>
            </a:r>
          </a:p>
          <a:p>
            <a:pPr lvl="2">
              <a:spcBef>
                <a:spcPts val="600"/>
              </a:spcBef>
              <a:spcAft>
                <a:spcPts val="600"/>
              </a:spcAft>
            </a:pPr>
            <a:r>
              <a:rPr lang="el-GR" dirty="0">
                <a:solidFill>
                  <a:schemeClr val="tx1"/>
                </a:solidFill>
                <a:latin typeface="Times New Roman" panose="02020603050405020304" pitchFamily="18" charset="0"/>
                <a:cs typeface="Times New Roman" panose="02020603050405020304" pitchFamily="18" charset="0"/>
              </a:rPr>
              <a:t>Η κεντρόφυγος δύναμη θα έκανε τη γη κομματάκια.</a:t>
            </a:r>
          </a:p>
          <a:p>
            <a:pPr lvl="2">
              <a:spcBef>
                <a:spcPts val="600"/>
              </a:spcBef>
              <a:spcAft>
                <a:spcPts val="600"/>
              </a:spcAft>
            </a:pPr>
            <a:r>
              <a:rPr lang="el-GR" dirty="0">
                <a:solidFill>
                  <a:schemeClr val="tx1"/>
                </a:solidFill>
                <a:latin typeface="Times New Roman" panose="02020603050405020304" pitchFamily="18" charset="0"/>
                <a:cs typeface="Times New Roman" panose="02020603050405020304" pitchFamily="18" charset="0"/>
              </a:rPr>
              <a:t>Συνεχής και δυνατός άνεμος θα φυσούσε προς τα δυτικά.</a:t>
            </a:r>
          </a:p>
          <a:p>
            <a:pPr lvl="2">
              <a:spcBef>
                <a:spcPts val="600"/>
              </a:spcBef>
              <a:spcAft>
                <a:spcPts val="600"/>
              </a:spcAft>
            </a:pPr>
            <a:r>
              <a:rPr lang="el-GR" dirty="0">
                <a:solidFill>
                  <a:schemeClr val="tx1"/>
                </a:solidFill>
                <a:latin typeface="Times New Roman" panose="02020603050405020304" pitchFamily="18" charset="0"/>
                <a:cs typeface="Times New Roman" panose="02020603050405020304" pitchFamily="18" charset="0"/>
              </a:rPr>
              <a:t>Ένα βλήμα θα έπρεπ</a:t>
            </a:r>
            <a:r>
              <a:rPr lang="el-GR" dirty="0">
                <a:latin typeface="Times New Roman" panose="02020603050405020304" pitchFamily="18" charset="0"/>
                <a:cs typeface="Times New Roman" panose="02020603050405020304" pitchFamily="18" charset="0"/>
              </a:rPr>
              <a:t>ε να είχε διαφορετική ταχύτητα σε διαφορετικές κατευθύνσεις.</a:t>
            </a:r>
            <a:endParaRPr lang="el-GR" dirty="0">
              <a:solidFill>
                <a:schemeClr val="tx1"/>
              </a:solidFill>
              <a:latin typeface="Times New Roman" panose="02020603050405020304" pitchFamily="18" charset="0"/>
              <a:cs typeface="Times New Roman" panose="02020603050405020304" pitchFamily="18" charset="0"/>
            </a:endParaRPr>
          </a:p>
          <a:p>
            <a:pPr lvl="1" eaLnBrk="0" fontAlgn="base" hangingPunct="0">
              <a:spcBef>
                <a:spcPts val="600"/>
              </a:spcBef>
              <a:spcAft>
                <a:spcPts val="600"/>
              </a:spcAft>
              <a:buFont typeface="Arial" charset="0"/>
              <a:buChar char="–"/>
              <a:defRPr/>
            </a:pPr>
            <a:r>
              <a:rPr lang="el-GR" dirty="0">
                <a:solidFill>
                  <a:prstClr val="black"/>
                </a:solidFill>
                <a:latin typeface="Times New Roman" panose="02020603050405020304" pitchFamily="18" charset="0"/>
                <a:cs typeface="Times New Roman" panose="02020603050405020304" pitchFamily="18" charset="0"/>
              </a:rPr>
              <a:t>Προβλήματα </a:t>
            </a:r>
            <a:r>
              <a:rPr lang="el-GR" b="1" dirty="0">
                <a:solidFill>
                  <a:prstClr val="black"/>
                </a:solidFill>
                <a:latin typeface="Times New Roman" panose="02020603050405020304" pitchFamily="18" charset="0"/>
                <a:cs typeface="Times New Roman" panose="02020603050405020304" pitchFamily="18" charset="0"/>
              </a:rPr>
              <a:t>κοσμολογικής</a:t>
            </a:r>
            <a:r>
              <a:rPr lang="el-GR" dirty="0">
                <a:solidFill>
                  <a:prstClr val="black"/>
                </a:solidFill>
                <a:latin typeface="Times New Roman" panose="02020603050405020304" pitchFamily="18" charset="0"/>
                <a:cs typeface="Times New Roman" panose="02020603050405020304" pitchFamily="18" charset="0"/>
              </a:rPr>
              <a:t> υφής:</a:t>
            </a:r>
          </a:p>
          <a:p>
            <a:pPr lvl="2" eaLnBrk="0" fontAlgn="base" hangingPunct="0">
              <a:spcBef>
                <a:spcPts val="600"/>
              </a:spcBef>
              <a:spcAft>
                <a:spcPts val="600"/>
              </a:spcAft>
              <a:buFont typeface="Arial" charset="0"/>
              <a:buChar char="•"/>
              <a:defRPr/>
            </a:pPr>
            <a:r>
              <a:rPr lang="el-GR" sz="2600" dirty="0">
                <a:solidFill>
                  <a:prstClr val="black"/>
                </a:solidFill>
                <a:latin typeface="Times New Roman" panose="02020603050405020304" pitchFamily="18" charset="0"/>
                <a:cs typeface="Times New Roman" panose="02020603050405020304" pitchFamily="18" charset="0"/>
              </a:rPr>
              <a:t>Δεν έκανε καμία διάκριση ανάμεσα στη γη και στον ουρανό.</a:t>
            </a:r>
          </a:p>
          <a:p>
            <a:pPr lvl="1">
              <a:spcBef>
                <a:spcPts val="600"/>
              </a:spcBef>
              <a:spcAft>
                <a:spcPts val="600"/>
              </a:spcAft>
            </a:pPr>
            <a:r>
              <a:rPr lang="el-GR" dirty="0">
                <a:solidFill>
                  <a:schemeClr val="tx1"/>
                </a:solidFill>
                <a:latin typeface="Times New Roman" panose="02020603050405020304" pitchFamily="18" charset="0"/>
                <a:cs typeface="Times New Roman" panose="02020603050405020304" pitchFamily="18" charset="0"/>
              </a:rPr>
              <a:t>Προβλήματα </a:t>
            </a:r>
            <a:r>
              <a:rPr lang="el-GR" b="1" dirty="0">
                <a:solidFill>
                  <a:schemeClr val="tx1"/>
                </a:solidFill>
                <a:latin typeface="Times New Roman" panose="02020603050405020304" pitchFamily="18" charset="0"/>
                <a:cs typeface="Times New Roman" panose="02020603050405020304" pitchFamily="18" charset="0"/>
              </a:rPr>
              <a:t>αστρονομικής</a:t>
            </a:r>
            <a:r>
              <a:rPr lang="el-GR" dirty="0">
                <a:solidFill>
                  <a:schemeClr val="tx1"/>
                </a:solidFill>
                <a:latin typeface="Times New Roman" panose="02020603050405020304" pitchFamily="18" charset="0"/>
                <a:cs typeface="Times New Roman" panose="02020603050405020304" pitchFamily="18" charset="0"/>
              </a:rPr>
              <a:t> υφής:</a:t>
            </a:r>
          </a:p>
          <a:p>
            <a:pPr lvl="2">
              <a:spcBef>
                <a:spcPts val="600"/>
              </a:spcBef>
              <a:spcAft>
                <a:spcPts val="600"/>
              </a:spcAft>
            </a:pPr>
            <a:r>
              <a:rPr lang="el-GR" sz="2600" dirty="0">
                <a:latin typeface="Times New Roman" panose="02020603050405020304" pitchFamily="18" charset="0"/>
                <a:cs typeface="Times New Roman" panose="02020603050405020304" pitchFamily="18" charset="0"/>
              </a:rPr>
              <a:t>Οι αστέρες από τους οποίους απομακρύνεται η γη θα έπρεπε να φαίνονται κοντύτερα ο ένας με τον άλλο και οι αστέρες προς τους οποίους πλησιάζει θα έπρεπε να φαίνεται ότι απομακρύνονται ο ένας από τον άλλο.</a:t>
            </a:r>
            <a:endParaRPr lang="en-US"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85482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body" sz="half" idx="4294967295"/>
          </p:nvPr>
        </p:nvSpPr>
        <p:spPr>
          <a:xfrm>
            <a:off x="1676400" y="990601"/>
            <a:ext cx="8839200" cy="1114647"/>
          </a:xfrm>
        </p:spPr>
        <p:txBody>
          <a:bodyPr>
            <a:noAutofit/>
          </a:bodyPr>
          <a:lstStyle/>
          <a:p>
            <a:pPr marL="0" indent="0" algn="ctr">
              <a:buNone/>
            </a:pPr>
            <a:r>
              <a:rPr lang="el-GR" altLang="ja-JP" sz="2800" dirty="0">
                <a:latin typeface="Times New Roman" panose="02020603050405020304" pitchFamily="18" charset="0"/>
                <a:ea typeface="ＭＳ Ｐゴシック" charset="0"/>
                <a:cs typeface="Times New Roman" panose="02020603050405020304" pitchFamily="18" charset="0"/>
              </a:rPr>
              <a:t>Ένας</a:t>
            </a:r>
            <a:r>
              <a:rPr lang="el-GR" sz="2800" dirty="0">
                <a:latin typeface="Times New Roman" panose="02020603050405020304" pitchFamily="18" charset="0"/>
                <a:cs typeface="Times New Roman" panose="02020603050405020304" pitchFamily="18" charset="0"/>
              </a:rPr>
              <a:t> παρατηρητ</a:t>
            </a:r>
            <a:r>
              <a:rPr lang="el-GR" altLang="ja-JP" sz="2800" dirty="0">
                <a:latin typeface="Times New Roman" panose="02020603050405020304" pitchFamily="18" charset="0"/>
                <a:cs typeface="Times New Roman" panose="02020603050405020304" pitchFamily="18" charset="0"/>
              </a:rPr>
              <a:t>ής θα έπρεπε να διαπιστώνει μια μετρήσιμη μετατόπιση  στη φαινόμενη θέση οποιουδήποτε αστέρα.</a:t>
            </a:r>
          </a:p>
        </p:txBody>
      </p:sp>
      <p:sp>
        <p:nvSpPr>
          <p:cNvPr id="43009" name="Rectangle 2"/>
          <p:cNvSpPr>
            <a:spLocks noGrp="1" noChangeArrowheads="1"/>
          </p:cNvSpPr>
          <p:nvPr>
            <p:ph type="title" idx="4294967295"/>
          </p:nvPr>
        </p:nvSpPr>
        <p:spPr>
          <a:xfrm>
            <a:off x="1905000" y="163286"/>
            <a:ext cx="8382000" cy="674914"/>
          </a:xfrm>
        </p:spPr>
        <p:txBody>
          <a:bodyPr>
            <a:normAutofit fontScale="90000"/>
          </a:bodyPr>
          <a:lstStyle/>
          <a:p>
            <a:pPr eaLnBrk="1" hangingPunct="1"/>
            <a:r>
              <a:rPr lang="el-GR" sz="4000" b="1" dirty="0">
                <a:solidFill>
                  <a:srgbClr val="0070C0"/>
                </a:solidFill>
                <a:latin typeface="Times New Roman" panose="02020603050405020304" pitchFamily="18" charset="0"/>
                <a:ea typeface="ＭＳ Ｐゴシック" charset="0"/>
                <a:cs typeface="Times New Roman" panose="02020603050405020304" pitchFamily="18" charset="0"/>
              </a:rPr>
              <a:t>Το πρόβλημα της αστρικής παράλλαξης</a:t>
            </a:r>
            <a:br>
              <a:rPr lang="en-US" sz="4000" b="1" dirty="0">
                <a:solidFill>
                  <a:srgbClr val="0070C0"/>
                </a:solidFill>
                <a:latin typeface="Times New Roman" panose="02020603050405020304" pitchFamily="18" charset="0"/>
                <a:ea typeface="ＭＳ Ｐゴシック" charset="0"/>
                <a:cs typeface="Times New Roman" panose="02020603050405020304" pitchFamily="18" charset="0"/>
              </a:rPr>
            </a:br>
            <a:r>
              <a:rPr lang="el-GR" sz="1600" dirty="0">
                <a:solidFill>
                  <a:srgbClr val="0070C0"/>
                </a:solidFill>
                <a:latin typeface="Times New Roman" panose="02020603050405020304" pitchFamily="18" charset="0"/>
                <a:cs typeface="Times New Roman" panose="02020603050405020304" pitchFamily="18" charset="0"/>
              </a:rPr>
              <a:t>(Το σχήμα είναι από το βιβλίο του </a:t>
            </a:r>
            <a:r>
              <a:rPr lang="en-US" sz="1600" dirty="0">
                <a:solidFill>
                  <a:srgbClr val="0070C0"/>
                </a:solidFill>
                <a:latin typeface="Times New Roman" panose="02020603050405020304" pitchFamily="18" charset="0"/>
                <a:cs typeface="Times New Roman" panose="02020603050405020304" pitchFamily="18" charset="0"/>
              </a:rPr>
              <a:t>Kuhn, </a:t>
            </a:r>
            <a:r>
              <a:rPr lang="en-US" sz="1600" i="1" dirty="0">
                <a:solidFill>
                  <a:srgbClr val="0070C0"/>
                </a:solidFill>
                <a:latin typeface="Times New Roman" panose="02020603050405020304" pitchFamily="18" charset="0"/>
                <a:cs typeface="Times New Roman" panose="02020603050405020304" pitchFamily="18" charset="0"/>
              </a:rPr>
              <a:t>The Copernican Revolution</a:t>
            </a:r>
            <a:r>
              <a:rPr lang="en-US" sz="1600" dirty="0">
                <a:solidFill>
                  <a:srgbClr val="0070C0"/>
                </a:solidFill>
                <a:latin typeface="Times New Roman" panose="02020603050405020304" pitchFamily="18" charset="0"/>
                <a:cs typeface="Times New Roman" panose="02020603050405020304" pitchFamily="18" charset="0"/>
              </a:rPr>
              <a:t>, </a:t>
            </a:r>
            <a:r>
              <a:rPr lang="el-GR" sz="1600" dirty="0">
                <a:solidFill>
                  <a:srgbClr val="0070C0"/>
                </a:solidFill>
                <a:latin typeface="Times New Roman" panose="02020603050405020304" pitchFamily="18" charset="0"/>
                <a:cs typeface="Times New Roman" panose="02020603050405020304" pitchFamily="18" charset="0"/>
              </a:rPr>
              <a:t>σελ. </a:t>
            </a:r>
            <a:r>
              <a:rPr lang="en-US" sz="1600" dirty="0">
                <a:solidFill>
                  <a:srgbClr val="0070C0"/>
                </a:solidFill>
                <a:latin typeface="Times New Roman" panose="02020603050405020304" pitchFamily="18" charset="0"/>
                <a:cs typeface="Times New Roman" panose="02020603050405020304" pitchFamily="18" charset="0"/>
              </a:rPr>
              <a:t>163</a:t>
            </a:r>
            <a:r>
              <a:rPr lang="el-GR" sz="1600" dirty="0">
                <a:solidFill>
                  <a:srgbClr val="0070C0"/>
                </a:solidFill>
                <a:latin typeface="Times New Roman" panose="02020603050405020304" pitchFamily="18" charset="0"/>
                <a:cs typeface="Times New Roman" panose="02020603050405020304" pitchFamily="18" charset="0"/>
              </a:rPr>
              <a:t>.)</a:t>
            </a:r>
            <a:endParaRPr lang="el-GR" sz="1600" b="1" dirty="0">
              <a:solidFill>
                <a:srgbClr val="0070C0"/>
              </a:solidFill>
              <a:latin typeface="Times New Roman" panose="02020603050405020304" pitchFamily="18" charset="0"/>
              <a:ea typeface="ＭＳ Ｐゴシック" charset="0"/>
              <a:cs typeface="Times New Roman" panose="02020603050405020304" pitchFamily="18" charset="0"/>
            </a:endParaRPr>
          </a:p>
        </p:txBody>
      </p:sp>
      <p:sp>
        <p:nvSpPr>
          <p:cNvPr id="2" name="TextBox 1"/>
          <p:cNvSpPr txBox="1"/>
          <p:nvPr/>
        </p:nvSpPr>
        <p:spPr>
          <a:xfrm>
            <a:off x="1905000" y="163286"/>
            <a:ext cx="184666" cy="369332"/>
          </a:xfrm>
          <a:prstGeom prst="rect">
            <a:avLst/>
          </a:prstGeom>
          <a:noFill/>
          <a:ln>
            <a:solidFill>
              <a:schemeClr val="bg1"/>
            </a:solidFill>
          </a:ln>
        </p:spPr>
        <p:txBody>
          <a:bodyPr wrap="none" rtlCol="0">
            <a:spAutoFit/>
          </a:bodyPr>
          <a:lstStyle/>
          <a:p>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3741" y="2182841"/>
            <a:ext cx="7693293" cy="42363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947881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600" b="1" dirty="0">
                <a:solidFill>
                  <a:srgbClr val="0070C0"/>
                </a:solidFill>
                <a:latin typeface="Times New Roman" panose="02020603050405020304" pitchFamily="18" charset="0"/>
                <a:ea typeface="ＭＳ Ｐゴシック" charset="0"/>
                <a:cs typeface="Times New Roman" panose="02020603050405020304" pitchFamily="18" charset="0"/>
              </a:rPr>
              <a:t>Η απουσία αστρικής παράλλαξης και το μέγεθος του Σύμπαντος</a:t>
            </a:r>
            <a:endParaRPr lang="el-GR" sz="3600"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1981200" y="1828801"/>
            <a:ext cx="8229600" cy="4297363"/>
          </a:xfrm>
        </p:spPr>
        <p:txBody>
          <a:bodyPr>
            <a:normAutofit/>
          </a:bodyPr>
          <a:lstStyle/>
          <a:p>
            <a:pPr>
              <a:spcBef>
                <a:spcPts val="1200"/>
              </a:spcBef>
              <a:spcAft>
                <a:spcPts val="1200"/>
              </a:spcAft>
            </a:pPr>
            <a:r>
              <a:rPr lang="el-GR" dirty="0">
                <a:latin typeface="Times New Roman" panose="02020603050405020304" pitchFamily="18" charset="0"/>
                <a:ea typeface="ＭＳ Ｐゴシック" charset="0"/>
                <a:cs typeface="Times New Roman" panose="02020603050405020304" pitchFamily="18" charset="0"/>
              </a:rPr>
              <a:t>Ε</a:t>
            </a:r>
            <a:r>
              <a:rPr lang="el-GR" altLang="ja-JP" dirty="0">
                <a:latin typeface="Times New Roman" panose="02020603050405020304" pitchFamily="18" charset="0"/>
                <a:ea typeface="ＭＳ Ｐゴシック" charset="0"/>
                <a:cs typeface="Times New Roman" panose="02020603050405020304" pitchFamily="18" charset="0"/>
              </a:rPr>
              <a:t>ίτε η γη θα έπρεπε να είναι ακίνητη, είτε το σύμπαν θα έπρεπε να είναι πολύ μεγαλύτερο απ’ ότι πίστευαν έως τότε.</a:t>
            </a:r>
            <a:endParaRPr lang="el-GR" dirty="0">
              <a:latin typeface="Times New Roman" panose="02020603050405020304" pitchFamily="18" charset="0"/>
              <a:ea typeface="ＭＳ Ｐゴシック" charset="0"/>
              <a:cs typeface="Times New Roman" panose="02020603050405020304" pitchFamily="18" charset="0"/>
            </a:endParaRPr>
          </a:p>
          <a:p>
            <a:pPr>
              <a:spcBef>
                <a:spcPts val="1200"/>
              </a:spcBef>
              <a:spcAft>
                <a:spcPts val="1200"/>
              </a:spcAft>
            </a:pPr>
            <a:r>
              <a:rPr lang="el-GR" dirty="0">
                <a:latin typeface="Times New Roman" panose="02020603050405020304" pitchFamily="18" charset="0"/>
                <a:cs typeface="Times New Roman" panose="02020603050405020304" pitchFamily="18" charset="0"/>
              </a:rPr>
              <a:t>Ο </a:t>
            </a:r>
            <a:r>
              <a:rPr lang="el-GR" dirty="0" err="1">
                <a:latin typeface="Times New Roman" panose="02020603050405020304" pitchFamily="18" charset="0"/>
                <a:cs typeface="Times New Roman" panose="02020603050405020304" pitchFamily="18" charset="0"/>
              </a:rPr>
              <a:t>Giordanno</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Bruno</a:t>
            </a:r>
            <a:r>
              <a:rPr lang="el-GR" dirty="0">
                <a:latin typeface="Times New Roman" panose="02020603050405020304" pitchFamily="18" charset="0"/>
                <a:cs typeface="Times New Roman" panose="02020603050405020304" pitchFamily="18" charset="0"/>
              </a:rPr>
              <a:t> (1548-1600) </a:t>
            </a:r>
            <a:r>
              <a:rPr lang="el-GR" altLang="ja-JP" dirty="0">
                <a:latin typeface="Times New Roman" panose="02020603050405020304" pitchFamily="18" charset="0"/>
                <a:cs typeface="Times New Roman" panose="02020603050405020304" pitchFamily="18" charset="0"/>
              </a:rPr>
              <a:t>ήταν από τους πρώτους φιλόσοφους που είχαν υποστηρίξει την ύπαρξη ενός άπειρου σύμπαντος.</a:t>
            </a: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39609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631504" y="116632"/>
            <a:ext cx="8928992" cy="372466"/>
          </a:xfrm>
        </p:spPr>
        <p:txBody>
          <a:bodyPr>
            <a:noAutofit/>
          </a:bodyPr>
          <a:lstStyle/>
          <a:p>
            <a:r>
              <a:rPr lang="el-GR" sz="3200" b="1" dirty="0">
                <a:solidFill>
                  <a:srgbClr val="0070C0"/>
                </a:solidFill>
                <a:latin typeface="Times New Roman" panose="02020603050405020304" pitchFamily="18" charset="0"/>
                <a:cs typeface="Times New Roman" panose="02020603050405020304" pitchFamily="18" charset="0"/>
              </a:rPr>
              <a:t>Σύγκριση των δύο αστρονομικών συστημάτων</a:t>
            </a:r>
            <a:endParaRPr lang="el-GR" sz="3200" dirty="0">
              <a:solidFill>
                <a:srgbClr val="0070C0"/>
              </a:solidFill>
              <a:latin typeface="Times New Roman" panose="02020603050405020304" pitchFamily="18" charset="0"/>
              <a:cs typeface="Times New Roman" panose="02020603050405020304" pitchFamily="18" charset="0"/>
            </a:endParaRPr>
          </a:p>
        </p:txBody>
      </p:sp>
      <p:graphicFrame>
        <p:nvGraphicFramePr>
          <p:cNvPr id="4" name="Θέση περιεχομένου 3"/>
          <p:cNvGraphicFramePr>
            <a:graphicFrameLocks noGrp="1"/>
          </p:cNvGraphicFramePr>
          <p:nvPr>
            <p:ph idx="1"/>
          </p:nvPr>
        </p:nvGraphicFramePr>
        <p:xfrm>
          <a:off x="1847528" y="839971"/>
          <a:ext cx="8496945" cy="5754452"/>
        </p:xfrm>
        <a:graphic>
          <a:graphicData uri="http://schemas.openxmlformats.org/drawingml/2006/table">
            <a:tbl>
              <a:tblPr firstRow="1" firstCol="1" bandRow="1">
                <a:tableStyleId>{5C22544A-7EE6-4342-B048-85BDC9FD1C3A}</a:tableStyleId>
              </a:tblPr>
              <a:tblGrid>
                <a:gridCol w="2088233">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gridCol w="3456384">
                  <a:extLst>
                    <a:ext uri="{9D8B030D-6E8A-4147-A177-3AD203B41FA5}">
                      <a16:colId xmlns:a16="http://schemas.microsoft.com/office/drawing/2014/main" val="20002"/>
                    </a:ext>
                  </a:extLst>
                </a:gridCol>
              </a:tblGrid>
              <a:tr h="381673">
                <a:tc>
                  <a:txBody>
                    <a:bodyPr/>
                    <a:lstStyle/>
                    <a:p>
                      <a:pPr>
                        <a:lnSpc>
                          <a:spcPct val="115000"/>
                        </a:lnSpc>
                        <a:spcAft>
                          <a:spcPts val="0"/>
                        </a:spcAft>
                      </a:pPr>
                      <a:r>
                        <a:rPr lang="el-GR" sz="1100" dirty="0">
                          <a:effectLst/>
                          <a:latin typeface="Times New Roman" panose="02020603050405020304" pitchFamily="18" charset="0"/>
                          <a:cs typeface="Times New Roman" panose="02020603050405020304" pitchFamily="18" charset="0"/>
                        </a:rPr>
                        <a:t> </a:t>
                      </a:r>
                      <a:endParaRPr lang="el-GR" sz="1100" dirty="0">
                        <a:effectLst/>
                        <a:latin typeface="Times New Roman" panose="02020603050405020304" pitchFamily="18" charset="0"/>
                        <a:ea typeface="Calibri"/>
                        <a:cs typeface="Times New Roman" panose="02020603050405020304" pitchFamily="18" charset="0"/>
                      </a:endParaRPr>
                    </a:p>
                  </a:txBody>
                  <a:tcPr marL="64168" marR="64168" marT="0" marB="0"/>
                </a:tc>
                <a:tc>
                  <a:txBody>
                    <a:bodyPr/>
                    <a:lstStyle/>
                    <a:p>
                      <a:pPr>
                        <a:lnSpc>
                          <a:spcPct val="115000"/>
                        </a:lnSpc>
                        <a:spcAft>
                          <a:spcPts val="0"/>
                        </a:spcAft>
                      </a:pPr>
                      <a:r>
                        <a:rPr lang="el-GR" sz="2000" dirty="0" err="1">
                          <a:effectLst/>
                          <a:latin typeface="Times New Roman" panose="02020603050405020304" pitchFamily="18" charset="0"/>
                          <a:cs typeface="Times New Roman" panose="02020603050405020304" pitchFamily="18" charset="0"/>
                        </a:rPr>
                        <a:t>Πτολεμαϊκό</a:t>
                      </a:r>
                      <a:endParaRPr lang="el-GR" sz="2000" dirty="0">
                        <a:effectLst/>
                        <a:latin typeface="Times New Roman" panose="02020603050405020304" pitchFamily="18" charset="0"/>
                        <a:ea typeface="Calibri"/>
                        <a:cs typeface="Times New Roman" panose="02020603050405020304" pitchFamily="18" charset="0"/>
                      </a:endParaRPr>
                    </a:p>
                  </a:txBody>
                  <a:tcPr marL="64168" marR="64168" marT="0" marB="0"/>
                </a:tc>
                <a:tc>
                  <a:txBody>
                    <a:bodyPr/>
                    <a:lstStyle/>
                    <a:p>
                      <a:pPr>
                        <a:lnSpc>
                          <a:spcPct val="115000"/>
                        </a:lnSpc>
                        <a:spcAft>
                          <a:spcPts val="0"/>
                        </a:spcAft>
                      </a:pPr>
                      <a:r>
                        <a:rPr lang="el-GR" sz="2000" dirty="0">
                          <a:effectLst/>
                          <a:latin typeface="Times New Roman" panose="02020603050405020304" pitchFamily="18" charset="0"/>
                          <a:cs typeface="Times New Roman" panose="02020603050405020304" pitchFamily="18" charset="0"/>
                        </a:rPr>
                        <a:t>Κοπερνίκειο</a:t>
                      </a:r>
                      <a:endParaRPr lang="el-GR" sz="2000" dirty="0">
                        <a:effectLst/>
                        <a:latin typeface="Times New Roman" panose="02020603050405020304" pitchFamily="18" charset="0"/>
                        <a:ea typeface="Calibri"/>
                        <a:cs typeface="Times New Roman" panose="02020603050405020304" pitchFamily="18" charset="0"/>
                      </a:endParaRPr>
                    </a:p>
                  </a:txBody>
                  <a:tcPr marL="64168" marR="64168" marT="0" marB="0"/>
                </a:tc>
                <a:extLst>
                  <a:ext uri="{0D108BD9-81ED-4DB2-BD59-A6C34878D82A}">
                    <a16:rowId xmlns:a16="http://schemas.microsoft.com/office/drawing/2014/main" val="10000"/>
                  </a:ext>
                </a:extLst>
              </a:tr>
              <a:tr h="740235">
                <a:tc>
                  <a:txBody>
                    <a:bodyPr/>
                    <a:lstStyle/>
                    <a:p>
                      <a:pPr>
                        <a:lnSpc>
                          <a:spcPct val="115000"/>
                        </a:lnSpc>
                        <a:spcAft>
                          <a:spcPts val="0"/>
                        </a:spcAft>
                      </a:pPr>
                      <a:r>
                        <a:rPr lang="el-GR" sz="2000" b="0" dirty="0">
                          <a:effectLst/>
                          <a:latin typeface="Times New Roman" panose="02020603050405020304" pitchFamily="18" charset="0"/>
                          <a:cs typeface="Times New Roman" panose="02020603050405020304" pitchFamily="18" charset="0"/>
                        </a:rPr>
                        <a:t>Εμπειρική Επάρκεια</a:t>
                      </a:r>
                      <a:endParaRPr lang="el-GR" sz="2000" b="0" dirty="0">
                        <a:effectLst/>
                        <a:latin typeface="Times New Roman" panose="02020603050405020304" pitchFamily="18" charset="0"/>
                        <a:ea typeface="Calibri"/>
                        <a:cs typeface="Times New Roman" panose="02020603050405020304" pitchFamily="18" charset="0"/>
                      </a:endParaRPr>
                    </a:p>
                  </a:txBody>
                  <a:tcPr marL="64168" marR="64168" marT="0" marB="0"/>
                </a:tc>
                <a:tc>
                  <a:txBody>
                    <a:bodyPr/>
                    <a:lstStyle/>
                    <a:p>
                      <a:pPr>
                        <a:lnSpc>
                          <a:spcPct val="115000"/>
                        </a:lnSpc>
                        <a:spcAft>
                          <a:spcPts val="0"/>
                        </a:spcAft>
                      </a:pPr>
                      <a:r>
                        <a:rPr lang="el-GR" sz="1600" dirty="0">
                          <a:effectLst/>
                          <a:latin typeface="Times New Roman" panose="02020603050405020304" pitchFamily="18" charset="0"/>
                          <a:cs typeface="Times New Roman" panose="02020603050405020304" pitchFamily="18" charset="0"/>
                        </a:rPr>
                        <a:t>Εμπειρικά επαρκές, όσον αφορά τις κινήσεις των πλανητών</a:t>
                      </a:r>
                      <a:endParaRPr lang="el-GR" sz="1600" dirty="0">
                        <a:effectLst/>
                        <a:latin typeface="Times New Roman" panose="02020603050405020304" pitchFamily="18" charset="0"/>
                        <a:ea typeface="Calibri"/>
                        <a:cs typeface="Times New Roman" panose="02020603050405020304" pitchFamily="18" charset="0"/>
                      </a:endParaRPr>
                    </a:p>
                  </a:txBody>
                  <a:tcPr marL="64168" marR="64168" marT="0" marB="0"/>
                </a:tc>
                <a:tc>
                  <a:txBody>
                    <a:bodyPr/>
                    <a:lstStyle/>
                    <a:p>
                      <a:pPr>
                        <a:lnSpc>
                          <a:spcPct val="115000"/>
                        </a:lnSpc>
                        <a:spcAft>
                          <a:spcPts val="0"/>
                        </a:spcAft>
                      </a:pPr>
                      <a:r>
                        <a:rPr lang="el-GR" sz="1600" dirty="0">
                          <a:effectLst/>
                          <a:latin typeface="Times New Roman" panose="02020603050405020304" pitchFamily="18" charset="0"/>
                          <a:cs typeface="Times New Roman" panose="02020603050405020304" pitchFamily="18" charset="0"/>
                        </a:rPr>
                        <a:t>Εμπειρικά επαρκές, όσον αφορά τις κινήσεις των πλανητών</a:t>
                      </a:r>
                      <a:endParaRPr lang="el-GR" sz="1600" dirty="0">
                        <a:effectLst/>
                        <a:latin typeface="Times New Roman" panose="02020603050405020304" pitchFamily="18" charset="0"/>
                        <a:ea typeface="Calibri"/>
                        <a:cs typeface="Times New Roman" panose="02020603050405020304" pitchFamily="18" charset="0"/>
                      </a:endParaRPr>
                    </a:p>
                  </a:txBody>
                  <a:tcPr marL="64168" marR="64168" marT="0" marB="0"/>
                </a:tc>
                <a:extLst>
                  <a:ext uri="{0D108BD9-81ED-4DB2-BD59-A6C34878D82A}">
                    <a16:rowId xmlns:a16="http://schemas.microsoft.com/office/drawing/2014/main" val="10001"/>
                  </a:ext>
                </a:extLst>
              </a:tr>
              <a:tr h="784574">
                <a:tc>
                  <a:txBody>
                    <a:bodyPr/>
                    <a:lstStyle/>
                    <a:p>
                      <a:pPr>
                        <a:lnSpc>
                          <a:spcPct val="115000"/>
                        </a:lnSpc>
                        <a:spcAft>
                          <a:spcPts val="0"/>
                        </a:spcAft>
                      </a:pPr>
                      <a:r>
                        <a:rPr lang="el-GR" sz="1200" dirty="0">
                          <a:effectLst/>
                          <a:latin typeface="Times New Roman" panose="02020603050405020304" pitchFamily="18" charset="0"/>
                          <a:cs typeface="Times New Roman" panose="02020603050405020304" pitchFamily="18" charset="0"/>
                        </a:rPr>
                        <a:t> </a:t>
                      </a:r>
                      <a:endParaRPr lang="el-GR" sz="1200" dirty="0">
                        <a:effectLst/>
                        <a:latin typeface="Times New Roman" panose="02020603050405020304" pitchFamily="18" charset="0"/>
                        <a:ea typeface="Calibri"/>
                        <a:cs typeface="Times New Roman" panose="02020603050405020304" pitchFamily="18" charset="0"/>
                      </a:endParaRPr>
                    </a:p>
                  </a:txBody>
                  <a:tcPr marL="64168" marR="64168" marT="0" marB="0"/>
                </a:tc>
                <a:tc>
                  <a:txBody>
                    <a:bodyPr/>
                    <a:lstStyle/>
                    <a:p>
                      <a:pPr>
                        <a:lnSpc>
                          <a:spcPct val="115000"/>
                        </a:lnSpc>
                        <a:spcAft>
                          <a:spcPts val="0"/>
                        </a:spcAft>
                      </a:pPr>
                      <a:r>
                        <a:rPr lang="el-GR" sz="1200" dirty="0">
                          <a:effectLst/>
                          <a:latin typeface="Times New Roman" panose="02020603050405020304" pitchFamily="18" charset="0"/>
                          <a:cs typeface="Times New Roman" panose="02020603050405020304" pitchFamily="18" charset="0"/>
                        </a:rPr>
                        <a:t> </a:t>
                      </a:r>
                      <a:endParaRPr lang="el-GR" sz="1200" dirty="0">
                        <a:effectLst/>
                        <a:latin typeface="Times New Roman" panose="02020603050405020304" pitchFamily="18" charset="0"/>
                        <a:ea typeface="Calibri"/>
                        <a:cs typeface="Times New Roman" panose="02020603050405020304" pitchFamily="18" charset="0"/>
                      </a:endParaRPr>
                    </a:p>
                  </a:txBody>
                  <a:tcPr marL="64168" marR="64168" marT="0" marB="0"/>
                </a:tc>
                <a:tc>
                  <a:txBody>
                    <a:bodyPr/>
                    <a:lstStyle/>
                    <a:p>
                      <a:pPr>
                        <a:lnSpc>
                          <a:spcPct val="115000"/>
                        </a:lnSpc>
                        <a:spcAft>
                          <a:spcPts val="0"/>
                        </a:spcAft>
                      </a:pPr>
                      <a:r>
                        <a:rPr lang="el-GR" sz="1400" dirty="0">
                          <a:solidFill>
                            <a:srgbClr val="FF0000"/>
                          </a:solidFill>
                          <a:effectLst/>
                          <a:latin typeface="Times New Roman" panose="02020603050405020304" pitchFamily="18" charset="0"/>
                          <a:cs typeface="Times New Roman" panose="02020603050405020304" pitchFamily="18" charset="0"/>
                        </a:rPr>
                        <a:t>Εμπειρικά ανεπαρκές</a:t>
                      </a:r>
                      <a:r>
                        <a:rPr lang="en-US" sz="1400" dirty="0">
                          <a:solidFill>
                            <a:srgbClr val="FF0000"/>
                          </a:solidFill>
                          <a:effectLst/>
                          <a:latin typeface="Times New Roman" panose="02020603050405020304" pitchFamily="18" charset="0"/>
                          <a:cs typeface="Times New Roman" panose="02020603050405020304" pitchFamily="18" charset="0"/>
                        </a:rPr>
                        <a:t>,</a:t>
                      </a:r>
                      <a:r>
                        <a:rPr lang="el-GR" sz="1400" dirty="0">
                          <a:solidFill>
                            <a:srgbClr val="FF0000"/>
                          </a:solidFill>
                          <a:effectLst/>
                          <a:latin typeface="Times New Roman" panose="02020603050405020304" pitchFamily="18" charset="0"/>
                          <a:cs typeface="Times New Roman" panose="02020603050405020304" pitchFamily="18" charset="0"/>
                        </a:rPr>
                        <a:t> όσον αφορά άλλα αστρονομικά φαινόμενα (π.χ., φάσεις της Αφροδίτης, απουσία αστρικής παράλλαξης)</a:t>
                      </a:r>
                      <a:endParaRPr lang="el-GR" sz="1200" dirty="0">
                        <a:solidFill>
                          <a:srgbClr val="FF0000"/>
                        </a:solidFill>
                        <a:effectLst/>
                        <a:latin typeface="Times New Roman" panose="02020603050405020304" pitchFamily="18" charset="0"/>
                        <a:ea typeface="Calibri"/>
                        <a:cs typeface="Times New Roman" panose="02020603050405020304" pitchFamily="18" charset="0"/>
                      </a:endParaRPr>
                    </a:p>
                  </a:txBody>
                  <a:tcPr marL="64168" marR="64168" marT="0" marB="0"/>
                </a:tc>
                <a:extLst>
                  <a:ext uri="{0D108BD9-81ED-4DB2-BD59-A6C34878D82A}">
                    <a16:rowId xmlns:a16="http://schemas.microsoft.com/office/drawing/2014/main" val="10002"/>
                  </a:ext>
                </a:extLst>
              </a:tr>
              <a:tr h="665231">
                <a:tc>
                  <a:txBody>
                    <a:bodyPr/>
                    <a:lstStyle/>
                    <a:p>
                      <a:pPr>
                        <a:lnSpc>
                          <a:spcPct val="115000"/>
                        </a:lnSpc>
                        <a:spcAft>
                          <a:spcPts val="0"/>
                        </a:spcAft>
                      </a:pPr>
                      <a:r>
                        <a:rPr lang="el-GR" sz="2000" b="0" dirty="0">
                          <a:effectLst/>
                          <a:latin typeface="Times New Roman" panose="02020603050405020304" pitchFamily="18" charset="0"/>
                          <a:cs typeface="Times New Roman" panose="02020603050405020304" pitchFamily="18" charset="0"/>
                        </a:rPr>
                        <a:t>Απλότητα</a:t>
                      </a:r>
                      <a:endParaRPr lang="el-GR" sz="1200" b="0" dirty="0">
                        <a:effectLst/>
                        <a:latin typeface="Times New Roman" panose="02020603050405020304" pitchFamily="18" charset="0"/>
                        <a:ea typeface="Calibri"/>
                        <a:cs typeface="Times New Roman" panose="02020603050405020304" pitchFamily="18" charset="0"/>
                      </a:endParaRPr>
                    </a:p>
                  </a:txBody>
                  <a:tcPr marL="64168" marR="64168" marT="0" marB="0"/>
                </a:tc>
                <a:tc>
                  <a:txBody>
                    <a:bodyPr/>
                    <a:lstStyle/>
                    <a:p>
                      <a:pPr>
                        <a:lnSpc>
                          <a:spcPct val="115000"/>
                        </a:lnSpc>
                        <a:spcAft>
                          <a:spcPts val="0"/>
                        </a:spcAft>
                      </a:pPr>
                      <a:r>
                        <a:rPr lang="el-GR" sz="1800" dirty="0">
                          <a:effectLst/>
                          <a:latin typeface="Times New Roman" panose="02020603050405020304" pitchFamily="18" charset="0"/>
                          <a:cs typeface="Times New Roman" panose="02020603050405020304" pitchFamily="18" charset="0"/>
                        </a:rPr>
                        <a:t>Μαθηματικά περίπλοκο (χρησιμοποιεί </a:t>
                      </a:r>
                      <a:r>
                        <a:rPr lang="el-GR" sz="1800" dirty="0" err="1">
                          <a:effectLst/>
                          <a:latin typeface="Times New Roman" panose="02020603050405020304" pitchFamily="18" charset="0"/>
                          <a:cs typeface="Times New Roman" panose="02020603050405020304" pitchFamily="18" charset="0"/>
                        </a:rPr>
                        <a:t>επίκυκλους</a:t>
                      </a:r>
                      <a:r>
                        <a:rPr lang="el-GR" sz="1800" dirty="0">
                          <a:effectLst/>
                          <a:latin typeface="Times New Roman" panose="02020603050405020304" pitchFamily="18" charset="0"/>
                          <a:cs typeface="Times New Roman" panose="02020603050405020304" pitchFamily="18" charset="0"/>
                        </a:rPr>
                        <a:t>)</a:t>
                      </a:r>
                      <a:endParaRPr lang="el-GR" sz="1600" dirty="0">
                        <a:effectLst/>
                        <a:latin typeface="Times New Roman" panose="02020603050405020304" pitchFamily="18" charset="0"/>
                        <a:ea typeface="Calibri"/>
                        <a:cs typeface="Times New Roman" panose="02020603050405020304" pitchFamily="18" charset="0"/>
                      </a:endParaRPr>
                    </a:p>
                  </a:txBody>
                  <a:tcPr marL="64168" marR="64168" marT="0" marB="0"/>
                </a:tc>
                <a:tc>
                  <a:txBody>
                    <a:bodyPr/>
                    <a:lstStyle/>
                    <a:p>
                      <a:pPr>
                        <a:lnSpc>
                          <a:spcPct val="115000"/>
                        </a:lnSpc>
                        <a:spcAft>
                          <a:spcPts val="0"/>
                        </a:spcAft>
                      </a:pPr>
                      <a:r>
                        <a:rPr lang="el-GR" sz="1800" dirty="0">
                          <a:effectLst/>
                          <a:latin typeface="Times New Roman" panose="02020603050405020304" pitchFamily="18" charset="0"/>
                          <a:cs typeface="Times New Roman" panose="02020603050405020304" pitchFamily="18" charset="0"/>
                        </a:rPr>
                        <a:t>Μαθηματικά περίπλοκο (χρησιμοποιεί </a:t>
                      </a:r>
                      <a:r>
                        <a:rPr lang="el-GR" sz="1800" dirty="0" err="1">
                          <a:effectLst/>
                          <a:latin typeface="Times New Roman" panose="02020603050405020304" pitchFamily="18" charset="0"/>
                          <a:cs typeface="Times New Roman" panose="02020603050405020304" pitchFamily="18" charset="0"/>
                        </a:rPr>
                        <a:t>επίκυκλους</a:t>
                      </a:r>
                      <a:r>
                        <a:rPr lang="el-GR" sz="1800" dirty="0">
                          <a:effectLst/>
                          <a:latin typeface="Times New Roman" panose="02020603050405020304" pitchFamily="18" charset="0"/>
                          <a:cs typeface="Times New Roman" panose="02020603050405020304" pitchFamily="18" charset="0"/>
                        </a:rPr>
                        <a:t>)</a:t>
                      </a:r>
                      <a:endParaRPr lang="el-GR" sz="1800" dirty="0">
                        <a:effectLst/>
                        <a:latin typeface="Times New Roman" panose="02020603050405020304" pitchFamily="18" charset="0"/>
                        <a:ea typeface="Calibri"/>
                        <a:cs typeface="Times New Roman" panose="02020603050405020304" pitchFamily="18" charset="0"/>
                      </a:endParaRPr>
                    </a:p>
                  </a:txBody>
                  <a:tcPr marL="64168" marR="64168" marT="0" marB="0"/>
                </a:tc>
                <a:extLst>
                  <a:ext uri="{0D108BD9-81ED-4DB2-BD59-A6C34878D82A}">
                    <a16:rowId xmlns:a16="http://schemas.microsoft.com/office/drawing/2014/main" val="10003"/>
                  </a:ext>
                </a:extLst>
              </a:tr>
              <a:tr h="549956">
                <a:tc>
                  <a:txBody>
                    <a:bodyPr/>
                    <a:lstStyle/>
                    <a:p>
                      <a:pPr>
                        <a:lnSpc>
                          <a:spcPct val="115000"/>
                        </a:lnSpc>
                        <a:spcAft>
                          <a:spcPts val="0"/>
                        </a:spcAft>
                      </a:pPr>
                      <a:r>
                        <a:rPr lang="el-GR" sz="1200">
                          <a:effectLst/>
                          <a:latin typeface="Times New Roman" panose="02020603050405020304" pitchFamily="18" charset="0"/>
                          <a:cs typeface="Times New Roman" panose="02020603050405020304" pitchFamily="18" charset="0"/>
                        </a:rPr>
                        <a:t> </a:t>
                      </a:r>
                      <a:endParaRPr lang="el-GR" sz="1200">
                        <a:effectLst/>
                        <a:latin typeface="Times New Roman" panose="02020603050405020304" pitchFamily="18" charset="0"/>
                        <a:ea typeface="Calibri"/>
                        <a:cs typeface="Times New Roman" panose="02020603050405020304" pitchFamily="18" charset="0"/>
                      </a:endParaRPr>
                    </a:p>
                  </a:txBody>
                  <a:tcPr marL="64168" marR="64168" marT="0" marB="0"/>
                </a:tc>
                <a:tc>
                  <a:txBody>
                    <a:bodyPr/>
                    <a:lstStyle/>
                    <a:p>
                      <a:pPr>
                        <a:lnSpc>
                          <a:spcPct val="115000"/>
                        </a:lnSpc>
                        <a:spcAft>
                          <a:spcPts val="0"/>
                        </a:spcAft>
                      </a:pPr>
                      <a:r>
                        <a:rPr lang="el-GR" sz="1200" dirty="0">
                          <a:effectLst/>
                          <a:latin typeface="Times New Roman" panose="02020603050405020304" pitchFamily="18" charset="0"/>
                          <a:cs typeface="Times New Roman" panose="02020603050405020304" pitchFamily="18" charset="0"/>
                        </a:rPr>
                        <a:t> </a:t>
                      </a:r>
                      <a:endParaRPr lang="el-GR" sz="1200" dirty="0">
                        <a:effectLst/>
                        <a:latin typeface="Times New Roman" panose="02020603050405020304" pitchFamily="18" charset="0"/>
                        <a:ea typeface="Calibri"/>
                        <a:cs typeface="Times New Roman" panose="02020603050405020304" pitchFamily="18" charset="0"/>
                      </a:endParaRPr>
                    </a:p>
                  </a:txBody>
                  <a:tcPr marL="64168" marR="64168" marT="0" marB="0"/>
                </a:tc>
                <a:tc>
                  <a:txBody>
                    <a:bodyPr/>
                    <a:lstStyle/>
                    <a:p>
                      <a:pPr>
                        <a:lnSpc>
                          <a:spcPct val="115000"/>
                        </a:lnSpc>
                        <a:spcAft>
                          <a:spcPts val="0"/>
                        </a:spcAft>
                      </a:pPr>
                      <a:r>
                        <a:rPr lang="el-GR" sz="1400" dirty="0">
                          <a:solidFill>
                            <a:srgbClr val="00B050"/>
                          </a:solidFill>
                          <a:effectLst/>
                          <a:latin typeface="Times New Roman" panose="02020603050405020304" pitchFamily="18" charset="0"/>
                          <a:cs typeface="Times New Roman" panose="02020603050405020304" pitchFamily="18" charset="0"/>
                        </a:rPr>
                        <a:t>Ποιοτικά απλούστερο του </a:t>
                      </a:r>
                      <a:r>
                        <a:rPr lang="el-GR" sz="1400" dirty="0" err="1">
                          <a:solidFill>
                            <a:srgbClr val="00B050"/>
                          </a:solidFill>
                          <a:effectLst/>
                          <a:latin typeface="Times New Roman" panose="02020603050405020304" pitchFamily="18" charset="0"/>
                          <a:cs typeface="Times New Roman" panose="02020603050405020304" pitchFamily="18" charset="0"/>
                        </a:rPr>
                        <a:t>Πτολεμαϊκού</a:t>
                      </a:r>
                      <a:r>
                        <a:rPr lang="el-GR" sz="1400" dirty="0">
                          <a:solidFill>
                            <a:srgbClr val="00B050"/>
                          </a:solidFill>
                          <a:effectLst/>
                          <a:latin typeface="Times New Roman" panose="02020603050405020304" pitchFamily="18" charset="0"/>
                          <a:cs typeface="Times New Roman" panose="02020603050405020304" pitchFamily="18" charset="0"/>
                        </a:rPr>
                        <a:t>. Εξηγεί απλά</a:t>
                      </a:r>
                      <a:r>
                        <a:rPr lang="el-GR" sz="1400" baseline="0" dirty="0">
                          <a:solidFill>
                            <a:srgbClr val="00B050"/>
                          </a:solidFill>
                          <a:effectLst/>
                          <a:latin typeface="Times New Roman" panose="02020603050405020304" pitchFamily="18" charset="0"/>
                          <a:cs typeface="Times New Roman" panose="02020603050405020304" pitchFamily="18" charset="0"/>
                        </a:rPr>
                        <a:t> </a:t>
                      </a:r>
                      <a:r>
                        <a:rPr lang="el-GR" sz="1400" dirty="0">
                          <a:solidFill>
                            <a:srgbClr val="00B050"/>
                          </a:solidFill>
                          <a:effectLst/>
                          <a:latin typeface="Times New Roman" panose="02020603050405020304" pitchFamily="18" charset="0"/>
                          <a:cs typeface="Times New Roman" panose="02020603050405020304" pitchFamily="18" charset="0"/>
                        </a:rPr>
                        <a:t>τις ανάδρομες κινήσεις.</a:t>
                      </a:r>
                      <a:endParaRPr lang="el-GR" sz="1400" dirty="0">
                        <a:solidFill>
                          <a:srgbClr val="00B050"/>
                        </a:solidFill>
                        <a:effectLst/>
                        <a:latin typeface="Times New Roman" panose="02020603050405020304" pitchFamily="18" charset="0"/>
                        <a:ea typeface="Calibri"/>
                        <a:cs typeface="Times New Roman" panose="02020603050405020304" pitchFamily="18" charset="0"/>
                      </a:endParaRPr>
                    </a:p>
                  </a:txBody>
                  <a:tcPr marL="64168" marR="64168" marT="0" marB="0"/>
                </a:tc>
                <a:extLst>
                  <a:ext uri="{0D108BD9-81ED-4DB2-BD59-A6C34878D82A}">
                    <a16:rowId xmlns:a16="http://schemas.microsoft.com/office/drawing/2014/main" val="10004"/>
                  </a:ext>
                </a:extLst>
              </a:tr>
              <a:tr h="429607">
                <a:tc>
                  <a:txBody>
                    <a:bodyPr/>
                    <a:lstStyle/>
                    <a:p>
                      <a:pPr>
                        <a:lnSpc>
                          <a:spcPct val="115000"/>
                        </a:lnSpc>
                        <a:spcAft>
                          <a:spcPts val="0"/>
                        </a:spcAft>
                      </a:pPr>
                      <a:r>
                        <a:rPr lang="el-GR" sz="2000" b="0" dirty="0">
                          <a:effectLst/>
                          <a:latin typeface="Times New Roman" panose="02020603050405020304" pitchFamily="18" charset="0"/>
                          <a:cs typeface="Times New Roman" panose="02020603050405020304" pitchFamily="18" charset="0"/>
                        </a:rPr>
                        <a:t>Συνοχή</a:t>
                      </a:r>
                      <a:endParaRPr lang="el-GR" sz="1200" b="0" dirty="0">
                        <a:effectLst/>
                        <a:latin typeface="Times New Roman" panose="02020603050405020304" pitchFamily="18" charset="0"/>
                        <a:ea typeface="Calibri"/>
                        <a:cs typeface="Times New Roman" panose="02020603050405020304" pitchFamily="18" charset="0"/>
                      </a:endParaRPr>
                    </a:p>
                  </a:txBody>
                  <a:tcPr marL="64168" marR="64168" marT="0" marB="0"/>
                </a:tc>
                <a:tc>
                  <a:txBody>
                    <a:bodyPr/>
                    <a:lstStyle/>
                    <a:p>
                      <a:pPr>
                        <a:lnSpc>
                          <a:spcPct val="115000"/>
                        </a:lnSpc>
                        <a:spcAft>
                          <a:spcPts val="0"/>
                        </a:spcAft>
                      </a:pPr>
                      <a:r>
                        <a:rPr lang="el-GR" sz="1400" dirty="0">
                          <a:solidFill>
                            <a:srgbClr val="FF0000"/>
                          </a:solidFill>
                          <a:effectLst/>
                          <a:latin typeface="Times New Roman" panose="02020603050405020304" pitchFamily="18" charset="0"/>
                          <a:cs typeface="Times New Roman" panose="02020603050405020304" pitchFamily="18" charset="0"/>
                        </a:rPr>
                        <a:t>Δεν είναι συνεκτικό</a:t>
                      </a:r>
                      <a:endParaRPr lang="el-GR" sz="1400" dirty="0">
                        <a:solidFill>
                          <a:srgbClr val="FF0000"/>
                        </a:solidFill>
                        <a:effectLst/>
                        <a:latin typeface="Times New Roman" panose="02020603050405020304" pitchFamily="18" charset="0"/>
                        <a:ea typeface="Calibri"/>
                        <a:cs typeface="Times New Roman" panose="02020603050405020304" pitchFamily="18" charset="0"/>
                      </a:endParaRPr>
                    </a:p>
                  </a:txBody>
                  <a:tcPr marL="64168" marR="64168" marT="0" marB="0"/>
                </a:tc>
                <a:tc>
                  <a:txBody>
                    <a:bodyPr/>
                    <a:lstStyle/>
                    <a:p>
                      <a:pPr>
                        <a:lnSpc>
                          <a:spcPct val="115000"/>
                        </a:lnSpc>
                        <a:spcAft>
                          <a:spcPts val="0"/>
                        </a:spcAft>
                      </a:pPr>
                      <a:r>
                        <a:rPr lang="el-GR" sz="1400" dirty="0">
                          <a:solidFill>
                            <a:srgbClr val="00B050"/>
                          </a:solidFill>
                          <a:effectLst/>
                          <a:latin typeface="Times New Roman" panose="02020603050405020304" pitchFamily="18" charset="0"/>
                          <a:cs typeface="Times New Roman" panose="02020603050405020304" pitchFamily="18" charset="0"/>
                        </a:rPr>
                        <a:t>Είναι συνεκτικό.</a:t>
                      </a:r>
                      <a:endParaRPr lang="el-GR" sz="1400" dirty="0">
                        <a:solidFill>
                          <a:srgbClr val="00B050"/>
                        </a:solidFill>
                        <a:effectLst/>
                        <a:latin typeface="Times New Roman" panose="02020603050405020304" pitchFamily="18" charset="0"/>
                        <a:ea typeface="Calibri"/>
                        <a:cs typeface="Times New Roman" panose="02020603050405020304" pitchFamily="18" charset="0"/>
                      </a:endParaRPr>
                    </a:p>
                  </a:txBody>
                  <a:tcPr marL="64168" marR="64168" marT="0" marB="0"/>
                </a:tc>
                <a:extLst>
                  <a:ext uri="{0D108BD9-81ED-4DB2-BD59-A6C34878D82A}">
                    <a16:rowId xmlns:a16="http://schemas.microsoft.com/office/drawing/2014/main" val="10005"/>
                  </a:ext>
                </a:extLst>
              </a:tr>
              <a:tr h="827089">
                <a:tc>
                  <a:txBody>
                    <a:bodyPr/>
                    <a:lstStyle/>
                    <a:p>
                      <a:pPr>
                        <a:lnSpc>
                          <a:spcPct val="115000"/>
                        </a:lnSpc>
                        <a:spcAft>
                          <a:spcPts val="0"/>
                        </a:spcAft>
                      </a:pPr>
                      <a:r>
                        <a:rPr lang="el-GR" sz="1200" dirty="0">
                          <a:effectLst/>
                          <a:latin typeface="Times New Roman" panose="02020603050405020304" pitchFamily="18" charset="0"/>
                          <a:cs typeface="Times New Roman" panose="02020603050405020304" pitchFamily="18" charset="0"/>
                        </a:rPr>
                        <a:t> </a:t>
                      </a:r>
                      <a:endParaRPr lang="el-GR" sz="1200" dirty="0">
                        <a:effectLst/>
                        <a:latin typeface="Times New Roman" panose="02020603050405020304" pitchFamily="18" charset="0"/>
                        <a:ea typeface="Calibri"/>
                        <a:cs typeface="Times New Roman" panose="02020603050405020304" pitchFamily="18" charset="0"/>
                      </a:endParaRPr>
                    </a:p>
                  </a:txBody>
                  <a:tcPr marL="64168" marR="64168" marT="0" marB="0"/>
                </a:tc>
                <a:tc>
                  <a:txBody>
                    <a:bodyPr/>
                    <a:lstStyle/>
                    <a:p>
                      <a:pPr>
                        <a:lnSpc>
                          <a:spcPct val="115000"/>
                        </a:lnSpc>
                        <a:spcAft>
                          <a:spcPts val="0"/>
                        </a:spcAft>
                      </a:pPr>
                      <a:r>
                        <a:rPr lang="el-GR" sz="1400" dirty="0">
                          <a:solidFill>
                            <a:srgbClr val="FF0000"/>
                          </a:solidFill>
                          <a:effectLst/>
                          <a:latin typeface="Times New Roman" panose="02020603050405020304" pitchFamily="18" charset="0"/>
                          <a:cs typeface="Times New Roman" panose="02020603050405020304" pitchFamily="18" charset="0"/>
                        </a:rPr>
                        <a:t>Περιέχει αυθαίρετες παραμέτρους </a:t>
                      </a:r>
                      <a:r>
                        <a:rPr lang="el-GR" sz="1400" dirty="0">
                          <a:effectLst/>
                          <a:latin typeface="Times New Roman" panose="02020603050405020304" pitchFamily="18" charset="0"/>
                          <a:cs typeface="Times New Roman" panose="02020603050405020304" pitchFamily="18" charset="0"/>
                        </a:rPr>
                        <a:t>(π.χ., για τις σχετικές αποστάσεις των πλανητών από τον Ήλιο).</a:t>
                      </a:r>
                      <a:endParaRPr lang="el-GR" sz="1400" dirty="0">
                        <a:effectLst/>
                        <a:latin typeface="Times New Roman" panose="02020603050405020304" pitchFamily="18" charset="0"/>
                        <a:ea typeface="Calibri"/>
                        <a:cs typeface="Times New Roman" panose="02020603050405020304" pitchFamily="18" charset="0"/>
                      </a:endParaRPr>
                    </a:p>
                  </a:txBody>
                  <a:tcPr marL="64168" marR="64168" marT="0" marB="0"/>
                </a:tc>
                <a:tc>
                  <a:txBody>
                    <a:bodyPr/>
                    <a:lstStyle/>
                    <a:p>
                      <a:pPr>
                        <a:lnSpc>
                          <a:spcPct val="115000"/>
                        </a:lnSpc>
                        <a:spcAft>
                          <a:spcPts val="0"/>
                        </a:spcAft>
                      </a:pPr>
                      <a:r>
                        <a:rPr lang="el-GR" sz="1400" dirty="0">
                          <a:solidFill>
                            <a:srgbClr val="00B050"/>
                          </a:solidFill>
                          <a:effectLst/>
                          <a:latin typeface="Times New Roman" panose="02020603050405020304" pitchFamily="18" charset="0"/>
                          <a:cs typeface="Times New Roman" panose="02020603050405020304" pitchFamily="18" charset="0"/>
                        </a:rPr>
                        <a:t>Περιέχει λιγότερες αυθαίρετες παραμέτρους </a:t>
                      </a:r>
                      <a:r>
                        <a:rPr lang="el-GR" sz="1400" dirty="0">
                          <a:effectLst/>
                          <a:latin typeface="Times New Roman" panose="02020603050405020304" pitchFamily="18" charset="0"/>
                          <a:cs typeface="Times New Roman" panose="02020603050405020304" pitchFamily="18" charset="0"/>
                        </a:rPr>
                        <a:t>(οι σχετικές αποστάσεις των πλανητών από τον Ήλιο προκύπτουν γεωμετρικά).</a:t>
                      </a:r>
                      <a:endParaRPr lang="el-GR" sz="1400" dirty="0">
                        <a:effectLst/>
                        <a:latin typeface="Times New Roman" panose="02020603050405020304" pitchFamily="18" charset="0"/>
                        <a:ea typeface="Calibri"/>
                        <a:cs typeface="Times New Roman" panose="02020603050405020304" pitchFamily="18" charset="0"/>
                      </a:endParaRPr>
                    </a:p>
                  </a:txBody>
                  <a:tcPr marL="64168" marR="64168" marT="0" marB="0"/>
                </a:tc>
                <a:extLst>
                  <a:ext uri="{0D108BD9-81ED-4DB2-BD59-A6C34878D82A}">
                    <a16:rowId xmlns:a16="http://schemas.microsoft.com/office/drawing/2014/main" val="10006"/>
                  </a:ext>
                </a:extLst>
              </a:tr>
              <a:tr h="636111">
                <a:tc>
                  <a:txBody>
                    <a:bodyPr/>
                    <a:lstStyle/>
                    <a:p>
                      <a:pPr>
                        <a:lnSpc>
                          <a:spcPct val="115000"/>
                        </a:lnSpc>
                        <a:spcAft>
                          <a:spcPts val="0"/>
                        </a:spcAft>
                      </a:pPr>
                      <a:r>
                        <a:rPr lang="el-GR" sz="1800" b="0" dirty="0">
                          <a:effectLst/>
                          <a:latin typeface="Times New Roman" panose="02020603050405020304" pitchFamily="18" charset="0"/>
                          <a:cs typeface="Times New Roman" panose="02020603050405020304" pitchFamily="18" charset="0"/>
                        </a:rPr>
                        <a:t>Συμβατότητα με την υπάρχουσα γνώση</a:t>
                      </a:r>
                      <a:endParaRPr lang="el-GR" sz="2000" b="0" dirty="0">
                        <a:effectLst/>
                        <a:latin typeface="Times New Roman" panose="02020603050405020304" pitchFamily="18" charset="0"/>
                        <a:ea typeface="Calibri"/>
                        <a:cs typeface="Times New Roman" panose="02020603050405020304" pitchFamily="18" charset="0"/>
                      </a:endParaRPr>
                    </a:p>
                  </a:txBody>
                  <a:tcPr marL="64168" marR="64168" marT="0" marB="0"/>
                </a:tc>
                <a:tc>
                  <a:txBody>
                    <a:bodyPr/>
                    <a:lstStyle/>
                    <a:p>
                      <a:pPr>
                        <a:lnSpc>
                          <a:spcPct val="115000"/>
                        </a:lnSpc>
                        <a:spcAft>
                          <a:spcPts val="0"/>
                        </a:spcAft>
                      </a:pPr>
                      <a:r>
                        <a:rPr lang="el-GR" sz="1800" dirty="0">
                          <a:solidFill>
                            <a:srgbClr val="00B050"/>
                          </a:solidFill>
                          <a:effectLst/>
                          <a:latin typeface="Times New Roman" panose="02020603050405020304" pitchFamily="18" charset="0"/>
                          <a:cs typeface="Times New Roman" panose="02020603050405020304" pitchFamily="18" charset="0"/>
                        </a:rPr>
                        <a:t>Συμβατό με την Αριστοτελική φυσική και τον κοινό νου</a:t>
                      </a:r>
                      <a:endParaRPr lang="el-GR" sz="1800" dirty="0">
                        <a:solidFill>
                          <a:srgbClr val="00B050"/>
                        </a:solidFill>
                        <a:effectLst/>
                        <a:latin typeface="Times New Roman" panose="02020603050405020304" pitchFamily="18" charset="0"/>
                        <a:ea typeface="Calibri"/>
                        <a:cs typeface="Times New Roman" panose="02020603050405020304" pitchFamily="18" charset="0"/>
                      </a:endParaRPr>
                    </a:p>
                  </a:txBody>
                  <a:tcPr marL="64168" marR="64168" marT="0" marB="0"/>
                </a:tc>
                <a:tc>
                  <a:txBody>
                    <a:bodyPr/>
                    <a:lstStyle/>
                    <a:p>
                      <a:pPr>
                        <a:lnSpc>
                          <a:spcPct val="115000"/>
                        </a:lnSpc>
                        <a:spcAft>
                          <a:spcPts val="0"/>
                        </a:spcAft>
                      </a:pPr>
                      <a:r>
                        <a:rPr lang="el-GR" sz="1800" dirty="0">
                          <a:solidFill>
                            <a:srgbClr val="FF0000"/>
                          </a:solidFill>
                          <a:effectLst/>
                          <a:latin typeface="Times New Roman" panose="02020603050405020304" pitchFamily="18" charset="0"/>
                          <a:cs typeface="Times New Roman" panose="02020603050405020304" pitchFamily="18" charset="0"/>
                        </a:rPr>
                        <a:t>Ασύμβατο με την Αριστοτελική φυσική και τον κοινό νου</a:t>
                      </a:r>
                      <a:endParaRPr lang="el-GR" sz="1800" dirty="0">
                        <a:solidFill>
                          <a:srgbClr val="FF0000"/>
                        </a:solidFill>
                        <a:effectLst/>
                        <a:latin typeface="Times New Roman" panose="02020603050405020304" pitchFamily="18" charset="0"/>
                        <a:ea typeface="Calibri"/>
                        <a:cs typeface="Times New Roman" panose="02020603050405020304" pitchFamily="18" charset="0"/>
                      </a:endParaRPr>
                    </a:p>
                  </a:txBody>
                  <a:tcPr marL="64168" marR="64168" marT="0" marB="0"/>
                </a:tc>
                <a:extLst>
                  <a:ext uri="{0D108BD9-81ED-4DB2-BD59-A6C34878D82A}">
                    <a16:rowId xmlns:a16="http://schemas.microsoft.com/office/drawing/2014/main" val="10007"/>
                  </a:ext>
                </a:extLst>
              </a:tr>
              <a:tr h="739976">
                <a:tc>
                  <a:txBody>
                    <a:bodyPr/>
                    <a:lstStyle/>
                    <a:p>
                      <a:pPr>
                        <a:lnSpc>
                          <a:spcPct val="115000"/>
                        </a:lnSpc>
                        <a:spcAft>
                          <a:spcPts val="0"/>
                        </a:spcAft>
                      </a:pPr>
                      <a:r>
                        <a:rPr lang="el-GR" sz="1800" b="0" dirty="0">
                          <a:effectLst/>
                          <a:latin typeface="Times New Roman" panose="02020603050405020304" pitchFamily="18" charset="0"/>
                          <a:cs typeface="Times New Roman" panose="02020603050405020304" pitchFamily="18" charset="0"/>
                        </a:rPr>
                        <a:t>Συμβατότητα με μεταφυσικές αρχές</a:t>
                      </a:r>
                      <a:endParaRPr lang="el-GR" sz="1800" b="0" dirty="0">
                        <a:effectLst/>
                        <a:latin typeface="Times New Roman" panose="02020603050405020304" pitchFamily="18" charset="0"/>
                        <a:ea typeface="Calibri"/>
                        <a:cs typeface="Times New Roman" panose="02020603050405020304" pitchFamily="18" charset="0"/>
                      </a:endParaRPr>
                    </a:p>
                  </a:txBody>
                  <a:tcPr marL="64168" marR="64168" marT="0" marB="0"/>
                </a:tc>
                <a:tc>
                  <a:txBody>
                    <a:bodyPr/>
                    <a:lstStyle/>
                    <a:p>
                      <a:pPr>
                        <a:lnSpc>
                          <a:spcPct val="115000"/>
                        </a:lnSpc>
                        <a:spcAft>
                          <a:spcPts val="0"/>
                        </a:spcAft>
                      </a:pPr>
                      <a:r>
                        <a:rPr lang="el-GR" sz="1200" dirty="0">
                          <a:solidFill>
                            <a:srgbClr val="FF0000"/>
                          </a:solidFill>
                          <a:effectLst/>
                          <a:latin typeface="Times New Roman" panose="02020603050405020304" pitchFamily="18" charset="0"/>
                          <a:cs typeface="Times New Roman" panose="02020603050405020304" pitchFamily="18" charset="0"/>
                        </a:rPr>
                        <a:t>Περιέχει μαθηματικά τεχνάσματα, όπως ο εξισωτής, που παραβιάζουν την αρχή της ομοιομορφίας των κινήσεων</a:t>
                      </a:r>
                      <a:r>
                        <a:rPr lang="en-US" sz="1200" dirty="0">
                          <a:solidFill>
                            <a:srgbClr val="FF0000"/>
                          </a:solidFill>
                          <a:effectLst/>
                          <a:latin typeface="Times New Roman" panose="02020603050405020304" pitchFamily="18" charset="0"/>
                          <a:cs typeface="Times New Roman" panose="02020603050405020304" pitchFamily="18" charset="0"/>
                        </a:rPr>
                        <a:t>.</a:t>
                      </a:r>
                      <a:endParaRPr lang="el-GR" sz="1200" dirty="0">
                        <a:solidFill>
                          <a:srgbClr val="FF0000"/>
                        </a:solidFill>
                        <a:effectLst/>
                        <a:latin typeface="Times New Roman" panose="02020603050405020304" pitchFamily="18" charset="0"/>
                        <a:ea typeface="Calibri"/>
                        <a:cs typeface="Times New Roman" panose="02020603050405020304" pitchFamily="18" charset="0"/>
                      </a:endParaRPr>
                    </a:p>
                  </a:txBody>
                  <a:tcPr marL="64168" marR="64168" marT="0" marB="0"/>
                </a:tc>
                <a:tc>
                  <a:txBody>
                    <a:bodyPr/>
                    <a:lstStyle/>
                    <a:p>
                      <a:pPr>
                        <a:lnSpc>
                          <a:spcPct val="115000"/>
                        </a:lnSpc>
                        <a:spcAft>
                          <a:spcPts val="0"/>
                        </a:spcAft>
                      </a:pPr>
                      <a:r>
                        <a:rPr lang="el-GR" sz="2000" dirty="0">
                          <a:solidFill>
                            <a:srgbClr val="00B050"/>
                          </a:solidFill>
                          <a:effectLst/>
                          <a:latin typeface="Times New Roman" panose="02020603050405020304" pitchFamily="18" charset="0"/>
                          <a:cs typeface="Times New Roman" panose="02020603050405020304" pitchFamily="18" charset="0"/>
                        </a:rPr>
                        <a:t>Έχει εξαλείψει τον εξισωτή.</a:t>
                      </a:r>
                      <a:endParaRPr lang="el-GR" sz="2000" dirty="0">
                        <a:solidFill>
                          <a:srgbClr val="00B050"/>
                        </a:solidFill>
                        <a:effectLst/>
                        <a:latin typeface="Times New Roman" panose="02020603050405020304" pitchFamily="18" charset="0"/>
                        <a:ea typeface="Calibri"/>
                        <a:cs typeface="Times New Roman" panose="02020603050405020304" pitchFamily="18" charset="0"/>
                      </a:endParaRPr>
                    </a:p>
                  </a:txBody>
                  <a:tcPr marL="64168" marR="64168" marT="0" marB="0"/>
                </a:tc>
                <a:extLst>
                  <a:ext uri="{0D108BD9-81ED-4DB2-BD59-A6C34878D82A}">
                    <a16:rowId xmlns:a16="http://schemas.microsoft.com/office/drawing/2014/main" val="10008"/>
                  </a:ext>
                </a:extLst>
              </a:tr>
            </a:tbl>
          </a:graphicData>
        </a:graphic>
      </p:graphicFrame>
      <p:sp>
        <p:nvSpPr>
          <p:cNvPr id="5" name="Rectangle 1"/>
          <p:cNvSpPr>
            <a:spLocks noChangeArrowheads="1"/>
          </p:cNvSpPr>
          <p:nvPr/>
        </p:nvSpPr>
        <p:spPr bwMode="auto">
          <a:xfrm>
            <a:off x="2246314" y="16441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l-GR" altLang="el-GR">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684778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1 - Τίτλος"/>
          <p:cNvSpPr>
            <a:spLocks noGrp="1"/>
          </p:cNvSpPr>
          <p:nvPr>
            <p:ph type="title"/>
          </p:nvPr>
        </p:nvSpPr>
        <p:spPr>
          <a:xfrm>
            <a:off x="1981200" y="152400"/>
            <a:ext cx="8229600" cy="457200"/>
          </a:xfrm>
        </p:spPr>
        <p:txBody>
          <a:bodyPr>
            <a:normAutofit fontScale="90000"/>
          </a:bodyPr>
          <a:lstStyle/>
          <a:p>
            <a:pPr eaLnBrk="1" hangingPunct="1"/>
            <a:r>
              <a:rPr lang="en-US" sz="3600" b="1" dirty="0">
                <a:solidFill>
                  <a:srgbClr val="0070C0"/>
                </a:solidFill>
                <a:latin typeface="Times New Roman" panose="02020603050405020304" pitchFamily="18" charset="0"/>
                <a:ea typeface="ＭＳ Ｐゴシック" charset="0"/>
                <a:cs typeface="Times New Roman" panose="02020603050405020304" pitchFamily="18" charset="0"/>
              </a:rPr>
              <a:t>Nicolaus Copernicus, 1473-1543</a:t>
            </a:r>
            <a:endParaRPr lang="el-GR" sz="3600" b="1" dirty="0">
              <a:solidFill>
                <a:srgbClr val="0070C0"/>
              </a:solidFill>
              <a:latin typeface="Times New Roman" panose="02020603050405020304" pitchFamily="18" charset="0"/>
              <a:ea typeface="ＭＳ Ｐゴシック" charset="0"/>
              <a:cs typeface="Times New Roman" panose="02020603050405020304" pitchFamily="18" charset="0"/>
            </a:endParaRPr>
          </a:p>
        </p:txBody>
      </p:sp>
      <p:pic>
        <p:nvPicPr>
          <p:cNvPr id="7170" name="5 - Θέση περιεχομένου" descr="Copernicus.jpg"/>
          <p:cNvPicPr>
            <a:picLocks noGrp="1" noChangeAspect="1"/>
          </p:cNvPicPr>
          <p:nvPr>
            <p:ph sz="half" idx="1"/>
          </p:nvPr>
        </p:nvPicPr>
        <p:blipFill>
          <a:blip r:embed="rId3">
            <a:extLst>
              <a:ext uri="{28A0092B-C50C-407E-A947-70E740481C1C}">
                <a14:useLocalDpi xmlns:a14="http://schemas.microsoft.com/office/drawing/2010/main" val="0"/>
              </a:ext>
            </a:extLst>
          </a:blip>
          <a:srcRect l="-2912" r="-2912"/>
          <a:stretch>
            <a:fillRect/>
          </a:stretch>
        </p:blipFill>
        <p:spPr>
          <a:xfrm>
            <a:off x="6393873" y="1621722"/>
            <a:ext cx="4112308" cy="4528957"/>
          </a:xfrm>
        </p:spPr>
      </p:pic>
      <p:sp>
        <p:nvSpPr>
          <p:cNvPr id="7171" name="4 - Θέση περιεχομένου"/>
          <p:cNvSpPr>
            <a:spLocks noGrp="1"/>
          </p:cNvSpPr>
          <p:nvPr>
            <p:ph sz="half" idx="2"/>
          </p:nvPr>
        </p:nvSpPr>
        <p:spPr>
          <a:xfrm>
            <a:off x="1676400" y="990600"/>
            <a:ext cx="4724401" cy="5715000"/>
          </a:xfrm>
        </p:spPr>
        <p:txBody>
          <a:bodyPr>
            <a:noAutofit/>
          </a:bodyPr>
          <a:lstStyle/>
          <a:p>
            <a:pPr marL="0" indent="0">
              <a:spcBef>
                <a:spcPts val="600"/>
              </a:spcBef>
              <a:spcAft>
                <a:spcPts val="600"/>
              </a:spcAft>
              <a:buNone/>
            </a:pPr>
            <a:r>
              <a:rPr lang="el-GR" sz="2600" dirty="0">
                <a:latin typeface="Times New Roman" panose="02020603050405020304" pitchFamily="18" charset="0"/>
                <a:ea typeface="ＭＳ Ｐゴシック" charset="0"/>
                <a:cs typeface="Times New Roman" panose="02020603050405020304" pitchFamily="18" charset="0"/>
              </a:rPr>
              <a:t>Σπουδές στο Πανεπιστήμιο της Κρακοβίας (μαθήματα αστρονομίας)</a:t>
            </a:r>
          </a:p>
          <a:p>
            <a:pPr marL="0" indent="0">
              <a:spcBef>
                <a:spcPts val="600"/>
              </a:spcBef>
              <a:spcAft>
                <a:spcPts val="600"/>
              </a:spcAft>
              <a:buNone/>
            </a:pPr>
            <a:r>
              <a:rPr lang="el-GR" sz="2600" dirty="0">
                <a:latin typeface="Times New Roman" panose="02020603050405020304" pitchFamily="18" charset="0"/>
                <a:ea typeface="ＭＳ Ｐゴシック" charset="0"/>
                <a:cs typeface="Times New Roman" panose="02020603050405020304" pitchFamily="18" charset="0"/>
              </a:rPr>
              <a:t>1496-1503: Σπουδές στα Πανεπιστήμια</a:t>
            </a:r>
          </a:p>
          <a:p>
            <a:pPr lvl="1">
              <a:spcAft>
                <a:spcPts val="600"/>
              </a:spcAft>
            </a:pPr>
            <a:r>
              <a:rPr lang="el-GR" dirty="0">
                <a:solidFill>
                  <a:schemeClr val="tx1"/>
                </a:solidFill>
                <a:latin typeface="Times New Roman" panose="02020603050405020304" pitchFamily="18" charset="0"/>
                <a:ea typeface="ＭＳ Ｐゴシック" charset="0"/>
                <a:cs typeface="Times New Roman" panose="02020603050405020304" pitchFamily="18" charset="0"/>
              </a:rPr>
              <a:t>Μπολόνια (νομικά, μαθηματικά, αστρονομία)</a:t>
            </a:r>
          </a:p>
          <a:p>
            <a:pPr lvl="1">
              <a:spcAft>
                <a:spcPts val="600"/>
              </a:spcAft>
            </a:pPr>
            <a:r>
              <a:rPr lang="el-GR" dirty="0">
                <a:solidFill>
                  <a:schemeClr val="tx1"/>
                </a:solidFill>
                <a:latin typeface="Times New Roman" panose="02020603050405020304" pitchFamily="18" charset="0"/>
                <a:ea typeface="ＭＳ Ｐゴシック" charset="0"/>
                <a:cs typeface="Times New Roman" panose="02020603050405020304" pitchFamily="18" charset="0"/>
              </a:rPr>
              <a:t>Πάδοβα (ιατρική)</a:t>
            </a:r>
          </a:p>
          <a:p>
            <a:pPr lvl="1">
              <a:spcAft>
                <a:spcPts val="600"/>
              </a:spcAft>
            </a:pPr>
            <a:r>
              <a:rPr lang="el-GR" dirty="0">
                <a:solidFill>
                  <a:schemeClr val="tx1"/>
                </a:solidFill>
                <a:latin typeface="Times New Roman" panose="02020603050405020304" pitchFamily="18" charset="0"/>
                <a:ea typeface="ＭＳ Ｐゴシック" charset="0"/>
                <a:cs typeface="Times New Roman" panose="02020603050405020304" pitchFamily="18" charset="0"/>
              </a:rPr>
              <a:t>Φεράρα (Δρ. Εκκλησιαστικού Δικαίου)</a:t>
            </a:r>
          </a:p>
          <a:p>
            <a:pPr marL="0" lvl="1" indent="0">
              <a:spcAft>
                <a:spcPts val="600"/>
              </a:spcAft>
              <a:buNone/>
            </a:pPr>
            <a:r>
              <a:rPr lang="el-GR" sz="2600" dirty="0">
                <a:latin typeface="Times New Roman" panose="02020603050405020304" pitchFamily="18" charset="0"/>
                <a:ea typeface="ＭＳ Ｐゴシック" charset="0"/>
                <a:cs typeface="Times New Roman" panose="02020603050405020304" pitchFamily="18" charset="0"/>
              </a:rPr>
              <a:t>1506: Επιστροφή στην Πολωνία</a:t>
            </a:r>
          </a:p>
          <a:p>
            <a:pPr marL="0" lvl="1" indent="0">
              <a:spcAft>
                <a:spcPts val="600"/>
              </a:spcAft>
              <a:buNone/>
            </a:pPr>
            <a:r>
              <a:rPr lang="el-GR" sz="2600" dirty="0">
                <a:latin typeface="Times New Roman" panose="02020603050405020304" pitchFamily="18" charset="0"/>
                <a:ea typeface="ＭＳ Ｐゴシック" charset="0"/>
                <a:cs typeface="Times New Roman" panose="02020603050405020304" pitchFamily="18" charset="0"/>
              </a:rPr>
              <a:t>1510-1543: </a:t>
            </a:r>
            <a:r>
              <a:rPr lang="el-GR" sz="2600" dirty="0" err="1">
                <a:latin typeface="Times New Roman" panose="02020603050405020304" pitchFamily="18" charset="0"/>
                <a:ea typeface="ＭＳ Ｐゴシック" charset="0"/>
                <a:cs typeface="Times New Roman" panose="02020603050405020304" pitchFamily="18" charset="0"/>
              </a:rPr>
              <a:t>Φράουενμπουργκ</a:t>
            </a:r>
            <a:endParaRPr lang="el-GR" sz="2600" dirty="0">
              <a:latin typeface="Times New Roman" panose="02020603050405020304" pitchFamily="18" charset="0"/>
              <a:ea typeface="ＭＳ Ｐゴシック" charset="0"/>
              <a:cs typeface="Times New Roman" panose="02020603050405020304" pitchFamily="18" charset="0"/>
            </a:endParaRPr>
          </a:p>
        </p:txBody>
      </p:sp>
      <p:sp>
        <p:nvSpPr>
          <p:cNvPr id="6" name="TextBox 5">
            <a:extLst>
              <a:ext uri="{FF2B5EF4-FFF2-40B4-BE49-F238E27FC236}">
                <a16:creationId xmlns:a16="http://schemas.microsoft.com/office/drawing/2014/main" id="{A2310227-F900-4366-9593-1A48B74301D5}"/>
              </a:ext>
            </a:extLst>
          </p:cNvPr>
          <p:cNvSpPr txBox="1"/>
          <p:nvPr/>
        </p:nvSpPr>
        <p:spPr>
          <a:xfrm>
            <a:off x="6400800" y="6167997"/>
            <a:ext cx="4112308" cy="584775"/>
          </a:xfrm>
          <a:prstGeom prst="rect">
            <a:avLst/>
          </a:prstGeom>
          <a:noFill/>
        </p:spPr>
        <p:txBody>
          <a:bodyPr wrap="square">
            <a:spAutoFit/>
          </a:bodyPr>
          <a:lstStyle/>
          <a:p>
            <a:r>
              <a:rPr lang="en-US" sz="1600" dirty="0">
                <a:solidFill>
                  <a:srgbClr val="0070C0"/>
                </a:solidFill>
              </a:rPr>
              <a:t>https://en.wikipedia.org/wiki/Nicolaus_Copernicus#/media/File:Nikolaus_Kopernikus.jpg</a:t>
            </a:r>
          </a:p>
        </p:txBody>
      </p:sp>
    </p:spTree>
    <p:extLst>
      <p:ext uri="{BB962C8B-B14F-4D97-AF65-F5344CB8AC3E}">
        <p14:creationId xmlns:p14="http://schemas.microsoft.com/office/powerpoint/2010/main" val="3184402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περιεχομένου"/>
          <p:cNvSpPr>
            <a:spLocks noGrp="1"/>
          </p:cNvSpPr>
          <p:nvPr>
            <p:ph idx="1"/>
          </p:nvPr>
        </p:nvSpPr>
        <p:spPr>
          <a:xfrm>
            <a:off x="1981200" y="1219201"/>
            <a:ext cx="8229600" cy="4648200"/>
          </a:xfrm>
        </p:spPr>
        <p:txBody>
          <a:bodyPr>
            <a:normAutofit/>
          </a:bodyPr>
          <a:lstStyle/>
          <a:p>
            <a:pPr>
              <a:spcBef>
                <a:spcPts val="1200"/>
              </a:spcBef>
              <a:spcAft>
                <a:spcPts val="1200"/>
              </a:spcAft>
            </a:pPr>
            <a:r>
              <a:rPr lang="el-GR" sz="2800" dirty="0">
                <a:latin typeface="Times New Roman" panose="02020603050405020304" pitchFamily="18" charset="0"/>
                <a:ea typeface="ＭＳ Ｐゴシック" charset="0"/>
                <a:cs typeface="Times New Roman" panose="02020603050405020304" pitchFamily="18" charset="0"/>
              </a:rPr>
              <a:t>Στη Μπολόνια επηρεάστηκε από τον </a:t>
            </a:r>
            <a:r>
              <a:rPr lang="el-GR" sz="2800" dirty="0" err="1">
                <a:latin typeface="Times New Roman" panose="02020603050405020304" pitchFamily="18" charset="0"/>
                <a:ea typeface="ＭＳ Ｐゴシック" charset="0"/>
                <a:cs typeface="Times New Roman" panose="02020603050405020304" pitchFamily="18" charset="0"/>
              </a:rPr>
              <a:t>Πλατωνιστή</a:t>
            </a:r>
            <a:r>
              <a:rPr lang="el-GR" sz="2800" dirty="0">
                <a:latin typeface="Times New Roman" panose="02020603050405020304" pitchFamily="18" charset="0"/>
                <a:ea typeface="ＭＳ Ｐゴシック" charset="0"/>
                <a:cs typeface="Times New Roman" panose="02020603050405020304" pitchFamily="18" charset="0"/>
              </a:rPr>
              <a:t> αστρονόμο </a:t>
            </a:r>
            <a:r>
              <a:rPr lang="en-US" sz="2800" dirty="0">
                <a:latin typeface="Times New Roman" panose="02020603050405020304" pitchFamily="18" charset="0"/>
                <a:ea typeface="ＭＳ Ｐゴシック" charset="0"/>
                <a:cs typeface="Times New Roman" panose="02020603050405020304" pitchFamily="18" charset="0"/>
              </a:rPr>
              <a:t>Domenico Maria Novara</a:t>
            </a:r>
            <a:r>
              <a:rPr lang="el-GR" sz="2800" dirty="0">
                <a:latin typeface="Times New Roman" panose="02020603050405020304" pitchFamily="18" charset="0"/>
                <a:ea typeface="ＭＳ Ｐゴシック" charset="0"/>
                <a:cs typeface="Times New Roman" panose="02020603050405020304" pitchFamily="18" charset="0"/>
              </a:rPr>
              <a:t>.</a:t>
            </a:r>
          </a:p>
          <a:p>
            <a:pPr>
              <a:spcBef>
                <a:spcPts val="1200"/>
              </a:spcBef>
              <a:spcAft>
                <a:spcPts val="1200"/>
              </a:spcAft>
            </a:pPr>
            <a:r>
              <a:rPr lang="el-GR" sz="2800" dirty="0">
                <a:latin typeface="Times New Roman" panose="02020603050405020304" pitchFamily="18" charset="0"/>
                <a:ea typeface="ＭＳ Ｐゴシック" charset="0"/>
                <a:cs typeface="Times New Roman" panose="02020603050405020304" pitchFamily="18" charset="0"/>
              </a:rPr>
              <a:t>Επιδίωκε να συλλάβει τη δομή του σύμπαντος μέσα από απλές μαθηματικές σχέσεις.</a:t>
            </a:r>
          </a:p>
          <a:p>
            <a:pPr>
              <a:spcBef>
                <a:spcPts val="1200"/>
              </a:spcBef>
              <a:spcAft>
                <a:spcPts val="1200"/>
              </a:spcAft>
            </a:pPr>
            <a:r>
              <a:rPr lang="el-GR" sz="2800" dirty="0">
                <a:latin typeface="Times New Roman" panose="02020603050405020304" pitchFamily="18" charset="0"/>
                <a:ea typeface="ＭＳ Ｐゴシック" charset="0"/>
                <a:cs typeface="Times New Roman" panose="02020603050405020304" pitchFamily="18" charset="0"/>
              </a:rPr>
              <a:t>Η μεταρρύθμιση της αστρονομίας ήταν κυρίως μαθηματικό έργο.</a:t>
            </a:r>
          </a:p>
          <a:p>
            <a:pPr>
              <a:spcBef>
                <a:spcPts val="1200"/>
              </a:spcBef>
              <a:spcAft>
                <a:spcPts val="1200"/>
              </a:spcAft>
            </a:pPr>
            <a:r>
              <a:rPr lang="el-GR" sz="2800" dirty="0">
                <a:latin typeface="Times New Roman" panose="02020603050405020304" pitchFamily="18" charset="0"/>
                <a:ea typeface="ＭＳ Ｐゴシック" charset="0"/>
                <a:cs typeface="Times New Roman" panose="02020603050405020304" pitchFamily="18" charset="0"/>
              </a:rPr>
              <a:t>Έκανε ελάχιστες νέες παρατηρήσεις. Άντλησε τα στοιχεία του από τον Πτολεμαίο.</a:t>
            </a:r>
          </a:p>
        </p:txBody>
      </p:sp>
    </p:spTree>
    <p:extLst>
      <p:ext uri="{BB962C8B-B14F-4D97-AF65-F5344CB8AC3E}">
        <p14:creationId xmlns:p14="http://schemas.microsoft.com/office/powerpoint/2010/main" val="30547391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981200" y="228600"/>
            <a:ext cx="8229600" cy="609600"/>
          </a:xfrm>
        </p:spPr>
        <p:txBody>
          <a:bodyPr>
            <a:normAutofit fontScale="90000"/>
          </a:bodyPr>
          <a:lstStyle/>
          <a:p>
            <a:r>
              <a:rPr lang="en-US" b="1" i="1" dirty="0" err="1">
                <a:solidFill>
                  <a:srgbClr val="0070C0"/>
                </a:solidFill>
                <a:latin typeface="Times New Roman" panose="02020603050405020304" pitchFamily="18" charset="0"/>
                <a:ea typeface="ＭＳ Ｐゴシック" charset="0"/>
                <a:cs typeface="Times New Roman" panose="02020603050405020304" pitchFamily="18" charset="0"/>
              </a:rPr>
              <a:t>Commentariolus</a:t>
            </a:r>
            <a:r>
              <a:rPr lang="el-GR" b="1" i="1" dirty="0">
                <a:solidFill>
                  <a:srgbClr val="0070C0"/>
                </a:solidFill>
                <a:latin typeface="Times New Roman" panose="02020603050405020304" pitchFamily="18" charset="0"/>
                <a:ea typeface="ＭＳ Ｐゴシック" charset="0"/>
                <a:cs typeface="Times New Roman" panose="02020603050405020304" pitchFamily="18" charset="0"/>
              </a:rPr>
              <a:t> </a:t>
            </a:r>
            <a:r>
              <a:rPr lang="el-GR" b="1" dirty="0">
                <a:solidFill>
                  <a:srgbClr val="0070C0"/>
                </a:solidFill>
                <a:latin typeface="Times New Roman" panose="02020603050405020304" pitchFamily="18" charset="0"/>
                <a:ea typeface="ＭＳ Ｐゴシック" charset="0"/>
                <a:cs typeface="Times New Roman" panose="02020603050405020304" pitchFamily="18" charset="0"/>
              </a:rPr>
              <a:t>(1512)</a:t>
            </a:r>
            <a:endParaRPr lang="el-GR" b="1" dirty="0">
              <a:solidFill>
                <a:srgbClr val="0070C0"/>
              </a:solidFill>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1676400" y="1066800"/>
            <a:ext cx="8763000" cy="5562600"/>
          </a:xfrm>
        </p:spPr>
        <p:txBody>
          <a:bodyPr>
            <a:noAutofit/>
          </a:bodyPr>
          <a:lstStyle/>
          <a:p>
            <a:pPr>
              <a:spcBef>
                <a:spcPts val="600"/>
              </a:spcBef>
              <a:spcAft>
                <a:spcPts val="600"/>
              </a:spcAft>
            </a:pPr>
            <a:r>
              <a:rPr lang="el-GR" sz="2400" b="1" dirty="0">
                <a:latin typeface="Times New Roman" panose="02020603050405020304" pitchFamily="18" charset="0"/>
                <a:ea typeface="ＭＳ Ｐゴシック" charset="0"/>
                <a:cs typeface="Times New Roman" panose="02020603050405020304" pitchFamily="18" charset="0"/>
              </a:rPr>
              <a:t>7 αρχές για την οικοδόμηση μιας νέας αστρονομίας</a:t>
            </a:r>
            <a:r>
              <a:rPr lang="el-GR" sz="2400" dirty="0">
                <a:latin typeface="Times New Roman" panose="02020603050405020304" pitchFamily="18" charset="0"/>
                <a:ea typeface="ＭＳ Ｐゴシック" charset="0"/>
                <a:cs typeface="Times New Roman" panose="02020603050405020304" pitchFamily="18" charset="0"/>
              </a:rPr>
              <a:t>:</a:t>
            </a:r>
          </a:p>
          <a:p>
            <a:pPr marL="800100" lvl="1" indent="-342900">
              <a:spcBef>
                <a:spcPts val="600"/>
              </a:spcBef>
              <a:spcAft>
                <a:spcPts val="600"/>
              </a:spcAft>
              <a:buFontTx/>
              <a:buAutoNum type="arabicPeriod"/>
            </a:pPr>
            <a:r>
              <a:rPr lang="el-GR" sz="2000" dirty="0">
                <a:latin typeface="Times New Roman" panose="02020603050405020304" pitchFamily="18" charset="0"/>
                <a:ea typeface="ＭＳ Ｐゴシック" charset="0"/>
                <a:cs typeface="Times New Roman" panose="02020603050405020304" pitchFamily="18" charset="0"/>
              </a:rPr>
              <a:t>Δεν υπάρχει ένα κέντρο για όλες τις ουράνιες τροχιές αλλά δύο (η γη για τη σελήνη, ο ήλιος για όλους τους πλανήτες).</a:t>
            </a:r>
          </a:p>
          <a:p>
            <a:pPr marL="800100" lvl="1" indent="-342900">
              <a:spcBef>
                <a:spcPts val="600"/>
              </a:spcBef>
              <a:spcAft>
                <a:spcPts val="600"/>
              </a:spcAft>
              <a:buFontTx/>
              <a:buAutoNum type="arabicPeriod"/>
            </a:pPr>
            <a:r>
              <a:rPr lang="el-GR" sz="2000" dirty="0">
                <a:latin typeface="Times New Roman" panose="02020603050405020304" pitchFamily="18" charset="0"/>
                <a:ea typeface="ＭＳ Ｐゴシック" charset="0"/>
                <a:cs typeface="Times New Roman" panose="02020603050405020304" pitchFamily="18" charset="0"/>
              </a:rPr>
              <a:t>Το κέντρο της γης δεν ταυτίζεται με το κέντρο του σύμπαντος αλλά μόνο με το κέντρο της βαρύτητας και της τροχιάς της Σελήνης.</a:t>
            </a:r>
          </a:p>
          <a:p>
            <a:pPr marL="800100" lvl="1" indent="-342900">
              <a:spcBef>
                <a:spcPts val="600"/>
              </a:spcBef>
              <a:spcAft>
                <a:spcPts val="600"/>
              </a:spcAft>
              <a:buFontTx/>
              <a:buAutoNum type="arabicPeriod"/>
            </a:pPr>
            <a:r>
              <a:rPr lang="el-GR" sz="2000" dirty="0">
                <a:latin typeface="Times New Roman" panose="02020603050405020304" pitchFamily="18" charset="0"/>
                <a:ea typeface="ＭＳ Ｐゴシック" charset="0"/>
                <a:cs typeface="Times New Roman" panose="02020603050405020304" pitchFamily="18" charset="0"/>
              </a:rPr>
              <a:t>Όλα τα ουράνια σώματα περιφέρονται γύρω από τον Ήλιο που είναι κοντά στο κέντρο του σύμπαντος.</a:t>
            </a:r>
          </a:p>
          <a:p>
            <a:pPr marL="800100" lvl="1" indent="-342900">
              <a:spcBef>
                <a:spcPts val="600"/>
              </a:spcBef>
              <a:spcAft>
                <a:spcPts val="600"/>
              </a:spcAft>
              <a:buFontTx/>
              <a:buAutoNum type="arabicPeriod"/>
            </a:pPr>
            <a:r>
              <a:rPr lang="el-GR" sz="2000" dirty="0">
                <a:latin typeface="Times New Roman" panose="02020603050405020304" pitchFamily="18" charset="0"/>
                <a:ea typeface="ＭＳ Ｐゴシック" charset="0"/>
                <a:cs typeface="Times New Roman" panose="02020603050405020304" pitchFamily="18" charset="0"/>
              </a:rPr>
              <a:t>Η απόσταση μεταξύ γης και ήλιου είναι ανεπαίσθητη σε σχέση με την απόσταση τους  από τους απλανείς αστέρες.</a:t>
            </a:r>
          </a:p>
          <a:p>
            <a:pPr marL="800100" lvl="1" indent="-342900">
              <a:spcBef>
                <a:spcPts val="600"/>
              </a:spcBef>
              <a:spcAft>
                <a:spcPts val="600"/>
              </a:spcAft>
              <a:buFontTx/>
              <a:buAutoNum type="arabicPeriod"/>
            </a:pPr>
            <a:r>
              <a:rPr lang="el-GR" sz="2000" dirty="0">
                <a:latin typeface="Times New Roman" panose="02020603050405020304" pitchFamily="18" charset="0"/>
                <a:ea typeface="ＭＳ Ｐゴシック" charset="0"/>
                <a:cs typeface="Times New Roman" panose="02020603050405020304" pitchFamily="18" charset="0"/>
              </a:rPr>
              <a:t>Η φαινόμενη ημερήσια κίνηση των ουράνιων σωμάτων οφείλεται στην ημερήσια κίνηση της γης.</a:t>
            </a:r>
          </a:p>
          <a:p>
            <a:pPr marL="800100" lvl="1" indent="-342900">
              <a:spcBef>
                <a:spcPts val="600"/>
              </a:spcBef>
              <a:spcAft>
                <a:spcPts val="600"/>
              </a:spcAft>
              <a:buFontTx/>
              <a:buAutoNum type="arabicPeriod"/>
            </a:pPr>
            <a:r>
              <a:rPr lang="el-GR" sz="2000" dirty="0">
                <a:latin typeface="Times New Roman" panose="02020603050405020304" pitchFamily="18" charset="0"/>
                <a:ea typeface="ＭＳ Ｐゴシック" charset="0"/>
                <a:cs typeface="Times New Roman" panose="02020603050405020304" pitchFamily="18" charset="0"/>
              </a:rPr>
              <a:t>Η φαινόμενη ετήσια κίνηση του Ήλιου προκύπτει από την ετήσια κίνηση της γης.</a:t>
            </a:r>
          </a:p>
          <a:p>
            <a:pPr marL="800100" lvl="1" indent="-342900">
              <a:spcBef>
                <a:spcPts val="600"/>
              </a:spcBef>
              <a:spcAft>
                <a:spcPts val="600"/>
              </a:spcAft>
              <a:buFontTx/>
              <a:buAutoNum type="arabicPeriod"/>
            </a:pPr>
            <a:r>
              <a:rPr lang="el-GR" sz="2000" dirty="0">
                <a:latin typeface="Times New Roman" panose="02020603050405020304" pitchFamily="18" charset="0"/>
                <a:ea typeface="ＭＳ Ｐゴシック" charset="0"/>
                <a:cs typeface="Times New Roman" panose="02020603050405020304" pitchFamily="18" charset="0"/>
              </a:rPr>
              <a:t>Η ανάδρομη κίνηση των πλανητών οφείλεται στην κίνηση της γης.</a:t>
            </a:r>
          </a:p>
        </p:txBody>
      </p:sp>
    </p:spTree>
    <p:extLst>
      <p:ext uri="{BB962C8B-B14F-4D97-AF65-F5344CB8AC3E}">
        <p14:creationId xmlns:p14="http://schemas.microsoft.com/office/powerpoint/2010/main" val="2864808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1 - Τίτλος"/>
          <p:cNvSpPr>
            <a:spLocks noGrp="1"/>
          </p:cNvSpPr>
          <p:nvPr>
            <p:ph type="title"/>
          </p:nvPr>
        </p:nvSpPr>
        <p:spPr>
          <a:xfrm>
            <a:off x="1857910" y="128926"/>
            <a:ext cx="8476180" cy="334962"/>
          </a:xfrm>
          <a:solidFill>
            <a:srgbClr val="FFFFFF"/>
          </a:solidFill>
        </p:spPr>
        <p:txBody>
          <a:bodyPr>
            <a:noAutofit/>
          </a:bodyPr>
          <a:lstStyle/>
          <a:p>
            <a:pPr eaLnBrk="1" hangingPunct="1"/>
            <a:r>
              <a:rPr lang="el-GR" sz="3200" b="1" dirty="0">
                <a:solidFill>
                  <a:srgbClr val="0070C0"/>
                </a:solidFill>
                <a:latin typeface="Times New Roman" panose="02020603050405020304" pitchFamily="18" charset="0"/>
                <a:ea typeface="ＭＳ Ｐゴシック" charset="0"/>
                <a:cs typeface="Times New Roman" panose="02020603050405020304" pitchFamily="18" charset="0"/>
              </a:rPr>
              <a:t>Περί των περιστροφών των ουρανίων σφαιρών</a:t>
            </a:r>
          </a:p>
        </p:txBody>
      </p:sp>
      <p:sp>
        <p:nvSpPr>
          <p:cNvPr id="3" name="2 - Θέση περιεχομένου"/>
          <p:cNvSpPr>
            <a:spLocks noGrp="1"/>
          </p:cNvSpPr>
          <p:nvPr>
            <p:ph idx="1"/>
          </p:nvPr>
        </p:nvSpPr>
        <p:spPr>
          <a:xfrm>
            <a:off x="1752601" y="685801"/>
            <a:ext cx="8686800" cy="5875793"/>
          </a:xfrm>
        </p:spPr>
        <p:txBody>
          <a:bodyPr>
            <a:noAutofit/>
          </a:bodyPr>
          <a:lstStyle/>
          <a:p>
            <a:pPr>
              <a:lnSpc>
                <a:spcPct val="110000"/>
              </a:lnSpc>
              <a:spcBef>
                <a:spcPts val="600"/>
              </a:spcBef>
              <a:spcAft>
                <a:spcPts val="600"/>
              </a:spcAft>
            </a:pPr>
            <a:r>
              <a:rPr lang="el-GR" sz="2000" dirty="0">
                <a:latin typeface="Times New Roman" panose="02020603050405020304" pitchFamily="18" charset="0"/>
                <a:ea typeface="ＭＳ Ｐゴシック" charset="0"/>
                <a:cs typeface="Times New Roman" panose="02020603050405020304" pitchFamily="18" charset="0"/>
              </a:rPr>
              <a:t>Μάιος 1539: ο </a:t>
            </a:r>
            <a:r>
              <a:rPr lang="en-US" sz="2000" dirty="0">
                <a:latin typeface="Times New Roman" panose="02020603050405020304" pitchFamily="18" charset="0"/>
                <a:ea typeface="ＭＳ Ｐゴシック" charset="0"/>
                <a:cs typeface="Times New Roman" panose="02020603050405020304" pitchFamily="18" charset="0"/>
              </a:rPr>
              <a:t>George Joachim </a:t>
            </a:r>
            <a:r>
              <a:rPr lang="en-US" sz="2000" dirty="0" err="1">
                <a:latin typeface="Times New Roman" panose="02020603050405020304" pitchFamily="18" charset="0"/>
                <a:ea typeface="ＭＳ Ｐゴシック" charset="0"/>
                <a:cs typeface="Times New Roman" panose="02020603050405020304" pitchFamily="18" charset="0"/>
              </a:rPr>
              <a:t>Rheticus</a:t>
            </a:r>
            <a:r>
              <a:rPr lang="el-GR" sz="2000" dirty="0">
                <a:latin typeface="Times New Roman" panose="02020603050405020304" pitchFamily="18" charset="0"/>
                <a:ea typeface="ＭＳ Ｐゴシック" charset="0"/>
                <a:cs typeface="Times New Roman" panose="02020603050405020304" pitchFamily="18" charset="0"/>
              </a:rPr>
              <a:t> </a:t>
            </a:r>
            <a:r>
              <a:rPr lang="en-US" sz="2000" dirty="0">
                <a:latin typeface="Times New Roman" panose="02020603050405020304" pitchFamily="18" charset="0"/>
                <a:ea typeface="ＭＳ Ｐゴシック" charset="0"/>
                <a:cs typeface="Times New Roman" panose="02020603050405020304" pitchFamily="18" charset="0"/>
              </a:rPr>
              <a:t>(1514-1574) </a:t>
            </a:r>
            <a:r>
              <a:rPr lang="el-GR" sz="2000" dirty="0">
                <a:latin typeface="Times New Roman" panose="02020603050405020304" pitchFamily="18" charset="0"/>
                <a:ea typeface="ＭＳ Ｐゴシック" charset="0"/>
                <a:cs typeface="Times New Roman" panose="02020603050405020304" pitchFamily="18" charset="0"/>
              </a:rPr>
              <a:t>επισκέπτεται τον Κοπέρνικο.</a:t>
            </a:r>
          </a:p>
          <a:p>
            <a:pPr>
              <a:lnSpc>
                <a:spcPct val="110000"/>
              </a:lnSpc>
              <a:spcBef>
                <a:spcPts val="600"/>
              </a:spcBef>
              <a:spcAft>
                <a:spcPts val="600"/>
              </a:spcAft>
            </a:pPr>
            <a:r>
              <a:rPr lang="el-GR" sz="2000" dirty="0">
                <a:latin typeface="Times New Roman" panose="02020603050405020304" pitchFamily="18" charset="0"/>
                <a:ea typeface="ＭＳ Ｐゴシック" charset="0"/>
                <a:cs typeface="Times New Roman" panose="02020603050405020304" pitchFamily="18" charset="0"/>
              </a:rPr>
              <a:t>1540: ο </a:t>
            </a:r>
            <a:r>
              <a:rPr lang="en-US" sz="2000" dirty="0" err="1">
                <a:latin typeface="Times New Roman" panose="02020603050405020304" pitchFamily="18" charset="0"/>
                <a:ea typeface="ＭＳ Ｐゴシック" charset="0"/>
                <a:cs typeface="Times New Roman" panose="02020603050405020304" pitchFamily="18" charset="0"/>
              </a:rPr>
              <a:t>Rheticus</a:t>
            </a:r>
            <a:r>
              <a:rPr lang="el-GR" sz="2000" dirty="0">
                <a:latin typeface="Times New Roman" panose="02020603050405020304" pitchFamily="18" charset="0"/>
                <a:ea typeface="ＭＳ Ｐゴシック" charset="0"/>
                <a:cs typeface="Times New Roman" panose="02020603050405020304" pitchFamily="18" charset="0"/>
              </a:rPr>
              <a:t> δημοσιεύει το έργο του </a:t>
            </a:r>
            <a:r>
              <a:rPr lang="en-US" sz="2000" i="1" dirty="0" err="1">
                <a:latin typeface="Times New Roman" panose="02020603050405020304" pitchFamily="18" charset="0"/>
                <a:ea typeface="ＭＳ Ｐゴシック" charset="0"/>
                <a:cs typeface="Times New Roman" panose="02020603050405020304" pitchFamily="18" charset="0"/>
              </a:rPr>
              <a:t>Narratio</a:t>
            </a:r>
            <a:r>
              <a:rPr lang="en-US" sz="2000" i="1" dirty="0">
                <a:latin typeface="Times New Roman" panose="02020603050405020304" pitchFamily="18" charset="0"/>
                <a:ea typeface="ＭＳ Ｐゴシック" charset="0"/>
                <a:cs typeface="Times New Roman" panose="02020603050405020304" pitchFamily="18" charset="0"/>
              </a:rPr>
              <a:t> Prima</a:t>
            </a:r>
            <a:r>
              <a:rPr lang="en-US" sz="2000" dirty="0">
                <a:latin typeface="Times New Roman" panose="02020603050405020304" pitchFamily="18" charset="0"/>
                <a:ea typeface="ＭＳ Ｐゴシック" charset="0"/>
                <a:cs typeface="Times New Roman" panose="02020603050405020304" pitchFamily="18" charset="0"/>
              </a:rPr>
              <a:t> (</a:t>
            </a:r>
            <a:r>
              <a:rPr lang="el-GR" sz="2000" i="1" dirty="0">
                <a:latin typeface="Times New Roman" panose="02020603050405020304" pitchFamily="18" charset="0"/>
                <a:ea typeface="ＭＳ Ｐゴシック" charset="0"/>
                <a:cs typeface="Times New Roman" panose="02020603050405020304" pitchFamily="18" charset="0"/>
              </a:rPr>
              <a:t>Πρώτη αφήγηση</a:t>
            </a:r>
            <a:r>
              <a:rPr lang="en-US" sz="2000" dirty="0">
                <a:latin typeface="Times New Roman" panose="02020603050405020304" pitchFamily="18" charset="0"/>
                <a:ea typeface="ＭＳ Ｐゴシック" charset="0"/>
                <a:cs typeface="Times New Roman" panose="02020603050405020304" pitchFamily="18" charset="0"/>
              </a:rPr>
              <a:t>)</a:t>
            </a:r>
            <a:r>
              <a:rPr lang="en-US" sz="2000" i="1" dirty="0">
                <a:latin typeface="Times New Roman" panose="02020603050405020304" pitchFamily="18" charset="0"/>
                <a:ea typeface="ＭＳ Ｐゴシック" charset="0"/>
                <a:cs typeface="Times New Roman" panose="02020603050405020304" pitchFamily="18" charset="0"/>
              </a:rPr>
              <a:t> </a:t>
            </a:r>
            <a:r>
              <a:rPr lang="el-GR" sz="2000" dirty="0">
                <a:latin typeface="Times New Roman" panose="02020603050405020304" pitchFamily="18" charset="0"/>
                <a:ea typeface="ＭＳ Ｐゴシック" charset="0"/>
                <a:cs typeface="Times New Roman" panose="02020603050405020304" pitchFamily="18" charset="0"/>
              </a:rPr>
              <a:t>όπου παρουσιάζει τη θεωρία του Κοπέρνικου.</a:t>
            </a:r>
          </a:p>
          <a:p>
            <a:pPr>
              <a:lnSpc>
                <a:spcPct val="110000"/>
              </a:lnSpc>
              <a:spcBef>
                <a:spcPts val="600"/>
              </a:spcBef>
              <a:spcAft>
                <a:spcPts val="600"/>
              </a:spcAft>
            </a:pPr>
            <a:r>
              <a:rPr lang="el-GR" sz="2000" b="1" dirty="0">
                <a:latin typeface="Times New Roman" panose="02020603050405020304" pitchFamily="18" charset="0"/>
                <a:ea typeface="ＭＳ Ｐゴシック" charset="0"/>
                <a:cs typeface="Times New Roman" panose="02020603050405020304" pitchFamily="18" charset="0"/>
              </a:rPr>
              <a:t>Μάρτιος 1543</a:t>
            </a:r>
            <a:r>
              <a:rPr lang="el-GR" sz="2000" dirty="0">
                <a:latin typeface="Times New Roman" panose="02020603050405020304" pitchFamily="18" charset="0"/>
                <a:ea typeface="ＭＳ Ｐゴシック" charset="0"/>
                <a:cs typeface="Times New Roman" panose="02020603050405020304" pitchFamily="18" charset="0"/>
              </a:rPr>
              <a:t>: δημοσιεύεται το έργο του Κοπέρνικου </a:t>
            </a:r>
            <a:r>
              <a:rPr lang="el-GR" sz="2000" i="1" dirty="0">
                <a:latin typeface="Times New Roman" panose="02020603050405020304" pitchFamily="18" charset="0"/>
                <a:ea typeface="ＭＳ Ｐゴシック" charset="0"/>
                <a:cs typeface="Times New Roman" panose="02020603050405020304" pitchFamily="18" charset="0"/>
              </a:rPr>
              <a:t>Περί των περιστροφών των ουρανίων σφαιρών</a:t>
            </a:r>
            <a:r>
              <a:rPr lang="el-GR" sz="2000" dirty="0">
                <a:latin typeface="Times New Roman" panose="02020603050405020304" pitchFamily="18" charset="0"/>
                <a:ea typeface="ＭＳ Ｐゴシック" charset="0"/>
                <a:cs typeface="Times New Roman" panose="02020603050405020304" pitchFamily="18" charset="0"/>
              </a:rPr>
              <a:t>. Ο Κοπέρνικος πεθαίνει λίγο αργότερα (</a:t>
            </a:r>
            <a:r>
              <a:rPr lang="el-GR" sz="2000" b="1" dirty="0">
                <a:latin typeface="Times New Roman" panose="02020603050405020304" pitchFamily="18" charset="0"/>
                <a:ea typeface="ＭＳ Ｐゴシック" charset="0"/>
                <a:cs typeface="Times New Roman" panose="02020603050405020304" pitchFamily="18" charset="0"/>
              </a:rPr>
              <a:t>24/5/1543</a:t>
            </a:r>
            <a:r>
              <a:rPr lang="el-GR" sz="2000" dirty="0">
                <a:latin typeface="Times New Roman" panose="02020603050405020304" pitchFamily="18" charset="0"/>
                <a:ea typeface="ＭＳ Ｐゴシック" charset="0"/>
                <a:cs typeface="Times New Roman" panose="02020603050405020304" pitchFamily="18" charset="0"/>
              </a:rPr>
              <a:t>).</a:t>
            </a:r>
          </a:p>
          <a:p>
            <a:pPr>
              <a:lnSpc>
                <a:spcPct val="110000"/>
              </a:lnSpc>
              <a:spcBef>
                <a:spcPts val="600"/>
              </a:spcBef>
              <a:spcAft>
                <a:spcPts val="600"/>
              </a:spcAft>
            </a:pPr>
            <a:r>
              <a:rPr lang="el-GR" sz="2000" dirty="0">
                <a:latin typeface="Times New Roman" panose="02020603050405020304" pitchFamily="18" charset="0"/>
                <a:ea typeface="ＭＳ Ｐゴシック" charset="0"/>
                <a:cs typeface="Times New Roman" panose="02020603050405020304" pitchFamily="18" charset="0"/>
              </a:rPr>
              <a:t>Το έργο θεωρείται «επαναστατικό» διότι εξηγεί την κίνηση των ουρανίων σωμάτων με βάση την ημερήσια περιστροφή της γης γύρω από τον άξονά της και την ετήσια περιστροφή της γύρω από τον ήλιο.</a:t>
            </a:r>
          </a:p>
          <a:p>
            <a:pPr>
              <a:spcBef>
                <a:spcPts val="0"/>
              </a:spcBef>
              <a:spcAft>
                <a:spcPts val="600"/>
              </a:spcAft>
            </a:pPr>
            <a:r>
              <a:rPr lang="el-GR" sz="2000" dirty="0">
                <a:latin typeface="Times New Roman" panose="02020603050405020304" pitchFamily="18" charset="0"/>
                <a:ea typeface="ＭＳ Ｐゴシック" charset="0"/>
                <a:cs typeface="Times New Roman" panose="02020603050405020304" pitchFamily="18" charset="0"/>
              </a:rPr>
              <a:t>Ωστόσο, ο Κοπέρνικος έχει θεωρηθεί και ως ο «τελευταίος </a:t>
            </a:r>
            <a:r>
              <a:rPr lang="el-GR" sz="2000" dirty="0" err="1">
                <a:latin typeface="Times New Roman" panose="02020603050405020304" pitchFamily="18" charset="0"/>
                <a:ea typeface="ＭＳ Ｐゴシック" charset="0"/>
                <a:cs typeface="Times New Roman" panose="02020603050405020304" pitchFamily="18" charset="0"/>
              </a:rPr>
              <a:t>Πτολεμαϊκός</a:t>
            </a:r>
            <a:r>
              <a:rPr lang="el-GR" sz="2000" dirty="0">
                <a:latin typeface="Times New Roman" panose="02020603050405020304" pitchFamily="18" charset="0"/>
                <a:ea typeface="ＭＳ Ｐゴシック" charset="0"/>
                <a:cs typeface="Times New Roman" panose="02020603050405020304" pitchFamily="18" charset="0"/>
              </a:rPr>
              <a:t> αστρονόμος»</a:t>
            </a:r>
            <a:r>
              <a:rPr lang="en-US" sz="2000" dirty="0">
                <a:latin typeface="Times New Roman" panose="02020603050405020304" pitchFamily="18" charset="0"/>
                <a:ea typeface="ＭＳ Ｐゴシック" charset="0"/>
                <a:cs typeface="Times New Roman" panose="02020603050405020304" pitchFamily="18" charset="0"/>
              </a:rPr>
              <a:t> </a:t>
            </a:r>
            <a:r>
              <a:rPr lang="el-GR" sz="2000" dirty="0">
                <a:latin typeface="Times New Roman" panose="02020603050405020304" pitchFamily="18" charset="0"/>
                <a:ea typeface="ＭＳ Ｐゴシック" charset="0"/>
                <a:cs typeface="Times New Roman" panose="02020603050405020304" pitchFamily="18" charset="0"/>
              </a:rPr>
              <a:t>διότι:</a:t>
            </a:r>
          </a:p>
          <a:p>
            <a:pPr lvl="2">
              <a:spcBef>
                <a:spcPts val="0"/>
              </a:spcBef>
              <a:spcAft>
                <a:spcPts val="600"/>
              </a:spcAft>
            </a:pPr>
            <a:r>
              <a:rPr lang="el-GR" sz="1800" dirty="0">
                <a:latin typeface="Times New Roman" panose="02020603050405020304" pitchFamily="18" charset="0"/>
                <a:ea typeface="ＭＳ Ｐゴシック" charset="0"/>
                <a:cs typeface="Times New Roman" panose="02020603050405020304" pitchFamily="18" charset="0"/>
              </a:rPr>
              <a:t>Βασίζεται στα </a:t>
            </a:r>
            <a:r>
              <a:rPr lang="el-GR" sz="1800" dirty="0" err="1">
                <a:latin typeface="Times New Roman" panose="02020603050405020304" pitchFamily="18" charset="0"/>
                <a:ea typeface="ＭＳ Ｐゴシック" charset="0"/>
                <a:cs typeface="Times New Roman" panose="02020603050405020304" pitchFamily="18" charset="0"/>
              </a:rPr>
              <a:t>παρατηρησιακά</a:t>
            </a:r>
            <a:r>
              <a:rPr lang="el-GR" sz="1800" dirty="0">
                <a:latin typeface="Times New Roman" panose="02020603050405020304" pitchFamily="18" charset="0"/>
                <a:ea typeface="ＭＳ Ｐゴシック" charset="0"/>
                <a:cs typeface="Times New Roman" panose="02020603050405020304" pitchFamily="18" charset="0"/>
              </a:rPr>
              <a:t> δεδομένα της </a:t>
            </a:r>
            <a:r>
              <a:rPr lang="el-GR" sz="1800" dirty="0" err="1">
                <a:latin typeface="Times New Roman" panose="02020603050405020304" pitchFamily="18" charset="0"/>
                <a:ea typeface="ＭＳ Ｐゴシック" charset="0"/>
                <a:cs typeface="Times New Roman" panose="02020603050405020304" pitchFamily="18" charset="0"/>
              </a:rPr>
              <a:t>Πτολεμαϊκής</a:t>
            </a:r>
            <a:r>
              <a:rPr lang="el-GR" sz="1800" dirty="0">
                <a:latin typeface="Times New Roman" panose="02020603050405020304" pitchFamily="18" charset="0"/>
                <a:ea typeface="ＭＳ Ｐゴシック" charset="0"/>
                <a:cs typeface="Times New Roman" panose="02020603050405020304" pitchFamily="18" charset="0"/>
              </a:rPr>
              <a:t> αστρονομίας.</a:t>
            </a:r>
          </a:p>
          <a:p>
            <a:pPr lvl="2">
              <a:spcBef>
                <a:spcPts val="0"/>
              </a:spcBef>
              <a:spcAft>
                <a:spcPts val="600"/>
              </a:spcAft>
            </a:pPr>
            <a:r>
              <a:rPr lang="el-GR" sz="1800" dirty="0">
                <a:latin typeface="Times New Roman" panose="02020603050405020304" pitchFamily="18" charset="0"/>
                <a:ea typeface="ＭＳ Ｐゴシック" charset="0"/>
                <a:cs typeface="Times New Roman" panose="02020603050405020304" pitchFamily="18" charset="0"/>
              </a:rPr>
              <a:t>Το σύμπαν του είναι σφαιρικό και πεπερασμένο. Εξακολουθεί να θεωρεί την κίνηση των ουράνιων σωμάτων ομοιόμορφη κυκλική.</a:t>
            </a:r>
          </a:p>
          <a:p>
            <a:pPr lvl="2">
              <a:spcBef>
                <a:spcPts val="0"/>
              </a:spcBef>
              <a:spcAft>
                <a:spcPts val="600"/>
              </a:spcAft>
            </a:pPr>
            <a:r>
              <a:rPr lang="el-GR" sz="1800" dirty="0">
                <a:latin typeface="Times New Roman" panose="02020603050405020304" pitchFamily="18" charset="0"/>
                <a:ea typeface="ＭＳ Ｐゴシック" charset="0"/>
                <a:cs typeface="Times New Roman" panose="02020603050405020304" pitchFamily="18" charset="0"/>
              </a:rPr>
              <a:t>Το Κοπερνίκειο σύστημα δεν είναι ιδιαίτερα απλό. Ναι μεν καταργεί τον εξισωτή, αλλά διατηρεί τους </a:t>
            </a:r>
            <a:r>
              <a:rPr lang="el-GR" sz="1800" dirty="0" err="1">
                <a:latin typeface="Times New Roman" panose="02020603050405020304" pitchFamily="18" charset="0"/>
                <a:ea typeface="ＭＳ Ｐゴシック" charset="0"/>
                <a:cs typeface="Times New Roman" panose="02020603050405020304" pitchFamily="18" charset="0"/>
              </a:rPr>
              <a:t>επίκυκλους</a:t>
            </a:r>
            <a:r>
              <a:rPr lang="el-GR" sz="1800" dirty="0">
                <a:latin typeface="Times New Roman" panose="02020603050405020304" pitchFamily="18" charset="0"/>
                <a:ea typeface="ＭＳ Ｐゴシック" charset="0"/>
                <a:cs typeface="Times New Roman" panose="02020603050405020304" pitchFamily="18" charset="0"/>
              </a:rPr>
              <a:t> και τους έκκεντρους κύκλους.</a:t>
            </a:r>
          </a:p>
        </p:txBody>
      </p:sp>
    </p:spTree>
    <p:extLst>
      <p:ext uri="{BB962C8B-B14F-4D97-AF65-F5344CB8AC3E}">
        <p14:creationId xmlns:p14="http://schemas.microsoft.com/office/powerpoint/2010/main" val="23927327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1713" y="152400"/>
            <a:ext cx="8527788" cy="609600"/>
          </a:xfrm>
        </p:spPr>
        <p:txBody>
          <a:bodyPr>
            <a:normAutofit/>
          </a:bodyPr>
          <a:lstStyle/>
          <a:p>
            <a:r>
              <a:rPr lang="el-GR" sz="3200" b="1" dirty="0">
                <a:solidFill>
                  <a:srgbClr val="0070C0"/>
                </a:solidFill>
                <a:latin typeface="Times New Roman" panose="02020603050405020304" pitchFamily="18" charset="0"/>
                <a:ea typeface="ＭＳ Ｐゴシック" charset="0"/>
                <a:cs typeface="Times New Roman" panose="02020603050405020304" pitchFamily="18" charset="0"/>
              </a:rPr>
              <a:t>Περί των περιστροφών των ουρανίων σφαιρών</a:t>
            </a:r>
            <a:endParaRPr lang="en-US" sz="3600" dirty="0">
              <a:latin typeface="Times New Roman" panose="02020603050405020304" pitchFamily="18" charset="0"/>
              <a:cs typeface="Times New Roman" panose="02020603050405020304" pitchFamily="18" charset="0"/>
            </a:endParaRPr>
          </a:p>
        </p:txBody>
      </p:sp>
      <p:pic>
        <p:nvPicPr>
          <p:cNvPr id="15362" name="8 - Θέση περιεχομένου" descr="page1-443px-Nicolai_Copernici_torinensis_De_revolutionibus_orbium_coelestium.djvu.jpg"/>
          <p:cNvPicPr>
            <a:picLocks noGrp="1" noChangeAspect="1"/>
          </p:cNvPicPr>
          <p:nvPr>
            <p:ph sz="half" idx="1"/>
          </p:nvPr>
        </p:nvPicPr>
        <p:blipFill>
          <a:blip r:embed="rId3">
            <a:extLst>
              <a:ext uri="{28A0092B-C50C-407E-A947-70E740481C1C}">
                <a14:useLocalDpi xmlns:a14="http://schemas.microsoft.com/office/drawing/2010/main" val="0"/>
              </a:ext>
            </a:extLst>
          </a:blip>
          <a:srcRect l="-3591" r="-3591"/>
          <a:stretch>
            <a:fillRect/>
          </a:stretch>
        </p:blipFill>
        <p:spPr>
          <a:xfrm>
            <a:off x="1600201" y="1519736"/>
            <a:ext cx="3886200" cy="4894425"/>
          </a:xfrm>
        </p:spPr>
      </p:pic>
      <p:sp>
        <p:nvSpPr>
          <p:cNvPr id="15361" name="5 - Θέση περιεχομένου"/>
          <p:cNvSpPr>
            <a:spLocks noGrp="1"/>
          </p:cNvSpPr>
          <p:nvPr>
            <p:ph sz="half" idx="2"/>
          </p:nvPr>
        </p:nvSpPr>
        <p:spPr>
          <a:xfrm>
            <a:off x="5715000" y="914400"/>
            <a:ext cx="4744884" cy="5791200"/>
          </a:xfrm>
        </p:spPr>
        <p:txBody>
          <a:bodyPr>
            <a:noAutofit/>
          </a:bodyPr>
          <a:lstStyle/>
          <a:p>
            <a:pPr marL="92075" indent="-92075">
              <a:spcBef>
                <a:spcPts val="600"/>
              </a:spcBef>
            </a:pPr>
            <a:r>
              <a:rPr lang="el-GR" sz="2000" dirty="0">
                <a:latin typeface="Times New Roman" panose="02020603050405020304" pitchFamily="18" charset="0"/>
                <a:ea typeface="ＭＳ Ｐゴシック" charset="0"/>
                <a:cs typeface="Times New Roman" panose="02020603050405020304" pitchFamily="18" charset="0"/>
              </a:rPr>
              <a:t>Ανυπόγραφος Πρόλογος του Ανδρέα </a:t>
            </a:r>
            <a:r>
              <a:rPr lang="el-GR" sz="2000" dirty="0" err="1">
                <a:latin typeface="Times New Roman" panose="02020603050405020304" pitchFamily="18" charset="0"/>
                <a:ea typeface="ＭＳ Ｐゴシック" charset="0"/>
                <a:cs typeface="Times New Roman" panose="02020603050405020304" pitchFamily="18" charset="0"/>
              </a:rPr>
              <a:t>Οσιάντερ</a:t>
            </a:r>
            <a:r>
              <a:rPr lang="en-US" sz="2000" dirty="0">
                <a:latin typeface="Times New Roman" panose="02020603050405020304" pitchFamily="18" charset="0"/>
                <a:ea typeface="ＭＳ Ｐゴシック" charset="0"/>
                <a:cs typeface="Times New Roman" panose="02020603050405020304" pitchFamily="18" charset="0"/>
              </a:rPr>
              <a:t> (1498-1552)</a:t>
            </a:r>
            <a:endParaRPr lang="el-GR" sz="2000" dirty="0">
              <a:latin typeface="Times New Roman" panose="02020603050405020304" pitchFamily="18" charset="0"/>
              <a:ea typeface="ＭＳ Ｐゴシック" charset="0"/>
              <a:cs typeface="Times New Roman" panose="02020603050405020304" pitchFamily="18" charset="0"/>
            </a:endParaRPr>
          </a:p>
          <a:p>
            <a:pPr marL="92075" indent="-92075">
              <a:spcBef>
                <a:spcPts val="600"/>
              </a:spcBef>
            </a:pPr>
            <a:r>
              <a:rPr lang="el-GR" sz="2000" dirty="0">
                <a:latin typeface="Times New Roman" panose="02020603050405020304" pitchFamily="18" charset="0"/>
                <a:ea typeface="ＭＳ Ｐゴシック" charset="0"/>
                <a:cs typeface="Times New Roman" panose="02020603050405020304" pitchFamily="18" charset="0"/>
              </a:rPr>
              <a:t>Γράμμα του Νικολάου </a:t>
            </a:r>
            <a:r>
              <a:rPr lang="el-GR" sz="2000" dirty="0" err="1">
                <a:latin typeface="Times New Roman" panose="02020603050405020304" pitchFamily="18" charset="0"/>
                <a:ea typeface="ＭＳ Ｐゴシック" charset="0"/>
                <a:cs typeface="Times New Roman" panose="02020603050405020304" pitchFamily="18" charset="0"/>
              </a:rPr>
              <a:t>Σένμπεργκ</a:t>
            </a:r>
            <a:endParaRPr lang="el-GR" sz="2000" dirty="0">
              <a:latin typeface="Times New Roman" panose="02020603050405020304" pitchFamily="18" charset="0"/>
              <a:ea typeface="ＭＳ Ｐゴシック" charset="0"/>
              <a:cs typeface="Times New Roman" panose="02020603050405020304" pitchFamily="18" charset="0"/>
            </a:endParaRPr>
          </a:p>
          <a:p>
            <a:pPr marL="92075" indent="-92075">
              <a:spcBef>
                <a:spcPts val="600"/>
              </a:spcBef>
            </a:pPr>
            <a:r>
              <a:rPr lang="el-GR" sz="2000" dirty="0">
                <a:latin typeface="Times New Roman" panose="02020603050405020304" pitchFamily="18" charset="0"/>
                <a:ea typeface="ＭＳ Ｐゴシック" charset="0"/>
                <a:cs typeface="Times New Roman" panose="02020603050405020304" pitchFamily="18" charset="0"/>
              </a:rPr>
              <a:t>Πρόλογος του Κοπέρνικου</a:t>
            </a:r>
          </a:p>
          <a:p>
            <a:pPr marL="92075" indent="-92075">
              <a:spcBef>
                <a:spcPts val="600"/>
              </a:spcBef>
            </a:pPr>
            <a:r>
              <a:rPr lang="el-GR" sz="2000" b="1" dirty="0">
                <a:latin typeface="Times New Roman" panose="02020603050405020304" pitchFamily="18" charset="0"/>
                <a:ea typeface="ＭＳ Ｐゴシック" charset="0"/>
                <a:cs typeface="Times New Roman" panose="02020603050405020304" pitchFamily="18" charset="0"/>
              </a:rPr>
              <a:t>Βιβλίο Ι</a:t>
            </a:r>
            <a:r>
              <a:rPr lang="el-GR" sz="2000" dirty="0">
                <a:latin typeface="Times New Roman" panose="02020603050405020304" pitchFamily="18" charset="0"/>
                <a:ea typeface="ＭＳ Ｐゴシック" charset="0"/>
                <a:cs typeface="Times New Roman" panose="02020603050405020304" pitchFamily="18" charset="0"/>
              </a:rPr>
              <a:t>: περιγραφή της ηλιοκεντρικής θεωρίας </a:t>
            </a:r>
            <a:r>
              <a:rPr lang="en-US" sz="2000" dirty="0">
                <a:latin typeface="Times New Roman" panose="02020603050405020304" pitchFamily="18" charset="0"/>
                <a:ea typeface="ＭＳ Ｐゴシック" charset="0"/>
                <a:cs typeface="Times New Roman" panose="02020603050405020304" pitchFamily="18" charset="0"/>
              </a:rPr>
              <a:t>– </a:t>
            </a:r>
            <a:r>
              <a:rPr lang="el-GR" sz="2000" dirty="0">
                <a:latin typeface="Times New Roman" panose="02020603050405020304" pitchFamily="18" charset="0"/>
                <a:ea typeface="ＭＳ Ｐゴシック" charset="0"/>
                <a:cs typeface="Times New Roman" panose="02020603050405020304" pitchFamily="18" charset="0"/>
              </a:rPr>
              <a:t>απευθύνεται στο ευρύ κοινό</a:t>
            </a:r>
          </a:p>
          <a:p>
            <a:pPr marL="92075" indent="-92075">
              <a:spcBef>
                <a:spcPts val="600"/>
              </a:spcBef>
            </a:pPr>
            <a:r>
              <a:rPr lang="el-GR" sz="2000" b="1" dirty="0">
                <a:latin typeface="Times New Roman" panose="02020603050405020304" pitchFamily="18" charset="0"/>
                <a:ea typeface="ＭＳ Ｐゴシック" charset="0"/>
                <a:cs typeface="Times New Roman" panose="02020603050405020304" pitchFamily="18" charset="0"/>
              </a:rPr>
              <a:t>Βιβλίο ΙΙ</a:t>
            </a:r>
            <a:r>
              <a:rPr lang="el-GR" sz="2000" dirty="0">
                <a:latin typeface="Times New Roman" panose="02020603050405020304" pitchFamily="18" charset="0"/>
                <a:ea typeface="ＭＳ Ｐゴシック" charset="0"/>
                <a:cs typeface="Times New Roman" panose="02020603050405020304" pitchFamily="18" charset="0"/>
              </a:rPr>
              <a:t>: αρχές σφαιρικής αστρονομίας και κατάλογος αστέρων</a:t>
            </a:r>
          </a:p>
          <a:p>
            <a:pPr marL="92075" indent="-92075">
              <a:spcBef>
                <a:spcPts val="600"/>
              </a:spcBef>
            </a:pPr>
            <a:r>
              <a:rPr lang="el-GR" sz="2000" b="1" dirty="0">
                <a:latin typeface="Times New Roman" panose="02020603050405020304" pitchFamily="18" charset="0"/>
                <a:ea typeface="ＭＳ Ｐゴシック" charset="0"/>
                <a:cs typeface="Times New Roman" panose="02020603050405020304" pitchFamily="18" charset="0"/>
              </a:rPr>
              <a:t>Βιβλίο ΙΙΙ</a:t>
            </a:r>
            <a:r>
              <a:rPr lang="el-GR" sz="2000" dirty="0">
                <a:latin typeface="Times New Roman" panose="02020603050405020304" pitchFamily="18" charset="0"/>
                <a:ea typeface="ＭＳ Ｐゴシック" charset="0"/>
                <a:cs typeface="Times New Roman" panose="02020603050405020304" pitchFamily="18" charset="0"/>
              </a:rPr>
              <a:t>: περιγραφή των φαινόμενων κινήσεων του ήλιου και συναφών φαινομένων</a:t>
            </a:r>
          </a:p>
          <a:p>
            <a:pPr marL="92075" indent="-92075">
              <a:spcBef>
                <a:spcPts val="600"/>
              </a:spcBef>
            </a:pPr>
            <a:r>
              <a:rPr lang="el-GR" sz="2000" b="1" dirty="0">
                <a:latin typeface="Times New Roman" panose="02020603050405020304" pitchFamily="18" charset="0"/>
                <a:ea typeface="ＭＳ Ｐゴシック" charset="0"/>
                <a:cs typeface="Times New Roman" panose="02020603050405020304" pitchFamily="18" charset="0"/>
              </a:rPr>
              <a:t>Βιβλίο Ι</a:t>
            </a:r>
            <a:r>
              <a:rPr lang="en-US" sz="2000" b="1" dirty="0">
                <a:latin typeface="Times New Roman" panose="02020603050405020304" pitchFamily="18" charset="0"/>
                <a:ea typeface="ＭＳ Ｐゴシック" charset="0"/>
                <a:cs typeface="Times New Roman" panose="02020603050405020304" pitchFamily="18" charset="0"/>
              </a:rPr>
              <a:t>V</a:t>
            </a:r>
            <a:r>
              <a:rPr lang="en-US" sz="2000" dirty="0">
                <a:latin typeface="Times New Roman" panose="02020603050405020304" pitchFamily="18" charset="0"/>
                <a:ea typeface="ＭＳ Ｐゴシック" charset="0"/>
                <a:cs typeface="Times New Roman" panose="02020603050405020304" pitchFamily="18" charset="0"/>
              </a:rPr>
              <a:t>: </a:t>
            </a:r>
            <a:r>
              <a:rPr lang="el-GR" sz="2000" dirty="0">
                <a:latin typeface="Times New Roman" panose="02020603050405020304" pitchFamily="18" charset="0"/>
                <a:ea typeface="ＭＳ Ｐゴシック" charset="0"/>
                <a:cs typeface="Times New Roman" panose="02020603050405020304" pitchFamily="18" charset="0"/>
              </a:rPr>
              <a:t>περιγραφή της Σελήνης και της τροχιάς της</a:t>
            </a:r>
          </a:p>
          <a:p>
            <a:pPr marL="92075" indent="-92075">
              <a:spcBef>
                <a:spcPts val="600"/>
              </a:spcBef>
            </a:pPr>
            <a:r>
              <a:rPr lang="el-GR" sz="2000" b="1" dirty="0">
                <a:latin typeface="Times New Roman" panose="02020603050405020304" pitchFamily="18" charset="0"/>
                <a:ea typeface="ＭＳ Ｐゴシック" charset="0"/>
                <a:cs typeface="Times New Roman" panose="02020603050405020304" pitchFamily="18" charset="0"/>
              </a:rPr>
              <a:t>Βιβλίο </a:t>
            </a:r>
            <a:r>
              <a:rPr lang="en-US" sz="2000" b="1" dirty="0">
                <a:latin typeface="Times New Roman" panose="02020603050405020304" pitchFamily="18" charset="0"/>
                <a:ea typeface="ＭＳ Ｐゴシック" charset="0"/>
                <a:cs typeface="Times New Roman" panose="02020603050405020304" pitchFamily="18" charset="0"/>
              </a:rPr>
              <a:t> V &amp; VI</a:t>
            </a:r>
            <a:r>
              <a:rPr lang="en-US" sz="2000" dirty="0">
                <a:latin typeface="Times New Roman" panose="02020603050405020304" pitchFamily="18" charset="0"/>
                <a:ea typeface="ＭＳ Ｐゴシック" charset="0"/>
                <a:cs typeface="Times New Roman" panose="02020603050405020304" pitchFamily="18" charset="0"/>
              </a:rPr>
              <a:t>: </a:t>
            </a:r>
            <a:r>
              <a:rPr lang="el-GR" sz="2000" dirty="0">
                <a:latin typeface="Times New Roman" panose="02020603050405020304" pitchFamily="18" charset="0"/>
                <a:ea typeface="ＭＳ Ｐゴシック" charset="0"/>
                <a:cs typeface="Times New Roman" panose="02020603050405020304" pitchFamily="18" charset="0"/>
              </a:rPr>
              <a:t>περιγραφή του νέου συστήματος και υπολογισμοί των κινήσεων των ουρανίων σωμάτων με βάση το νέο σύστημα</a:t>
            </a:r>
          </a:p>
        </p:txBody>
      </p:sp>
    </p:spTree>
    <p:extLst>
      <p:ext uri="{BB962C8B-B14F-4D97-AF65-F5344CB8AC3E}">
        <p14:creationId xmlns:p14="http://schemas.microsoft.com/office/powerpoint/2010/main" val="1095543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981200" y="152400"/>
            <a:ext cx="8229600" cy="533400"/>
          </a:xfrm>
        </p:spPr>
        <p:txBody>
          <a:bodyPr>
            <a:normAutofit fontScale="90000"/>
          </a:bodyPr>
          <a:lstStyle/>
          <a:p>
            <a:r>
              <a:rPr lang="el-GR" b="1" dirty="0">
                <a:solidFill>
                  <a:srgbClr val="0070C0"/>
                </a:solidFill>
                <a:latin typeface="Times New Roman" panose="02020603050405020304" pitchFamily="18" charset="0"/>
                <a:ea typeface="ＭＳ Ｐゴシック" charset="0"/>
                <a:cs typeface="Times New Roman" panose="02020603050405020304" pitchFamily="18" charset="0"/>
              </a:rPr>
              <a:t>Βιβλίο Ι, κεφάλαιο 10</a:t>
            </a:r>
            <a:endParaRPr lang="el-GR" b="1" dirty="0">
              <a:solidFill>
                <a:srgbClr val="0070C0"/>
              </a:solidFill>
            </a:endParaRPr>
          </a:p>
        </p:txBody>
      </p:sp>
      <p:sp>
        <p:nvSpPr>
          <p:cNvPr id="3" name="Θέση περιεχομένου 2"/>
          <p:cNvSpPr>
            <a:spLocks noGrp="1"/>
          </p:cNvSpPr>
          <p:nvPr>
            <p:ph idx="1"/>
          </p:nvPr>
        </p:nvSpPr>
        <p:spPr>
          <a:xfrm>
            <a:off x="1676400" y="838200"/>
            <a:ext cx="8839200" cy="5867400"/>
          </a:xfrm>
        </p:spPr>
        <p:txBody>
          <a:bodyPr>
            <a:noAutofit/>
          </a:bodyPr>
          <a:lstStyle/>
          <a:p>
            <a:pPr marL="180975" indent="-180975">
              <a:spcBef>
                <a:spcPts val="600"/>
              </a:spcBef>
              <a:spcAft>
                <a:spcPts val="600"/>
              </a:spcAft>
            </a:pPr>
            <a:r>
              <a:rPr lang="el-GR" sz="2600" dirty="0">
                <a:latin typeface="Times New Roman" panose="02020603050405020304" pitchFamily="18" charset="0"/>
                <a:cs typeface="Times New Roman" panose="02020603050405020304" pitchFamily="18" charset="0"/>
              </a:rPr>
              <a:t>«Σε ηρεμία στη μέση των πάντων βρίσκεται ο ήλιος. Διότι σε αυτόν τον πιο ωραίο ναό, ποιος θα τοποθετούσε αυτόν τον λαμπτήρα σε μια άλλη ή καλύτερη θέση από εκείνη από την οποία μπορεί να φωτίσει όλα τα πράγματα ταυτόχρονα; [...] </a:t>
            </a:r>
            <a:r>
              <a:rPr lang="el-GR" sz="2600" b="1" dirty="0">
                <a:solidFill>
                  <a:srgbClr val="0070C0"/>
                </a:solidFill>
                <a:latin typeface="Times New Roman" panose="02020603050405020304" pitchFamily="18" charset="0"/>
                <a:cs typeface="Times New Roman" panose="02020603050405020304" pitchFamily="18" charset="0"/>
              </a:rPr>
              <a:t>Έτσι, πράγματι, σαν να κάθεται σε βασιλικό θρόνο, ο Ήλιος κυβερνά την οικογένεια των πλανητών που περιστρέφονται γύρω του</a:t>
            </a:r>
            <a:r>
              <a:rPr lang="el-GR" sz="2600" dirty="0">
                <a:latin typeface="Times New Roman" panose="02020603050405020304" pitchFamily="18" charset="0"/>
                <a:cs typeface="Times New Roman" panose="02020603050405020304" pitchFamily="18" charset="0"/>
              </a:rPr>
              <a:t>.</a:t>
            </a:r>
            <a:endParaRPr lang="en-US" sz="2600" dirty="0">
              <a:latin typeface="Times New Roman" panose="02020603050405020304" pitchFamily="18" charset="0"/>
              <a:cs typeface="Times New Roman" panose="02020603050405020304" pitchFamily="18" charset="0"/>
            </a:endParaRPr>
          </a:p>
          <a:p>
            <a:pPr marL="180975" indent="-180975">
              <a:spcBef>
                <a:spcPts val="600"/>
              </a:spcBef>
              <a:spcAft>
                <a:spcPts val="600"/>
              </a:spcAft>
            </a:pPr>
            <a:r>
              <a:rPr lang="el-GR" sz="2600" dirty="0">
                <a:latin typeface="Times New Roman" panose="02020603050405020304" pitchFamily="18" charset="0"/>
                <a:cs typeface="Times New Roman" panose="02020603050405020304" pitchFamily="18" charset="0"/>
              </a:rPr>
              <a:t>[...]</a:t>
            </a:r>
            <a:endParaRPr lang="en-US" sz="2600" dirty="0">
              <a:latin typeface="Times New Roman" panose="02020603050405020304" pitchFamily="18" charset="0"/>
              <a:cs typeface="Times New Roman" panose="02020603050405020304" pitchFamily="18" charset="0"/>
            </a:endParaRPr>
          </a:p>
          <a:p>
            <a:pPr marL="180975" indent="-180975">
              <a:spcBef>
                <a:spcPts val="600"/>
              </a:spcBef>
              <a:spcAft>
                <a:spcPts val="600"/>
              </a:spcAft>
            </a:pPr>
            <a:r>
              <a:rPr lang="el-GR" sz="2600" dirty="0">
                <a:latin typeface="Times New Roman" panose="02020603050405020304" pitchFamily="18" charset="0"/>
                <a:cs typeface="Times New Roman" panose="02020603050405020304" pitchFamily="18" charset="0"/>
              </a:rPr>
              <a:t>Σε αυτή τη διάταξη, λοιπόν, ανακαλύπτουμε μια </a:t>
            </a:r>
            <a:r>
              <a:rPr lang="el-GR" sz="2600" b="1" dirty="0">
                <a:solidFill>
                  <a:srgbClr val="0070C0"/>
                </a:solidFill>
                <a:latin typeface="Times New Roman" panose="02020603050405020304" pitchFamily="18" charset="0"/>
                <a:cs typeface="Times New Roman" panose="02020603050405020304" pitchFamily="18" charset="0"/>
              </a:rPr>
              <a:t>θαυμάσια συμμετρία του σύμπαντος και μια εδραιωμένη αρμονική σύνδεση μεταξύ της κίνησης των σφαιρών και του μεγέθους τους</a:t>
            </a:r>
            <a:r>
              <a:rPr lang="el-GR" sz="2600" dirty="0">
                <a:latin typeface="Times New Roman" panose="02020603050405020304" pitchFamily="18" charset="0"/>
                <a:cs typeface="Times New Roman" panose="02020603050405020304" pitchFamily="18" charset="0"/>
              </a:rPr>
              <a:t>, τέτοια που δεν μπορεί να βρεθεί με άλλο τρόπο» (</a:t>
            </a:r>
            <a:r>
              <a:rPr lang="en-US" sz="2600" dirty="0">
                <a:latin typeface="Times New Roman" panose="02020603050405020304" pitchFamily="18" charset="0"/>
                <a:cs typeface="Times New Roman" panose="02020603050405020304" pitchFamily="18" charset="0"/>
              </a:rPr>
              <a:t>John Henry, </a:t>
            </a:r>
            <a:r>
              <a:rPr lang="en-US" sz="2600" i="1" dirty="0">
                <a:latin typeface="Times New Roman" panose="02020603050405020304" pitchFamily="18" charset="0"/>
                <a:cs typeface="Times New Roman" panose="02020603050405020304" pitchFamily="18" charset="0"/>
              </a:rPr>
              <a:t>Moving Heaven and Earth </a:t>
            </a:r>
            <a:r>
              <a:rPr lang="en-US" sz="2600" dirty="0">
                <a:latin typeface="Times New Roman" panose="02020603050405020304" pitchFamily="18" charset="0"/>
                <a:cs typeface="Times New Roman" panose="02020603050405020304" pitchFamily="18" charset="0"/>
              </a:rPr>
              <a:t>(Icon, 2001), </a:t>
            </a:r>
            <a:r>
              <a:rPr lang="el-GR" sz="2600" dirty="0">
                <a:latin typeface="Times New Roman" panose="02020603050405020304" pitchFamily="18" charset="0"/>
                <a:cs typeface="Times New Roman" panose="02020603050405020304" pitchFamily="18" charset="0"/>
              </a:rPr>
              <a:t>σελ. 74, 78, δική μου έμφαση).</a:t>
            </a:r>
            <a:endParaRPr lang="en-US"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8760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981200" y="274638"/>
            <a:ext cx="8229600" cy="1401762"/>
          </a:xfrm>
        </p:spPr>
        <p:txBody>
          <a:bodyPr/>
          <a:lstStyle/>
          <a:p>
            <a:r>
              <a:rPr lang="el-GR" b="1" dirty="0">
                <a:solidFill>
                  <a:srgbClr val="0070C0"/>
                </a:solidFill>
                <a:latin typeface="Times New Roman" panose="02020603050405020304" pitchFamily="18" charset="0"/>
                <a:cs typeface="Times New Roman" panose="02020603050405020304" pitchFamily="18" charset="0"/>
              </a:rPr>
              <a:t>Οι δύο κινήσεις της γης</a:t>
            </a:r>
            <a:br>
              <a:rPr lang="en-US" b="1" dirty="0">
                <a:solidFill>
                  <a:srgbClr val="0070C0"/>
                </a:solidFill>
                <a:latin typeface="Times New Roman" panose="02020603050405020304" pitchFamily="18" charset="0"/>
                <a:cs typeface="Times New Roman" panose="02020603050405020304" pitchFamily="18" charset="0"/>
              </a:rPr>
            </a:br>
            <a:r>
              <a:rPr lang="el-GR" sz="1800" dirty="0">
                <a:solidFill>
                  <a:srgbClr val="0070C0"/>
                </a:solidFill>
                <a:latin typeface="Times New Roman" panose="02020603050405020304" pitchFamily="18" charset="0"/>
                <a:cs typeface="Times New Roman" panose="02020603050405020304" pitchFamily="18" charset="0"/>
              </a:rPr>
              <a:t>(Το σχήμα είναι από το βιβλίο του </a:t>
            </a:r>
            <a:r>
              <a:rPr lang="en-US" sz="1800" dirty="0">
                <a:solidFill>
                  <a:srgbClr val="0070C0"/>
                </a:solidFill>
                <a:latin typeface="Times New Roman" panose="02020603050405020304" pitchFamily="18" charset="0"/>
                <a:cs typeface="Times New Roman" panose="02020603050405020304" pitchFamily="18" charset="0"/>
              </a:rPr>
              <a:t>T. S. Kuhn, </a:t>
            </a:r>
            <a:r>
              <a:rPr lang="en-US" sz="1800" i="1" dirty="0">
                <a:solidFill>
                  <a:srgbClr val="0070C0"/>
                </a:solidFill>
                <a:latin typeface="Times New Roman" panose="02020603050405020304" pitchFamily="18" charset="0"/>
                <a:cs typeface="Times New Roman" panose="02020603050405020304" pitchFamily="18" charset="0"/>
              </a:rPr>
              <a:t>The Copernican Revolution</a:t>
            </a:r>
            <a:r>
              <a:rPr lang="en-US" sz="1800" dirty="0">
                <a:solidFill>
                  <a:srgbClr val="0070C0"/>
                </a:solidFill>
                <a:latin typeface="Times New Roman" panose="02020603050405020304" pitchFamily="18" charset="0"/>
                <a:cs typeface="Times New Roman" panose="02020603050405020304" pitchFamily="18" charset="0"/>
              </a:rPr>
              <a:t> (Harvard Univ Press, 1995), </a:t>
            </a:r>
            <a:r>
              <a:rPr lang="el-GR" sz="1800" dirty="0">
                <a:solidFill>
                  <a:srgbClr val="0070C0"/>
                </a:solidFill>
                <a:latin typeface="Times New Roman" panose="02020603050405020304" pitchFamily="18" charset="0"/>
                <a:cs typeface="Times New Roman" panose="02020603050405020304" pitchFamily="18" charset="0"/>
              </a:rPr>
              <a:t>σελ. </a:t>
            </a:r>
            <a:r>
              <a:rPr lang="en-US" sz="1800" dirty="0">
                <a:solidFill>
                  <a:srgbClr val="0070C0"/>
                </a:solidFill>
                <a:latin typeface="Times New Roman" panose="02020603050405020304" pitchFamily="18" charset="0"/>
                <a:cs typeface="Times New Roman" panose="02020603050405020304" pitchFamily="18" charset="0"/>
              </a:rPr>
              <a:t>162</a:t>
            </a:r>
            <a:r>
              <a:rPr lang="el-GR" sz="1800" dirty="0">
                <a:solidFill>
                  <a:srgbClr val="0070C0"/>
                </a:solidFill>
                <a:latin typeface="Times New Roman" panose="02020603050405020304" pitchFamily="18" charset="0"/>
                <a:cs typeface="Times New Roman" panose="02020603050405020304" pitchFamily="18" charset="0"/>
              </a:rPr>
              <a:t>.)</a:t>
            </a:r>
            <a:endParaRPr lang="el-GR" sz="1800" b="1" dirty="0">
              <a:solidFill>
                <a:srgbClr val="0070C0"/>
              </a:solidFill>
              <a:latin typeface="Times New Roman" panose="02020603050405020304" pitchFamily="18" charset="0"/>
              <a:cs typeface="Times New Roman" panose="02020603050405020304" pitchFamily="18" charset="0"/>
            </a:endParaRPr>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314590" y="2133600"/>
            <a:ext cx="5564408" cy="39322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86979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981200" y="274638"/>
            <a:ext cx="8229600" cy="1249362"/>
          </a:xfrm>
        </p:spPr>
        <p:txBody>
          <a:bodyPr/>
          <a:lstStyle/>
          <a:p>
            <a:r>
              <a:rPr lang="el-GR" b="1" dirty="0">
                <a:solidFill>
                  <a:srgbClr val="0070C0"/>
                </a:solidFill>
                <a:latin typeface="Times New Roman" panose="02020603050405020304" pitchFamily="18" charset="0"/>
                <a:cs typeface="Times New Roman" panose="02020603050405020304" pitchFamily="18" charset="0"/>
              </a:rPr>
              <a:t>Η τρίτη κίνηση της γης</a:t>
            </a:r>
            <a:br>
              <a:rPr lang="en-US" b="1" dirty="0">
                <a:solidFill>
                  <a:srgbClr val="0070C0"/>
                </a:solidFill>
                <a:latin typeface="Times New Roman" panose="02020603050405020304" pitchFamily="18" charset="0"/>
                <a:cs typeface="Times New Roman" panose="02020603050405020304" pitchFamily="18" charset="0"/>
              </a:rPr>
            </a:br>
            <a:r>
              <a:rPr lang="el-GR" sz="1800" dirty="0">
                <a:solidFill>
                  <a:srgbClr val="0070C0"/>
                </a:solidFill>
                <a:latin typeface="Times New Roman" panose="02020603050405020304" pitchFamily="18" charset="0"/>
                <a:cs typeface="Times New Roman" panose="02020603050405020304" pitchFamily="18" charset="0"/>
              </a:rPr>
              <a:t>(Το σχήμα είναι από το βιβλίο του </a:t>
            </a:r>
            <a:r>
              <a:rPr lang="en-US" sz="1800" dirty="0">
                <a:solidFill>
                  <a:srgbClr val="0070C0"/>
                </a:solidFill>
                <a:latin typeface="Times New Roman" panose="02020603050405020304" pitchFamily="18" charset="0"/>
                <a:cs typeface="Times New Roman" panose="02020603050405020304" pitchFamily="18" charset="0"/>
              </a:rPr>
              <a:t>Kuhn, </a:t>
            </a:r>
            <a:r>
              <a:rPr lang="en-US" sz="1800" i="1" dirty="0">
                <a:solidFill>
                  <a:srgbClr val="0070C0"/>
                </a:solidFill>
                <a:latin typeface="Times New Roman" panose="02020603050405020304" pitchFamily="18" charset="0"/>
                <a:cs typeface="Times New Roman" panose="02020603050405020304" pitchFamily="18" charset="0"/>
              </a:rPr>
              <a:t>The Copernican Revolution</a:t>
            </a:r>
            <a:r>
              <a:rPr lang="en-US" sz="1800" dirty="0">
                <a:solidFill>
                  <a:srgbClr val="0070C0"/>
                </a:solidFill>
                <a:latin typeface="Times New Roman" panose="02020603050405020304" pitchFamily="18" charset="0"/>
                <a:cs typeface="Times New Roman" panose="02020603050405020304" pitchFamily="18" charset="0"/>
              </a:rPr>
              <a:t>, </a:t>
            </a:r>
            <a:r>
              <a:rPr lang="el-GR" sz="1800" dirty="0">
                <a:solidFill>
                  <a:srgbClr val="0070C0"/>
                </a:solidFill>
                <a:latin typeface="Times New Roman" panose="02020603050405020304" pitchFamily="18" charset="0"/>
                <a:cs typeface="Times New Roman" panose="02020603050405020304" pitchFamily="18" charset="0"/>
              </a:rPr>
              <a:t>σελ. </a:t>
            </a:r>
            <a:r>
              <a:rPr lang="en-US" sz="1800" dirty="0">
                <a:solidFill>
                  <a:srgbClr val="0070C0"/>
                </a:solidFill>
                <a:latin typeface="Times New Roman" panose="02020603050405020304" pitchFamily="18" charset="0"/>
                <a:cs typeface="Times New Roman" panose="02020603050405020304" pitchFamily="18" charset="0"/>
              </a:rPr>
              <a:t>165</a:t>
            </a:r>
            <a:r>
              <a:rPr lang="el-GR" sz="1800" dirty="0">
                <a:solidFill>
                  <a:srgbClr val="0070C0"/>
                </a:solidFill>
                <a:latin typeface="Times New Roman" panose="02020603050405020304" pitchFamily="18" charset="0"/>
                <a:cs typeface="Times New Roman" panose="02020603050405020304" pitchFamily="18" charset="0"/>
              </a:rPr>
              <a:t>.)</a:t>
            </a:r>
            <a:endParaRPr lang="el-GR" sz="1800" b="1" dirty="0">
              <a:solidFill>
                <a:srgbClr val="0070C0"/>
              </a:solidFill>
              <a:latin typeface="Times New Roman" panose="02020603050405020304" pitchFamily="18" charset="0"/>
              <a:cs typeface="Times New Roman" panose="02020603050405020304" pitchFamily="18" charset="0"/>
            </a:endParaRPr>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68436" y="1858071"/>
            <a:ext cx="7844760" cy="43783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470413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TotalTime>
  <Words>1516</Words>
  <Application>Microsoft Office PowerPoint</Application>
  <PresentationFormat>Ευρεία οθόνη</PresentationFormat>
  <Paragraphs>108</Paragraphs>
  <Slides>19</Slides>
  <Notes>5</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19</vt:i4>
      </vt:variant>
    </vt:vector>
  </HeadingPairs>
  <TitlesOfParts>
    <vt:vector size="23" baseType="lpstr">
      <vt:lpstr>Arial</vt:lpstr>
      <vt:lpstr>Calibri</vt:lpstr>
      <vt:lpstr>Times New Roman</vt:lpstr>
      <vt:lpstr>Office Theme</vt:lpstr>
      <vt:lpstr>Παρουσίαση του PowerPoint</vt:lpstr>
      <vt:lpstr>Nicolaus Copernicus, 1473-1543</vt:lpstr>
      <vt:lpstr>Παρουσίαση του PowerPoint</vt:lpstr>
      <vt:lpstr>Commentariolus (1512)</vt:lpstr>
      <vt:lpstr>Περί των περιστροφών των ουρανίων σφαιρών</vt:lpstr>
      <vt:lpstr>Περί των περιστροφών των ουρανίων σφαιρών</vt:lpstr>
      <vt:lpstr>Βιβλίο Ι, κεφάλαιο 10</vt:lpstr>
      <vt:lpstr>Οι δύο κινήσεις της γης (Το σχήμα είναι από το βιβλίο του T. S. Kuhn, The Copernican Revolution (Harvard Univ Press, 1995), σελ. 162.)</vt:lpstr>
      <vt:lpstr>Η τρίτη κίνηση της γης (Το σχήμα είναι από το βιβλίο του Kuhn, The Copernican Revolution, σελ. 165.)</vt:lpstr>
      <vt:lpstr>Εξήγηση της ανάδρομης κίνησης:  https://www.youtube.com/watch?v=1nVSzzYCAYk&amp;index=2&amp;list=PL_bGkNDHTZQDtgsb2cNYfoiOHlezy8zcb&amp;t=0s</vt:lpstr>
      <vt:lpstr>Εξήγηση της (φαινομενικά) μεταβαλλόμενης περιόδου των πλανητών (Το σχήμα είναι από το βιβλίο του Kuhn, The Copernican Revolution, σελ. 168.) </vt:lpstr>
      <vt:lpstr>Γιατί ο Ερμής και η Αφροδίτη παραμένουν πάντα κοντά στον Ήλιο (Το σχήμα είναι από το βιβλίο του Kuhn, The Copernican Revolution, σελ. 173.)</vt:lpstr>
      <vt:lpstr>Η διάταξη των κατώτερων πλανητών</vt:lpstr>
      <vt:lpstr>Tα σχετικά μεγέθη των τροχιών των πλανητών (Το σχήμα είναι από το βιβλίο του Kuhn, The Copernican Revolution, σελ. 176.)</vt:lpstr>
      <vt:lpstr>Πλεονεκτήματα του Κοπερνίκειου Συστήματος</vt:lpstr>
      <vt:lpstr>Μειονεκτήματα του Κοπερνίκειου Συστήματος</vt:lpstr>
      <vt:lpstr>Το πρόβλημα της αστρικής παράλλαξης (Το σχήμα είναι από το βιβλίο του Kuhn, The Copernican Revolution, σελ. 163.)</vt:lpstr>
      <vt:lpstr>Η απουσία αστρικής παράλλαξης και το μέγεθος του Σύμπαντος</vt:lpstr>
      <vt:lpstr>Σύγκριση των δύο αστρονομικών συστημάτων</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V3.3.2 Η θεωρία της κίνησης τον 13ο και 14ο αι. -– Κινηματική</dc:title>
  <dc:creator>user</dc:creator>
  <cp:lastModifiedBy>Theodore Arabatzis</cp:lastModifiedBy>
  <cp:revision>36</cp:revision>
  <dcterms:created xsi:type="dcterms:W3CDTF">2021-07-03T10:23:13Z</dcterms:created>
  <dcterms:modified xsi:type="dcterms:W3CDTF">2023-03-14T20:14:32Z</dcterms:modified>
</cp:coreProperties>
</file>