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9" r:id="rId1"/>
  </p:sldMasterIdLst>
  <p:notesMasterIdLst>
    <p:notesMasterId r:id="rId10"/>
  </p:notesMasterIdLst>
  <p:sldIdLst>
    <p:sldId id="306" r:id="rId2"/>
    <p:sldId id="440" r:id="rId3"/>
    <p:sldId id="461" r:id="rId4"/>
    <p:sldId id="462" r:id="rId5"/>
    <p:sldId id="464" r:id="rId6"/>
    <p:sldId id="465" r:id="rId7"/>
    <p:sldId id="458" r:id="rId8"/>
    <p:sldId id="466" r:id="rId9"/>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Garamond" pitchFamily="18" charset="0"/>
        <a:ea typeface="+mn-ea"/>
        <a:cs typeface="Arial" charset="0"/>
      </a:defRPr>
    </a:lvl1pPr>
    <a:lvl2pPr marL="457200" algn="l" rtl="0" fontAlgn="base">
      <a:spcBef>
        <a:spcPct val="0"/>
      </a:spcBef>
      <a:spcAft>
        <a:spcPct val="0"/>
      </a:spcAft>
      <a:defRPr kern="1200">
        <a:solidFill>
          <a:schemeClr val="tx1"/>
        </a:solidFill>
        <a:latin typeface="Garamond" pitchFamily="18" charset="0"/>
        <a:ea typeface="+mn-ea"/>
        <a:cs typeface="Arial" charset="0"/>
      </a:defRPr>
    </a:lvl2pPr>
    <a:lvl3pPr marL="914400" algn="l" rtl="0" fontAlgn="base">
      <a:spcBef>
        <a:spcPct val="0"/>
      </a:spcBef>
      <a:spcAft>
        <a:spcPct val="0"/>
      </a:spcAft>
      <a:defRPr kern="1200">
        <a:solidFill>
          <a:schemeClr val="tx1"/>
        </a:solidFill>
        <a:latin typeface="Garamond" pitchFamily="18" charset="0"/>
        <a:ea typeface="+mn-ea"/>
        <a:cs typeface="Arial" charset="0"/>
      </a:defRPr>
    </a:lvl3pPr>
    <a:lvl4pPr marL="1371600" algn="l" rtl="0" fontAlgn="base">
      <a:spcBef>
        <a:spcPct val="0"/>
      </a:spcBef>
      <a:spcAft>
        <a:spcPct val="0"/>
      </a:spcAft>
      <a:defRPr kern="1200">
        <a:solidFill>
          <a:schemeClr val="tx1"/>
        </a:solidFill>
        <a:latin typeface="Garamond" pitchFamily="18" charset="0"/>
        <a:ea typeface="+mn-ea"/>
        <a:cs typeface="Arial" charset="0"/>
      </a:defRPr>
    </a:lvl4pPr>
    <a:lvl5pPr marL="1828800" algn="l" rtl="0" fontAlgn="base">
      <a:spcBef>
        <a:spcPct val="0"/>
      </a:spcBef>
      <a:spcAft>
        <a:spcPct val="0"/>
      </a:spcAft>
      <a:defRPr kern="1200">
        <a:solidFill>
          <a:schemeClr val="tx1"/>
        </a:solidFill>
        <a:latin typeface="Garamond" pitchFamily="18" charset="0"/>
        <a:ea typeface="+mn-ea"/>
        <a:cs typeface="Arial" charset="0"/>
      </a:defRPr>
    </a:lvl5pPr>
    <a:lvl6pPr marL="2286000" algn="l" defTabSz="914400" rtl="0" eaLnBrk="1" latinLnBrk="0" hangingPunct="1">
      <a:defRPr kern="1200">
        <a:solidFill>
          <a:schemeClr val="tx1"/>
        </a:solidFill>
        <a:latin typeface="Garamond" pitchFamily="18" charset="0"/>
        <a:ea typeface="+mn-ea"/>
        <a:cs typeface="Arial" charset="0"/>
      </a:defRPr>
    </a:lvl6pPr>
    <a:lvl7pPr marL="2743200" algn="l" defTabSz="914400" rtl="0" eaLnBrk="1" latinLnBrk="0" hangingPunct="1">
      <a:defRPr kern="1200">
        <a:solidFill>
          <a:schemeClr val="tx1"/>
        </a:solidFill>
        <a:latin typeface="Garamond" pitchFamily="18" charset="0"/>
        <a:ea typeface="+mn-ea"/>
        <a:cs typeface="Arial" charset="0"/>
      </a:defRPr>
    </a:lvl7pPr>
    <a:lvl8pPr marL="3200400" algn="l" defTabSz="914400" rtl="0" eaLnBrk="1" latinLnBrk="0" hangingPunct="1">
      <a:defRPr kern="1200">
        <a:solidFill>
          <a:schemeClr val="tx1"/>
        </a:solidFill>
        <a:latin typeface="Garamond" pitchFamily="18" charset="0"/>
        <a:ea typeface="+mn-ea"/>
        <a:cs typeface="Arial" charset="0"/>
      </a:defRPr>
    </a:lvl8pPr>
    <a:lvl9pPr marL="3657600" algn="l" defTabSz="914400" rtl="0" eaLnBrk="1" latinLnBrk="0" hangingPunct="1">
      <a:defRPr kern="1200">
        <a:solidFill>
          <a:schemeClr val="tx1"/>
        </a:solidFill>
        <a:latin typeface="Garamond"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6786" autoAdjust="0"/>
    <p:restoredTop sz="86341" autoAdjust="0"/>
  </p:normalViewPr>
  <p:slideViewPr>
    <p:cSldViewPr>
      <p:cViewPr varScale="1">
        <p:scale>
          <a:sx n="92" d="100"/>
          <a:sy n="92" d="100"/>
        </p:scale>
        <p:origin x="1734" y="90"/>
      </p:cViewPr>
      <p:guideLst>
        <p:guide orient="horz" pos="2160"/>
        <p:guide pos="2880"/>
      </p:guideLst>
    </p:cSldViewPr>
  </p:slideViewPr>
  <p:outlineViewPr>
    <p:cViewPr>
      <p:scale>
        <a:sx n="33" d="100"/>
        <a:sy n="33" d="100"/>
      </p:scale>
      <p:origin x="0" y="-8118"/>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3266CC5-2D75-4420-8701-776353D76B9A}" type="datetimeFigureOut">
              <a:rPr lang="en-US" smtClean="0"/>
              <a:t>5/2/2023</a:t>
            </a:fld>
            <a:endParaRPr lang="en-US"/>
          </a:p>
        </p:txBody>
      </p:sp>
      <p:sp>
        <p:nvSpPr>
          <p:cNvPr id="4" name="Θέση εικόνας διαφάνειας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77961B0-0AA6-4145-A553-C49563C5C8BC}" type="slidenum">
              <a:rPr lang="en-US" smtClean="0"/>
              <a:t>‹#›</a:t>
            </a:fld>
            <a:endParaRPr lang="en-US"/>
          </a:p>
        </p:txBody>
      </p:sp>
    </p:spTree>
    <p:extLst>
      <p:ext uri="{BB962C8B-B14F-4D97-AF65-F5344CB8AC3E}">
        <p14:creationId xmlns:p14="http://schemas.microsoft.com/office/powerpoint/2010/main" val="20324835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a:t>Στυλ κύριου τίτλου</a:t>
            </a: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Στυλ κύριου υπότιτλου</a:t>
            </a:r>
          </a:p>
        </p:txBody>
      </p:sp>
      <p:sp>
        <p:nvSpPr>
          <p:cNvPr id="4" name="Θέση ημερομηνίας 3"/>
          <p:cNvSpPr>
            <a:spLocks noGrp="1"/>
          </p:cNvSpPr>
          <p:nvPr>
            <p:ph type="dt" sz="half" idx="10"/>
          </p:nvPr>
        </p:nvSpPr>
        <p:spPr/>
        <p:txBody>
          <a:bodyPr/>
          <a:lstStyle>
            <a:lvl1pPr>
              <a:defRPr/>
            </a:lvl1pPr>
          </a:lstStyle>
          <a:p>
            <a:pPr>
              <a:defRPr/>
            </a:pPr>
            <a:endParaRPr lang="el-GR"/>
          </a:p>
        </p:txBody>
      </p:sp>
      <p:sp>
        <p:nvSpPr>
          <p:cNvPr id="5" name="Θέση υποσέλιδου 4"/>
          <p:cNvSpPr>
            <a:spLocks noGrp="1"/>
          </p:cNvSpPr>
          <p:nvPr>
            <p:ph type="ftr" sz="quarter" idx="11"/>
          </p:nvPr>
        </p:nvSpPr>
        <p:spPr/>
        <p:txBody>
          <a:bodyPr/>
          <a:lstStyle>
            <a:lvl1pPr>
              <a:defRPr/>
            </a:lvl1pPr>
          </a:lstStyle>
          <a:p>
            <a:pPr>
              <a:defRPr/>
            </a:pPr>
            <a:endParaRPr lang="el-GR"/>
          </a:p>
        </p:txBody>
      </p:sp>
      <p:sp>
        <p:nvSpPr>
          <p:cNvPr id="6" name="Θέση αριθμού διαφάνειας 5"/>
          <p:cNvSpPr>
            <a:spLocks noGrp="1"/>
          </p:cNvSpPr>
          <p:nvPr>
            <p:ph type="sldNum" sz="quarter" idx="12"/>
          </p:nvPr>
        </p:nvSpPr>
        <p:spPr/>
        <p:txBody>
          <a:bodyPr/>
          <a:lstStyle>
            <a:lvl1pPr>
              <a:defRPr/>
            </a:lvl1pPr>
          </a:lstStyle>
          <a:p>
            <a:pPr>
              <a:defRPr/>
            </a:pPr>
            <a:fld id="{8F45BE8C-0740-4D8E-A155-9A4176E8613F}" type="slidenum">
              <a:rPr lang="el-GR"/>
              <a:pPr>
                <a:defRPr/>
              </a:pPr>
              <a:t>‹#›</a:t>
            </a:fld>
            <a:endParaRPr lang="el-GR"/>
          </a:p>
        </p:txBody>
      </p:sp>
    </p:spTree>
    <p:extLst>
      <p:ext uri="{BB962C8B-B14F-4D97-AF65-F5344CB8AC3E}">
        <p14:creationId xmlns:p14="http://schemas.microsoft.com/office/powerpoint/2010/main" val="32404275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κατακόρυφου κειμένου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lvl1pPr>
              <a:defRPr/>
            </a:lvl1pPr>
          </a:lstStyle>
          <a:p>
            <a:pPr>
              <a:defRPr/>
            </a:pPr>
            <a:endParaRPr lang="el-GR"/>
          </a:p>
        </p:txBody>
      </p:sp>
      <p:sp>
        <p:nvSpPr>
          <p:cNvPr id="5" name="Θέση υποσέλιδου 4"/>
          <p:cNvSpPr>
            <a:spLocks noGrp="1"/>
          </p:cNvSpPr>
          <p:nvPr>
            <p:ph type="ftr" sz="quarter" idx="11"/>
          </p:nvPr>
        </p:nvSpPr>
        <p:spPr/>
        <p:txBody>
          <a:bodyPr/>
          <a:lstStyle>
            <a:lvl1pPr>
              <a:defRPr/>
            </a:lvl1pPr>
          </a:lstStyle>
          <a:p>
            <a:pPr>
              <a:defRPr/>
            </a:pPr>
            <a:endParaRPr lang="el-GR"/>
          </a:p>
        </p:txBody>
      </p:sp>
      <p:sp>
        <p:nvSpPr>
          <p:cNvPr id="6" name="Θέση αριθμού διαφάνειας 5"/>
          <p:cNvSpPr>
            <a:spLocks noGrp="1"/>
          </p:cNvSpPr>
          <p:nvPr>
            <p:ph type="sldNum" sz="quarter" idx="12"/>
          </p:nvPr>
        </p:nvSpPr>
        <p:spPr/>
        <p:txBody>
          <a:bodyPr/>
          <a:lstStyle>
            <a:lvl1pPr>
              <a:defRPr/>
            </a:lvl1pPr>
          </a:lstStyle>
          <a:p>
            <a:pPr>
              <a:defRPr/>
            </a:pPr>
            <a:fld id="{3D2E2F53-0C3A-4EBB-8C1A-F5F32DF7A547}" type="slidenum">
              <a:rPr lang="el-GR"/>
              <a:pPr>
                <a:defRPr/>
              </a:pPr>
              <a:t>‹#›</a:t>
            </a:fld>
            <a:endParaRPr lang="el-GR"/>
          </a:p>
        </p:txBody>
      </p:sp>
    </p:spTree>
    <p:extLst>
      <p:ext uri="{BB962C8B-B14F-4D97-AF65-F5344CB8AC3E}">
        <p14:creationId xmlns:p14="http://schemas.microsoft.com/office/powerpoint/2010/main" val="4588472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a:t>Στυλ κύριου τίτλου</a:t>
            </a: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lvl1pPr>
              <a:defRPr/>
            </a:lvl1pPr>
          </a:lstStyle>
          <a:p>
            <a:pPr>
              <a:defRPr/>
            </a:pPr>
            <a:endParaRPr lang="el-GR"/>
          </a:p>
        </p:txBody>
      </p:sp>
      <p:sp>
        <p:nvSpPr>
          <p:cNvPr id="5" name="Θέση υποσέλιδου 4"/>
          <p:cNvSpPr>
            <a:spLocks noGrp="1"/>
          </p:cNvSpPr>
          <p:nvPr>
            <p:ph type="ftr" sz="quarter" idx="11"/>
          </p:nvPr>
        </p:nvSpPr>
        <p:spPr/>
        <p:txBody>
          <a:bodyPr/>
          <a:lstStyle>
            <a:lvl1pPr>
              <a:defRPr/>
            </a:lvl1pPr>
          </a:lstStyle>
          <a:p>
            <a:pPr>
              <a:defRPr/>
            </a:pPr>
            <a:endParaRPr lang="el-GR"/>
          </a:p>
        </p:txBody>
      </p:sp>
      <p:sp>
        <p:nvSpPr>
          <p:cNvPr id="6" name="Θέση αριθμού διαφάνειας 5"/>
          <p:cNvSpPr>
            <a:spLocks noGrp="1"/>
          </p:cNvSpPr>
          <p:nvPr>
            <p:ph type="sldNum" sz="quarter" idx="12"/>
          </p:nvPr>
        </p:nvSpPr>
        <p:spPr/>
        <p:txBody>
          <a:bodyPr/>
          <a:lstStyle>
            <a:lvl1pPr>
              <a:defRPr/>
            </a:lvl1pPr>
          </a:lstStyle>
          <a:p>
            <a:pPr>
              <a:defRPr/>
            </a:pPr>
            <a:fld id="{8ADEF0FB-3E3B-4AE9-A818-888CDDA861D0}" type="slidenum">
              <a:rPr lang="el-GR"/>
              <a:pPr>
                <a:defRPr/>
              </a:pPr>
              <a:t>‹#›</a:t>
            </a:fld>
            <a:endParaRPr lang="el-GR"/>
          </a:p>
        </p:txBody>
      </p:sp>
    </p:spTree>
    <p:extLst>
      <p:ext uri="{BB962C8B-B14F-4D97-AF65-F5344CB8AC3E}">
        <p14:creationId xmlns:p14="http://schemas.microsoft.com/office/powerpoint/2010/main" val="2220795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idx="1"/>
          </p:nvPr>
        </p:nvSpPr>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lvl1pPr>
              <a:defRPr/>
            </a:lvl1pPr>
          </a:lstStyle>
          <a:p>
            <a:pPr>
              <a:defRPr/>
            </a:pPr>
            <a:endParaRPr lang="el-GR"/>
          </a:p>
        </p:txBody>
      </p:sp>
      <p:sp>
        <p:nvSpPr>
          <p:cNvPr id="5" name="Θέση υποσέλιδου 4"/>
          <p:cNvSpPr>
            <a:spLocks noGrp="1"/>
          </p:cNvSpPr>
          <p:nvPr>
            <p:ph type="ftr" sz="quarter" idx="11"/>
          </p:nvPr>
        </p:nvSpPr>
        <p:spPr/>
        <p:txBody>
          <a:bodyPr/>
          <a:lstStyle>
            <a:lvl1pPr>
              <a:defRPr/>
            </a:lvl1pPr>
          </a:lstStyle>
          <a:p>
            <a:pPr>
              <a:defRPr/>
            </a:pPr>
            <a:endParaRPr lang="el-GR"/>
          </a:p>
        </p:txBody>
      </p:sp>
      <p:sp>
        <p:nvSpPr>
          <p:cNvPr id="6" name="Θέση αριθμού διαφάνειας 5"/>
          <p:cNvSpPr>
            <a:spLocks noGrp="1"/>
          </p:cNvSpPr>
          <p:nvPr>
            <p:ph type="sldNum" sz="quarter" idx="12"/>
          </p:nvPr>
        </p:nvSpPr>
        <p:spPr/>
        <p:txBody>
          <a:bodyPr/>
          <a:lstStyle>
            <a:lvl1pPr>
              <a:defRPr/>
            </a:lvl1pPr>
          </a:lstStyle>
          <a:p>
            <a:pPr>
              <a:defRPr/>
            </a:pPr>
            <a:fld id="{5AE7ECB4-2637-4570-BBCA-48AAA8BF3EDA}" type="slidenum">
              <a:rPr lang="el-GR"/>
              <a:pPr>
                <a:defRPr/>
              </a:pPr>
              <a:t>‹#›</a:t>
            </a:fld>
            <a:endParaRPr lang="el-GR"/>
          </a:p>
        </p:txBody>
      </p:sp>
    </p:spTree>
    <p:extLst>
      <p:ext uri="{BB962C8B-B14F-4D97-AF65-F5344CB8AC3E}">
        <p14:creationId xmlns:p14="http://schemas.microsoft.com/office/powerpoint/2010/main" val="22120659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a:t>Στυλ κύριου τίτλου</a:t>
            </a: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υποδείγματος κειμένου</a:t>
            </a:r>
          </a:p>
        </p:txBody>
      </p:sp>
      <p:sp>
        <p:nvSpPr>
          <p:cNvPr id="4" name="Θέση ημερομηνίας 3"/>
          <p:cNvSpPr>
            <a:spLocks noGrp="1"/>
          </p:cNvSpPr>
          <p:nvPr>
            <p:ph type="dt" sz="half" idx="10"/>
          </p:nvPr>
        </p:nvSpPr>
        <p:spPr/>
        <p:txBody>
          <a:bodyPr/>
          <a:lstStyle>
            <a:lvl1pPr>
              <a:defRPr/>
            </a:lvl1pPr>
          </a:lstStyle>
          <a:p>
            <a:pPr>
              <a:defRPr/>
            </a:pPr>
            <a:endParaRPr lang="el-GR"/>
          </a:p>
        </p:txBody>
      </p:sp>
      <p:sp>
        <p:nvSpPr>
          <p:cNvPr id="5" name="Θέση υποσέλιδου 4"/>
          <p:cNvSpPr>
            <a:spLocks noGrp="1"/>
          </p:cNvSpPr>
          <p:nvPr>
            <p:ph type="ftr" sz="quarter" idx="11"/>
          </p:nvPr>
        </p:nvSpPr>
        <p:spPr/>
        <p:txBody>
          <a:bodyPr/>
          <a:lstStyle>
            <a:lvl1pPr>
              <a:defRPr/>
            </a:lvl1pPr>
          </a:lstStyle>
          <a:p>
            <a:pPr>
              <a:defRPr/>
            </a:pPr>
            <a:endParaRPr lang="el-GR"/>
          </a:p>
        </p:txBody>
      </p:sp>
      <p:sp>
        <p:nvSpPr>
          <p:cNvPr id="6" name="Θέση αριθμού διαφάνειας 5"/>
          <p:cNvSpPr>
            <a:spLocks noGrp="1"/>
          </p:cNvSpPr>
          <p:nvPr>
            <p:ph type="sldNum" sz="quarter" idx="12"/>
          </p:nvPr>
        </p:nvSpPr>
        <p:spPr/>
        <p:txBody>
          <a:bodyPr/>
          <a:lstStyle>
            <a:lvl1pPr>
              <a:defRPr/>
            </a:lvl1pPr>
          </a:lstStyle>
          <a:p>
            <a:pPr>
              <a:defRPr/>
            </a:pPr>
            <a:fld id="{0D820242-31D0-4A2A-ABB4-6921CDC434D2}" type="slidenum">
              <a:rPr lang="el-GR"/>
              <a:pPr>
                <a:defRPr/>
              </a:pPr>
              <a:t>‹#›</a:t>
            </a:fld>
            <a:endParaRPr lang="el-GR"/>
          </a:p>
        </p:txBody>
      </p:sp>
    </p:spTree>
    <p:extLst>
      <p:ext uri="{BB962C8B-B14F-4D97-AF65-F5344CB8AC3E}">
        <p14:creationId xmlns:p14="http://schemas.microsoft.com/office/powerpoint/2010/main" val="6431978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ημερομηνίας 3"/>
          <p:cNvSpPr>
            <a:spLocks noGrp="1"/>
          </p:cNvSpPr>
          <p:nvPr>
            <p:ph type="dt" sz="half" idx="10"/>
          </p:nvPr>
        </p:nvSpPr>
        <p:spPr/>
        <p:txBody>
          <a:bodyPr/>
          <a:lstStyle>
            <a:lvl1pPr>
              <a:defRPr/>
            </a:lvl1pPr>
          </a:lstStyle>
          <a:p>
            <a:pPr>
              <a:defRPr/>
            </a:pPr>
            <a:endParaRPr lang="el-GR"/>
          </a:p>
        </p:txBody>
      </p:sp>
      <p:sp>
        <p:nvSpPr>
          <p:cNvPr id="6" name="Θέση υποσέλιδου 4"/>
          <p:cNvSpPr>
            <a:spLocks noGrp="1"/>
          </p:cNvSpPr>
          <p:nvPr>
            <p:ph type="ftr" sz="quarter" idx="11"/>
          </p:nvPr>
        </p:nvSpPr>
        <p:spPr/>
        <p:txBody>
          <a:bodyPr/>
          <a:lstStyle>
            <a:lvl1pPr>
              <a:defRPr/>
            </a:lvl1pPr>
          </a:lstStyle>
          <a:p>
            <a:pPr>
              <a:defRPr/>
            </a:pPr>
            <a:endParaRPr lang="el-GR"/>
          </a:p>
        </p:txBody>
      </p:sp>
      <p:sp>
        <p:nvSpPr>
          <p:cNvPr id="7" name="Θέση αριθμού διαφάνειας 5"/>
          <p:cNvSpPr>
            <a:spLocks noGrp="1"/>
          </p:cNvSpPr>
          <p:nvPr>
            <p:ph type="sldNum" sz="quarter" idx="12"/>
          </p:nvPr>
        </p:nvSpPr>
        <p:spPr/>
        <p:txBody>
          <a:bodyPr/>
          <a:lstStyle>
            <a:lvl1pPr>
              <a:defRPr/>
            </a:lvl1pPr>
          </a:lstStyle>
          <a:p>
            <a:pPr>
              <a:defRPr/>
            </a:pPr>
            <a:fld id="{DA925857-EB98-4B7F-A11B-69B86558B329}" type="slidenum">
              <a:rPr lang="el-GR"/>
              <a:pPr>
                <a:defRPr/>
              </a:pPr>
              <a:t>‹#›</a:t>
            </a:fld>
            <a:endParaRPr lang="el-GR"/>
          </a:p>
        </p:txBody>
      </p:sp>
    </p:spTree>
    <p:extLst>
      <p:ext uri="{BB962C8B-B14F-4D97-AF65-F5344CB8AC3E}">
        <p14:creationId xmlns:p14="http://schemas.microsoft.com/office/powerpoint/2010/main" val="2543836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a:t>Στυλ κύριου τίτλου</a:t>
            </a: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ημερομηνίας 3"/>
          <p:cNvSpPr>
            <a:spLocks noGrp="1"/>
          </p:cNvSpPr>
          <p:nvPr>
            <p:ph type="dt" sz="half" idx="10"/>
          </p:nvPr>
        </p:nvSpPr>
        <p:spPr/>
        <p:txBody>
          <a:bodyPr/>
          <a:lstStyle>
            <a:lvl1pPr>
              <a:defRPr/>
            </a:lvl1pPr>
          </a:lstStyle>
          <a:p>
            <a:pPr>
              <a:defRPr/>
            </a:pPr>
            <a:endParaRPr lang="el-GR"/>
          </a:p>
        </p:txBody>
      </p:sp>
      <p:sp>
        <p:nvSpPr>
          <p:cNvPr id="8" name="Θέση υποσέλιδου 4"/>
          <p:cNvSpPr>
            <a:spLocks noGrp="1"/>
          </p:cNvSpPr>
          <p:nvPr>
            <p:ph type="ftr" sz="quarter" idx="11"/>
          </p:nvPr>
        </p:nvSpPr>
        <p:spPr/>
        <p:txBody>
          <a:bodyPr/>
          <a:lstStyle>
            <a:lvl1pPr>
              <a:defRPr/>
            </a:lvl1pPr>
          </a:lstStyle>
          <a:p>
            <a:pPr>
              <a:defRPr/>
            </a:pPr>
            <a:endParaRPr lang="el-GR"/>
          </a:p>
        </p:txBody>
      </p:sp>
      <p:sp>
        <p:nvSpPr>
          <p:cNvPr id="9" name="Θέση αριθμού διαφάνειας 5"/>
          <p:cNvSpPr>
            <a:spLocks noGrp="1"/>
          </p:cNvSpPr>
          <p:nvPr>
            <p:ph type="sldNum" sz="quarter" idx="12"/>
          </p:nvPr>
        </p:nvSpPr>
        <p:spPr/>
        <p:txBody>
          <a:bodyPr/>
          <a:lstStyle>
            <a:lvl1pPr>
              <a:defRPr/>
            </a:lvl1pPr>
          </a:lstStyle>
          <a:p>
            <a:pPr>
              <a:defRPr/>
            </a:pPr>
            <a:fld id="{8B3E6250-72FC-4CBB-835F-44717213DCF0}" type="slidenum">
              <a:rPr lang="el-GR"/>
              <a:pPr>
                <a:defRPr/>
              </a:pPr>
              <a:t>‹#›</a:t>
            </a:fld>
            <a:endParaRPr lang="el-GR"/>
          </a:p>
        </p:txBody>
      </p:sp>
    </p:spTree>
    <p:extLst>
      <p:ext uri="{BB962C8B-B14F-4D97-AF65-F5344CB8AC3E}">
        <p14:creationId xmlns:p14="http://schemas.microsoft.com/office/powerpoint/2010/main" val="23549887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ημερομηνίας 3"/>
          <p:cNvSpPr>
            <a:spLocks noGrp="1"/>
          </p:cNvSpPr>
          <p:nvPr>
            <p:ph type="dt" sz="half" idx="10"/>
          </p:nvPr>
        </p:nvSpPr>
        <p:spPr/>
        <p:txBody>
          <a:bodyPr/>
          <a:lstStyle>
            <a:lvl1pPr>
              <a:defRPr/>
            </a:lvl1pPr>
          </a:lstStyle>
          <a:p>
            <a:pPr>
              <a:defRPr/>
            </a:pPr>
            <a:endParaRPr lang="el-GR"/>
          </a:p>
        </p:txBody>
      </p:sp>
      <p:sp>
        <p:nvSpPr>
          <p:cNvPr id="4" name="Θέση υποσέλιδου 4"/>
          <p:cNvSpPr>
            <a:spLocks noGrp="1"/>
          </p:cNvSpPr>
          <p:nvPr>
            <p:ph type="ftr" sz="quarter" idx="11"/>
          </p:nvPr>
        </p:nvSpPr>
        <p:spPr/>
        <p:txBody>
          <a:bodyPr/>
          <a:lstStyle>
            <a:lvl1pPr>
              <a:defRPr/>
            </a:lvl1pPr>
          </a:lstStyle>
          <a:p>
            <a:pPr>
              <a:defRPr/>
            </a:pPr>
            <a:endParaRPr lang="el-GR"/>
          </a:p>
        </p:txBody>
      </p:sp>
      <p:sp>
        <p:nvSpPr>
          <p:cNvPr id="5" name="Θέση αριθμού διαφάνειας 5"/>
          <p:cNvSpPr>
            <a:spLocks noGrp="1"/>
          </p:cNvSpPr>
          <p:nvPr>
            <p:ph type="sldNum" sz="quarter" idx="12"/>
          </p:nvPr>
        </p:nvSpPr>
        <p:spPr/>
        <p:txBody>
          <a:bodyPr/>
          <a:lstStyle>
            <a:lvl1pPr>
              <a:defRPr/>
            </a:lvl1pPr>
          </a:lstStyle>
          <a:p>
            <a:pPr>
              <a:defRPr/>
            </a:pPr>
            <a:fld id="{D62CE88F-A645-4FF9-BCB4-322741CBC067}" type="slidenum">
              <a:rPr lang="el-GR"/>
              <a:pPr>
                <a:defRPr/>
              </a:pPr>
              <a:t>‹#›</a:t>
            </a:fld>
            <a:endParaRPr lang="el-GR"/>
          </a:p>
        </p:txBody>
      </p:sp>
    </p:spTree>
    <p:extLst>
      <p:ext uri="{BB962C8B-B14F-4D97-AF65-F5344CB8AC3E}">
        <p14:creationId xmlns:p14="http://schemas.microsoft.com/office/powerpoint/2010/main" val="40655875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3"/>
          <p:cNvSpPr>
            <a:spLocks noGrp="1"/>
          </p:cNvSpPr>
          <p:nvPr>
            <p:ph type="dt" sz="half" idx="10"/>
          </p:nvPr>
        </p:nvSpPr>
        <p:spPr/>
        <p:txBody>
          <a:bodyPr/>
          <a:lstStyle>
            <a:lvl1pPr>
              <a:defRPr/>
            </a:lvl1pPr>
          </a:lstStyle>
          <a:p>
            <a:pPr>
              <a:defRPr/>
            </a:pPr>
            <a:endParaRPr lang="el-GR"/>
          </a:p>
        </p:txBody>
      </p:sp>
      <p:sp>
        <p:nvSpPr>
          <p:cNvPr id="3" name="Θέση υποσέλιδου 4"/>
          <p:cNvSpPr>
            <a:spLocks noGrp="1"/>
          </p:cNvSpPr>
          <p:nvPr>
            <p:ph type="ftr" sz="quarter" idx="11"/>
          </p:nvPr>
        </p:nvSpPr>
        <p:spPr/>
        <p:txBody>
          <a:bodyPr/>
          <a:lstStyle>
            <a:lvl1pPr>
              <a:defRPr/>
            </a:lvl1pPr>
          </a:lstStyle>
          <a:p>
            <a:pPr>
              <a:defRPr/>
            </a:pPr>
            <a:endParaRPr lang="el-GR"/>
          </a:p>
        </p:txBody>
      </p:sp>
      <p:sp>
        <p:nvSpPr>
          <p:cNvPr id="4" name="Θέση αριθμού διαφάνειας 5"/>
          <p:cNvSpPr>
            <a:spLocks noGrp="1"/>
          </p:cNvSpPr>
          <p:nvPr>
            <p:ph type="sldNum" sz="quarter" idx="12"/>
          </p:nvPr>
        </p:nvSpPr>
        <p:spPr/>
        <p:txBody>
          <a:bodyPr/>
          <a:lstStyle>
            <a:lvl1pPr>
              <a:defRPr/>
            </a:lvl1pPr>
          </a:lstStyle>
          <a:p>
            <a:pPr>
              <a:defRPr/>
            </a:pPr>
            <a:fld id="{EC835570-F6AA-40A8-9E2B-45A9A6CEE380}" type="slidenum">
              <a:rPr lang="el-GR"/>
              <a:pPr>
                <a:defRPr/>
              </a:pPr>
              <a:t>‹#›</a:t>
            </a:fld>
            <a:endParaRPr lang="el-GR"/>
          </a:p>
        </p:txBody>
      </p:sp>
    </p:spTree>
    <p:extLst>
      <p:ext uri="{BB962C8B-B14F-4D97-AF65-F5344CB8AC3E}">
        <p14:creationId xmlns:p14="http://schemas.microsoft.com/office/powerpoint/2010/main" val="3669455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a:t>Στυλ κύριου τίτλου</a:t>
            </a: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Θέση ημερομηνίας 3"/>
          <p:cNvSpPr>
            <a:spLocks noGrp="1"/>
          </p:cNvSpPr>
          <p:nvPr>
            <p:ph type="dt" sz="half" idx="10"/>
          </p:nvPr>
        </p:nvSpPr>
        <p:spPr/>
        <p:txBody>
          <a:bodyPr/>
          <a:lstStyle>
            <a:lvl1pPr>
              <a:defRPr/>
            </a:lvl1pPr>
          </a:lstStyle>
          <a:p>
            <a:pPr>
              <a:defRPr/>
            </a:pPr>
            <a:endParaRPr lang="el-GR"/>
          </a:p>
        </p:txBody>
      </p:sp>
      <p:sp>
        <p:nvSpPr>
          <p:cNvPr id="6" name="Θέση υποσέλιδου 4"/>
          <p:cNvSpPr>
            <a:spLocks noGrp="1"/>
          </p:cNvSpPr>
          <p:nvPr>
            <p:ph type="ftr" sz="quarter" idx="11"/>
          </p:nvPr>
        </p:nvSpPr>
        <p:spPr/>
        <p:txBody>
          <a:bodyPr/>
          <a:lstStyle>
            <a:lvl1pPr>
              <a:defRPr/>
            </a:lvl1pPr>
          </a:lstStyle>
          <a:p>
            <a:pPr>
              <a:defRPr/>
            </a:pPr>
            <a:endParaRPr lang="el-GR"/>
          </a:p>
        </p:txBody>
      </p:sp>
      <p:sp>
        <p:nvSpPr>
          <p:cNvPr id="7" name="Θέση αριθμού διαφάνειας 5"/>
          <p:cNvSpPr>
            <a:spLocks noGrp="1"/>
          </p:cNvSpPr>
          <p:nvPr>
            <p:ph type="sldNum" sz="quarter" idx="12"/>
          </p:nvPr>
        </p:nvSpPr>
        <p:spPr/>
        <p:txBody>
          <a:bodyPr/>
          <a:lstStyle>
            <a:lvl1pPr>
              <a:defRPr/>
            </a:lvl1pPr>
          </a:lstStyle>
          <a:p>
            <a:pPr>
              <a:defRPr/>
            </a:pPr>
            <a:fld id="{F027B630-99CB-44D7-B9B7-CCA23321C067}" type="slidenum">
              <a:rPr lang="el-GR"/>
              <a:pPr>
                <a:defRPr/>
              </a:pPr>
              <a:t>‹#›</a:t>
            </a:fld>
            <a:endParaRPr lang="el-GR"/>
          </a:p>
        </p:txBody>
      </p:sp>
    </p:spTree>
    <p:extLst>
      <p:ext uri="{BB962C8B-B14F-4D97-AF65-F5344CB8AC3E}">
        <p14:creationId xmlns:p14="http://schemas.microsoft.com/office/powerpoint/2010/main" val="20191949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a:t>Στυλ κύριου τίτλου</a:t>
            </a:r>
          </a:p>
        </p:txBody>
      </p:sp>
      <p:sp>
        <p:nvSpPr>
          <p:cNvPr id="3" name="Θέση εικόνας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Θέση ημερομηνίας 3"/>
          <p:cNvSpPr>
            <a:spLocks noGrp="1"/>
          </p:cNvSpPr>
          <p:nvPr>
            <p:ph type="dt" sz="half" idx="10"/>
          </p:nvPr>
        </p:nvSpPr>
        <p:spPr/>
        <p:txBody>
          <a:bodyPr/>
          <a:lstStyle>
            <a:lvl1pPr>
              <a:defRPr/>
            </a:lvl1pPr>
          </a:lstStyle>
          <a:p>
            <a:pPr>
              <a:defRPr/>
            </a:pPr>
            <a:endParaRPr lang="el-GR"/>
          </a:p>
        </p:txBody>
      </p:sp>
      <p:sp>
        <p:nvSpPr>
          <p:cNvPr id="6" name="Θέση υποσέλιδου 4"/>
          <p:cNvSpPr>
            <a:spLocks noGrp="1"/>
          </p:cNvSpPr>
          <p:nvPr>
            <p:ph type="ftr" sz="quarter" idx="11"/>
          </p:nvPr>
        </p:nvSpPr>
        <p:spPr/>
        <p:txBody>
          <a:bodyPr/>
          <a:lstStyle>
            <a:lvl1pPr>
              <a:defRPr/>
            </a:lvl1pPr>
          </a:lstStyle>
          <a:p>
            <a:pPr>
              <a:defRPr/>
            </a:pPr>
            <a:endParaRPr lang="el-GR"/>
          </a:p>
        </p:txBody>
      </p:sp>
      <p:sp>
        <p:nvSpPr>
          <p:cNvPr id="7" name="Θέση αριθμού διαφάνειας 5"/>
          <p:cNvSpPr>
            <a:spLocks noGrp="1"/>
          </p:cNvSpPr>
          <p:nvPr>
            <p:ph type="sldNum" sz="quarter" idx="12"/>
          </p:nvPr>
        </p:nvSpPr>
        <p:spPr/>
        <p:txBody>
          <a:bodyPr/>
          <a:lstStyle>
            <a:lvl1pPr>
              <a:defRPr/>
            </a:lvl1pPr>
          </a:lstStyle>
          <a:p>
            <a:pPr>
              <a:defRPr/>
            </a:pPr>
            <a:fld id="{BE468C13-3E27-4269-AFE5-C48F0649B26B}" type="slidenum">
              <a:rPr lang="el-GR"/>
              <a:pPr>
                <a:defRPr/>
              </a:pPr>
              <a:t>‹#›</a:t>
            </a:fld>
            <a:endParaRPr lang="el-GR"/>
          </a:p>
        </p:txBody>
      </p:sp>
    </p:spTree>
    <p:extLst>
      <p:ext uri="{BB962C8B-B14F-4D97-AF65-F5344CB8AC3E}">
        <p14:creationId xmlns:p14="http://schemas.microsoft.com/office/powerpoint/2010/main" val="41781301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Θέση τίτλου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l-GR" altLang="el-GR"/>
              <a:t>Στυλ κύριου τίτλου</a:t>
            </a:r>
          </a:p>
        </p:txBody>
      </p:sp>
      <p:sp>
        <p:nvSpPr>
          <p:cNvPr id="1027" name="Θέση κειμένου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l-GR" altLang="el-GR"/>
              <a:t>Στυλ υποδείγματος κειμένου</a:t>
            </a:r>
          </a:p>
          <a:p>
            <a:pPr lvl="1"/>
            <a:r>
              <a:rPr lang="el-GR" altLang="el-GR"/>
              <a:t>Δεύτερου επιπέδου</a:t>
            </a:r>
          </a:p>
          <a:p>
            <a:pPr lvl="2"/>
            <a:r>
              <a:rPr lang="el-GR" altLang="el-GR"/>
              <a:t>Τρίτου επιπέδου</a:t>
            </a:r>
          </a:p>
          <a:p>
            <a:pPr lvl="3"/>
            <a:r>
              <a:rPr lang="el-GR" altLang="el-GR"/>
              <a:t>Τέταρτου επιπέδου</a:t>
            </a:r>
          </a:p>
          <a:p>
            <a:pPr lvl="4"/>
            <a:r>
              <a:rPr lang="el-GR" altLang="el-GR"/>
              <a:t>Πέμπτου επιπέδου</a:t>
            </a: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047D7383-705F-49B3-A6BA-BBC31E63CB06}" type="slidenum">
              <a:rPr lang="el-GR"/>
              <a:pPr>
                <a:defRPr/>
              </a:pPr>
              <a:t>‹#›</a:t>
            </a:fld>
            <a:endParaRPr lang="el-GR"/>
          </a:p>
        </p:txBody>
      </p:sp>
    </p:spTree>
  </p:cSld>
  <p:clrMap bg1="lt1" tx1="dk1" bg2="lt2" tx2="dk2" accent1="accent1" accent2="accent2" accent3="accent3" accent4="accent4" accent5="accent5" accent6="accent6" hlink="hlink" folHlink="folHlink"/>
  <p:sldLayoutIdLst>
    <p:sldLayoutId id="2147483820" r:id="rId1"/>
    <p:sldLayoutId id="2147483821" r:id="rId2"/>
    <p:sldLayoutId id="2147483822" r:id="rId3"/>
    <p:sldLayoutId id="2147483823" r:id="rId4"/>
    <p:sldLayoutId id="2147483824" r:id="rId5"/>
    <p:sldLayoutId id="2147483825" r:id="rId6"/>
    <p:sldLayoutId id="2147483826" r:id="rId7"/>
    <p:sldLayoutId id="2147483827" r:id="rId8"/>
    <p:sldLayoutId id="2147483828" r:id="rId9"/>
    <p:sldLayoutId id="2147483829" r:id="rId10"/>
    <p:sldLayoutId id="2147483830"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en.wikipedia.org/wiki/Ren%C3%A9_Descartes#/media/File:Frans_Hals_-_Portret_van_Ren%C3%A9_Descartes.jpg" TargetMode="External"/><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hyperlink" Target="https://plato.stanford.edu/entries/descartes-physics/" TargetMode="External"/><Relationship Id="rId2" Type="http://schemas.openxmlformats.org/officeDocument/2006/relationships/image" Target="../media/image5.jp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1066800"/>
            <a:ext cx="7772400" cy="1470025"/>
          </a:xfrm>
        </p:spPr>
        <p:txBody>
          <a:bodyPr/>
          <a:lstStyle/>
          <a:p>
            <a:pPr eaLnBrk="1" hangingPunct="1"/>
            <a:r>
              <a:rPr lang="el-GR" altLang="el-GR" sz="5400" dirty="0">
                <a:solidFill>
                  <a:srgbClr val="0070C0"/>
                </a:solidFill>
                <a:latin typeface="Times New Roman" panose="02020603050405020304" pitchFamily="18" charset="0"/>
                <a:cs typeface="Times New Roman" panose="02020603050405020304" pitchFamily="18" charset="0"/>
              </a:rPr>
              <a:t>Μηχανοκρατία</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52400" y="244158"/>
            <a:ext cx="8839200" cy="975042"/>
          </a:xfrm>
        </p:spPr>
        <p:txBody>
          <a:bodyPr>
            <a:normAutofit fontScale="90000"/>
          </a:bodyPr>
          <a:lstStyle/>
          <a:p>
            <a:r>
              <a:rPr lang="el-GR" altLang="el-GR" b="1" dirty="0">
                <a:solidFill>
                  <a:srgbClr val="0070C0"/>
                </a:solidFill>
                <a:latin typeface="Times New Roman" panose="02020603050405020304" pitchFamily="18" charset="0"/>
                <a:cs typeface="Times New Roman" panose="02020603050405020304" pitchFamily="18" charset="0"/>
              </a:rPr>
              <a:t>Το μηχανιστικό σύμπαν του 17</a:t>
            </a:r>
            <a:r>
              <a:rPr lang="el-GR" altLang="el-GR" b="1" baseline="30000" dirty="0">
                <a:solidFill>
                  <a:srgbClr val="0070C0"/>
                </a:solidFill>
                <a:latin typeface="Times New Roman" panose="02020603050405020304" pitchFamily="18" charset="0"/>
                <a:cs typeface="Times New Roman" panose="02020603050405020304" pitchFamily="18" charset="0"/>
              </a:rPr>
              <a:t>ου</a:t>
            </a:r>
            <a:r>
              <a:rPr lang="el-GR" altLang="el-GR" b="1" dirty="0">
                <a:solidFill>
                  <a:srgbClr val="0070C0"/>
                </a:solidFill>
                <a:latin typeface="Times New Roman" panose="02020603050405020304" pitchFamily="18" charset="0"/>
                <a:cs typeface="Times New Roman" panose="02020603050405020304" pitchFamily="18" charset="0"/>
              </a:rPr>
              <a:t> αιώνα</a:t>
            </a:r>
            <a:endParaRPr lang="el-GR" b="1" dirty="0">
              <a:latin typeface="Times New Roman" panose="02020603050405020304" pitchFamily="18" charset="0"/>
              <a:cs typeface="Times New Roman" panose="02020603050405020304" pitchFamily="18" charset="0"/>
            </a:endParaRPr>
          </a:p>
        </p:txBody>
      </p:sp>
      <p:sp>
        <p:nvSpPr>
          <p:cNvPr id="3" name="Θέση περιεχομένου 2"/>
          <p:cNvSpPr>
            <a:spLocks noGrp="1"/>
          </p:cNvSpPr>
          <p:nvPr>
            <p:ph idx="1"/>
          </p:nvPr>
        </p:nvSpPr>
        <p:spPr>
          <a:xfrm>
            <a:off x="384360" y="1447800"/>
            <a:ext cx="8387500" cy="5166042"/>
          </a:xfrm>
        </p:spPr>
        <p:txBody>
          <a:bodyPr>
            <a:noAutofit/>
          </a:bodyPr>
          <a:lstStyle/>
          <a:p>
            <a:pPr algn="just">
              <a:spcBef>
                <a:spcPts val="600"/>
              </a:spcBef>
              <a:spcAft>
                <a:spcPts val="600"/>
              </a:spcAft>
            </a:pPr>
            <a:r>
              <a:rPr lang="el-GR" altLang="el-GR" sz="2400" dirty="0">
                <a:solidFill>
                  <a:schemeClr val="tx1"/>
                </a:solidFill>
                <a:latin typeface="Times New Roman" panose="02020603050405020304" pitchFamily="18" charset="0"/>
                <a:cs typeface="Times New Roman" panose="02020603050405020304" pitchFamily="18" charset="0"/>
              </a:rPr>
              <a:t>Το Σύμπαν είναι μια πελώρια μηχανή που αποτελείται από υλικά σωματίδια σε αδιάκοπη κίνηση που συγκρούονται συνεχώς μεταξύ τους.</a:t>
            </a:r>
          </a:p>
          <a:p>
            <a:pPr algn="just">
              <a:spcBef>
                <a:spcPts val="600"/>
              </a:spcBef>
              <a:spcAft>
                <a:spcPts val="600"/>
              </a:spcAft>
            </a:pPr>
            <a:r>
              <a:rPr lang="el-GR" altLang="el-GR" sz="2400" dirty="0">
                <a:solidFill>
                  <a:schemeClr val="tx1"/>
                </a:solidFill>
                <a:latin typeface="Times New Roman" panose="02020603050405020304" pitchFamily="18" charset="0"/>
                <a:cs typeface="Times New Roman" panose="02020603050405020304" pitchFamily="18" charset="0"/>
              </a:rPr>
              <a:t>Πρωτεύουσες &amp; δευτερεύουσες ιδιότητες</a:t>
            </a:r>
          </a:p>
          <a:p>
            <a:pPr algn="just">
              <a:spcBef>
                <a:spcPts val="600"/>
              </a:spcBef>
              <a:spcAft>
                <a:spcPts val="600"/>
              </a:spcAft>
            </a:pPr>
            <a:r>
              <a:rPr lang="el-GR" altLang="el-GR" sz="2400" dirty="0">
                <a:solidFill>
                  <a:schemeClr val="tx1"/>
                </a:solidFill>
                <a:latin typeface="Times New Roman" panose="02020603050405020304" pitchFamily="18" charset="0"/>
                <a:cs typeface="Times New Roman" panose="02020603050405020304" pitchFamily="18" charset="0"/>
              </a:rPr>
              <a:t>Οι μόνες πραγματικές ιδιότητες των υλικών σωματιδίων είναι οι πρωτεύουσες: σχήμα, μέγεθος (μάζα), ταχύτητα.</a:t>
            </a:r>
          </a:p>
          <a:p>
            <a:pPr algn="just">
              <a:spcBef>
                <a:spcPts val="600"/>
              </a:spcBef>
              <a:spcAft>
                <a:spcPts val="600"/>
              </a:spcAft>
            </a:pPr>
            <a:r>
              <a:rPr lang="el-GR" altLang="el-GR" sz="2400" dirty="0">
                <a:solidFill>
                  <a:schemeClr val="tx1"/>
                </a:solidFill>
                <a:latin typeface="Times New Roman" panose="02020603050405020304" pitchFamily="18" charset="0"/>
                <a:cs typeface="Times New Roman" panose="02020603050405020304" pitchFamily="18" charset="0"/>
              </a:rPr>
              <a:t>Οι μόνες δυνάμεις που ασκούνται μεταξύ των σωμάτων είναι δυνάμεις εξ’ επαφής.</a:t>
            </a:r>
          </a:p>
          <a:p>
            <a:pPr algn="just">
              <a:spcBef>
                <a:spcPts val="600"/>
              </a:spcBef>
              <a:spcAft>
                <a:spcPts val="600"/>
              </a:spcAft>
            </a:pPr>
            <a:r>
              <a:rPr lang="el-GR" altLang="el-GR" sz="2400" dirty="0">
                <a:solidFill>
                  <a:schemeClr val="tx1"/>
                </a:solidFill>
                <a:latin typeface="Times New Roman" panose="02020603050405020304" pitchFamily="18" charset="0"/>
                <a:cs typeface="Times New Roman" panose="02020603050405020304" pitchFamily="18" charset="0"/>
              </a:rPr>
              <a:t>Τα μόνα είδη αιτίων είναι τα υλικά &amp; τα ποιητικά.</a:t>
            </a:r>
          </a:p>
          <a:p>
            <a:pPr algn="just">
              <a:spcBef>
                <a:spcPts val="600"/>
              </a:spcBef>
              <a:spcAft>
                <a:spcPts val="600"/>
              </a:spcAft>
            </a:pPr>
            <a:r>
              <a:rPr lang="el-GR" altLang="el-GR" sz="2400" dirty="0">
                <a:solidFill>
                  <a:schemeClr val="tx1"/>
                </a:solidFill>
                <a:latin typeface="Times New Roman" panose="02020603050405020304" pitchFamily="18" charset="0"/>
                <a:cs typeface="Times New Roman" panose="02020603050405020304" pitchFamily="18" charset="0"/>
              </a:rPr>
              <a:t>Ο </a:t>
            </a:r>
            <a:r>
              <a:rPr lang="en-US" altLang="el-GR" sz="2400" dirty="0">
                <a:solidFill>
                  <a:schemeClr val="tx1"/>
                </a:solidFill>
                <a:latin typeface="Times New Roman" panose="02020603050405020304" pitchFamily="18" charset="0"/>
                <a:cs typeface="Times New Roman" panose="02020603050405020304" pitchFamily="18" charset="0"/>
              </a:rPr>
              <a:t>Descartes </a:t>
            </a:r>
            <a:r>
              <a:rPr lang="el-GR" altLang="el-GR" sz="2400" dirty="0">
                <a:solidFill>
                  <a:schemeClr val="tx1"/>
                </a:solidFill>
                <a:latin typeface="Times New Roman" panose="02020603050405020304" pitchFamily="18" charset="0"/>
                <a:cs typeface="Times New Roman" panose="02020603050405020304" pitchFamily="18" charset="0"/>
              </a:rPr>
              <a:t>είναι ο κύριος εκφραστής της μηχανιστικής θεώρησης του κόσμου.</a:t>
            </a:r>
          </a:p>
        </p:txBody>
      </p:sp>
    </p:spTree>
    <p:extLst>
      <p:ext uri="{BB962C8B-B14F-4D97-AF65-F5344CB8AC3E}">
        <p14:creationId xmlns:p14="http://schemas.microsoft.com/office/powerpoint/2010/main" val="23337756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95774" y="152401"/>
            <a:ext cx="8291026" cy="685800"/>
          </a:xfrm>
        </p:spPr>
        <p:txBody>
          <a:bodyPr>
            <a:normAutofit fontScale="90000"/>
          </a:bodyPr>
          <a:lstStyle/>
          <a:p>
            <a:r>
              <a:rPr lang="en-GB" b="1" dirty="0">
                <a:solidFill>
                  <a:srgbClr val="0070C0"/>
                </a:solidFill>
                <a:latin typeface="Times New Roman" panose="02020603050405020304" pitchFamily="18" charset="0"/>
                <a:cs typeface="Times New Roman" panose="02020603050405020304" pitchFamily="18" charset="0"/>
              </a:rPr>
              <a:t>René Descartes, (1596-1650) </a:t>
            </a:r>
            <a:endParaRPr lang="el-GR" b="1" dirty="0">
              <a:solidFill>
                <a:srgbClr val="0070C0"/>
              </a:solidFill>
              <a:latin typeface="Times New Roman" panose="02020603050405020304" pitchFamily="18" charset="0"/>
              <a:cs typeface="Times New Roman" panose="02020603050405020304" pitchFamily="18" charset="0"/>
            </a:endParaRPr>
          </a:p>
        </p:txBody>
      </p:sp>
      <p:sp>
        <p:nvSpPr>
          <p:cNvPr id="3" name="Θέση περιεχομένου 2"/>
          <p:cNvSpPr>
            <a:spLocks noGrp="1"/>
          </p:cNvSpPr>
          <p:nvPr>
            <p:ph sz="half" idx="1"/>
          </p:nvPr>
        </p:nvSpPr>
        <p:spPr>
          <a:xfrm>
            <a:off x="228600" y="1295399"/>
            <a:ext cx="4789967" cy="5233381"/>
          </a:xfrm>
        </p:spPr>
        <p:txBody>
          <a:bodyPr>
            <a:noAutofit/>
          </a:bodyPr>
          <a:lstStyle/>
          <a:p>
            <a:pPr marL="180975" indent="-180975">
              <a:lnSpc>
                <a:spcPct val="120000"/>
              </a:lnSpc>
              <a:spcBef>
                <a:spcPts val="600"/>
              </a:spcBef>
            </a:pPr>
            <a:r>
              <a:rPr lang="el-GR" sz="2000" dirty="0">
                <a:latin typeface="Times New Roman" panose="02020603050405020304" pitchFamily="18" charset="0"/>
                <a:cs typeface="Times New Roman" panose="02020603050405020304" pitchFamily="18" charset="0"/>
              </a:rPr>
              <a:t>Η φύση δεν περιέχει τίποτε μυστηριώδες, τίποτε απρόσιτο στον λόγο.</a:t>
            </a:r>
          </a:p>
          <a:p>
            <a:pPr marL="180975" indent="-180975">
              <a:lnSpc>
                <a:spcPct val="120000"/>
              </a:lnSpc>
              <a:spcBef>
                <a:spcPts val="600"/>
              </a:spcBef>
            </a:pPr>
            <a:r>
              <a:rPr lang="el-GR" sz="2000" dirty="0">
                <a:latin typeface="Times New Roman" panose="02020603050405020304" pitchFamily="18" charset="0"/>
                <a:cs typeface="Times New Roman" panose="02020603050405020304" pitchFamily="18" charset="0"/>
              </a:rPr>
              <a:t>Ο καρτεσιανός δυισμός: πνεύμα/νόηση/νους – ύλη/έκταση</a:t>
            </a:r>
          </a:p>
          <a:p>
            <a:pPr marL="180975" indent="-180975">
              <a:lnSpc>
                <a:spcPct val="120000"/>
              </a:lnSpc>
              <a:spcBef>
                <a:spcPts val="600"/>
              </a:spcBef>
            </a:pPr>
            <a:r>
              <a:rPr lang="el-GR" sz="2000" dirty="0">
                <a:latin typeface="Times New Roman" panose="02020603050405020304" pitchFamily="18" charset="0"/>
                <a:cs typeface="Times New Roman" panose="02020603050405020304" pitchFamily="18" charset="0"/>
              </a:rPr>
              <a:t>Στη σκεπτόμενη ουσία δεν μπορεί να αποδοθεί καμία από τις ιδιότητες που χαρακτηρίζουν την ύλη: έκταση, θέση, κίνηση.</a:t>
            </a:r>
          </a:p>
          <a:p>
            <a:pPr marL="180975" indent="-180975">
              <a:lnSpc>
                <a:spcPct val="120000"/>
              </a:lnSpc>
              <a:spcBef>
                <a:spcPts val="600"/>
              </a:spcBef>
            </a:pPr>
            <a:r>
              <a:rPr lang="en-US" sz="2000" dirty="0">
                <a:latin typeface="Times New Roman" panose="02020603050405020304" pitchFamily="18" charset="0"/>
                <a:cs typeface="Times New Roman" panose="02020603050405020304" pitchFamily="18" charset="0"/>
              </a:rPr>
              <a:t>T</a:t>
            </a:r>
            <a:r>
              <a:rPr lang="el-GR" sz="2000" dirty="0">
                <a:latin typeface="Times New Roman" panose="02020603050405020304" pitchFamily="18" charset="0"/>
                <a:cs typeface="Times New Roman" panose="02020603050405020304" pitchFamily="18" charset="0"/>
              </a:rPr>
              <a:t>ο σημαντικό στοιχείο αυτού του δυισμού είναι ο αποκλεισμός όλων των ψυχικών χαρακτηριστικών από την υλική φύση.</a:t>
            </a:r>
          </a:p>
          <a:p>
            <a:pPr>
              <a:lnSpc>
                <a:spcPct val="120000"/>
              </a:lnSpc>
              <a:spcBef>
                <a:spcPts val="1200"/>
              </a:spcBef>
            </a:pPr>
            <a:r>
              <a:rPr lang="el-GR" sz="2000" dirty="0">
                <a:latin typeface="Times New Roman" panose="02020603050405020304" pitchFamily="18" charset="0"/>
                <a:cs typeface="Times New Roman" panose="02020603050405020304" pitchFamily="18" charset="0"/>
              </a:rPr>
              <a:t>Η ύλη, για τον </a:t>
            </a:r>
            <a:r>
              <a:rPr lang="el-GR" sz="2000" dirty="0" err="1">
                <a:latin typeface="Times New Roman" panose="02020603050405020304" pitchFamily="18" charset="0"/>
                <a:cs typeface="Times New Roman" panose="02020603050405020304" pitchFamily="18" charset="0"/>
              </a:rPr>
              <a:t>Descartes</a:t>
            </a:r>
            <a:r>
              <a:rPr lang="el-GR" sz="2000" dirty="0">
                <a:latin typeface="Times New Roman" panose="02020603050405020304" pitchFamily="18" charset="0"/>
                <a:cs typeface="Times New Roman" panose="02020603050405020304" pitchFamily="18" charset="0"/>
              </a:rPr>
              <a:t>, εν αντιθέσει με το πνεύμα, είναι αδρανής.</a:t>
            </a:r>
          </a:p>
        </p:txBody>
      </p:sp>
      <p:pic>
        <p:nvPicPr>
          <p:cNvPr id="6" name="Θέση περιεχομένου 5">
            <a:extLst>
              <a:ext uri="{FF2B5EF4-FFF2-40B4-BE49-F238E27FC236}">
                <a16:creationId xmlns:a16="http://schemas.microsoft.com/office/drawing/2014/main" id="{E828C956-89F4-474A-B659-FAF400C9F039}"/>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5195127" y="1076141"/>
            <a:ext cx="3761680" cy="4604260"/>
          </a:xfrm>
        </p:spPr>
      </p:pic>
      <p:sp>
        <p:nvSpPr>
          <p:cNvPr id="10" name="TextBox 9">
            <a:extLst>
              <a:ext uri="{FF2B5EF4-FFF2-40B4-BE49-F238E27FC236}">
                <a16:creationId xmlns:a16="http://schemas.microsoft.com/office/drawing/2014/main" id="{F55377DA-6794-4043-8C99-96524A36365E}"/>
              </a:ext>
            </a:extLst>
          </p:cNvPr>
          <p:cNvSpPr txBox="1"/>
          <p:nvPr/>
        </p:nvSpPr>
        <p:spPr>
          <a:xfrm>
            <a:off x="5211456" y="5721510"/>
            <a:ext cx="3761680" cy="830997"/>
          </a:xfrm>
          <a:prstGeom prst="rect">
            <a:avLst/>
          </a:prstGeom>
          <a:noFill/>
        </p:spPr>
        <p:txBody>
          <a:bodyPr wrap="square">
            <a:spAutoFit/>
          </a:bodyPr>
          <a:lstStyle/>
          <a:p>
            <a:r>
              <a:rPr lang="en-US" sz="1600" dirty="0">
                <a:hlinkClick r:id="rId3"/>
              </a:rPr>
              <a:t>https://en.wikipedia.org/wiki/Ren%C3%A9_Descartes#/media/File:Frans_Hals_-_Portret_van_Ren%C3%A9_Descartes.jpg</a:t>
            </a:r>
            <a:endParaRPr lang="en-US" sz="1600" dirty="0"/>
          </a:p>
        </p:txBody>
      </p:sp>
    </p:spTree>
    <p:extLst>
      <p:ext uri="{BB962C8B-B14F-4D97-AF65-F5344CB8AC3E}">
        <p14:creationId xmlns:p14="http://schemas.microsoft.com/office/powerpoint/2010/main" val="2442523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792162"/>
          </a:xfrm>
        </p:spPr>
        <p:txBody>
          <a:bodyPr>
            <a:noAutofit/>
          </a:bodyPr>
          <a:lstStyle/>
          <a:p>
            <a:r>
              <a:rPr lang="el-GR" sz="3600" b="1" i="1" dirty="0">
                <a:solidFill>
                  <a:srgbClr val="0070C0"/>
                </a:solidFill>
                <a:latin typeface="Times New Roman" panose="02020603050405020304" pitchFamily="18" charset="0"/>
                <a:cs typeface="Times New Roman" panose="02020603050405020304" pitchFamily="18" charset="0"/>
              </a:rPr>
              <a:t>Λόγος Περί Μεθόδου, Διοπτρική, Μετεωρολογία, Γεωμετρία,</a:t>
            </a:r>
            <a:r>
              <a:rPr lang="el-GR" sz="3600" b="1" dirty="0">
                <a:solidFill>
                  <a:srgbClr val="0070C0"/>
                </a:solidFill>
                <a:latin typeface="Times New Roman" panose="02020603050405020304" pitchFamily="18" charset="0"/>
                <a:cs typeface="Times New Roman" panose="02020603050405020304" pitchFamily="18" charset="0"/>
              </a:rPr>
              <a:t> 1637</a:t>
            </a:r>
          </a:p>
        </p:txBody>
      </p:sp>
      <p:sp>
        <p:nvSpPr>
          <p:cNvPr id="3" name="Θέση περιεχομένου 2"/>
          <p:cNvSpPr>
            <a:spLocks noGrp="1"/>
          </p:cNvSpPr>
          <p:nvPr>
            <p:ph sz="half" idx="1"/>
          </p:nvPr>
        </p:nvSpPr>
        <p:spPr>
          <a:xfrm>
            <a:off x="457200" y="2147888"/>
            <a:ext cx="4419600" cy="3978275"/>
          </a:xfrm>
        </p:spPr>
        <p:txBody>
          <a:bodyPr>
            <a:noAutofit/>
          </a:bodyPr>
          <a:lstStyle/>
          <a:p>
            <a:pPr>
              <a:spcBef>
                <a:spcPts val="600"/>
              </a:spcBef>
              <a:spcAft>
                <a:spcPts val="600"/>
              </a:spcAft>
            </a:pPr>
            <a:r>
              <a:rPr lang="el-GR" dirty="0">
                <a:solidFill>
                  <a:schemeClr val="tx1"/>
                </a:solidFill>
                <a:latin typeface="Times New Roman" panose="02020603050405020304" pitchFamily="18" charset="0"/>
                <a:cs typeface="Times New Roman" panose="02020603050405020304" pitchFamily="18" charset="0"/>
              </a:rPr>
              <a:t>Αμφιβολία</a:t>
            </a:r>
          </a:p>
          <a:p>
            <a:pPr>
              <a:spcBef>
                <a:spcPts val="600"/>
              </a:spcBef>
              <a:spcAft>
                <a:spcPts val="600"/>
              </a:spcAft>
            </a:pPr>
            <a:r>
              <a:rPr lang="el-GR" dirty="0">
                <a:solidFill>
                  <a:schemeClr val="tx1"/>
                </a:solidFill>
                <a:latin typeface="Times New Roman" panose="02020603050405020304" pitchFamily="18" charset="0"/>
                <a:cs typeface="Times New Roman" panose="02020603050405020304" pitchFamily="18" charset="0"/>
              </a:rPr>
              <a:t>Αναζήτηση βέβαιης γνώσης</a:t>
            </a:r>
          </a:p>
          <a:p>
            <a:pPr>
              <a:spcBef>
                <a:spcPts val="600"/>
              </a:spcBef>
              <a:spcAft>
                <a:spcPts val="600"/>
              </a:spcAft>
            </a:pPr>
            <a:r>
              <a:rPr lang="el-GR" dirty="0">
                <a:solidFill>
                  <a:schemeClr val="tx1"/>
                </a:solidFill>
                <a:latin typeface="Times New Roman" panose="02020603050405020304" pitchFamily="18" charset="0"/>
                <a:cs typeface="Times New Roman" panose="02020603050405020304" pitchFamily="18" charset="0"/>
              </a:rPr>
              <a:t>Σκέπτομαι άρα υπάρχω.</a:t>
            </a:r>
          </a:p>
          <a:p>
            <a:pPr>
              <a:spcBef>
                <a:spcPts val="600"/>
              </a:spcBef>
              <a:spcAft>
                <a:spcPts val="600"/>
              </a:spcAft>
            </a:pPr>
            <a:r>
              <a:rPr lang="el-GR" dirty="0">
                <a:solidFill>
                  <a:schemeClr val="tx1"/>
                </a:solidFill>
                <a:latin typeface="Times New Roman" panose="02020603050405020304" pitchFamily="18" charset="0"/>
                <a:cs typeface="Times New Roman" panose="02020603050405020304" pitchFamily="18" charset="0"/>
              </a:rPr>
              <a:t>Υπάρχει Θεός.</a:t>
            </a:r>
          </a:p>
          <a:p>
            <a:pPr>
              <a:spcBef>
                <a:spcPts val="600"/>
              </a:spcBef>
              <a:spcAft>
                <a:spcPts val="600"/>
              </a:spcAft>
            </a:pPr>
            <a:r>
              <a:rPr lang="el-GR" dirty="0">
                <a:solidFill>
                  <a:schemeClr val="tx1"/>
                </a:solidFill>
                <a:latin typeface="Times New Roman" panose="02020603050405020304" pitchFamily="18" charset="0"/>
                <a:cs typeface="Times New Roman" panose="02020603050405020304" pitchFamily="18" charset="0"/>
              </a:rPr>
              <a:t>Υπάρχει ο φυσικός κόσμος.</a:t>
            </a:r>
          </a:p>
        </p:txBody>
      </p:sp>
      <p:pic>
        <p:nvPicPr>
          <p:cNvPr id="2050" name="Picture 2" descr="C:\Users\Θόδωρος\Desktop\Discourse on Method.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28121" y="1772173"/>
            <a:ext cx="3382924" cy="46162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14734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52400" y="274638"/>
            <a:ext cx="8763000" cy="715962"/>
          </a:xfrm>
        </p:spPr>
        <p:txBody>
          <a:bodyPr>
            <a:noAutofit/>
          </a:bodyPr>
          <a:lstStyle/>
          <a:p>
            <a:r>
              <a:rPr lang="el-GR" sz="3600" b="1" i="1" dirty="0">
                <a:solidFill>
                  <a:srgbClr val="0070C0"/>
                </a:solidFill>
                <a:latin typeface="Times New Roman" panose="02020603050405020304" pitchFamily="18" charset="0"/>
                <a:cs typeface="Times New Roman" panose="02020603050405020304" pitchFamily="18" charset="0"/>
              </a:rPr>
              <a:t>Στοχασμοί Περί Πρώτης Φιλοσοφίας</a:t>
            </a:r>
            <a:r>
              <a:rPr lang="el-GR" sz="3600" b="1" dirty="0">
                <a:solidFill>
                  <a:srgbClr val="0070C0"/>
                </a:solidFill>
                <a:latin typeface="Times New Roman" panose="02020603050405020304" pitchFamily="18" charset="0"/>
                <a:cs typeface="Times New Roman" panose="02020603050405020304" pitchFamily="18" charset="0"/>
              </a:rPr>
              <a:t>, 1641</a:t>
            </a:r>
          </a:p>
        </p:txBody>
      </p:sp>
      <p:sp>
        <p:nvSpPr>
          <p:cNvPr id="3" name="Θέση περιεχομένου 2"/>
          <p:cNvSpPr>
            <a:spLocks noGrp="1"/>
          </p:cNvSpPr>
          <p:nvPr>
            <p:ph sz="half" idx="1"/>
          </p:nvPr>
        </p:nvSpPr>
        <p:spPr>
          <a:xfrm>
            <a:off x="393405" y="1771208"/>
            <a:ext cx="4072866" cy="4304156"/>
          </a:xfrm>
        </p:spPr>
        <p:txBody>
          <a:bodyPr>
            <a:normAutofit/>
          </a:bodyPr>
          <a:lstStyle/>
          <a:p>
            <a:pPr>
              <a:spcBef>
                <a:spcPts val="1200"/>
              </a:spcBef>
              <a:spcAft>
                <a:spcPts val="1200"/>
              </a:spcAft>
            </a:pPr>
            <a:r>
              <a:rPr lang="el-GR" sz="3200" dirty="0">
                <a:solidFill>
                  <a:schemeClr val="tx1"/>
                </a:solidFill>
                <a:latin typeface="Times New Roman" panose="02020603050405020304" pitchFamily="18" charset="0"/>
                <a:cs typeface="Times New Roman" panose="02020603050405020304" pitchFamily="18" charset="0"/>
              </a:rPr>
              <a:t>Το νοητικό πείραμα με το κερί:</a:t>
            </a:r>
          </a:p>
          <a:p>
            <a:pPr lvl="1">
              <a:spcBef>
                <a:spcPts val="1200"/>
              </a:spcBef>
              <a:spcAft>
                <a:spcPts val="1200"/>
              </a:spcAft>
            </a:pPr>
            <a:r>
              <a:rPr lang="el-GR" sz="2800" dirty="0">
                <a:solidFill>
                  <a:schemeClr val="tx1"/>
                </a:solidFill>
                <a:latin typeface="Times New Roman" panose="02020603050405020304" pitchFamily="18" charset="0"/>
                <a:cs typeface="Times New Roman" panose="02020603050405020304" pitchFamily="18" charset="0"/>
              </a:rPr>
              <a:t>Υλικότητα = Έκταση</a:t>
            </a:r>
          </a:p>
          <a:p>
            <a:pPr lvl="1">
              <a:spcBef>
                <a:spcPts val="1200"/>
              </a:spcBef>
              <a:spcAft>
                <a:spcPts val="1200"/>
              </a:spcAft>
            </a:pPr>
            <a:r>
              <a:rPr lang="el-GR" sz="2800" dirty="0">
                <a:solidFill>
                  <a:schemeClr val="tx1"/>
                </a:solidFill>
                <a:latin typeface="Times New Roman" panose="02020603050405020304" pitchFamily="18" charset="0"/>
                <a:cs typeface="Times New Roman" panose="02020603050405020304" pitchFamily="18" charset="0"/>
              </a:rPr>
              <a:t>Διάκριση πρωτευουσών-δευτερευουσών ιδιοτήτων</a:t>
            </a:r>
          </a:p>
        </p:txBody>
      </p:sp>
      <p:pic>
        <p:nvPicPr>
          <p:cNvPr id="3074" name="Picture 2" descr="C:\Users\Θόδωρος\Desktop\Meditation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57800" y="1342591"/>
            <a:ext cx="3242414" cy="52615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122024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89098" y="244158"/>
            <a:ext cx="7995683" cy="670242"/>
          </a:xfrm>
        </p:spPr>
        <p:txBody>
          <a:bodyPr>
            <a:normAutofit fontScale="90000"/>
          </a:bodyPr>
          <a:lstStyle/>
          <a:p>
            <a:r>
              <a:rPr lang="el-GR" b="1" i="1" dirty="0">
                <a:solidFill>
                  <a:srgbClr val="0070C0"/>
                </a:solidFill>
                <a:latin typeface="Times New Roman" panose="02020603050405020304" pitchFamily="18" charset="0"/>
                <a:cs typeface="Times New Roman" panose="02020603050405020304" pitchFamily="18" charset="0"/>
              </a:rPr>
              <a:t>Οι Αρχές της Φιλοσοφίας</a:t>
            </a:r>
            <a:r>
              <a:rPr lang="el-GR" b="1" dirty="0">
                <a:solidFill>
                  <a:srgbClr val="0070C0"/>
                </a:solidFill>
                <a:latin typeface="Times New Roman" panose="02020603050405020304" pitchFamily="18" charset="0"/>
                <a:cs typeface="Times New Roman" panose="02020603050405020304" pitchFamily="18" charset="0"/>
              </a:rPr>
              <a:t>, 1644 </a:t>
            </a:r>
          </a:p>
        </p:txBody>
      </p:sp>
      <p:sp>
        <p:nvSpPr>
          <p:cNvPr id="3" name="Θέση περιεχομένου 2"/>
          <p:cNvSpPr>
            <a:spLocks noGrp="1"/>
          </p:cNvSpPr>
          <p:nvPr>
            <p:ph sz="half" idx="1"/>
          </p:nvPr>
        </p:nvSpPr>
        <p:spPr>
          <a:xfrm>
            <a:off x="382772" y="1219200"/>
            <a:ext cx="4816549" cy="5394642"/>
          </a:xfrm>
        </p:spPr>
        <p:txBody>
          <a:bodyPr>
            <a:noAutofit/>
          </a:bodyPr>
          <a:lstStyle/>
          <a:p>
            <a:pPr marL="0" indent="0">
              <a:spcBef>
                <a:spcPts val="1200"/>
              </a:spcBef>
              <a:spcAft>
                <a:spcPts val="1200"/>
              </a:spcAft>
              <a:buNone/>
            </a:pPr>
            <a:r>
              <a:rPr lang="el-GR" sz="1800" dirty="0">
                <a:latin typeface="Times New Roman" panose="02020603050405020304" pitchFamily="18" charset="0"/>
                <a:cs typeface="Times New Roman" panose="02020603050405020304" pitchFamily="18" charset="0"/>
              </a:rPr>
              <a:t>Ο  ανθρώπινος νους μπορεί, αποκλειστικά μέσω του λόγου, να γνωρίσει τους θεμελιώδεις νόμους της φύσης.</a:t>
            </a:r>
          </a:p>
          <a:p>
            <a:pPr marL="0" indent="0">
              <a:spcBef>
                <a:spcPts val="1200"/>
              </a:spcBef>
              <a:spcAft>
                <a:spcPts val="1200"/>
              </a:spcAft>
              <a:buNone/>
            </a:pPr>
            <a:r>
              <a:rPr lang="el-GR" sz="1800" dirty="0">
                <a:latin typeface="Times New Roman" panose="02020603050405020304" pitchFamily="18" charset="0"/>
                <a:cs typeface="Times New Roman" panose="02020603050405020304" pitchFamily="18" charset="0"/>
              </a:rPr>
              <a:t>Παράδειγμα θεμελιώδους νόμου: η διατήρηση της συνολικής ποσότητας κίνησης στο σύμπαν</a:t>
            </a:r>
          </a:p>
          <a:p>
            <a:pPr marL="0" indent="0">
              <a:spcBef>
                <a:spcPts val="1200"/>
              </a:spcBef>
              <a:spcAft>
                <a:spcPts val="1200"/>
              </a:spcAft>
              <a:buNone/>
            </a:pPr>
            <a:r>
              <a:rPr lang="el-GR" dirty="0">
                <a:solidFill>
                  <a:srgbClr val="0070C0"/>
                </a:solidFill>
                <a:latin typeface="Times New Roman" panose="02020603050405020304" pitchFamily="18" charset="0"/>
                <a:cs typeface="Times New Roman" panose="02020603050405020304" pitchFamily="18" charset="0"/>
              </a:rPr>
              <a:t>Η αρχή της αδράνειας</a:t>
            </a:r>
          </a:p>
          <a:p>
            <a:pPr marL="0" indent="0">
              <a:spcBef>
                <a:spcPts val="1200"/>
              </a:spcBef>
              <a:spcAft>
                <a:spcPts val="1200"/>
              </a:spcAft>
              <a:buNone/>
            </a:pPr>
            <a:r>
              <a:rPr lang="el-GR" sz="1800" dirty="0">
                <a:latin typeface="Times New Roman" panose="02020603050405020304" pitchFamily="18" charset="0"/>
                <a:cs typeface="Times New Roman" panose="02020603050405020304" pitchFamily="18" charset="0"/>
              </a:rPr>
              <a:t>Η βασική δομή του κόσμου ανακαλύπτεται ανεξάρτητα από την εμπειρία, και τη γνωρίζουμε με απόλυτη βεβαιότητα.</a:t>
            </a:r>
          </a:p>
          <a:p>
            <a:pPr marL="0" indent="0">
              <a:spcBef>
                <a:spcPts val="1200"/>
              </a:spcBef>
              <a:spcAft>
                <a:spcPts val="1200"/>
              </a:spcAft>
              <a:buNone/>
            </a:pPr>
            <a:r>
              <a:rPr lang="el-GR" sz="1800" dirty="0">
                <a:latin typeface="Times New Roman" panose="02020603050405020304" pitchFamily="18" charset="0"/>
                <a:cs typeface="Times New Roman" panose="02020603050405020304" pitchFamily="18" charset="0"/>
              </a:rPr>
              <a:t>Όταν γνωρίζουμε αυτή τη δομή, τότε χρησιμοποιούμε υποθέσεις και πειράματα για να μάθουμε επιπλέον λεπτομέρειες για τον κόσμο. </a:t>
            </a:r>
          </a:p>
          <a:p>
            <a:pPr marL="0" indent="0">
              <a:spcBef>
                <a:spcPts val="1200"/>
              </a:spcBef>
              <a:spcAft>
                <a:spcPts val="1200"/>
              </a:spcAft>
              <a:buNone/>
            </a:pPr>
            <a:r>
              <a:rPr lang="el-GR" sz="1800" dirty="0">
                <a:latin typeface="Times New Roman" panose="02020603050405020304" pitchFamily="18" charset="0"/>
                <a:cs typeface="Times New Roman" panose="02020603050405020304" pitchFamily="18" charset="0"/>
              </a:rPr>
              <a:t>Το μηχανιστικό πρότυπο εξήγησης της φύσης</a:t>
            </a:r>
          </a:p>
        </p:txBody>
      </p:sp>
      <p:pic>
        <p:nvPicPr>
          <p:cNvPr id="4098" name="Picture 2" descr="C:\Users\Θόδωρος\Desktop\Descartes - Principl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71206" y="1604311"/>
            <a:ext cx="3450528" cy="46244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726805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715962"/>
          </a:xfrm>
        </p:spPr>
        <p:txBody>
          <a:bodyPr/>
          <a:lstStyle/>
          <a:p>
            <a:r>
              <a:rPr lang="el-GR" b="1" dirty="0">
                <a:solidFill>
                  <a:srgbClr val="0070C0"/>
                </a:solidFill>
                <a:latin typeface="Times New Roman" panose="02020603050405020304" pitchFamily="18" charset="0"/>
                <a:cs typeface="Times New Roman" panose="02020603050405020304" pitchFamily="18" charset="0"/>
              </a:rPr>
              <a:t>Η θεωρία των στροβίλων</a:t>
            </a:r>
            <a:endParaRPr lang="el-GR" dirty="0"/>
          </a:p>
        </p:txBody>
      </p:sp>
      <p:sp>
        <p:nvSpPr>
          <p:cNvPr id="3" name="Θέση περιεχομένου 2"/>
          <p:cNvSpPr>
            <a:spLocks noGrp="1"/>
          </p:cNvSpPr>
          <p:nvPr>
            <p:ph sz="half" idx="1"/>
          </p:nvPr>
        </p:nvSpPr>
        <p:spPr>
          <a:xfrm>
            <a:off x="281838" y="1447800"/>
            <a:ext cx="5289622" cy="5135562"/>
          </a:xfrm>
        </p:spPr>
        <p:txBody>
          <a:bodyPr>
            <a:normAutofit fontScale="70000" lnSpcReduction="20000"/>
          </a:bodyPr>
          <a:lstStyle/>
          <a:p>
            <a:pPr marL="0" indent="0">
              <a:lnSpc>
                <a:spcPct val="120000"/>
              </a:lnSpc>
              <a:spcBef>
                <a:spcPts val="1200"/>
              </a:spcBef>
              <a:spcAft>
                <a:spcPts val="1200"/>
              </a:spcAft>
              <a:buNone/>
            </a:pPr>
            <a:r>
              <a:rPr lang="el-GR" dirty="0">
                <a:latin typeface="Times New Roman" panose="02020603050405020304" pitchFamily="18" charset="0"/>
                <a:cs typeface="Times New Roman" panose="02020603050405020304" pitchFamily="18" charset="0"/>
              </a:rPr>
              <a:t>Η θεωρία των στροβίλων αποτελεί μια από τις πρώτες προσπάθειες αντικατάστασης των κρυστάλλινων σφαιρών (</a:t>
            </a:r>
            <a:r>
              <a:rPr lang="en-US" dirty="0">
                <a:latin typeface="Times New Roman" panose="02020603050405020304" pitchFamily="18" charset="0"/>
                <a:cs typeface="Times New Roman" panose="02020603050405020304" pitchFamily="18" charset="0"/>
              </a:rPr>
              <a:t>Westfall, 1971)</a:t>
            </a:r>
            <a:r>
              <a:rPr lang="el-GR" dirty="0">
                <a:latin typeface="Times New Roman" panose="02020603050405020304" pitchFamily="18" charset="0"/>
                <a:cs typeface="Times New Roman" panose="02020603050405020304" pitchFamily="18" charset="0"/>
              </a:rPr>
              <a:t>.</a:t>
            </a:r>
          </a:p>
          <a:p>
            <a:pPr marL="0" indent="0">
              <a:lnSpc>
                <a:spcPct val="120000"/>
              </a:lnSpc>
              <a:spcBef>
                <a:spcPts val="1200"/>
              </a:spcBef>
              <a:spcAft>
                <a:spcPts val="1200"/>
              </a:spcAft>
              <a:buNone/>
            </a:pPr>
            <a:r>
              <a:rPr lang="el-GR" dirty="0">
                <a:latin typeface="Times New Roman" panose="02020603050405020304" pitchFamily="18" charset="0"/>
                <a:cs typeface="Times New Roman" panose="02020603050405020304" pitchFamily="18" charset="0"/>
              </a:rPr>
              <a:t>Η θεωρία αυτή ήταν κυρίαρχη για περίπου μισό αιώνα. Εξηγούσε την κίνηση των πλανητών (και ότι κινούνται περίπου στο ίδιο επίπεδο και με την ίδια κατεύθυνση) μέσα σε ένα αυστηρά μηχανιστικό πλαίσιο.</a:t>
            </a:r>
          </a:p>
          <a:p>
            <a:pPr marL="0" indent="0">
              <a:lnSpc>
                <a:spcPct val="120000"/>
              </a:lnSpc>
              <a:spcBef>
                <a:spcPts val="1200"/>
              </a:spcBef>
              <a:spcAft>
                <a:spcPts val="1200"/>
              </a:spcAft>
              <a:buNone/>
            </a:pPr>
            <a:r>
              <a:rPr lang="el-GR" dirty="0">
                <a:latin typeface="Times New Roman" panose="02020603050405020304" pitchFamily="18" charset="0"/>
                <a:cs typeface="Times New Roman" panose="02020603050405020304" pitchFamily="18" charset="0"/>
              </a:rPr>
              <a:t>Όμως η θεωρία του </a:t>
            </a:r>
            <a:r>
              <a:rPr lang="el-GR" dirty="0" err="1">
                <a:latin typeface="Times New Roman" panose="02020603050405020304" pitchFamily="18" charset="0"/>
                <a:cs typeface="Times New Roman" panose="02020603050405020304" pitchFamily="18" charset="0"/>
              </a:rPr>
              <a:t>Descartes</a:t>
            </a:r>
            <a:r>
              <a:rPr lang="el-GR" dirty="0">
                <a:latin typeface="Times New Roman" panose="02020603050405020304" pitchFamily="18" charset="0"/>
                <a:cs typeface="Times New Roman" panose="02020603050405020304" pitchFamily="18" charset="0"/>
              </a:rPr>
              <a:t> δεν είχε σαν στόχο την ερμηνεία των ποσοτικών λεπτομερειών των κινήσεων των πλανητών.</a:t>
            </a:r>
          </a:p>
          <a:p>
            <a:pPr marL="0" indent="0">
              <a:lnSpc>
                <a:spcPct val="120000"/>
              </a:lnSpc>
              <a:spcBef>
                <a:spcPts val="1200"/>
              </a:spcBef>
              <a:spcAft>
                <a:spcPts val="1200"/>
              </a:spcAft>
              <a:buNone/>
            </a:pPr>
            <a:r>
              <a:rPr lang="el-GR" dirty="0">
                <a:latin typeface="Times New Roman" panose="02020603050405020304" pitchFamily="18" charset="0"/>
                <a:cs typeface="Times New Roman" panose="02020603050405020304" pitchFamily="18" charset="0"/>
              </a:rPr>
              <a:t>Ο </a:t>
            </a:r>
            <a:r>
              <a:rPr lang="el-GR" dirty="0" err="1">
                <a:latin typeface="Times New Roman" panose="02020603050405020304" pitchFamily="18" charset="0"/>
                <a:cs typeface="Times New Roman" panose="02020603050405020304" pitchFamily="18" charset="0"/>
              </a:rPr>
              <a:t>Descartes</a:t>
            </a:r>
            <a:r>
              <a:rPr lang="el-GR" dirty="0">
                <a:latin typeface="Times New Roman" panose="02020603050405020304" pitchFamily="18" charset="0"/>
                <a:cs typeface="Times New Roman" panose="02020603050405020304" pitchFamily="18" charset="0"/>
              </a:rPr>
              <a:t> ούτε καν αναφέρει τους τρεις νόμους του Κέπλερ.</a:t>
            </a:r>
          </a:p>
        </p:txBody>
      </p:sp>
      <p:pic>
        <p:nvPicPr>
          <p:cNvPr id="5" name="Θέση περιεχομένου 5"/>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5641361" y="1219200"/>
            <a:ext cx="3220801" cy="4953445"/>
          </a:xfrm>
        </p:spPr>
      </p:pic>
      <p:sp>
        <p:nvSpPr>
          <p:cNvPr id="6" name="TextBox 5">
            <a:extLst>
              <a:ext uri="{FF2B5EF4-FFF2-40B4-BE49-F238E27FC236}">
                <a16:creationId xmlns:a16="http://schemas.microsoft.com/office/drawing/2014/main" id="{C94A823E-C5BB-440A-97CE-70149CCEA3B2}"/>
              </a:ext>
            </a:extLst>
          </p:cNvPr>
          <p:cNvSpPr txBox="1"/>
          <p:nvPr/>
        </p:nvSpPr>
        <p:spPr>
          <a:xfrm>
            <a:off x="5641361" y="6172645"/>
            <a:ext cx="3220801" cy="646331"/>
          </a:xfrm>
          <a:prstGeom prst="rect">
            <a:avLst/>
          </a:prstGeom>
          <a:noFill/>
        </p:spPr>
        <p:txBody>
          <a:bodyPr wrap="square">
            <a:spAutoFit/>
          </a:bodyPr>
          <a:lstStyle/>
          <a:p>
            <a:r>
              <a:rPr lang="en-US" dirty="0">
                <a:hlinkClick r:id="rId3"/>
              </a:rPr>
              <a:t>https://plato.stanford.edu/entries/descartes-physics/</a:t>
            </a:r>
            <a:endParaRPr lang="en-US" dirty="0"/>
          </a:p>
        </p:txBody>
      </p:sp>
    </p:spTree>
    <p:extLst>
      <p:ext uri="{BB962C8B-B14F-4D97-AF65-F5344CB8AC3E}">
        <p14:creationId xmlns:p14="http://schemas.microsoft.com/office/powerpoint/2010/main" val="24246871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792162"/>
          </a:xfrm>
        </p:spPr>
        <p:txBody>
          <a:bodyPr>
            <a:normAutofit fontScale="90000"/>
          </a:bodyPr>
          <a:lstStyle/>
          <a:p>
            <a:r>
              <a:rPr lang="el-GR" sz="4000" b="1" dirty="0">
                <a:solidFill>
                  <a:srgbClr val="0070C0"/>
                </a:solidFill>
                <a:latin typeface="Times New Roman" panose="02020603050405020304" pitchFamily="18" charset="0"/>
                <a:cs typeface="Times New Roman" panose="02020603050405020304" pitchFamily="18" charset="0"/>
              </a:rPr>
              <a:t>Μηχανιστική ερμηνεία του μαγνητισμού</a:t>
            </a:r>
            <a:br>
              <a:rPr lang="en-US" sz="4000" b="1" dirty="0">
                <a:solidFill>
                  <a:srgbClr val="0070C0"/>
                </a:solidFill>
                <a:latin typeface="Times New Roman" panose="02020603050405020304" pitchFamily="18" charset="0"/>
                <a:cs typeface="Times New Roman" panose="02020603050405020304" pitchFamily="18" charset="0"/>
              </a:rPr>
            </a:br>
            <a:r>
              <a:rPr lang="en-US" sz="2200" b="1" dirty="0">
                <a:solidFill>
                  <a:srgbClr val="0070C0"/>
                </a:solidFill>
                <a:latin typeface="Times New Roman" panose="02020603050405020304" pitchFamily="18" charset="0"/>
                <a:cs typeface="Times New Roman" panose="02020603050405020304" pitchFamily="18" charset="0"/>
              </a:rPr>
              <a:t>https://commons.wikimedia.org/wiki/File:Descartes_magnetic_field.jpg</a:t>
            </a:r>
            <a:endParaRPr lang="el-GR" sz="2200" b="1" dirty="0">
              <a:solidFill>
                <a:srgbClr val="0070C0"/>
              </a:solidFill>
              <a:latin typeface="Times New Roman" panose="02020603050405020304" pitchFamily="18" charset="0"/>
              <a:cs typeface="Times New Roman" panose="02020603050405020304" pitchFamily="18" charset="0"/>
            </a:endParaRPr>
          </a:p>
        </p:txBody>
      </p:sp>
      <p:pic>
        <p:nvPicPr>
          <p:cNvPr id="4" name="Θέση περιεχομένου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33287" y="1427018"/>
            <a:ext cx="6077426" cy="5156344"/>
          </a:xfrm>
        </p:spPr>
      </p:pic>
    </p:spTree>
    <p:extLst>
      <p:ext uri="{BB962C8B-B14F-4D97-AF65-F5344CB8AC3E}">
        <p14:creationId xmlns:p14="http://schemas.microsoft.com/office/powerpoint/2010/main" val="3874839026"/>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2322</TotalTime>
  <Words>470</Words>
  <Application>Microsoft Office PowerPoint</Application>
  <PresentationFormat>Προβολή στην οθόνη (4:3)</PresentationFormat>
  <Paragraphs>39</Paragraphs>
  <Slides>8</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8</vt:i4>
      </vt:variant>
    </vt:vector>
  </HeadingPairs>
  <TitlesOfParts>
    <vt:vector size="13" baseType="lpstr">
      <vt:lpstr>Arial</vt:lpstr>
      <vt:lpstr>Calibri</vt:lpstr>
      <vt:lpstr>Garamond</vt:lpstr>
      <vt:lpstr>Times New Roman</vt:lpstr>
      <vt:lpstr>Θέμα του Office</vt:lpstr>
      <vt:lpstr>Μηχανοκρατία</vt:lpstr>
      <vt:lpstr>Το μηχανιστικό σύμπαν του 17ου αιώνα</vt:lpstr>
      <vt:lpstr>René Descartes, (1596-1650) </vt:lpstr>
      <vt:lpstr>Λόγος Περί Μεθόδου, Διοπτρική, Μετεωρολογία, Γεωμετρία, 1637</vt:lpstr>
      <vt:lpstr>Στοχασμοί Περί Πρώτης Φιλοσοφίας, 1641</vt:lpstr>
      <vt:lpstr>Οι Αρχές της Φιλοσοφίας, 1644 </vt:lpstr>
      <vt:lpstr>Η θεωρία των στροβίλων</vt:lpstr>
      <vt:lpstr>Μηχανιστική ερμηνεία του μαγνητισμού https://commons.wikimedia.org/wiki/File:Descartes_magnetic_field.jpg</vt:lpstr>
    </vt:vector>
  </TitlesOfParts>
  <Company>.:L4zy w4r3z:.</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Από τον Νεύτωνα στον Αϊνστάιν</dc:title>
  <dc:creator>Θόδωρος Αραμπατζής</dc:creator>
  <cp:lastModifiedBy>Theodore Arabatzis</cp:lastModifiedBy>
  <cp:revision>312</cp:revision>
  <dcterms:created xsi:type="dcterms:W3CDTF">2005-11-30T10:28:01Z</dcterms:created>
  <dcterms:modified xsi:type="dcterms:W3CDTF">2023-05-02T17:50:48Z</dcterms:modified>
</cp:coreProperties>
</file>