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9" r:id="rId2"/>
    <p:sldId id="390" r:id="rId3"/>
    <p:sldId id="391" r:id="rId4"/>
    <p:sldId id="392" r:id="rId5"/>
    <p:sldId id="393"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43" r:id="rId19"/>
    <p:sldId id="406" r:id="rId20"/>
    <p:sldId id="407" r:id="rId21"/>
    <p:sldId id="408" r:id="rId22"/>
    <p:sldId id="409" r:id="rId23"/>
    <p:sldId id="410" r:id="rId24"/>
    <p:sldId id="442"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9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E07F2-B4F8-47D8-801E-947D1D108B2B}" type="datetimeFigureOut">
              <a:rPr lang="en-US" smtClean="0"/>
              <a:t>3/21/2023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A9566-7DD4-4F88-ACC6-9CAC1628B27A}" type="slidenum">
              <a:rPr lang="en-US" smtClean="0"/>
              <a:t>‹#›</a:t>
            </a:fld>
            <a:endParaRPr lang="en-US"/>
          </a:p>
        </p:txBody>
      </p:sp>
    </p:spTree>
    <p:extLst>
      <p:ext uri="{BB962C8B-B14F-4D97-AF65-F5344CB8AC3E}">
        <p14:creationId xmlns:p14="http://schemas.microsoft.com/office/powerpoint/2010/main" val="266474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E3205B-A61D-3745-ACDB-D8AE989AE764}" type="slidenum">
              <a:rPr lang="el-GR" sz="1200"/>
              <a:pPr/>
              <a:t>11</a:t>
            </a:fld>
            <a:endParaRPr lang="el-GR" sz="1200"/>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0081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1454E5-0DBA-D648-A226-467A7308E1B2}" type="slidenum">
              <a:rPr lang="el-GR" sz="1200"/>
              <a:pPr/>
              <a:t>12</a:t>
            </a:fld>
            <a:endParaRPr lang="el-GR" sz="1200"/>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2329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F52F27-6F9A-F942-B7EC-AC2B1A22ED52}" type="slidenum">
              <a:rPr lang="el-GR" sz="1200"/>
              <a:pPr/>
              <a:t>15</a:t>
            </a:fld>
            <a:endParaRPr lang="el-GR"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3533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839B46-CCA9-664E-830A-F2F4BFF68AF0}" type="slidenum">
              <a:rPr lang="el-GR" sz="1200"/>
              <a:pPr/>
              <a:t>21</a:t>
            </a:fld>
            <a:endParaRPr lang="el-GR" sz="1200"/>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3952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AF8937-A03D-DC46-ADB6-0327562DDF03}" type="slidenum">
              <a:rPr lang="el-GR" sz="1200"/>
              <a:pPr/>
              <a:t>22</a:t>
            </a:fld>
            <a:endParaRPr lang="el-GR" sz="1200"/>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141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B805F2D-5A9D-4060-8DC1-7B915B145269}" type="datetime1">
              <a:rPr lang="el-GR" smtClean="0"/>
              <a:t>21/3/2023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6703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F24E94A-412C-4114-AB6B-62DDB18AC07B}" type="datetime1">
              <a:rPr lang="el-GR" smtClean="0"/>
              <a:t>21/3/2023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269944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2FB3206-BE82-4931-98FF-92B6133576C1}" type="datetime1">
              <a:rPr lang="el-GR" smtClean="0"/>
              <a:t>21/3/2023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346808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5FB4AA5F-1267-4A2F-B923-4191C674AD79}" type="datetime1">
              <a:rPr lang="el-GR" smtClean="0"/>
              <a:t>21/3/2023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291069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7BB58-4C24-4E37-8354-A15E22BB6929}" type="datetime1">
              <a:rPr lang="el-GR" smtClean="0"/>
              <a:t>21/3/2023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361293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D9550A5C-BED0-40F5-85F1-838662735C2B}" type="datetime1">
              <a:rPr lang="el-GR" smtClean="0"/>
              <a:t>21/3/2023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57860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20E57A37-BDCC-4F97-ABA2-1088111C2990}" type="datetime1">
              <a:rPr lang="el-GR" smtClean="0"/>
              <a:t>21/3/2023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403313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F7E5F30-4AD2-4623-8A32-FEE110D35995}" type="datetime1">
              <a:rPr lang="el-GR" smtClean="0"/>
              <a:t>21/3/2023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247202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FE7D-DC28-4D65-9C54-E4C403ACE06E}" type="datetime1">
              <a:rPr lang="el-GR" smtClean="0"/>
              <a:t>21/3/2023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36596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77192-B358-4FCE-9D3F-355684A40A6B}" type="datetime1">
              <a:rPr lang="el-GR" smtClean="0"/>
              <a:t>21/3/2023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208901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93F11F-6919-4EF6-9CBF-66DB0F7F0E07}" type="datetime1">
              <a:rPr lang="el-GR" smtClean="0"/>
              <a:t>21/3/2023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325097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DC851-A7E4-4631-AAB9-73D4C9138A84}" type="datetime1">
              <a:rPr lang="el-GR" smtClean="0"/>
              <a:t>21/3/2023</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1180C-EA7C-4319-B5A1-D1B3F54F0399}" type="slidenum">
              <a:rPr lang="el-GR" smtClean="0"/>
              <a:t>‹#›</a:t>
            </a:fld>
            <a:endParaRPr lang="el-GR"/>
          </a:p>
        </p:txBody>
      </p:sp>
    </p:spTree>
    <p:extLst>
      <p:ext uri="{BB962C8B-B14F-4D97-AF65-F5344CB8AC3E}">
        <p14:creationId xmlns:p14="http://schemas.microsoft.com/office/powerpoint/2010/main" val="120976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BD89CC0-682D-A4BB-7808-1AC65A4DA909}"/>
              </a:ext>
            </a:extLst>
          </p:cNvPr>
          <p:cNvSpPr>
            <a:spLocks noGrp="1"/>
          </p:cNvSpPr>
          <p:nvPr>
            <p:ph idx="1"/>
          </p:nvPr>
        </p:nvSpPr>
        <p:spPr/>
        <p:txBody>
          <a:bodyPr>
            <a:normAutofit/>
          </a:bodyPr>
          <a:lstStyle/>
          <a:p>
            <a:pPr marL="0" indent="0" algn="ctr">
              <a:buNone/>
            </a:pPr>
            <a:r>
              <a:rPr lang="el-GR" sz="6000" dirty="0" err="1">
                <a:solidFill>
                  <a:srgbClr val="00B050"/>
                </a:solidFill>
              </a:rPr>
              <a:t>Μπράχε</a:t>
            </a:r>
            <a:r>
              <a:rPr lang="el-GR" sz="6000" dirty="0">
                <a:solidFill>
                  <a:srgbClr val="00B050"/>
                </a:solidFill>
              </a:rPr>
              <a:t> &amp; </a:t>
            </a:r>
            <a:r>
              <a:rPr lang="el-GR" sz="6000" dirty="0" err="1">
                <a:solidFill>
                  <a:srgbClr val="00B050"/>
                </a:solidFill>
              </a:rPr>
              <a:t>Κέπλερ</a:t>
            </a:r>
            <a:endParaRPr lang="en-US" sz="6000" dirty="0">
              <a:solidFill>
                <a:srgbClr val="00B050"/>
              </a:solidFill>
            </a:endParaRPr>
          </a:p>
        </p:txBody>
      </p:sp>
    </p:spTree>
    <p:extLst>
      <p:ext uri="{BB962C8B-B14F-4D97-AF65-F5344CB8AC3E}">
        <p14:creationId xmlns:p14="http://schemas.microsoft.com/office/powerpoint/2010/main" val="542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791200" y="1066800"/>
            <a:ext cx="4724400" cy="5355770"/>
          </a:xfrm>
        </p:spPr>
        <p:txBody>
          <a:bodyPr>
            <a:noAutofit/>
          </a:bodyPr>
          <a:lstStyle/>
          <a:p>
            <a:pPr marL="88900" indent="-88900">
              <a:spcBef>
                <a:spcPts val="1200"/>
              </a:spcBef>
              <a:spcAft>
                <a:spcPts val="1200"/>
              </a:spcAft>
            </a:pPr>
            <a:r>
              <a:rPr lang="el-GR" sz="2600" dirty="0">
                <a:latin typeface="Times New Roman" panose="02020603050405020304" pitchFamily="18" charset="0"/>
                <a:cs typeface="Times New Roman" panose="02020603050405020304" pitchFamily="18" charset="0"/>
              </a:rPr>
              <a:t>Ο </a:t>
            </a:r>
            <a:r>
              <a:rPr lang="el-GR" sz="2600" dirty="0" err="1">
                <a:latin typeface="Times New Roman" panose="02020603050405020304" pitchFamily="18" charset="0"/>
                <a:cs typeface="Times New Roman" panose="02020603050405020304" pitchFamily="18" charset="0"/>
              </a:rPr>
              <a:t>Κέπλερ</a:t>
            </a:r>
            <a:r>
              <a:rPr lang="el-GR" sz="2600" dirty="0">
                <a:latin typeface="Times New Roman" panose="02020603050405020304" pitchFamily="18" charset="0"/>
                <a:cs typeface="Times New Roman" panose="02020603050405020304" pitchFamily="18" charset="0"/>
              </a:rPr>
              <a:t> ήταν ρεαλιστής. Θεωρούσε ότι ο αστρονόμος είναι και φυσικός φιλόσοφος.</a:t>
            </a:r>
            <a:endParaRPr lang="en-US" sz="2600" dirty="0">
              <a:latin typeface="Times New Roman" panose="02020603050405020304" pitchFamily="18" charset="0"/>
              <a:cs typeface="Times New Roman" panose="02020603050405020304" pitchFamily="18" charset="0"/>
            </a:endParaRPr>
          </a:p>
          <a:p>
            <a:pPr marL="88900" indent="-88900">
              <a:spcBef>
                <a:spcPts val="1200"/>
              </a:spcBef>
              <a:spcAft>
                <a:spcPts val="1200"/>
              </a:spcAft>
            </a:pPr>
            <a:r>
              <a:rPr lang="el-GR" altLang="ja-JP" sz="2600" dirty="0">
                <a:latin typeface="Times New Roman" panose="02020603050405020304" pitchFamily="18" charset="0"/>
                <a:ea typeface="ＭＳ Ｐゴシック" charset="0"/>
                <a:cs typeface="Times New Roman" panose="02020603050405020304" pitchFamily="18" charset="0"/>
              </a:rPr>
              <a:t>Αναζητούσε την παγκόσμια μαθηματική τάξη.</a:t>
            </a:r>
          </a:p>
          <a:p>
            <a:pPr marL="88900" indent="-88900">
              <a:spcBef>
                <a:spcPts val="1200"/>
              </a:spcBef>
              <a:spcAft>
                <a:spcPts val="1200"/>
              </a:spcAft>
            </a:pPr>
            <a:r>
              <a:rPr lang="el-GR" altLang="ja-JP" sz="2600" dirty="0">
                <a:latin typeface="Times New Roman" panose="02020603050405020304" pitchFamily="18" charset="0"/>
                <a:ea typeface="ＭＳ Ｐゴシック" charset="0"/>
                <a:cs typeface="Times New Roman" panose="02020603050405020304" pitchFamily="18" charset="0"/>
              </a:rPr>
              <a:t>Προσπάθησε να υποστηρίξει το Κοπερνίκειο σύστημα απαντώντας στο ερώτημα: Γιατί υπάρχουν μόνο έξι πλανήτες;</a:t>
            </a:r>
          </a:p>
        </p:txBody>
      </p:sp>
      <p:pic>
        <p:nvPicPr>
          <p:cNvPr id="6" name="Θέση περιεχομένου 5">
            <a:extLst>
              <a:ext uri="{FF2B5EF4-FFF2-40B4-BE49-F238E27FC236}">
                <a16:creationId xmlns:a16="http://schemas.microsoft.com/office/drawing/2014/main" id="{1B3B1AA8-DB1C-490B-90C8-B455CB6F82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3936" y="842055"/>
            <a:ext cx="3505200" cy="4815269"/>
          </a:xfrm>
        </p:spPr>
      </p:pic>
      <p:sp>
        <p:nvSpPr>
          <p:cNvPr id="9" name="TextBox 8">
            <a:extLst>
              <a:ext uri="{FF2B5EF4-FFF2-40B4-BE49-F238E27FC236}">
                <a16:creationId xmlns:a16="http://schemas.microsoft.com/office/drawing/2014/main" id="{DBB2BCB5-1516-433E-9894-96F4B66F7480}"/>
              </a:ext>
            </a:extLst>
          </p:cNvPr>
          <p:cNvSpPr txBox="1"/>
          <p:nvPr/>
        </p:nvSpPr>
        <p:spPr>
          <a:xfrm>
            <a:off x="2053936" y="5791200"/>
            <a:ext cx="3505200" cy="923330"/>
          </a:xfrm>
          <a:prstGeom prst="rect">
            <a:avLst/>
          </a:prstGeom>
          <a:noFill/>
        </p:spPr>
        <p:txBody>
          <a:bodyPr wrap="square">
            <a:spAutoFit/>
          </a:bodyPr>
          <a:lstStyle/>
          <a:p>
            <a:r>
              <a:rPr lang="en-US" dirty="0"/>
              <a:t>https://en.wikipedia.org/wiki/Johannes_Kepler#/media/File:Johannes_Kepler_1610.jpg</a:t>
            </a:r>
          </a:p>
        </p:txBody>
      </p:sp>
    </p:spTree>
    <p:extLst>
      <p:ext uri="{BB962C8B-B14F-4D97-AF65-F5344CB8AC3E}">
        <p14:creationId xmlns:p14="http://schemas.microsoft.com/office/powerpoint/2010/main" val="412564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300px-POV-Ray-Dodecahedr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53399" y="2130537"/>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6" descr="385px-Icosahedr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6863" y="4206373"/>
            <a:ext cx="1143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7" descr="540px-Hexahedro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14558" y="2082858"/>
            <a:ext cx="1165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8" descr="570px-Tetrahedron"/>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0" y="2152318"/>
            <a:ext cx="12954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9" descr="605px-Octahedron"/>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57999" y="4127054"/>
            <a:ext cx="1295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10"/>
          <p:cNvSpPr>
            <a:spLocks noGrp="1" noChangeArrowheads="1"/>
          </p:cNvSpPr>
          <p:nvPr>
            <p:ph type="title" idx="4294967295"/>
          </p:nvPr>
        </p:nvSpPr>
        <p:spPr>
          <a:xfrm>
            <a:off x="1906773" y="361508"/>
            <a:ext cx="8410353" cy="1244009"/>
          </a:xfrm>
        </p:spPr>
        <p:txBody>
          <a:bodyPr>
            <a:noAutofit/>
          </a:bodyPr>
          <a:lstStyle/>
          <a:p>
            <a:pPr eaLnBrk="1" hangingPunct="1"/>
            <a:r>
              <a:rPr lang="el-GR" sz="4000" b="1" dirty="0">
                <a:solidFill>
                  <a:srgbClr val="0070C0"/>
                </a:solidFill>
                <a:latin typeface="Times New Roman" panose="02020603050405020304" pitchFamily="18" charset="0"/>
                <a:ea typeface="ＭＳ Ｐゴシック" charset="0"/>
                <a:cs typeface="Times New Roman" panose="02020603050405020304" pitchFamily="18" charset="0"/>
              </a:rPr>
              <a:t>Πλατωνικ</a:t>
            </a:r>
            <a:r>
              <a:rPr lang="el-GR" altLang="ja-JP" sz="4000" b="1" dirty="0">
                <a:solidFill>
                  <a:srgbClr val="0070C0"/>
                </a:solidFill>
                <a:latin typeface="Times New Roman" panose="02020603050405020304" pitchFamily="18" charset="0"/>
                <a:ea typeface="ＭＳ Ｐゴシック" charset="0"/>
                <a:cs typeface="Times New Roman" panose="02020603050405020304" pitchFamily="18" charset="0"/>
              </a:rPr>
              <a:t>ά στερεά/πολύεδρα</a:t>
            </a:r>
            <a:br>
              <a:rPr lang="el-GR" altLang="ja-JP" sz="4000" b="1" dirty="0">
                <a:solidFill>
                  <a:srgbClr val="0070C0"/>
                </a:solidFill>
                <a:latin typeface="Times New Roman" panose="02020603050405020304" pitchFamily="18" charset="0"/>
                <a:ea typeface="ＭＳ Ｐゴシック" charset="0"/>
                <a:cs typeface="Times New Roman" panose="02020603050405020304" pitchFamily="18" charset="0"/>
              </a:rPr>
            </a:br>
            <a:r>
              <a:rPr lang="el-GR" altLang="ja-JP" sz="2000" dirty="0">
                <a:solidFill>
                  <a:srgbClr val="0070C0"/>
                </a:solidFill>
                <a:latin typeface="Times New Roman" panose="02020603050405020304" pitchFamily="18" charset="0"/>
                <a:ea typeface="ＭＳ Ｐゴシック" charset="0"/>
                <a:cs typeface="Times New Roman" panose="02020603050405020304" pitchFamily="18" charset="0"/>
              </a:rPr>
              <a:t> </a:t>
            </a:r>
            <a:r>
              <a:rPr lang="el-GR" sz="2000" dirty="0">
                <a:solidFill>
                  <a:srgbClr val="0070C0"/>
                </a:solidFill>
                <a:latin typeface="Times New Roman" panose="02020603050405020304" pitchFamily="18" charset="0"/>
                <a:ea typeface="ＭＳ Ｐゴシック" charset="0"/>
                <a:cs typeface="Times New Roman" panose="02020603050405020304" pitchFamily="18" charset="0"/>
              </a:rPr>
              <a:t>Όλες οι έδρες τους είναι κανονικά πολύγωνα, όλες οι ακμές είναι μεταξύ τους ίσες και όλες οι γωνίες τους είναι αντίστοιχα μεταξύ τους ίσες. </a:t>
            </a:r>
          </a:p>
        </p:txBody>
      </p:sp>
      <p:sp>
        <p:nvSpPr>
          <p:cNvPr id="57351" name="Text Box 11"/>
          <p:cNvSpPr txBox="1">
            <a:spLocks noChangeArrowheads="1"/>
          </p:cNvSpPr>
          <p:nvPr/>
        </p:nvSpPr>
        <p:spPr bwMode="auto">
          <a:xfrm>
            <a:off x="2428126" y="3339944"/>
            <a:ext cx="735629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altLang="ja-JP" dirty="0">
                <a:latin typeface="Times New Roman" panose="02020603050405020304" pitchFamily="18" charset="0"/>
                <a:cs typeface="Times New Roman" panose="02020603050405020304" pitchFamily="18" charset="0"/>
              </a:rPr>
              <a:t>κύβος			τ</a:t>
            </a:r>
            <a:r>
              <a:rPr lang="el-GR" dirty="0">
                <a:latin typeface="Times New Roman" panose="02020603050405020304" pitchFamily="18" charset="0"/>
                <a:cs typeface="Times New Roman" panose="02020603050405020304" pitchFamily="18" charset="0"/>
              </a:rPr>
              <a:t>ετρ</a:t>
            </a:r>
            <a:r>
              <a:rPr lang="el-GR" altLang="ja-JP" dirty="0">
                <a:latin typeface="Times New Roman" panose="02020603050405020304" pitchFamily="18" charset="0"/>
                <a:cs typeface="Times New Roman" panose="02020603050405020304" pitchFamily="18" charset="0"/>
              </a:rPr>
              <a:t>άεδρο 	</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δωδεκ</a:t>
            </a:r>
            <a:r>
              <a:rPr lang="el-GR" altLang="ja-JP" dirty="0" err="1">
                <a:latin typeface="Times New Roman" panose="02020603050405020304" pitchFamily="18" charset="0"/>
                <a:cs typeface="Times New Roman" panose="02020603050405020304" pitchFamily="18" charset="0"/>
              </a:rPr>
              <a:t>άεδρο</a:t>
            </a:r>
            <a:endParaRPr lang="el-GR" sz="3200" dirty="0">
              <a:latin typeface="Times New Roman" panose="02020603050405020304" pitchFamily="18" charset="0"/>
              <a:cs typeface="Times New Roman" panose="02020603050405020304" pitchFamily="18" charset="0"/>
            </a:endParaRPr>
          </a:p>
        </p:txBody>
      </p:sp>
      <p:sp>
        <p:nvSpPr>
          <p:cNvPr id="57352" name="Text Box 12"/>
          <p:cNvSpPr txBox="1">
            <a:spLocks noChangeArrowheads="1"/>
          </p:cNvSpPr>
          <p:nvPr/>
        </p:nvSpPr>
        <p:spPr bwMode="auto">
          <a:xfrm>
            <a:off x="4086447" y="5455444"/>
            <a:ext cx="427428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altLang="ja-JP" dirty="0" err="1">
                <a:latin typeface="Times New Roman" panose="02020603050405020304" pitchFamily="18" charset="0"/>
                <a:cs typeface="Times New Roman" panose="02020603050405020304" pitchFamily="18" charset="0"/>
              </a:rPr>
              <a:t>εικοσάεδρο</a:t>
            </a:r>
            <a:r>
              <a:rPr lang="el-GR" altLang="ja-JP" dirty="0">
                <a:latin typeface="Times New Roman" panose="02020603050405020304" pitchFamily="18" charset="0"/>
                <a:cs typeface="Times New Roman" panose="02020603050405020304" pitchFamily="18" charset="0"/>
              </a:rPr>
              <a:t> 		οκτάεδρο</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09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1866900" y="202392"/>
            <a:ext cx="8509000" cy="637323"/>
          </a:xfrm>
        </p:spPr>
        <p:txBody>
          <a:bodyPr>
            <a:noAutofit/>
          </a:bodyPr>
          <a:lstStyle/>
          <a:p>
            <a:r>
              <a:rPr lang="el-GR" sz="3600" b="1" i="1" dirty="0" err="1">
                <a:solidFill>
                  <a:srgbClr val="0070C0"/>
                </a:solidFill>
                <a:latin typeface="Times New Roman" panose="02020603050405020304" pitchFamily="18" charset="0"/>
                <a:ea typeface="ＭＳ Ｐゴシック" charset="0"/>
                <a:cs typeface="Times New Roman" panose="02020603050405020304" pitchFamily="18" charset="0"/>
              </a:rPr>
              <a:t>Mysterium</a:t>
            </a:r>
            <a:r>
              <a:rPr lang="el-GR" sz="3600" b="1" i="1" dirty="0">
                <a:solidFill>
                  <a:srgbClr val="0070C0"/>
                </a:solidFill>
                <a:latin typeface="Times New Roman" panose="02020603050405020304" pitchFamily="18" charset="0"/>
                <a:ea typeface="ＭＳ Ｐゴシック" charset="0"/>
                <a:cs typeface="Times New Roman" panose="02020603050405020304" pitchFamily="18" charset="0"/>
              </a:rPr>
              <a:t> </a:t>
            </a:r>
            <a:r>
              <a:rPr lang="en-US" sz="3600" b="1" i="1" dirty="0" err="1">
                <a:solidFill>
                  <a:srgbClr val="0070C0"/>
                </a:solidFill>
                <a:latin typeface="Times New Roman" panose="02020603050405020304" pitchFamily="18" charset="0"/>
                <a:ea typeface="ＭＳ Ｐゴシック" charset="0"/>
                <a:cs typeface="Times New Roman" panose="02020603050405020304" pitchFamily="18" charset="0"/>
              </a:rPr>
              <a:t>Cosmographicum</a:t>
            </a:r>
            <a:r>
              <a:rPr lang="en-US" sz="3600" b="1" i="1" dirty="0">
                <a:solidFill>
                  <a:srgbClr val="0070C0"/>
                </a:solidFill>
                <a:latin typeface="Times New Roman" panose="02020603050405020304" pitchFamily="18" charset="0"/>
                <a:ea typeface="ＭＳ Ｐゴシック" charset="0"/>
                <a:cs typeface="Times New Roman" panose="02020603050405020304" pitchFamily="18" charset="0"/>
              </a:rPr>
              <a:t> </a:t>
            </a:r>
            <a:r>
              <a:rPr lang="el-GR" sz="3600" b="1" dirty="0">
                <a:solidFill>
                  <a:srgbClr val="0070C0"/>
                </a:solidFill>
                <a:latin typeface="Times New Roman" panose="02020603050405020304" pitchFamily="18" charset="0"/>
                <a:ea typeface="ＭＳ Ｐゴシック" charset="0"/>
                <a:cs typeface="Times New Roman" panose="02020603050405020304" pitchFamily="18" charset="0"/>
              </a:rPr>
              <a:t>(1596)</a:t>
            </a:r>
          </a:p>
        </p:txBody>
      </p:sp>
      <p:sp>
        <p:nvSpPr>
          <p:cNvPr id="55298" name="Rectangle 4"/>
          <p:cNvSpPr>
            <a:spLocks noGrp="1" noChangeArrowheads="1"/>
          </p:cNvSpPr>
          <p:nvPr>
            <p:ph type="body" sz="half" idx="4294967295"/>
          </p:nvPr>
        </p:nvSpPr>
        <p:spPr>
          <a:xfrm>
            <a:off x="6248400" y="1231900"/>
            <a:ext cx="4038600" cy="5321300"/>
          </a:xfrm>
        </p:spPr>
        <p:txBody>
          <a:bodyPr>
            <a:noAutofit/>
          </a:bodyPr>
          <a:lstStyle/>
          <a:p>
            <a:pPr>
              <a:spcBef>
                <a:spcPct val="50000"/>
              </a:spcBef>
            </a:pPr>
            <a:r>
              <a:rPr lang="el-GR" sz="2600" dirty="0">
                <a:latin typeface="Times New Roman" panose="02020603050405020304" pitchFamily="18" charset="0"/>
                <a:cs typeface="Times New Roman" panose="02020603050405020304" pitchFamily="18" charset="0"/>
              </a:rPr>
              <a:t>Ο Κέπλερ υποστηρίζει ότι οι σφαίρες στις οποίες ανήκουν οι τροχιές των πλανητών περιέχουν τα κανονικά στερεά. </a:t>
            </a:r>
          </a:p>
          <a:p>
            <a:pPr>
              <a:spcBef>
                <a:spcPct val="50000"/>
              </a:spcBef>
            </a:pPr>
            <a:r>
              <a:rPr lang="el-GR" sz="2600" dirty="0">
                <a:latin typeface="Times New Roman" panose="02020603050405020304" pitchFamily="18" charset="0"/>
                <a:cs typeface="Times New Roman" panose="02020603050405020304" pitchFamily="18" charset="0"/>
              </a:rPr>
              <a:t>Ο κ</a:t>
            </a:r>
            <a:r>
              <a:rPr lang="el-GR" altLang="ja-JP" sz="2600" dirty="0">
                <a:latin typeface="Times New Roman" panose="02020603050405020304" pitchFamily="18" charset="0"/>
                <a:cs typeface="Times New Roman" panose="02020603050405020304" pitchFamily="18" charset="0"/>
              </a:rPr>
              <a:t>ύβος εγγράφεται στη σφαίρα του Κρόνου, το τετράεδρο </a:t>
            </a:r>
            <a:r>
              <a:rPr lang="el-GR" sz="2600" dirty="0">
                <a:latin typeface="Times New Roman" panose="02020603050405020304" pitchFamily="18" charset="0"/>
                <a:cs typeface="Times New Roman" panose="02020603050405020304" pitchFamily="18" charset="0"/>
              </a:rPr>
              <a:t>στου Δία, το </a:t>
            </a:r>
            <a:r>
              <a:rPr lang="el-GR" sz="2600" dirty="0" err="1">
                <a:latin typeface="Times New Roman" panose="02020603050405020304" pitchFamily="18" charset="0"/>
                <a:cs typeface="Times New Roman" panose="02020603050405020304" pitchFamily="18" charset="0"/>
              </a:rPr>
              <a:t>δωδεκάεδρο</a:t>
            </a:r>
            <a:r>
              <a:rPr lang="el-GR" sz="2600" dirty="0">
                <a:latin typeface="Times New Roman" panose="02020603050405020304" pitchFamily="18" charset="0"/>
                <a:cs typeface="Times New Roman" panose="02020603050405020304" pitchFamily="18" charset="0"/>
              </a:rPr>
              <a:t> στου </a:t>
            </a:r>
            <a:r>
              <a:rPr lang="el-GR" altLang="ja-JP" sz="2600" dirty="0">
                <a:latin typeface="Times New Roman" panose="02020603050405020304" pitchFamily="18" charset="0"/>
                <a:cs typeface="Times New Roman" panose="02020603050405020304" pitchFamily="18" charset="0"/>
              </a:rPr>
              <a:t>Άρη</a:t>
            </a:r>
            <a:r>
              <a:rPr lang="el-GR" sz="2600" dirty="0">
                <a:latin typeface="Times New Roman" panose="02020603050405020304" pitchFamily="18" charset="0"/>
                <a:cs typeface="Times New Roman" panose="02020603050405020304" pitchFamily="18" charset="0"/>
              </a:rPr>
              <a:t>, το </a:t>
            </a:r>
            <a:r>
              <a:rPr lang="el-GR" sz="2600" dirty="0" err="1">
                <a:latin typeface="Times New Roman" panose="02020603050405020304" pitchFamily="18" charset="0"/>
                <a:cs typeface="Times New Roman" panose="02020603050405020304" pitchFamily="18" charset="0"/>
              </a:rPr>
              <a:t>εικοσ</a:t>
            </a:r>
            <a:r>
              <a:rPr lang="el-GR" altLang="ja-JP" sz="2600" dirty="0" err="1">
                <a:latin typeface="Times New Roman" panose="02020603050405020304" pitchFamily="18" charset="0"/>
                <a:cs typeface="Times New Roman" panose="02020603050405020304" pitchFamily="18" charset="0"/>
              </a:rPr>
              <a:t>άεδρο</a:t>
            </a:r>
            <a:r>
              <a:rPr lang="el-GR" sz="2600" dirty="0">
                <a:latin typeface="Times New Roman" panose="02020603050405020304" pitchFamily="18" charset="0"/>
                <a:cs typeface="Times New Roman" panose="02020603050405020304" pitchFamily="18" charset="0"/>
              </a:rPr>
              <a:t> στης Αφροδίτης, και το οκτ</a:t>
            </a:r>
            <a:r>
              <a:rPr lang="el-GR" altLang="ja-JP" sz="2600" dirty="0">
                <a:latin typeface="Times New Roman" panose="02020603050405020304" pitchFamily="18" charset="0"/>
                <a:cs typeface="Times New Roman" panose="02020603050405020304" pitchFamily="18" charset="0"/>
              </a:rPr>
              <a:t>άεδρο στου Ερμή.</a:t>
            </a:r>
            <a:endParaRPr lang="el-GR" sz="2600" dirty="0">
              <a:latin typeface="Times New Roman" panose="02020603050405020304" pitchFamily="18" charset="0"/>
              <a:cs typeface="Times New Roman" panose="02020603050405020304" pitchFamily="18" charset="0"/>
            </a:endParaRPr>
          </a:p>
        </p:txBody>
      </p:sp>
      <p:pic>
        <p:nvPicPr>
          <p:cNvPr id="3" name="Εικόνα 2">
            <a:extLst>
              <a:ext uri="{FF2B5EF4-FFF2-40B4-BE49-F238E27FC236}">
                <a16:creationId xmlns:a16="http://schemas.microsoft.com/office/drawing/2014/main" id="{F9B5FD4F-9B96-4159-B68D-04F819E3B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780" y="1216315"/>
            <a:ext cx="4038600" cy="4440166"/>
          </a:xfrm>
          <a:prstGeom prst="rect">
            <a:avLst/>
          </a:prstGeom>
        </p:spPr>
      </p:pic>
      <p:sp>
        <p:nvSpPr>
          <p:cNvPr id="8" name="TextBox 7">
            <a:extLst>
              <a:ext uri="{FF2B5EF4-FFF2-40B4-BE49-F238E27FC236}">
                <a16:creationId xmlns:a16="http://schemas.microsoft.com/office/drawing/2014/main" id="{6E526C5B-C75B-470D-977F-03F3930B5E3C}"/>
              </a:ext>
            </a:extLst>
          </p:cNvPr>
          <p:cNvSpPr txBox="1"/>
          <p:nvPr/>
        </p:nvSpPr>
        <p:spPr>
          <a:xfrm>
            <a:off x="1866900" y="5803531"/>
            <a:ext cx="4229100" cy="923330"/>
          </a:xfrm>
          <a:prstGeom prst="rect">
            <a:avLst/>
          </a:prstGeom>
          <a:noFill/>
        </p:spPr>
        <p:txBody>
          <a:bodyPr wrap="square">
            <a:spAutoFit/>
          </a:bodyPr>
          <a:lstStyle/>
          <a:p>
            <a:r>
              <a:rPr lang="en-US" dirty="0"/>
              <a:t>https://en.wikipedia.org/wiki/Mysterium_Cosmographicum#/media/File:Kepler-solar-system-1.png</a:t>
            </a:r>
          </a:p>
        </p:txBody>
      </p:sp>
    </p:spTree>
    <p:extLst>
      <p:ext uri="{BB962C8B-B14F-4D97-AF65-F5344CB8AC3E}">
        <p14:creationId xmlns:p14="http://schemas.microsoft.com/office/powerpoint/2010/main" val="400851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962605" y="914400"/>
            <a:ext cx="8124825" cy="4818581"/>
          </a:xfrm>
        </p:spPr>
        <p:txBody>
          <a:bodyPr>
            <a:normAutofit/>
          </a:bodyPr>
          <a:lstStyle/>
          <a:p>
            <a:pPr marL="0" indent="0">
              <a:buNone/>
            </a:pPr>
            <a:endParaRPr lang="el-GR" sz="3600" dirty="0">
              <a:latin typeface="Times New Roman" panose="02020603050405020304" pitchFamily="18" charset="0"/>
              <a:cs typeface="Times New Roman" panose="02020603050405020304" pitchFamily="18" charset="0"/>
            </a:endParaRPr>
          </a:p>
          <a:p>
            <a:r>
              <a:rPr lang="el-GR" sz="4400" dirty="0">
                <a:latin typeface="Times New Roman" panose="02020603050405020304" pitchFamily="18" charset="0"/>
                <a:cs typeface="Times New Roman" panose="02020603050405020304" pitchFamily="18" charset="0"/>
              </a:rPr>
              <a:t>Ο </a:t>
            </a:r>
            <a:r>
              <a:rPr lang="el-GR" sz="4400" dirty="0" err="1">
                <a:latin typeface="Times New Roman" panose="02020603050405020304" pitchFamily="18" charset="0"/>
                <a:cs typeface="Times New Roman" panose="02020603050405020304" pitchFamily="18" charset="0"/>
              </a:rPr>
              <a:t>Κέπλερ</a:t>
            </a:r>
            <a:r>
              <a:rPr lang="el-GR" sz="4400" dirty="0">
                <a:latin typeface="Times New Roman" panose="02020603050405020304" pitchFamily="18" charset="0"/>
                <a:cs typeface="Times New Roman" panose="02020603050405020304" pitchFamily="18" charset="0"/>
              </a:rPr>
              <a:t> επηρεάστηκε από:</a:t>
            </a:r>
          </a:p>
          <a:p>
            <a:pPr lvl="1"/>
            <a:r>
              <a:rPr lang="el-GR" sz="4000" dirty="0">
                <a:latin typeface="Times New Roman" panose="02020603050405020304" pitchFamily="18" charset="0"/>
                <a:cs typeface="Times New Roman" panose="02020603050405020304" pitchFamily="18" charset="0"/>
              </a:rPr>
              <a:t>τη Νεοπλατωνική παράδοση</a:t>
            </a:r>
          </a:p>
          <a:p>
            <a:pPr lvl="1"/>
            <a:r>
              <a:rPr lang="el-GR" sz="4000" dirty="0">
                <a:latin typeface="Times New Roman" panose="02020603050405020304" pitchFamily="18" charset="0"/>
                <a:cs typeface="Times New Roman" panose="02020603050405020304" pitchFamily="18" charset="0"/>
              </a:rPr>
              <a:t>τις έρευνες του </a:t>
            </a:r>
            <a:r>
              <a:rPr lang="en-GB" sz="4000" dirty="0">
                <a:latin typeface="Times New Roman" panose="02020603050405020304" pitchFamily="18" charset="0"/>
                <a:cs typeface="Times New Roman" panose="02020603050405020304" pitchFamily="18" charset="0"/>
              </a:rPr>
              <a:t>William Gilbert </a:t>
            </a:r>
            <a:r>
              <a:rPr lang="el-GR" sz="4000" dirty="0">
                <a:latin typeface="Times New Roman" panose="02020603050405020304" pitchFamily="18" charset="0"/>
                <a:cs typeface="Times New Roman" panose="02020603050405020304" pitchFamily="18" charset="0"/>
              </a:rPr>
              <a:t>(1544-1603) για τον μαγνητισμό</a:t>
            </a:r>
          </a:p>
        </p:txBody>
      </p:sp>
    </p:spTree>
    <p:extLst>
      <p:ext uri="{BB962C8B-B14F-4D97-AF65-F5344CB8AC3E}">
        <p14:creationId xmlns:p14="http://schemas.microsoft.com/office/powerpoint/2010/main" val="141045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04144" y="1371601"/>
            <a:ext cx="8393986" cy="4693921"/>
          </a:xfrm>
        </p:spPr>
        <p:txBody>
          <a:bodyPr>
            <a:noAutofit/>
          </a:bodyPr>
          <a:lstStyle/>
          <a:p>
            <a:pPr>
              <a:spcBef>
                <a:spcPts val="1200"/>
              </a:spcBef>
              <a:spcAft>
                <a:spcPts val="1200"/>
              </a:spcAft>
            </a:pPr>
            <a:r>
              <a:rPr lang="el-GR" sz="2800" dirty="0">
                <a:latin typeface="Times New Roman" panose="02020603050405020304" pitchFamily="18" charset="0"/>
                <a:ea typeface="ＭＳ Ｐゴシック" charset="0"/>
                <a:cs typeface="Times New Roman" panose="02020603050405020304" pitchFamily="18" charset="0"/>
              </a:rPr>
              <a:t>Ο </a:t>
            </a:r>
            <a:r>
              <a:rPr lang="el-GR" altLang="ja-JP" sz="2800" dirty="0">
                <a:latin typeface="Times New Roman" panose="02020603050405020304" pitchFamily="18" charset="0"/>
                <a:ea typeface="ＭＳ Ｐゴシック" charset="0"/>
                <a:cs typeface="Times New Roman" panose="02020603050405020304" pitchFamily="18" charset="0"/>
              </a:rPr>
              <a:t>ήλιος είναι η έδρα της ζωής και  της κίνησης.</a:t>
            </a:r>
            <a:endParaRPr lang="el-GR" sz="2800" dirty="0">
              <a:latin typeface="Times New Roman" panose="02020603050405020304" pitchFamily="18" charset="0"/>
              <a:ea typeface="ＭＳ Ｐゴシック" charset="0"/>
              <a:cs typeface="Times New Roman" panose="02020603050405020304" pitchFamily="18" charset="0"/>
            </a:endParaRPr>
          </a:p>
          <a:p>
            <a:pPr>
              <a:spcBef>
                <a:spcPts val="1200"/>
              </a:spcBef>
              <a:spcAft>
                <a:spcPts val="1200"/>
              </a:spcAft>
            </a:pPr>
            <a:r>
              <a:rPr lang="el-GR" altLang="ja-JP" sz="2800" dirty="0">
                <a:latin typeface="Times New Roman" panose="02020603050405020304" pitchFamily="18" charset="0"/>
                <a:ea typeface="ＭＳ Ｐゴシック" charset="0"/>
                <a:cs typeface="Times New Roman" panose="02020603050405020304" pitchFamily="18" charset="0"/>
              </a:rPr>
              <a:t>Υπάρχει μια κινητήρια δύναμη (</a:t>
            </a:r>
            <a:r>
              <a:rPr lang="el-GR" altLang="ja-JP" sz="2800" dirty="0" err="1">
                <a:latin typeface="Times New Roman" panose="02020603050405020304" pitchFamily="18" charset="0"/>
                <a:ea typeface="ＭＳ Ｐゴシック" charset="0"/>
                <a:cs typeface="Times New Roman" panose="02020603050405020304" pitchFamily="18" charset="0"/>
              </a:rPr>
              <a:t>anima</a:t>
            </a:r>
            <a:r>
              <a:rPr lang="el-GR" altLang="ja-JP" sz="2800" dirty="0">
                <a:latin typeface="Times New Roman" panose="02020603050405020304" pitchFamily="18" charset="0"/>
                <a:ea typeface="ＭＳ Ｐゴシック" charset="0"/>
                <a:cs typeface="Times New Roman" panose="02020603050405020304" pitchFamily="18" charset="0"/>
              </a:rPr>
              <a:t> </a:t>
            </a:r>
            <a:r>
              <a:rPr lang="el-GR" altLang="ja-JP" sz="2800" dirty="0" err="1">
                <a:latin typeface="Times New Roman" panose="02020603050405020304" pitchFamily="18" charset="0"/>
                <a:ea typeface="ＭＳ Ｐゴシック" charset="0"/>
                <a:cs typeface="Times New Roman" panose="02020603050405020304" pitchFamily="18" charset="0"/>
              </a:rPr>
              <a:t>motrix</a:t>
            </a:r>
            <a:r>
              <a:rPr lang="el-GR" altLang="ja-JP" sz="2800" dirty="0">
                <a:latin typeface="Times New Roman" panose="02020603050405020304" pitchFamily="18" charset="0"/>
                <a:ea typeface="ＭＳ Ｐゴシック" charset="0"/>
                <a:cs typeface="Times New Roman" panose="02020603050405020304" pitchFamily="18" charset="0"/>
              </a:rPr>
              <a:t>) η οποία πηγάζει από τον ήλιο και προκαλεί την περιστροφή των πλανητών γύρω από αυτόν (εξασθενεί ανάλογα με την απόσταση).</a:t>
            </a:r>
          </a:p>
          <a:p>
            <a:pPr>
              <a:spcBef>
                <a:spcPts val="1200"/>
              </a:spcBef>
              <a:spcAft>
                <a:spcPts val="1200"/>
              </a:spcAft>
            </a:pPr>
            <a:r>
              <a:rPr lang="el-GR" sz="2800" dirty="0">
                <a:latin typeface="Times New Roman" panose="02020603050405020304" pitchFamily="18" charset="0"/>
                <a:ea typeface="ＭＳ Ｐゴシック" charset="0"/>
                <a:cs typeface="Times New Roman" panose="02020603050405020304" pitchFamily="18" charset="0"/>
              </a:rPr>
              <a:t>Το </a:t>
            </a:r>
            <a:r>
              <a:rPr lang="el-GR" sz="2800" i="1" dirty="0">
                <a:latin typeface="Times New Roman" panose="02020603050405020304" pitchFamily="18" charset="0"/>
                <a:ea typeface="ＭＳ Ｐゴシック" charset="0"/>
                <a:cs typeface="Times New Roman" panose="02020603050405020304" pitchFamily="18" charset="0"/>
              </a:rPr>
              <a:t>Κοσμογραφικ</a:t>
            </a:r>
            <a:r>
              <a:rPr lang="el-GR" altLang="ja-JP" sz="2800" i="1" dirty="0">
                <a:latin typeface="Times New Roman" panose="02020603050405020304" pitchFamily="18" charset="0"/>
                <a:ea typeface="ＭＳ Ｐゴシック" charset="0"/>
                <a:cs typeface="Times New Roman" panose="02020603050405020304" pitchFamily="18" charset="0"/>
              </a:rPr>
              <a:t>ό Μυστήριο</a:t>
            </a:r>
            <a:r>
              <a:rPr lang="el-GR" altLang="ja-JP" sz="2800" dirty="0">
                <a:latin typeface="Times New Roman" panose="02020603050405020304" pitchFamily="18" charset="0"/>
                <a:ea typeface="ＭＳ Ｐゴシック" charset="0"/>
                <a:cs typeface="Times New Roman" panose="02020603050405020304" pitchFamily="18" charset="0"/>
              </a:rPr>
              <a:t> δεν περιγράφει μόνο την κίνηση των πλανητών, αλλά και τα </a:t>
            </a:r>
            <a:r>
              <a:rPr lang="el-GR" altLang="ja-JP" sz="2800" i="1" dirty="0">
                <a:latin typeface="Times New Roman" panose="02020603050405020304" pitchFamily="18" charset="0"/>
                <a:ea typeface="ＭＳ Ｐゴシック" charset="0"/>
                <a:cs typeface="Times New Roman" panose="02020603050405020304" pitchFamily="18" charset="0"/>
              </a:rPr>
              <a:t>αίτια</a:t>
            </a:r>
            <a:r>
              <a:rPr lang="el-GR" altLang="ja-JP" sz="2800" dirty="0">
                <a:latin typeface="Times New Roman" panose="02020603050405020304" pitchFamily="18" charset="0"/>
                <a:ea typeface="ＭＳ Ｐゴシック" charset="0"/>
                <a:cs typeface="Times New Roman" panose="02020603050405020304" pitchFamily="18" charset="0"/>
              </a:rPr>
              <a:t> της κίνησης και της μεταβαλλόμενης ταχύτητάς τους.</a:t>
            </a:r>
          </a:p>
        </p:txBody>
      </p:sp>
    </p:spTree>
    <p:extLst>
      <p:ext uri="{BB962C8B-B14F-4D97-AF65-F5344CB8AC3E}">
        <p14:creationId xmlns:p14="http://schemas.microsoft.com/office/powerpoint/2010/main" val="288691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Grp="1" noChangeArrowheads="1"/>
          </p:cNvSpPr>
          <p:nvPr>
            <p:ph type="body" idx="4294967295"/>
          </p:nvPr>
        </p:nvSpPr>
        <p:spPr>
          <a:xfrm>
            <a:off x="2104572" y="381000"/>
            <a:ext cx="7772400" cy="6172200"/>
          </a:xfrm>
        </p:spPr>
        <p:txBody>
          <a:bodyPr>
            <a:noAutofit/>
          </a:bodyPr>
          <a:lstStyle/>
          <a:p>
            <a:pPr>
              <a:spcBef>
                <a:spcPts val="1200"/>
              </a:spcBef>
              <a:spcAft>
                <a:spcPts val="1200"/>
              </a:spcAft>
            </a:pPr>
            <a:r>
              <a:rPr lang="el-GR" sz="2800" dirty="0">
                <a:latin typeface="Times New Roman" panose="02020603050405020304" pitchFamily="18" charset="0"/>
                <a:ea typeface="ＭＳ Ｐゴシック" charset="0"/>
                <a:cs typeface="Times New Roman" panose="02020603050405020304" pitchFamily="18" charset="0"/>
              </a:rPr>
              <a:t>Ο Κ</a:t>
            </a:r>
            <a:r>
              <a:rPr lang="el-GR" altLang="ja-JP" sz="2800" dirty="0">
                <a:latin typeface="Times New Roman" panose="02020603050405020304" pitchFamily="18" charset="0"/>
                <a:ea typeface="ＭＳ Ｐゴシック" charset="0"/>
                <a:cs typeface="Times New Roman" panose="02020603050405020304" pitchFamily="18" charset="0"/>
              </a:rPr>
              <a:t>έπλερ στέλνει το </a:t>
            </a:r>
            <a:r>
              <a:rPr lang="el-GR" altLang="ja-JP" sz="2800" i="1" dirty="0">
                <a:latin typeface="Times New Roman" panose="02020603050405020304" pitchFamily="18" charset="0"/>
                <a:ea typeface="ＭＳ Ｐゴシック" charset="0"/>
                <a:cs typeface="Times New Roman" panose="02020603050405020304" pitchFamily="18" charset="0"/>
              </a:rPr>
              <a:t>Mysterium Cosmographicum </a:t>
            </a:r>
            <a:r>
              <a:rPr lang="el-GR" altLang="ja-JP" sz="2800" dirty="0">
                <a:latin typeface="Times New Roman" panose="02020603050405020304" pitchFamily="18" charset="0"/>
                <a:ea typeface="ＭＳ Ｐゴシック" charset="0"/>
                <a:cs typeface="Times New Roman" panose="02020603050405020304" pitchFamily="18" charset="0"/>
              </a:rPr>
              <a:t>στους:</a:t>
            </a:r>
          </a:p>
          <a:p>
            <a:pPr marL="579438" lvl="2" indent="0">
              <a:spcBef>
                <a:spcPts val="1200"/>
              </a:spcBef>
              <a:spcAft>
                <a:spcPts val="1200"/>
              </a:spcAft>
              <a:buNone/>
            </a:pPr>
            <a:r>
              <a:rPr lang="el-GR" altLang="ja-JP" b="1" dirty="0" err="1">
                <a:latin typeface="Times New Roman" panose="02020603050405020304" pitchFamily="18" charset="0"/>
                <a:ea typeface="ＭＳ Ｐゴシック" charset="0"/>
                <a:cs typeface="Times New Roman" panose="02020603050405020304" pitchFamily="18" charset="0"/>
              </a:rPr>
              <a:t>Τύχο</a:t>
            </a:r>
            <a:r>
              <a:rPr lang="el-GR" altLang="ja-JP" b="1" dirty="0">
                <a:latin typeface="Times New Roman" panose="02020603050405020304" pitchFamily="18" charset="0"/>
                <a:ea typeface="ＭＳ Ｐゴシック" charset="0"/>
                <a:cs typeface="Times New Roman" panose="02020603050405020304" pitchFamily="18" charset="0"/>
              </a:rPr>
              <a:t> Μπράχε</a:t>
            </a:r>
            <a:r>
              <a:rPr lang="el-GR" altLang="ja-JP" dirty="0">
                <a:latin typeface="Times New Roman" panose="02020603050405020304" pitchFamily="18" charset="0"/>
                <a:ea typeface="ＭＳ Ｐゴシック" charset="0"/>
                <a:cs typeface="Times New Roman" panose="02020603050405020304" pitchFamily="18" charset="0"/>
              </a:rPr>
              <a:t>, ο οποίος του προσφέρει τη θέση του βοηθού στην Αυλή του Ροδόλφου Β’ στην Πράγα.</a:t>
            </a:r>
          </a:p>
          <a:p>
            <a:pPr marL="579438" lvl="2" indent="0">
              <a:spcBef>
                <a:spcPts val="1200"/>
              </a:spcBef>
              <a:spcAft>
                <a:spcPts val="1200"/>
              </a:spcAft>
              <a:buNone/>
            </a:pPr>
            <a:r>
              <a:rPr lang="el-GR" altLang="ja-JP" b="1" dirty="0">
                <a:latin typeface="Times New Roman" panose="02020603050405020304" pitchFamily="18" charset="0"/>
                <a:ea typeface="ＭＳ Ｐゴシック" charset="0"/>
                <a:cs typeface="Times New Roman" panose="02020603050405020304" pitchFamily="18" charset="0"/>
              </a:rPr>
              <a:t>Γαλιλαίο</a:t>
            </a:r>
            <a:r>
              <a:rPr lang="el-GR" altLang="ja-JP" dirty="0">
                <a:latin typeface="Times New Roman" panose="02020603050405020304" pitchFamily="18" charset="0"/>
                <a:ea typeface="ＭＳ Ｐゴシック" charset="0"/>
                <a:cs typeface="Times New Roman" panose="02020603050405020304" pitchFamily="18" charset="0"/>
              </a:rPr>
              <a:t>, ο οποίος</a:t>
            </a:r>
            <a:r>
              <a:rPr lang="en-US" altLang="ja-JP" dirty="0">
                <a:latin typeface="Times New Roman" panose="02020603050405020304" pitchFamily="18" charset="0"/>
                <a:ea typeface="ＭＳ Ｐゴシック" charset="0"/>
                <a:cs typeface="Times New Roman" panose="02020603050405020304" pitchFamily="18" charset="0"/>
              </a:rPr>
              <a:t> </a:t>
            </a:r>
            <a:r>
              <a:rPr lang="el-GR" altLang="ja-JP" dirty="0">
                <a:latin typeface="Times New Roman" panose="02020603050405020304" pitchFamily="18" charset="0"/>
                <a:ea typeface="ＭＳ Ｐゴシック" charset="0"/>
                <a:cs typeface="Times New Roman" panose="02020603050405020304" pitchFamily="18" charset="0"/>
              </a:rPr>
              <a:t>τον συγχαίρει για την υποστήριξη του Κοπερνίκειου συστήματος.</a:t>
            </a:r>
          </a:p>
          <a:p>
            <a:pPr>
              <a:spcBef>
                <a:spcPts val="1200"/>
              </a:spcBef>
              <a:spcAft>
                <a:spcPts val="1200"/>
              </a:spcAft>
            </a:pPr>
            <a:r>
              <a:rPr lang="el-GR" sz="2800" dirty="0">
                <a:latin typeface="Times New Roman" panose="02020603050405020304" pitchFamily="18" charset="0"/>
                <a:ea typeface="ＭＳ Ｐゴシック" charset="0"/>
                <a:cs typeface="Times New Roman" panose="02020603050405020304" pitchFamily="18" charset="0"/>
              </a:rPr>
              <a:t>Απ</a:t>
            </a:r>
            <a:r>
              <a:rPr lang="el-GR" altLang="ja-JP" sz="2800" dirty="0">
                <a:latin typeface="Times New Roman" panose="02020603050405020304" pitchFamily="18" charset="0"/>
                <a:ea typeface="ＭＳ Ｐゴシック" charset="0"/>
                <a:cs typeface="Times New Roman" panose="02020603050405020304" pitchFamily="18" charset="0"/>
              </a:rPr>
              <a:t>ό το 1600 και μετά ο Κέπλερ αφοσιώνεται στη μελέτη της τροχιάς του Άρη. </a:t>
            </a:r>
          </a:p>
          <a:p>
            <a:pPr>
              <a:spcBef>
                <a:spcPts val="1200"/>
              </a:spcBef>
              <a:spcAft>
                <a:spcPts val="1200"/>
              </a:spcAft>
            </a:pPr>
            <a:r>
              <a:rPr lang="el-GR" altLang="ja-JP" sz="2800" dirty="0">
                <a:latin typeface="Times New Roman" panose="02020603050405020304" pitchFamily="18" charset="0"/>
                <a:ea typeface="ＭＳ Ｐゴシック" charset="0"/>
                <a:cs typeface="Times New Roman" panose="02020603050405020304" pitchFamily="18" charset="0"/>
              </a:rPr>
              <a:t>1601: θάνατος του Τύχο Μπράχε. Ο </a:t>
            </a:r>
            <a:r>
              <a:rPr lang="el-GR" altLang="ja-JP" sz="2800" dirty="0" err="1">
                <a:latin typeface="Times New Roman" panose="02020603050405020304" pitchFamily="18" charset="0"/>
                <a:ea typeface="ＭＳ Ｐゴシック" charset="0"/>
                <a:cs typeface="Times New Roman" panose="02020603050405020304" pitchFamily="18" charset="0"/>
              </a:rPr>
              <a:t>Κέπλερ</a:t>
            </a:r>
            <a:r>
              <a:rPr lang="el-GR" altLang="ja-JP" sz="2800" dirty="0">
                <a:latin typeface="Times New Roman" panose="02020603050405020304" pitchFamily="18" charset="0"/>
                <a:ea typeface="ＭＳ Ｐゴシック" charset="0"/>
                <a:cs typeface="Times New Roman" panose="02020603050405020304" pitchFamily="18" charset="0"/>
              </a:rPr>
              <a:t> καταλαμβάνει τη θέση του ως αυτοκρατορικός μαθηματικός και οικειοποιείται τις σημειώσεις και τα γραπτά του </a:t>
            </a:r>
            <a:r>
              <a:rPr lang="el-GR" altLang="ja-JP" sz="2800" dirty="0" err="1">
                <a:latin typeface="Times New Roman" panose="02020603050405020304" pitchFamily="18" charset="0"/>
                <a:ea typeface="ＭＳ Ｐゴシック" charset="0"/>
                <a:cs typeface="Times New Roman" panose="02020603050405020304" pitchFamily="18" charset="0"/>
              </a:rPr>
              <a:t>Μπράχε</a:t>
            </a:r>
            <a:r>
              <a:rPr lang="el-GR" altLang="ja-JP" sz="2800" dirty="0">
                <a:latin typeface="Times New Roman" panose="02020603050405020304" pitchFamily="18" charset="0"/>
                <a:ea typeface="ＭＳ Ｐゴシック" charset="0"/>
                <a:cs typeface="Times New Roman" panose="02020603050405020304" pitchFamily="18" charset="0"/>
              </a:rPr>
              <a:t>.</a:t>
            </a:r>
            <a:endParaRPr lang="el-GR" sz="2800" dirty="0">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308695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Η </a:t>
            </a:r>
            <a:r>
              <a:rPr lang="el-GR" b="1" i="1" dirty="0">
                <a:solidFill>
                  <a:srgbClr val="0070C0"/>
                </a:solidFill>
                <a:latin typeface="Times New Roman" panose="02020603050405020304" pitchFamily="18" charset="0"/>
                <a:cs typeface="Times New Roman" panose="02020603050405020304" pitchFamily="18" charset="0"/>
              </a:rPr>
              <a:t>Νέα Αστρονομία</a:t>
            </a:r>
            <a:r>
              <a:rPr lang="el-GR" b="1" dirty="0">
                <a:solidFill>
                  <a:srgbClr val="0070C0"/>
                </a:solidFill>
                <a:latin typeface="Times New Roman" panose="02020603050405020304" pitchFamily="18" charset="0"/>
                <a:cs typeface="Times New Roman" panose="02020603050405020304" pitchFamily="18" charset="0"/>
              </a:rPr>
              <a:t> (1609)</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72198" y="1600200"/>
            <a:ext cx="4025902" cy="4983162"/>
          </a:xfrm>
        </p:spPr>
        <p:txBody>
          <a:bodyPr>
            <a:noAutofit/>
          </a:bodyPr>
          <a:lstStyle/>
          <a:p>
            <a:pPr marL="276225" indent="-276225">
              <a:spcBef>
                <a:spcPts val="1200"/>
              </a:spcBef>
              <a:spcAft>
                <a:spcPts val="1200"/>
              </a:spcAft>
              <a:buFont typeface="+mj-lt"/>
              <a:buAutoNum type="arabicPeriod"/>
            </a:pPr>
            <a:r>
              <a:rPr lang="el-GR" dirty="0">
                <a:latin typeface="Times New Roman" panose="02020603050405020304" pitchFamily="18" charset="0"/>
                <a:cs typeface="Times New Roman" panose="02020603050405020304" pitchFamily="18" charset="0"/>
              </a:rPr>
              <a:t>Ελλειπτικές τροχιές των πλανητών γύρω από τον ήλιο</a:t>
            </a:r>
          </a:p>
          <a:p>
            <a:pPr marL="276225" indent="-276225">
              <a:spcBef>
                <a:spcPts val="1200"/>
              </a:spcBef>
              <a:spcAft>
                <a:spcPts val="1200"/>
              </a:spcAft>
              <a:buFont typeface="+mj-lt"/>
              <a:buAutoNum type="arabicPeriod"/>
            </a:pPr>
            <a:r>
              <a:rPr lang="el-GR" dirty="0">
                <a:latin typeface="Times New Roman" panose="02020603050405020304" pitchFamily="18" charset="0"/>
                <a:cs typeface="Times New Roman" panose="02020603050405020304" pitchFamily="18" charset="0"/>
              </a:rPr>
              <a:t>Μεταβαλλόμενη ταχύτητα των πλανητών (επιταχυνόμενη όσο ο πλανήτης πλησιάζει τον ήλιο και αντιστρόφως)</a:t>
            </a:r>
          </a:p>
          <a:p>
            <a:pPr marL="276225" indent="-276225">
              <a:spcBef>
                <a:spcPts val="1200"/>
              </a:spcBef>
              <a:spcAft>
                <a:spcPts val="1200"/>
              </a:spcAft>
              <a:buFont typeface="+mj-lt"/>
              <a:buAutoNum type="arabicPeriod"/>
            </a:pPr>
            <a:r>
              <a:rPr lang="el-GR" dirty="0">
                <a:latin typeface="Times New Roman" panose="02020603050405020304" pitchFamily="18" charset="0"/>
                <a:cs typeface="Times New Roman" panose="02020603050405020304" pitchFamily="18" charset="0"/>
              </a:rPr>
              <a:t>Φυσική εξήγηση αυτών των κινήσεων</a:t>
            </a:r>
            <a:endParaRPr lang="en-US" dirty="0">
              <a:latin typeface="Times New Roman" panose="02020603050405020304" pitchFamily="18" charset="0"/>
              <a:cs typeface="Times New Roman" panose="02020603050405020304" pitchFamily="18" charset="0"/>
            </a:endParaRPr>
          </a:p>
        </p:txBody>
      </p:sp>
      <p:pic>
        <p:nvPicPr>
          <p:cNvPr id="6" name="Picture 3" descr="C:\Users\Θόδωρος\Documents\New Work\Courses &amp; Seminars\SciRevFigures\Kepler - Astronomia Nova 1609.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0" y="1362710"/>
            <a:ext cx="3037726" cy="5181011"/>
          </a:xfrm>
          <a:noFill/>
        </p:spPr>
      </p:pic>
    </p:spTree>
    <p:extLst>
      <p:ext uri="{BB962C8B-B14F-4D97-AF65-F5344CB8AC3E}">
        <p14:creationId xmlns:p14="http://schemas.microsoft.com/office/powerpoint/2010/main" val="414196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52601" y="228600"/>
            <a:ext cx="8686800" cy="1371600"/>
          </a:xfrm>
        </p:spPr>
        <p:txBody>
          <a:bodyPr/>
          <a:lstStyle/>
          <a:p>
            <a:r>
              <a:rPr lang="el-GR" b="1" dirty="0">
                <a:solidFill>
                  <a:srgbClr val="0070C0"/>
                </a:solidFill>
                <a:latin typeface="Times New Roman" panose="02020603050405020304" pitchFamily="18" charset="0"/>
                <a:cs typeface="Times New Roman" panose="02020603050405020304" pitchFamily="18" charset="0"/>
              </a:rPr>
              <a:t>1. Ελλειπτικές τροχιές</a:t>
            </a:r>
            <a:br>
              <a:rPr lang="en-US" b="1" dirty="0">
                <a:solidFill>
                  <a:srgbClr val="0070C0"/>
                </a:solidFill>
                <a:latin typeface="Times New Roman" panose="02020603050405020304" pitchFamily="18" charset="0"/>
                <a:cs typeface="Times New Roman" panose="02020603050405020304" pitchFamily="18" charset="0"/>
              </a:rPr>
            </a:br>
            <a:r>
              <a:rPr lang="el-GR" sz="2000" dirty="0">
                <a:solidFill>
                  <a:srgbClr val="0070C0"/>
                </a:solidFill>
                <a:latin typeface="Times New Roman" panose="02020603050405020304" pitchFamily="18" charset="0"/>
                <a:cs typeface="Times New Roman" panose="02020603050405020304" pitchFamily="18" charset="0"/>
              </a:rPr>
              <a:t>(Τα σχήματα είναι από το βιβλίο του </a:t>
            </a:r>
            <a:r>
              <a:rPr lang="en-US" sz="2000" dirty="0">
                <a:solidFill>
                  <a:srgbClr val="0070C0"/>
                </a:solidFill>
                <a:latin typeface="Times New Roman" panose="02020603050405020304" pitchFamily="18" charset="0"/>
                <a:cs typeface="Times New Roman" panose="02020603050405020304" pitchFamily="18" charset="0"/>
              </a:rPr>
              <a:t>Kuhn, </a:t>
            </a:r>
            <a:r>
              <a:rPr lang="en-US" sz="2000" i="1" dirty="0">
                <a:solidFill>
                  <a:srgbClr val="0070C0"/>
                </a:solidFill>
                <a:latin typeface="Times New Roman" panose="02020603050405020304" pitchFamily="18" charset="0"/>
                <a:cs typeface="Times New Roman" panose="02020603050405020304" pitchFamily="18" charset="0"/>
              </a:rPr>
              <a:t>The Copernican Revolution</a:t>
            </a:r>
            <a:r>
              <a:rPr lang="en-US" sz="2000" dirty="0">
                <a:solidFill>
                  <a:srgbClr val="0070C0"/>
                </a:solidFill>
                <a:latin typeface="Times New Roman" panose="02020603050405020304" pitchFamily="18" charset="0"/>
                <a:cs typeface="Times New Roman" panose="02020603050405020304" pitchFamily="18" charset="0"/>
              </a:rPr>
              <a:t>, </a:t>
            </a:r>
            <a:r>
              <a:rPr lang="el-GR" sz="2000" dirty="0">
                <a:solidFill>
                  <a:srgbClr val="0070C0"/>
                </a:solidFill>
                <a:latin typeface="Times New Roman" panose="02020603050405020304" pitchFamily="18" charset="0"/>
                <a:cs typeface="Times New Roman" panose="02020603050405020304" pitchFamily="18" charset="0"/>
              </a:rPr>
              <a:t>σελ. 213.)</a:t>
            </a:r>
            <a:endParaRPr lang="el-GR" sz="2000"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half" idx="2"/>
          </p:nvPr>
        </p:nvSpPr>
        <p:spPr>
          <a:xfrm>
            <a:off x="6706454" y="1905001"/>
            <a:ext cx="3566160" cy="4535183"/>
          </a:xfrm>
        </p:spPr>
        <p:txBody>
          <a:bodyPr>
            <a:noAutofit/>
          </a:bodyPr>
          <a:lstStyle/>
          <a:p>
            <a:pPr marL="174625" indent="-174625">
              <a:spcBef>
                <a:spcPts val="1200"/>
              </a:spcBef>
              <a:spcAft>
                <a:spcPts val="1200"/>
              </a:spcAft>
            </a:pPr>
            <a:r>
              <a:rPr lang="el-GR" sz="2400" dirty="0">
                <a:latin typeface="Times New Roman" panose="02020603050405020304" pitchFamily="18" charset="0"/>
                <a:cs typeface="Times New Roman" panose="02020603050405020304" pitchFamily="18" charset="0"/>
              </a:rPr>
              <a:t>Απλουστεύει ουσιαστικά την αστρονομία εγκαταλείποντας την αρχή των ομοιόμορφων κυκλικών κινήσεων.</a:t>
            </a:r>
          </a:p>
          <a:p>
            <a:pPr marL="174625" indent="-174625">
              <a:spcBef>
                <a:spcPts val="1200"/>
              </a:spcBef>
              <a:spcAft>
                <a:spcPts val="1200"/>
              </a:spcAft>
            </a:pPr>
            <a:r>
              <a:rPr lang="el-GR" sz="2400" dirty="0">
                <a:latin typeface="Times New Roman" panose="02020603050405020304" pitchFamily="18" charset="0"/>
                <a:cs typeface="Times New Roman" panose="02020603050405020304" pitchFamily="18" charset="0"/>
              </a:rPr>
              <a:t>Μετά από πολλές και επίπονες προσπάθειες καταλήγει στο συμπέρασμα ότι οι τροχιές των πλανητών είναι ελλειπτικές.</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25287" y="2445512"/>
            <a:ext cx="4737330" cy="304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64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1DB9F2-F4DE-DE0B-D02A-2B88F8E1A260}"/>
              </a:ext>
            </a:extLst>
          </p:cNvPr>
          <p:cNvSpPr>
            <a:spLocks noGrp="1"/>
          </p:cNvSpPr>
          <p:nvPr>
            <p:ph type="title"/>
          </p:nvPr>
        </p:nvSpPr>
        <p:spPr>
          <a:xfrm>
            <a:off x="609600" y="274638"/>
            <a:ext cx="10972800" cy="563562"/>
          </a:xfrm>
        </p:spPr>
        <p:txBody>
          <a:bodyPr>
            <a:normAutofit fontScale="90000"/>
          </a:bodyPr>
          <a:lstStyle/>
          <a:p>
            <a:r>
              <a:rPr lang="el-GR" dirty="0">
                <a:solidFill>
                  <a:srgbClr val="00B050"/>
                </a:solidFill>
                <a:latin typeface="Times New Roman" panose="02020603050405020304" pitchFamily="18" charset="0"/>
                <a:cs typeface="Times New Roman" panose="02020603050405020304" pitchFamily="18" charset="0"/>
              </a:rPr>
              <a:t>Ο (λανθασμένος) νόμος των ταχυτήτων</a:t>
            </a:r>
            <a:endParaRPr lang="en-US" dirty="0">
              <a:solidFill>
                <a:srgbClr val="00B050"/>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818F38C7-BEA8-42CE-96EA-5E9040D0F862}"/>
              </a:ext>
            </a:extLst>
          </p:cNvPr>
          <p:cNvSpPr>
            <a:spLocks noGrp="1"/>
          </p:cNvSpPr>
          <p:nvPr>
            <p:ph idx="1"/>
          </p:nvPr>
        </p:nvSpPr>
        <p:spPr>
          <a:xfrm>
            <a:off x="609600" y="1371601"/>
            <a:ext cx="10972800" cy="4984750"/>
          </a:xfrm>
        </p:spPr>
        <p:txBody>
          <a:bodyPr>
            <a:normAutofit fontScale="92500" lnSpcReduction="20000"/>
          </a:bodyPr>
          <a:lstStyle/>
          <a:p>
            <a:pPr>
              <a:spcBef>
                <a:spcPts val="1200"/>
              </a:spcBef>
              <a:spcAft>
                <a:spcPts val="1200"/>
              </a:spcAft>
            </a:pPr>
            <a:r>
              <a:rPr lang="el-GR" dirty="0">
                <a:latin typeface="Times New Roman" panose="02020603050405020304" pitchFamily="18" charset="0"/>
                <a:cs typeface="Times New Roman" panose="02020603050405020304" pitchFamily="18" charset="0"/>
              </a:rPr>
              <a:t>Η γραμμική ταχύτητα ενός πλανήτη (δ</a:t>
            </a:r>
            <a:r>
              <a:rPr lang="en-US" dirty="0">
                <a:latin typeface="Times New Roman" panose="02020603050405020304" pitchFamily="18" charset="0"/>
                <a:cs typeface="Times New Roman" panose="02020603050405020304" pitchFamily="18" charset="0"/>
              </a:rPr>
              <a:t>s</a:t>
            </a: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 </a:t>
            </a:r>
            <a:r>
              <a:rPr lang="el-GR" dirty="0">
                <a:latin typeface="Times New Roman" panose="02020603050405020304" pitchFamily="18" charset="0"/>
                <a:cs typeface="Times New Roman" panose="02020603050405020304" pitchFamily="18" charset="0"/>
              </a:rPr>
              <a:t>είναι αντιστρόφως ανάλογη της απόστασης του</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τον ήλιο</a:t>
            </a:r>
            <a:r>
              <a:rPr lang="en-US" dirty="0">
                <a:latin typeface="Times New Roman" panose="02020603050405020304" pitchFamily="18" charset="0"/>
                <a:cs typeface="Times New Roman" panose="02020603050405020304" pitchFamily="18" charset="0"/>
              </a:rPr>
              <a:t> (r):</a:t>
            </a:r>
          </a:p>
          <a:p>
            <a:pPr marL="857250" lvl="2" indent="0">
              <a:spcBef>
                <a:spcPts val="1200"/>
              </a:spcBef>
              <a:spcAft>
                <a:spcPts val="1200"/>
              </a:spcAft>
              <a:buNone/>
            </a:pPr>
            <a:r>
              <a:rPr lang="el-GR" sz="3200" dirty="0">
                <a:latin typeface="Times New Roman" panose="02020603050405020304" pitchFamily="18" charset="0"/>
                <a:cs typeface="Times New Roman" panose="02020603050405020304" pitchFamily="18" charset="0"/>
              </a:rPr>
              <a:t>δ</a:t>
            </a:r>
            <a:r>
              <a:rPr lang="en-US" sz="3200" dirty="0">
                <a:latin typeface="Times New Roman" panose="02020603050405020304" pitchFamily="18" charset="0"/>
                <a:cs typeface="Times New Roman" panose="02020603050405020304" pitchFamily="18" charset="0"/>
              </a:rPr>
              <a:t>s/</a:t>
            </a:r>
            <a:r>
              <a:rPr lang="el-GR" sz="3200" dirty="0">
                <a:latin typeface="Times New Roman" panose="02020603050405020304" pitchFamily="18" charset="0"/>
                <a:cs typeface="Times New Roman" panose="02020603050405020304" pitchFamily="18" charset="0"/>
              </a:rPr>
              <a:t>δ</a:t>
            </a:r>
            <a:r>
              <a:rPr lang="en-US" sz="3200" dirty="0">
                <a:latin typeface="Times New Roman" panose="02020603050405020304" pitchFamily="18" charset="0"/>
                <a:cs typeface="Times New Roman" panose="02020603050405020304" pitchFamily="18" charset="0"/>
              </a:rPr>
              <a:t>t ∝ 1/r</a:t>
            </a:r>
            <a:endParaRPr lang="el-GR" sz="3200" dirty="0">
              <a:latin typeface="Times New Roman" panose="02020603050405020304" pitchFamily="18" charset="0"/>
              <a:cs typeface="Times New Roman" panose="02020603050405020304" pitchFamily="18" charset="0"/>
            </a:endParaRPr>
          </a:p>
          <a:p>
            <a:pPr>
              <a:spcBef>
                <a:spcPts val="1200"/>
              </a:spcBef>
              <a:spcAft>
                <a:spcPts val="1200"/>
              </a:spcAft>
            </a:pPr>
            <a:r>
              <a:rPr lang="el-GR" dirty="0">
                <a:latin typeface="Times New Roman" panose="02020603050405020304" pitchFamily="18" charset="0"/>
                <a:cs typeface="Times New Roman" panose="02020603050405020304" pitchFamily="18" charset="0"/>
              </a:rPr>
              <a:t>Επομένως, η απόσταση </a:t>
            </a:r>
            <a:r>
              <a:rPr lang="en-US" dirty="0">
                <a:latin typeface="Times New Roman" panose="02020603050405020304" pitchFamily="18" charset="0"/>
                <a:cs typeface="Times New Roman" panose="02020603050405020304" pitchFamily="18" charset="0"/>
              </a:rPr>
              <a:t>(r) </a:t>
            </a:r>
            <a:r>
              <a:rPr lang="el-GR" dirty="0">
                <a:latin typeface="Times New Roman" panose="02020603050405020304" pitchFamily="18" charset="0"/>
                <a:cs typeface="Times New Roman" panose="02020603050405020304" pitchFamily="18" charset="0"/>
              </a:rPr>
              <a:t>κάθε μικρού τμήματος της τροχιάς (δ</a:t>
            </a:r>
            <a:r>
              <a:rPr lang="en-US" dirty="0">
                <a:latin typeface="Times New Roman" panose="02020603050405020304" pitchFamily="18" charset="0"/>
                <a:cs typeface="Times New Roman" panose="02020603050405020304" pitchFamily="18" charset="0"/>
              </a:rPr>
              <a:t>s)</a:t>
            </a:r>
            <a:r>
              <a:rPr lang="el-GR" dirty="0">
                <a:latin typeface="Times New Roman" panose="02020603050405020304" pitchFamily="18" charset="0"/>
                <a:cs typeface="Times New Roman" panose="02020603050405020304" pitchFamily="18" charset="0"/>
              </a:rPr>
              <a:t> από τον ήλιο είναι ανάλογη προς τον χρόνο </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 </a:t>
            </a:r>
            <a:r>
              <a:rPr lang="el-GR" dirty="0">
                <a:latin typeface="Times New Roman" panose="02020603050405020304" pitchFamily="18" charset="0"/>
                <a:cs typeface="Times New Roman" panose="02020603050405020304" pitchFamily="18" charset="0"/>
              </a:rPr>
              <a:t>που χρειάζεται ο πλανήτης για να διανύσει αυτό το τμήμα.</a:t>
            </a:r>
            <a:endParaRPr lang="en-US" dirty="0">
              <a:latin typeface="Times New Roman" panose="02020603050405020304" pitchFamily="18" charset="0"/>
              <a:cs typeface="Times New Roman" panose="02020603050405020304" pitchFamily="18" charset="0"/>
            </a:endParaRPr>
          </a:p>
          <a:p>
            <a:pPr marL="857250" lvl="2" indent="0">
              <a:spcBef>
                <a:spcPts val="1200"/>
              </a:spcBef>
              <a:spcAft>
                <a:spcPts val="1200"/>
              </a:spcAft>
              <a:buNone/>
            </a:pPr>
            <a:r>
              <a:rPr lang="en-US" sz="3500" dirty="0">
                <a:latin typeface="Times New Roman" panose="02020603050405020304" pitchFamily="18" charset="0"/>
                <a:cs typeface="Times New Roman" panose="02020603050405020304" pitchFamily="18" charset="0"/>
              </a:rPr>
              <a:t>r ∝ </a:t>
            </a:r>
            <a:r>
              <a:rPr lang="el-GR" sz="3500" dirty="0">
                <a:latin typeface="Times New Roman" panose="02020603050405020304" pitchFamily="18" charset="0"/>
                <a:cs typeface="Times New Roman" panose="02020603050405020304" pitchFamily="18" charset="0"/>
              </a:rPr>
              <a:t>δ</a:t>
            </a:r>
            <a:r>
              <a:rPr lang="en-US" sz="3500" dirty="0">
                <a:latin typeface="Times New Roman" panose="02020603050405020304" pitchFamily="18" charset="0"/>
                <a:cs typeface="Times New Roman" panose="02020603050405020304" pitchFamily="18" charset="0"/>
              </a:rPr>
              <a:t>t</a:t>
            </a:r>
            <a:endParaRPr lang="el-GR" sz="3500" dirty="0">
              <a:latin typeface="Times New Roman" panose="02020603050405020304" pitchFamily="18" charset="0"/>
              <a:cs typeface="Times New Roman" panose="02020603050405020304" pitchFamily="18" charset="0"/>
            </a:endParaRPr>
          </a:p>
          <a:p>
            <a:pPr>
              <a:spcBef>
                <a:spcPts val="1200"/>
              </a:spcBef>
              <a:spcAft>
                <a:spcPts val="1200"/>
              </a:spcAft>
            </a:pPr>
            <a:r>
              <a:rPr lang="el-GR" sz="3500" dirty="0">
                <a:latin typeface="Times New Roman" panose="02020603050405020304" pitchFamily="18" charset="0"/>
                <a:cs typeface="Times New Roman" panose="02020603050405020304" pitchFamily="18" charset="0"/>
              </a:rPr>
              <a:t>Το </a:t>
            </a:r>
            <a:r>
              <a:rPr lang="el-GR" dirty="0">
                <a:latin typeface="Times New Roman" panose="02020603050405020304" pitchFamily="18" charset="0"/>
                <a:cs typeface="Times New Roman" panose="02020603050405020304" pitchFamily="18" charset="0"/>
              </a:rPr>
              <a:t>άθροισμα αυτών των αποστάσεων μπορεί να θεωρηθεί ίσο με το εμβαδόν που διαγράφει η ακτίνα (ο νόμος των εμβαδών).</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01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1325562"/>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2. Ο νόμος των εμβαδών</a:t>
            </a:r>
            <a:br>
              <a:rPr lang="el-GR" b="1" dirty="0">
                <a:solidFill>
                  <a:srgbClr val="0070C0"/>
                </a:solidFill>
                <a:latin typeface="Times New Roman" panose="02020603050405020304" pitchFamily="18" charset="0"/>
                <a:cs typeface="Times New Roman" panose="02020603050405020304" pitchFamily="18" charset="0"/>
              </a:rPr>
            </a:br>
            <a:r>
              <a:rPr lang="el-GR" sz="2700" dirty="0">
                <a:solidFill>
                  <a:srgbClr val="0070C0"/>
                </a:solidFill>
                <a:latin typeface="Times New Roman" panose="02020603050405020304" pitchFamily="18" charset="0"/>
                <a:cs typeface="Times New Roman" panose="02020603050405020304" pitchFamily="18" charset="0"/>
              </a:rPr>
              <a:t>(Το σχήμα είναι από το βιβλίο του </a:t>
            </a:r>
            <a:r>
              <a:rPr lang="en-US" sz="2700" dirty="0">
                <a:solidFill>
                  <a:srgbClr val="0070C0"/>
                </a:solidFill>
                <a:latin typeface="Times New Roman" panose="02020603050405020304" pitchFamily="18" charset="0"/>
                <a:cs typeface="Times New Roman" panose="02020603050405020304" pitchFamily="18" charset="0"/>
              </a:rPr>
              <a:t>Kuhn, </a:t>
            </a:r>
            <a:r>
              <a:rPr lang="en-US" sz="2700" i="1" dirty="0">
                <a:solidFill>
                  <a:srgbClr val="0070C0"/>
                </a:solidFill>
                <a:latin typeface="Times New Roman" panose="02020603050405020304" pitchFamily="18" charset="0"/>
                <a:cs typeface="Times New Roman" panose="02020603050405020304" pitchFamily="18" charset="0"/>
              </a:rPr>
              <a:t>The Copernican Revolution</a:t>
            </a:r>
            <a:r>
              <a:rPr lang="en-US" sz="2700" dirty="0">
                <a:solidFill>
                  <a:srgbClr val="0070C0"/>
                </a:solidFill>
                <a:latin typeface="Times New Roman" panose="02020603050405020304" pitchFamily="18" charset="0"/>
                <a:cs typeface="Times New Roman" panose="02020603050405020304" pitchFamily="18" charset="0"/>
              </a:rPr>
              <a:t>, </a:t>
            </a:r>
            <a:r>
              <a:rPr lang="el-GR" sz="2700" dirty="0">
                <a:solidFill>
                  <a:srgbClr val="0070C0"/>
                </a:solidFill>
                <a:latin typeface="Times New Roman" panose="02020603050405020304" pitchFamily="18" charset="0"/>
                <a:cs typeface="Times New Roman" panose="02020603050405020304" pitchFamily="18" charset="0"/>
              </a:rPr>
              <a:t>σελ. 213.)</a:t>
            </a:r>
            <a:endParaRPr lang="el-GR" sz="2700" b="1" dirty="0">
              <a:solidFill>
                <a:srgbClr val="0070C0"/>
              </a:solidFill>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half" idx="2"/>
          </p:nvPr>
        </p:nvSpPr>
        <p:spPr>
          <a:xfrm>
            <a:off x="6665359" y="2075970"/>
            <a:ext cx="3566160" cy="3927475"/>
          </a:xfrm>
        </p:spPr>
        <p:txBody>
          <a:bodyPr>
            <a:normAutofit/>
          </a:bodyPr>
          <a:lstStyle/>
          <a:p>
            <a:r>
              <a:rPr lang="el-GR" sz="4000" dirty="0">
                <a:latin typeface="Times New Roman" panose="02020603050405020304" pitchFamily="18" charset="0"/>
                <a:cs typeface="Times New Roman" panose="02020603050405020304" pitchFamily="18" charset="0"/>
              </a:rPr>
              <a:t>Η επιβατική ακτίνα </a:t>
            </a:r>
            <a:r>
              <a:rPr lang="en-US" sz="4000" dirty="0">
                <a:latin typeface="Times New Roman" panose="02020603050405020304" pitchFamily="18" charset="0"/>
                <a:cs typeface="Times New Roman" panose="02020603050405020304" pitchFamily="18" charset="0"/>
              </a:rPr>
              <a:t>SP </a:t>
            </a:r>
            <a:r>
              <a:rPr lang="el-GR" sz="4000" dirty="0">
                <a:latin typeface="Times New Roman" panose="02020603050405020304" pitchFamily="18" charset="0"/>
                <a:cs typeface="Times New Roman" panose="02020603050405020304" pitchFamily="18" charset="0"/>
              </a:rPr>
              <a:t>διαγράφει ίσα εμβαδά σε ίσους χρόνους.</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34965" y="2341107"/>
            <a:ext cx="4602824" cy="315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50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252"/>
            <a:ext cx="8229600" cy="480348"/>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Τύχο Μπράχε (1546-1601)</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853608" y="990600"/>
            <a:ext cx="4775792" cy="5738148"/>
          </a:xfrm>
        </p:spPr>
        <p:txBody>
          <a:bodyPr>
            <a:noAutofit/>
          </a:bodyPr>
          <a:lstStyle/>
          <a:p>
            <a:pPr marL="177800" indent="-177800">
              <a:spcBef>
                <a:spcPts val="1200"/>
              </a:spcBef>
            </a:pPr>
            <a:r>
              <a:rPr lang="el-GR" sz="2400" dirty="0">
                <a:latin typeface="Times New Roman" panose="02020603050405020304" pitchFamily="18" charset="0"/>
                <a:cs typeface="Times New Roman" panose="02020603050405020304" pitchFamily="18" charset="0"/>
              </a:rPr>
              <a:t>Όπως και ο Κοπέρνικος,  δεν κατείχε θέση στο Πανεπιστήμιο.</a:t>
            </a:r>
            <a:endParaRPr lang="en-US" sz="2400" dirty="0">
              <a:latin typeface="Times New Roman" panose="02020603050405020304" pitchFamily="18" charset="0"/>
              <a:cs typeface="Times New Roman" panose="02020603050405020304" pitchFamily="18" charset="0"/>
            </a:endParaRPr>
          </a:p>
          <a:p>
            <a:pPr marL="177800" indent="-177800">
              <a:spcBef>
                <a:spcPts val="1200"/>
              </a:spcBef>
            </a:pPr>
            <a:r>
              <a:rPr lang="el-GR" sz="2400" dirty="0">
                <a:latin typeface="Times New Roman" panose="02020603050405020304" pitchFamily="18" charset="0"/>
                <a:cs typeface="Times New Roman" panose="02020603050405020304" pitchFamily="18" charset="0"/>
              </a:rPr>
              <a:t>Ήταν ο αστρονόμος της αυλής του αυτοκράτορα Ροδόλφου ΙΙ στην Πράγα.</a:t>
            </a:r>
          </a:p>
          <a:p>
            <a:pPr marL="177800" indent="-177800">
              <a:spcBef>
                <a:spcPts val="1200"/>
              </a:spcBef>
            </a:pPr>
            <a:r>
              <a:rPr lang="el-GR" sz="2400" dirty="0">
                <a:latin typeface="Times New Roman" panose="02020603050405020304" pitchFamily="18" charset="0"/>
                <a:cs typeface="Times New Roman" panose="02020603050405020304" pitchFamily="18" charset="0"/>
              </a:rPr>
              <a:t>Ήταν γόνος ευγενών και μπορούσε να χρηματοδοτεί τις έρευνές του.</a:t>
            </a:r>
            <a:endParaRPr lang="en-US" sz="2400" dirty="0">
              <a:latin typeface="Times New Roman" panose="02020603050405020304" pitchFamily="18" charset="0"/>
              <a:cs typeface="Times New Roman" panose="02020603050405020304" pitchFamily="18" charset="0"/>
            </a:endParaRPr>
          </a:p>
          <a:p>
            <a:pPr marL="177800" indent="-177800">
              <a:spcBef>
                <a:spcPts val="1200"/>
              </a:spcBef>
            </a:pPr>
            <a:r>
              <a:rPr lang="el-GR" sz="2400" dirty="0">
                <a:latin typeface="Times New Roman" panose="02020603050405020304" pitchFamily="18" charset="0"/>
                <a:cs typeface="Times New Roman" panose="02020603050405020304" pitchFamily="18" charset="0"/>
              </a:rPr>
              <a:t>Ο συστηματικότερος παρατηρησιακός αστρονόμος της εποχής του</a:t>
            </a:r>
          </a:p>
          <a:p>
            <a:pPr marL="177800" indent="-177800">
              <a:spcBef>
                <a:spcPts val="1200"/>
              </a:spcBef>
            </a:pPr>
            <a:r>
              <a:rPr lang="el-GR" sz="2400" dirty="0">
                <a:latin typeface="Times New Roman" panose="02020603050405020304" pitchFamily="18" charset="0"/>
                <a:cs typeface="Times New Roman" panose="02020603050405020304" pitchFamily="18" charset="0"/>
              </a:rPr>
              <a:t>Πραγματοποίησε πολύ πιο ακριβείς μετρήσεις από προγενέστερους αστρονόμους.</a:t>
            </a:r>
          </a:p>
        </p:txBody>
      </p:sp>
      <p:pic>
        <p:nvPicPr>
          <p:cNvPr id="5" name="Content Placeholder 4" descr="brahe.jpg"/>
          <p:cNvPicPr>
            <a:picLocks noGrp="1" noChangeAspect="1"/>
          </p:cNvPicPr>
          <p:nvPr>
            <p:ph sz="half" idx="2"/>
          </p:nvPr>
        </p:nvPicPr>
        <p:blipFill>
          <a:blip r:embed="rId2">
            <a:extLst>
              <a:ext uri="{28A0092B-C50C-407E-A947-70E740481C1C}">
                <a14:useLocalDpi xmlns:a14="http://schemas.microsoft.com/office/drawing/2010/main" val="0"/>
              </a:ext>
            </a:extLst>
          </a:blip>
          <a:srcRect l="-7107" r="-7107"/>
          <a:stretch>
            <a:fillRect/>
          </a:stretch>
        </p:blipFill>
        <p:spPr>
          <a:xfrm>
            <a:off x="6832596" y="1215449"/>
            <a:ext cx="3683004" cy="4706100"/>
          </a:xfrm>
        </p:spPr>
      </p:pic>
      <p:sp>
        <p:nvSpPr>
          <p:cNvPr id="6" name="TextBox 5">
            <a:extLst>
              <a:ext uri="{FF2B5EF4-FFF2-40B4-BE49-F238E27FC236}">
                <a16:creationId xmlns:a16="http://schemas.microsoft.com/office/drawing/2014/main" id="{768928B3-87E0-4D9A-8E9E-52BAC28F6662}"/>
              </a:ext>
            </a:extLst>
          </p:cNvPr>
          <p:cNvSpPr txBox="1"/>
          <p:nvPr/>
        </p:nvSpPr>
        <p:spPr>
          <a:xfrm>
            <a:off x="7186483" y="6065100"/>
            <a:ext cx="3124200" cy="646331"/>
          </a:xfrm>
          <a:prstGeom prst="rect">
            <a:avLst/>
          </a:prstGeom>
          <a:noFill/>
        </p:spPr>
        <p:txBody>
          <a:bodyPr wrap="square">
            <a:spAutoFit/>
          </a:bodyPr>
          <a:lstStyle/>
          <a:p>
            <a:r>
              <a:rPr lang="en-US" dirty="0"/>
              <a:t>https://commons.wikimedia.org/wiki/File:Brahe.jpg</a:t>
            </a:r>
          </a:p>
        </p:txBody>
      </p:sp>
    </p:spTree>
    <p:extLst>
      <p:ext uri="{BB962C8B-B14F-4D97-AF65-F5344CB8AC3E}">
        <p14:creationId xmlns:p14="http://schemas.microsoft.com/office/powerpoint/2010/main" val="405999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12370" y="244158"/>
            <a:ext cx="7777536" cy="1588312"/>
          </a:xfrm>
        </p:spPr>
        <p:txBody>
          <a:bodyPr>
            <a:noAutofit/>
          </a:bodyPr>
          <a:lstStyle/>
          <a:p>
            <a:r>
              <a:rPr lang="el-GR" sz="2800" b="1" dirty="0">
                <a:solidFill>
                  <a:srgbClr val="0070C0"/>
                </a:solidFill>
                <a:latin typeface="Times New Roman" panose="02020603050405020304" pitchFamily="18" charset="0"/>
                <a:cs typeface="Times New Roman" panose="02020603050405020304" pitchFamily="18" charset="0"/>
              </a:rPr>
              <a:t>3. Οι πλανήτες έχουν μαγνητικές ιδιότητες και έλκονται και απωθούνται από τον ήλιο.</a:t>
            </a:r>
            <a:br>
              <a:rPr lang="en-US" sz="2800" b="1" dirty="0">
                <a:solidFill>
                  <a:srgbClr val="0070C0"/>
                </a:solidFill>
                <a:latin typeface="Times New Roman" panose="02020603050405020304" pitchFamily="18" charset="0"/>
                <a:cs typeface="Times New Roman" panose="02020603050405020304" pitchFamily="18" charset="0"/>
              </a:rPr>
            </a:br>
            <a:r>
              <a:rPr lang="el-GR" sz="2000" dirty="0">
                <a:solidFill>
                  <a:srgbClr val="0070C0"/>
                </a:solidFill>
                <a:latin typeface="Times New Roman" panose="02020603050405020304" pitchFamily="18" charset="0"/>
                <a:cs typeface="Times New Roman" panose="02020603050405020304" pitchFamily="18" charset="0"/>
              </a:rPr>
              <a:t>(Το σχήμα είναι από το βιβλίο του </a:t>
            </a:r>
            <a:r>
              <a:rPr lang="en-US" sz="2000" dirty="0">
                <a:solidFill>
                  <a:srgbClr val="0070C0"/>
                </a:solidFill>
                <a:latin typeface="Times New Roman" panose="02020603050405020304" pitchFamily="18" charset="0"/>
                <a:cs typeface="Times New Roman" panose="02020603050405020304" pitchFamily="18" charset="0"/>
              </a:rPr>
              <a:t>R. S. Westfall, </a:t>
            </a:r>
            <a:r>
              <a:rPr lang="en-US" sz="2000" i="1" dirty="0">
                <a:solidFill>
                  <a:srgbClr val="0070C0"/>
                </a:solidFill>
                <a:latin typeface="Times New Roman" panose="02020603050405020304" pitchFamily="18" charset="0"/>
                <a:cs typeface="Times New Roman" panose="02020603050405020304" pitchFamily="18" charset="0"/>
              </a:rPr>
              <a:t>The </a:t>
            </a:r>
            <a:r>
              <a:rPr lang="en-US" sz="2000" i="1" dirty="0" err="1">
                <a:solidFill>
                  <a:srgbClr val="0070C0"/>
                </a:solidFill>
                <a:latin typeface="Times New Roman" panose="02020603050405020304" pitchFamily="18" charset="0"/>
                <a:cs typeface="Times New Roman" panose="02020603050405020304" pitchFamily="18" charset="0"/>
              </a:rPr>
              <a:t>Construciton</a:t>
            </a:r>
            <a:r>
              <a:rPr lang="en-US" sz="2000" i="1" dirty="0">
                <a:solidFill>
                  <a:srgbClr val="0070C0"/>
                </a:solidFill>
                <a:latin typeface="Times New Roman" panose="02020603050405020304" pitchFamily="18" charset="0"/>
                <a:cs typeface="Times New Roman" panose="02020603050405020304" pitchFamily="18" charset="0"/>
              </a:rPr>
              <a:t> of Modern Science </a:t>
            </a:r>
            <a:r>
              <a:rPr lang="en-US" sz="2000" dirty="0">
                <a:solidFill>
                  <a:srgbClr val="0070C0"/>
                </a:solidFill>
                <a:latin typeface="Times New Roman" panose="02020603050405020304" pitchFamily="18" charset="0"/>
                <a:cs typeface="Times New Roman" panose="02020603050405020304" pitchFamily="18" charset="0"/>
              </a:rPr>
              <a:t>(Cambridge Univ Press, 1977), </a:t>
            </a:r>
            <a:r>
              <a:rPr lang="el-GR" sz="2000" dirty="0">
                <a:solidFill>
                  <a:srgbClr val="0070C0"/>
                </a:solidFill>
                <a:latin typeface="Times New Roman" panose="02020603050405020304" pitchFamily="18" charset="0"/>
                <a:cs typeface="Times New Roman" panose="02020603050405020304" pitchFamily="18" charset="0"/>
              </a:rPr>
              <a:t>σελ. </a:t>
            </a:r>
            <a:r>
              <a:rPr lang="en-US" sz="2000" dirty="0">
                <a:solidFill>
                  <a:srgbClr val="0070C0"/>
                </a:solidFill>
                <a:latin typeface="Times New Roman" panose="02020603050405020304" pitchFamily="18" charset="0"/>
                <a:cs typeface="Times New Roman" panose="02020603050405020304" pitchFamily="18" charset="0"/>
              </a:rPr>
              <a:t>10</a:t>
            </a:r>
            <a:r>
              <a:rPr lang="el-GR" sz="2000" dirty="0">
                <a:solidFill>
                  <a:srgbClr val="0070C0"/>
                </a:solidFill>
                <a:latin typeface="Times New Roman" panose="02020603050405020304" pitchFamily="18" charset="0"/>
                <a:cs typeface="Times New Roman" panose="02020603050405020304" pitchFamily="18" charset="0"/>
              </a:rPr>
              <a:t>.)</a:t>
            </a:r>
            <a:endParaRPr lang="el-GR" sz="2000" b="1"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076334"/>
            <a:ext cx="4810140" cy="453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37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2044996" y="575354"/>
            <a:ext cx="8091377" cy="5548045"/>
          </a:xfrm>
        </p:spPr>
        <p:txBody>
          <a:bodyPr>
            <a:noAutofit/>
          </a:bodyPr>
          <a:lstStyle/>
          <a:p>
            <a:pPr>
              <a:spcBef>
                <a:spcPts val="1200"/>
              </a:spcBef>
              <a:spcAft>
                <a:spcPts val="1200"/>
              </a:spcAft>
            </a:pPr>
            <a:r>
              <a:rPr lang="el-GR" sz="4000" dirty="0">
                <a:latin typeface="Times New Roman" panose="02020603050405020304" pitchFamily="18" charset="0"/>
                <a:ea typeface="ＭＳ Ｐゴシック" charset="0"/>
                <a:cs typeface="Times New Roman" panose="02020603050405020304" pitchFamily="18" charset="0"/>
              </a:rPr>
              <a:t>Το </a:t>
            </a:r>
            <a:r>
              <a:rPr lang="el-GR" sz="4000" i="1" dirty="0">
                <a:latin typeface="Times New Roman" panose="02020603050405020304" pitchFamily="18" charset="0"/>
                <a:ea typeface="ＭＳ Ｐゴシック" charset="0"/>
                <a:cs typeface="Times New Roman" panose="02020603050405020304" pitchFamily="18" charset="0"/>
              </a:rPr>
              <a:t>Astronomia </a:t>
            </a:r>
            <a:r>
              <a:rPr lang="el-GR" sz="4000" i="1" dirty="0" err="1">
                <a:latin typeface="Times New Roman" panose="02020603050405020304" pitchFamily="18" charset="0"/>
                <a:ea typeface="ＭＳ Ｐゴシック" charset="0"/>
                <a:cs typeface="Times New Roman" panose="02020603050405020304" pitchFamily="18" charset="0"/>
              </a:rPr>
              <a:t>Nova</a:t>
            </a:r>
            <a:r>
              <a:rPr lang="el-GR" sz="4000" dirty="0">
                <a:latin typeface="Times New Roman" panose="02020603050405020304" pitchFamily="18" charset="0"/>
                <a:ea typeface="ＭＳ Ｐゴシック" charset="0"/>
                <a:cs typeface="Times New Roman" panose="02020603050405020304" pitchFamily="18" charset="0"/>
              </a:rPr>
              <a:t> είναι δυσνόητο έργο και απευθύνεται σε αστρονόμους με την ανάλογη μαθηματική παιδεία.</a:t>
            </a:r>
            <a:endParaRPr lang="el-GR" altLang="ja-JP" sz="4000" dirty="0">
              <a:latin typeface="Times New Roman" panose="02020603050405020304" pitchFamily="18" charset="0"/>
              <a:ea typeface="ＭＳ Ｐゴシック" charset="0"/>
              <a:cs typeface="Times New Roman" panose="02020603050405020304" pitchFamily="18" charset="0"/>
            </a:endParaRPr>
          </a:p>
          <a:p>
            <a:pPr>
              <a:spcBef>
                <a:spcPts val="1200"/>
              </a:spcBef>
              <a:spcAft>
                <a:spcPts val="1200"/>
              </a:spcAft>
            </a:pPr>
            <a:r>
              <a:rPr lang="el-GR" altLang="ja-JP" sz="4000" dirty="0">
                <a:latin typeface="Times New Roman" panose="02020603050405020304" pitchFamily="18" charset="0"/>
                <a:ea typeface="ＭＳ Ｐゴシック" charset="0"/>
                <a:cs typeface="Times New Roman" panose="02020603050405020304" pitchFamily="18" charset="0"/>
              </a:rPr>
              <a:t>1612: o Ροδόλφος ο Β΄ εκθρονίζεται και ο Κέπλερ χάνει τη θέση του.</a:t>
            </a:r>
          </a:p>
          <a:p>
            <a:pPr>
              <a:spcBef>
                <a:spcPts val="1200"/>
              </a:spcBef>
              <a:spcAft>
                <a:spcPts val="1200"/>
              </a:spcAft>
            </a:pPr>
            <a:r>
              <a:rPr lang="el-GR" altLang="ja-JP" sz="4000" dirty="0">
                <a:latin typeface="Times New Roman" panose="02020603050405020304" pitchFamily="18" charset="0"/>
                <a:ea typeface="ＭＳ Ｐゴシック" charset="0"/>
                <a:cs typeface="Times New Roman" panose="02020603050405020304" pitchFamily="18" charset="0"/>
              </a:rPr>
              <a:t>1619: δημοσιεύεται το </a:t>
            </a:r>
            <a:r>
              <a:rPr lang="el-GR" altLang="ja-JP" sz="4000" i="1" dirty="0" err="1">
                <a:latin typeface="Times New Roman" panose="02020603050405020304" pitchFamily="18" charset="0"/>
                <a:ea typeface="ＭＳ Ｐゴシック" charset="0"/>
                <a:cs typeface="Times New Roman" panose="02020603050405020304" pitchFamily="18" charset="0"/>
              </a:rPr>
              <a:t>Harmonices</a:t>
            </a:r>
            <a:r>
              <a:rPr lang="el-GR" altLang="ja-JP" sz="4000" i="1" dirty="0">
                <a:latin typeface="Times New Roman" panose="02020603050405020304" pitchFamily="18" charset="0"/>
                <a:ea typeface="ＭＳ Ｐゴシック" charset="0"/>
                <a:cs typeface="Times New Roman" panose="02020603050405020304" pitchFamily="18" charset="0"/>
              </a:rPr>
              <a:t> </a:t>
            </a:r>
            <a:r>
              <a:rPr lang="en-US" altLang="ja-JP" sz="4000" i="1" dirty="0">
                <a:latin typeface="Times New Roman" panose="02020603050405020304" pitchFamily="18" charset="0"/>
                <a:ea typeface="ＭＳ Ｐゴシック" charset="0"/>
                <a:cs typeface="Times New Roman" panose="02020603050405020304" pitchFamily="18" charset="0"/>
              </a:rPr>
              <a:t>M</a:t>
            </a:r>
            <a:r>
              <a:rPr lang="el-GR" altLang="ja-JP" sz="4000" i="1" dirty="0" err="1">
                <a:latin typeface="Times New Roman" panose="02020603050405020304" pitchFamily="18" charset="0"/>
                <a:ea typeface="ＭＳ Ｐゴシック" charset="0"/>
                <a:cs typeface="Times New Roman" panose="02020603050405020304" pitchFamily="18" charset="0"/>
              </a:rPr>
              <a:t>undi</a:t>
            </a:r>
            <a:r>
              <a:rPr lang="el-GR" altLang="ja-JP" sz="4000" dirty="0">
                <a:latin typeface="Times New Roman" panose="02020603050405020304" pitchFamily="18" charset="0"/>
                <a:ea typeface="ＭＳ Ｐゴシック" charset="0"/>
                <a:cs typeface="Times New Roman" panose="02020603050405020304" pitchFamily="18" charset="0"/>
              </a:rPr>
              <a:t>.</a:t>
            </a:r>
            <a:endParaRPr lang="el-GR" sz="4000" dirty="0">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2888715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1981200" y="274638"/>
            <a:ext cx="8229600" cy="715962"/>
          </a:xfrm>
        </p:spPr>
        <p:txBody>
          <a:bodyPr>
            <a:normAutofit fontScale="90000"/>
          </a:bodyPr>
          <a:lstStyle/>
          <a:p>
            <a:pPr eaLnBrk="1" hangingPunct="1"/>
            <a:r>
              <a:rPr lang="el-GR" b="1" i="1" dirty="0" err="1">
                <a:solidFill>
                  <a:srgbClr val="0070C0"/>
                </a:solidFill>
                <a:latin typeface="Times New Roman" panose="02020603050405020304" pitchFamily="18" charset="0"/>
                <a:ea typeface="ＭＳ Ｐゴシック" charset="0"/>
                <a:cs typeface="Times New Roman" panose="02020603050405020304" pitchFamily="18" charset="0"/>
              </a:rPr>
              <a:t>Harmonices</a:t>
            </a:r>
            <a:r>
              <a:rPr lang="el-GR" b="1" i="1" dirty="0">
                <a:solidFill>
                  <a:srgbClr val="0070C0"/>
                </a:solidFill>
                <a:latin typeface="Times New Roman" panose="02020603050405020304" pitchFamily="18" charset="0"/>
                <a:ea typeface="ＭＳ Ｐゴシック" charset="0"/>
                <a:cs typeface="Times New Roman" panose="02020603050405020304" pitchFamily="18" charset="0"/>
              </a:rPr>
              <a:t> </a:t>
            </a:r>
            <a:r>
              <a:rPr lang="el-GR" b="1" i="1" dirty="0" err="1">
                <a:solidFill>
                  <a:srgbClr val="0070C0"/>
                </a:solidFill>
                <a:latin typeface="Times New Roman" panose="02020603050405020304" pitchFamily="18" charset="0"/>
                <a:ea typeface="ＭＳ Ｐゴシック" charset="0"/>
                <a:cs typeface="Times New Roman" panose="02020603050405020304" pitchFamily="18" charset="0"/>
              </a:rPr>
              <a:t>Mundi</a:t>
            </a:r>
            <a:r>
              <a:rPr lang="el-GR" b="1" i="1" dirty="0">
                <a:solidFill>
                  <a:srgbClr val="0070C0"/>
                </a:solidFill>
                <a:latin typeface="Times New Roman" panose="02020603050405020304" pitchFamily="18" charset="0"/>
                <a:ea typeface="ＭＳ Ｐゴシック" charset="0"/>
                <a:cs typeface="Times New Roman" panose="02020603050405020304" pitchFamily="18" charset="0"/>
              </a:rPr>
              <a:t> </a:t>
            </a:r>
            <a:r>
              <a:rPr lang="el-GR" b="1" dirty="0">
                <a:solidFill>
                  <a:srgbClr val="0070C0"/>
                </a:solidFill>
                <a:latin typeface="Times New Roman" panose="02020603050405020304" pitchFamily="18" charset="0"/>
                <a:ea typeface="ＭＳ Ｐゴシック" charset="0"/>
                <a:cs typeface="Times New Roman" panose="02020603050405020304" pitchFamily="18" charset="0"/>
              </a:rPr>
              <a:t>(1619)</a:t>
            </a:r>
            <a:endParaRPr lang="el-GR" b="1" i="1" dirty="0">
              <a:solidFill>
                <a:srgbClr val="0070C0"/>
              </a:solidFill>
              <a:latin typeface="Times New Roman" panose="02020603050405020304" pitchFamily="18" charset="0"/>
              <a:ea typeface="ＭＳ Ｐゴシック" charset="0"/>
              <a:cs typeface="Times New Roman" panose="02020603050405020304" pitchFamily="18" charset="0"/>
            </a:endParaRPr>
          </a:p>
        </p:txBody>
      </p:sp>
      <p:sp>
        <p:nvSpPr>
          <p:cNvPr id="69634" name="Rectangle 4"/>
          <p:cNvSpPr>
            <a:spLocks noGrp="1" noChangeArrowheads="1"/>
          </p:cNvSpPr>
          <p:nvPr>
            <p:ph sz="half" idx="2"/>
          </p:nvPr>
        </p:nvSpPr>
        <p:spPr>
          <a:xfrm>
            <a:off x="5549901" y="2041452"/>
            <a:ext cx="4775199" cy="4277432"/>
          </a:xfrm>
        </p:spPr>
        <p:txBody>
          <a:bodyPr>
            <a:noAutofit/>
          </a:bodyPr>
          <a:lstStyle/>
          <a:p>
            <a:pPr>
              <a:spcBef>
                <a:spcPts val="1200"/>
              </a:spcBef>
              <a:spcAft>
                <a:spcPts val="1200"/>
              </a:spcAft>
            </a:pPr>
            <a:r>
              <a:rPr lang="el-GR" sz="3600" dirty="0">
                <a:latin typeface="Times New Roman" panose="02020603050405020304" pitchFamily="18" charset="0"/>
                <a:ea typeface="ＭＳ Ｐゴシック" charset="0"/>
                <a:cs typeface="Times New Roman" panose="02020603050405020304" pitchFamily="18" charset="0"/>
              </a:rPr>
              <a:t>Αναζ</a:t>
            </a:r>
            <a:r>
              <a:rPr lang="el-GR" altLang="ja-JP" sz="3600" dirty="0">
                <a:latin typeface="Times New Roman" panose="02020603050405020304" pitchFamily="18" charset="0"/>
                <a:ea typeface="ＭＳ Ｐゴシック" charset="0"/>
                <a:cs typeface="Times New Roman" panose="02020603050405020304" pitchFamily="18" charset="0"/>
              </a:rPr>
              <a:t>ήτηση των κρυμμένων αρμονιών του κόσμου</a:t>
            </a:r>
          </a:p>
          <a:p>
            <a:pPr>
              <a:spcBef>
                <a:spcPts val="1200"/>
              </a:spcBef>
              <a:spcAft>
                <a:spcPts val="1200"/>
              </a:spcAft>
            </a:pPr>
            <a:r>
              <a:rPr lang="el-GR" altLang="ja-JP" sz="3600" dirty="0">
                <a:latin typeface="Times New Roman" panose="02020603050405020304" pitchFamily="18" charset="0"/>
                <a:ea typeface="ＭＳ Ｐゴシック" charset="0"/>
                <a:cs typeface="Times New Roman" panose="02020603050405020304" pitchFamily="18" charset="0"/>
              </a:rPr>
              <a:t>Διατύπωση του 3</a:t>
            </a:r>
            <a:r>
              <a:rPr lang="el-GR" altLang="ja-JP" sz="3600" baseline="30000" dirty="0">
                <a:latin typeface="Times New Roman" panose="02020603050405020304" pitchFamily="18" charset="0"/>
                <a:ea typeface="ＭＳ Ｐゴシック" charset="0"/>
                <a:cs typeface="Times New Roman" panose="02020603050405020304" pitchFamily="18" charset="0"/>
              </a:rPr>
              <a:t>ου</a:t>
            </a:r>
            <a:r>
              <a:rPr lang="el-GR" altLang="ja-JP" sz="3600" dirty="0">
                <a:latin typeface="Times New Roman" panose="02020603050405020304" pitchFamily="18" charset="0"/>
                <a:ea typeface="ＭＳ Ｐゴシック" charset="0"/>
                <a:cs typeface="Times New Roman" panose="02020603050405020304" pitchFamily="18" charset="0"/>
              </a:rPr>
              <a:t> νόμου της κίνησης των πλανητών: </a:t>
            </a:r>
            <a:r>
              <a:rPr lang="el-GR" sz="3600" dirty="0">
                <a:latin typeface="Times New Roman" panose="02020603050405020304" pitchFamily="18" charset="0"/>
                <a:cs typeface="Times New Roman" panose="02020603050405020304" pitchFamily="18" charset="0"/>
              </a:rPr>
              <a:t>T</a:t>
            </a:r>
            <a:r>
              <a:rPr lang="el-GR" sz="3600" baseline="30000" dirty="0">
                <a:latin typeface="Times New Roman" panose="02020603050405020304" pitchFamily="18" charset="0"/>
                <a:cs typeface="Times New Roman" panose="02020603050405020304" pitchFamily="18" charset="0"/>
              </a:rPr>
              <a:t>2</a:t>
            </a:r>
            <a:r>
              <a:rPr lang="el-GR" sz="3600" dirty="0">
                <a:latin typeface="Times New Roman" panose="02020603050405020304" pitchFamily="18" charset="0"/>
                <a:cs typeface="Times New Roman" panose="02020603050405020304" pitchFamily="18" charset="0"/>
              </a:rPr>
              <a:t>/R</a:t>
            </a:r>
            <a:r>
              <a:rPr lang="el-GR" sz="3600" baseline="30000" dirty="0">
                <a:latin typeface="Times New Roman" panose="02020603050405020304" pitchFamily="18" charset="0"/>
                <a:cs typeface="Times New Roman" panose="02020603050405020304" pitchFamily="18" charset="0"/>
              </a:rPr>
              <a:t>3</a:t>
            </a:r>
            <a:r>
              <a:rPr lang="el-GR" sz="3600" dirty="0">
                <a:latin typeface="Times New Roman" panose="02020603050405020304" pitchFamily="18" charset="0"/>
                <a:cs typeface="Times New Roman" panose="02020603050405020304" pitchFamily="18" charset="0"/>
              </a:rPr>
              <a:t>=ct</a:t>
            </a:r>
            <a:endParaRPr lang="el-GR" altLang="ja-JP" sz="3600" dirty="0">
              <a:latin typeface="Times New Roman" panose="02020603050405020304" pitchFamily="18" charset="0"/>
              <a:ea typeface="ＭＳ Ｐゴシック" charset="0"/>
              <a:cs typeface="Times New Roman" panose="02020603050405020304" pitchFamily="18" charset="0"/>
            </a:endParaRPr>
          </a:p>
        </p:txBody>
      </p:sp>
      <p:pic>
        <p:nvPicPr>
          <p:cNvPr id="3" name="Θέση περιεχομένου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51610" y="1371600"/>
            <a:ext cx="3282391" cy="5186680"/>
          </a:xfrm>
        </p:spPr>
      </p:pic>
    </p:spTree>
    <p:extLst>
      <p:ext uri="{BB962C8B-B14F-4D97-AF65-F5344CB8AC3E}">
        <p14:creationId xmlns:p14="http://schemas.microsoft.com/office/powerpoint/2010/main" val="32126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244158"/>
            <a:ext cx="8610600" cy="1339850"/>
          </a:xfrm>
        </p:spPr>
        <p:txBody>
          <a:bodyPr>
            <a:noAutofit/>
          </a:bodyPr>
          <a:lstStyle/>
          <a:p>
            <a:r>
              <a:rPr lang="el-GR" sz="3800" b="1" dirty="0">
                <a:solidFill>
                  <a:srgbClr val="0070C0"/>
                </a:solidFill>
                <a:latin typeface="Times New Roman" panose="02020603050405020304" pitchFamily="18" charset="0"/>
                <a:cs typeface="Times New Roman" panose="02020603050405020304" pitchFamily="18" charset="0"/>
              </a:rPr>
              <a:t>Χαρακτηριστικά του έργου του Κέπλερ</a:t>
            </a:r>
          </a:p>
        </p:txBody>
      </p:sp>
      <p:sp>
        <p:nvSpPr>
          <p:cNvPr id="3" name="Θέση περιεχομένου 2"/>
          <p:cNvSpPr>
            <a:spLocks noGrp="1"/>
          </p:cNvSpPr>
          <p:nvPr>
            <p:ph idx="1"/>
          </p:nvPr>
        </p:nvSpPr>
        <p:spPr>
          <a:xfrm>
            <a:off x="1981200" y="1849349"/>
            <a:ext cx="8187070" cy="4205899"/>
          </a:xfrm>
        </p:spPr>
        <p:txBody>
          <a:bodyPr>
            <a:normAutofit fontScale="92500" lnSpcReduction="20000"/>
          </a:bodyPr>
          <a:lstStyle/>
          <a:p>
            <a:pPr>
              <a:spcBef>
                <a:spcPts val="1200"/>
              </a:spcBef>
              <a:spcAft>
                <a:spcPts val="1200"/>
              </a:spcAft>
            </a:pPr>
            <a:r>
              <a:rPr lang="el-GR" dirty="0">
                <a:latin typeface="Times New Roman" panose="02020603050405020304" pitchFamily="18" charset="0"/>
                <a:ea typeface="ＭＳ Ｐゴシック" charset="0"/>
                <a:cs typeface="Times New Roman" panose="02020603050405020304" pitchFamily="18" charset="0"/>
              </a:rPr>
              <a:t>Συνδυασμός </a:t>
            </a:r>
            <a:r>
              <a:rPr lang="el-GR" altLang="ja-JP" dirty="0">
                <a:latin typeface="Times New Roman" panose="02020603050405020304" pitchFamily="18" charset="0"/>
                <a:ea typeface="ＭＳ Ｐゴシック" charset="0"/>
                <a:cs typeface="Times New Roman" panose="02020603050405020304" pitchFamily="18" charset="0"/>
              </a:rPr>
              <a:t>προσήλωσης στην παρατήρηση &amp; αριθμητικού μυστικισμού</a:t>
            </a:r>
          </a:p>
          <a:p>
            <a:pPr>
              <a:spcBef>
                <a:spcPts val="1200"/>
              </a:spcBef>
              <a:spcAft>
                <a:spcPts val="1200"/>
              </a:spcAft>
            </a:pPr>
            <a:r>
              <a:rPr lang="el-GR" altLang="ja-JP" dirty="0">
                <a:latin typeface="Times New Roman" panose="02020603050405020304" pitchFamily="18" charset="0"/>
                <a:ea typeface="ＭＳ Ｐゴシック" charset="0"/>
                <a:cs typeface="Times New Roman" panose="02020603050405020304" pitchFamily="18" charset="0"/>
              </a:rPr>
              <a:t>Αναζήτηση νόμων που είναι σύμφωνοι με την Πλατωνική/Πυθαγόρεια μεταφυσική.</a:t>
            </a:r>
          </a:p>
          <a:p>
            <a:pPr>
              <a:spcBef>
                <a:spcPts val="1200"/>
              </a:spcBef>
              <a:spcAft>
                <a:spcPts val="1200"/>
              </a:spcAft>
            </a:pPr>
            <a:r>
              <a:rPr lang="el-GR" altLang="ja-JP" dirty="0">
                <a:latin typeface="Times New Roman" panose="02020603050405020304" pitchFamily="18" charset="0"/>
                <a:ea typeface="ＭＳ Ｐゴシック" charset="0"/>
                <a:cs typeface="Times New Roman" panose="02020603050405020304" pitchFamily="18" charset="0"/>
              </a:rPr>
              <a:t>Σταδιακή εγκατάλειψη του ανιμισμού και στροφή προς τη μηχανιστική σκέψη</a:t>
            </a:r>
          </a:p>
          <a:p>
            <a:pPr lvl="1">
              <a:spcBef>
                <a:spcPts val="1200"/>
              </a:spcBef>
              <a:spcAft>
                <a:spcPts val="1200"/>
              </a:spcAft>
            </a:pPr>
            <a:r>
              <a:rPr lang="el-GR" altLang="ja-JP" sz="3000" dirty="0">
                <a:latin typeface="Times New Roman" panose="02020603050405020304" pitchFamily="18" charset="0"/>
                <a:ea typeface="ＭＳ Ｐゴシック" charset="0"/>
                <a:cs typeface="Times New Roman" panose="02020603050405020304" pitchFamily="18" charset="0"/>
              </a:rPr>
              <a:t>Η έννοια της ψυχής που κινεί τους πλανήτες αντικαθίσταται από την έννοια της δύναμης.</a:t>
            </a:r>
            <a:endParaRPr lang="el-GR" sz="3000" dirty="0">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362817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lgn="ctr">
              <a:buNone/>
            </a:pPr>
            <a:r>
              <a:rPr lang="el-GR" sz="4000" dirty="0">
                <a:solidFill>
                  <a:srgbClr val="0070C0"/>
                </a:solidFill>
                <a:latin typeface="Times New Roman" panose="02020603050405020304" pitchFamily="18" charset="0"/>
                <a:cs typeface="Times New Roman" panose="02020603050405020304" pitchFamily="18" charset="0"/>
              </a:rPr>
              <a:t>Κοπέρνικος, Μπράχε, </a:t>
            </a:r>
            <a:r>
              <a:rPr lang="el-GR" sz="4000" dirty="0" err="1">
                <a:solidFill>
                  <a:srgbClr val="0070C0"/>
                </a:solidFill>
                <a:latin typeface="Times New Roman" panose="02020603050405020304" pitchFamily="18" charset="0"/>
                <a:cs typeface="Times New Roman" panose="02020603050405020304" pitchFamily="18" charset="0"/>
              </a:rPr>
              <a:t>Κέπλερ</a:t>
            </a:r>
            <a:endParaRPr lang="el-GR" sz="4000" dirty="0">
              <a:solidFill>
                <a:srgbClr val="0070C0"/>
              </a:solidFill>
              <a:latin typeface="Times New Roman" panose="02020603050405020304" pitchFamily="18" charset="0"/>
              <a:cs typeface="Times New Roman" panose="02020603050405020304" pitchFamily="18" charset="0"/>
            </a:endParaRPr>
          </a:p>
          <a:p>
            <a:pPr marL="457200" lvl="1" indent="0" algn="ctr">
              <a:buNone/>
            </a:pPr>
            <a:r>
              <a:rPr lang="en-GB" sz="3600" dirty="0">
                <a:latin typeface="Times New Roman" panose="02020603050405020304" pitchFamily="18" charset="0"/>
                <a:cs typeface="Times New Roman" panose="02020603050405020304" pitchFamily="18" charset="0"/>
              </a:rPr>
              <a:t>https://vimeo.com/30782266</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53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119424" y="914401"/>
            <a:ext cx="7931889" cy="5348177"/>
          </a:xfrm>
        </p:spPr>
        <p:txBody>
          <a:bodyPr>
            <a:noAutofit/>
          </a:bodyPr>
          <a:lstStyle/>
          <a:p>
            <a:pPr marL="0" indent="0">
              <a:spcBef>
                <a:spcPts val="1200"/>
              </a:spcBef>
              <a:spcAft>
                <a:spcPts val="600"/>
              </a:spcAft>
            </a:pPr>
            <a:r>
              <a:rPr lang="el-GR" dirty="0">
                <a:latin typeface="Times New Roman" panose="02020603050405020304" pitchFamily="18" charset="0"/>
                <a:cs typeface="Times New Roman" panose="02020603050405020304" pitchFamily="18" charset="0"/>
              </a:rPr>
              <a:t>Παρατήρησε ένα νέο αστέρι (1572) στον αστερισμό της </a:t>
            </a:r>
            <a:r>
              <a:rPr lang="el-GR" dirty="0" err="1">
                <a:latin typeface="Times New Roman" panose="02020603050405020304" pitchFamily="18" charset="0"/>
                <a:cs typeface="Times New Roman" panose="02020603050405020304" pitchFamily="18" charset="0"/>
              </a:rPr>
              <a:t>Κασιόπειας</a:t>
            </a:r>
            <a:r>
              <a:rPr lang="el-GR" dirty="0">
                <a:latin typeface="Times New Roman" panose="02020603050405020304" pitchFamily="18" charset="0"/>
                <a:cs typeface="Times New Roman" panose="02020603050405020304" pitchFamily="18" charset="0"/>
              </a:rPr>
              <a:t>.</a:t>
            </a:r>
          </a:p>
          <a:p>
            <a:pPr marL="0" indent="0">
              <a:spcBef>
                <a:spcPts val="1200"/>
              </a:spcBef>
              <a:spcAft>
                <a:spcPts val="600"/>
              </a:spcAft>
            </a:pPr>
            <a:r>
              <a:rPr lang="el-GR" dirty="0">
                <a:latin typeface="Times New Roman" panose="02020603050405020304" pitchFamily="18" charset="0"/>
                <a:cs typeface="Times New Roman" panose="02020603050405020304" pitchFamily="18" charset="0"/>
              </a:rPr>
              <a:t>Παρατήρησε διάφορους κομήτες (1577, 1580, 1585, 1590, 1593, 1596).</a:t>
            </a:r>
          </a:p>
          <a:p>
            <a:pPr marL="0" indent="0">
              <a:spcBef>
                <a:spcPts val="1200"/>
              </a:spcBef>
              <a:spcAft>
                <a:spcPts val="600"/>
              </a:spcAft>
            </a:pPr>
            <a:r>
              <a:rPr lang="el-GR" dirty="0">
                <a:latin typeface="Times New Roman" panose="02020603050405020304" pitchFamily="18" charset="0"/>
                <a:cs typeface="Times New Roman" panose="02020603050405020304" pitchFamily="18" charset="0"/>
              </a:rPr>
              <a:t>Απέρριπτε την κίνηση της γης.</a:t>
            </a:r>
          </a:p>
          <a:p>
            <a:pPr marL="0" indent="0">
              <a:spcBef>
                <a:spcPts val="1200"/>
              </a:spcBef>
              <a:spcAft>
                <a:spcPts val="600"/>
              </a:spcAft>
            </a:pPr>
            <a:r>
              <a:rPr lang="el-GR" dirty="0">
                <a:latin typeface="Times New Roman" panose="02020603050405020304" pitchFamily="18" charset="0"/>
                <a:cs typeface="Times New Roman" panose="02020603050405020304" pitchFamily="18" charset="0"/>
              </a:rPr>
              <a:t>Υποστήριξε ότι οι πλανήτες περιστρέφονται γύρω από τον Ήλιο, ο οποίος περιστρέφεται γύρω από τη Γη.</a:t>
            </a:r>
          </a:p>
        </p:txBody>
      </p:sp>
    </p:spTree>
    <p:extLst>
      <p:ext uri="{BB962C8B-B14F-4D97-AF65-F5344CB8AC3E}">
        <p14:creationId xmlns:p14="http://schemas.microsoft.com/office/powerpoint/2010/main" val="368560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415938" y="678543"/>
            <a:ext cx="3933825" cy="5500913"/>
          </a:xfrm>
        </p:spPr>
        <p:txBody>
          <a:bodyPr>
            <a:normAutofit fontScale="85000" lnSpcReduction="20000"/>
          </a:bodyPr>
          <a:lstStyle/>
          <a:p>
            <a:pPr>
              <a:spcBef>
                <a:spcPts val="1200"/>
              </a:spcBef>
              <a:spcAft>
                <a:spcPts val="1200"/>
              </a:spcAft>
            </a:pPr>
            <a:r>
              <a:rPr lang="el-GR" dirty="0">
                <a:solidFill>
                  <a:schemeClr val="tx1"/>
                </a:solidFill>
                <a:latin typeface="Times New Roman" panose="02020603050405020304" pitchFamily="18" charset="0"/>
                <a:cs typeface="Times New Roman" panose="02020603050405020304" pitchFamily="18" charset="0"/>
              </a:rPr>
              <a:t>Σύμφωνα με τον Αριστοτέλη, οι κομήτες βρίσκονταν στην </a:t>
            </a:r>
            <a:r>
              <a:rPr lang="el-GR" dirty="0" err="1">
                <a:solidFill>
                  <a:schemeClr val="tx1"/>
                </a:solidFill>
                <a:latin typeface="Times New Roman" panose="02020603050405020304" pitchFamily="18" charset="0"/>
                <a:cs typeface="Times New Roman" panose="02020603050405020304" pitchFamily="18" charset="0"/>
              </a:rPr>
              <a:t>υποσελήνια</a:t>
            </a:r>
            <a:r>
              <a:rPr lang="el-GR" dirty="0">
                <a:solidFill>
                  <a:schemeClr val="tx1"/>
                </a:solidFill>
                <a:latin typeface="Times New Roman" panose="02020603050405020304" pitchFamily="18" charset="0"/>
                <a:cs typeface="Times New Roman" panose="02020603050405020304" pitchFamily="18" charset="0"/>
              </a:rPr>
              <a:t> περιοχή.</a:t>
            </a:r>
          </a:p>
          <a:p>
            <a:pPr>
              <a:spcBef>
                <a:spcPts val="1200"/>
              </a:spcBef>
              <a:spcAft>
                <a:spcPts val="1200"/>
              </a:spcAft>
            </a:pPr>
            <a:r>
              <a:rPr lang="el-GR" dirty="0">
                <a:solidFill>
                  <a:schemeClr val="tx1"/>
                </a:solidFill>
                <a:latin typeface="Times New Roman" panose="02020603050405020304" pitchFamily="18" charset="0"/>
                <a:cs typeface="Times New Roman" panose="02020603050405020304" pitchFamily="18" charset="0"/>
              </a:rPr>
              <a:t>Ο Τύχο απέδειξε ότι αυτό δεν ισχύει, και ότι η τροχιά τους θα έπρεπε να διαπερνά τις κρυστάλλινες σφαίρες.</a:t>
            </a:r>
          </a:p>
          <a:p>
            <a:pPr>
              <a:spcBef>
                <a:spcPts val="1200"/>
              </a:spcBef>
              <a:spcAft>
                <a:spcPts val="1200"/>
              </a:spcAft>
            </a:pPr>
            <a:r>
              <a:rPr lang="el-GR" dirty="0">
                <a:solidFill>
                  <a:schemeClr val="tx1"/>
                </a:solidFill>
                <a:latin typeface="Times New Roman" panose="02020603050405020304" pitchFamily="18" charset="0"/>
                <a:cs typeface="Times New Roman" panose="02020603050405020304" pitchFamily="18" charset="0"/>
              </a:rPr>
              <a:t>Αν οι πλανήτες δεν κινούνται πάνω σε κρυστάλινες σφαίρες, πώς εξηγείται η κίνηση τους;</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descr="Brahe comet.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t="-7319" b="-7319"/>
          <a:stretch>
            <a:fillRect/>
          </a:stretch>
        </p:blipFill>
        <p:spPr>
          <a:xfrm>
            <a:off x="1396139" y="1015689"/>
            <a:ext cx="3989519" cy="4394511"/>
          </a:xfrm>
        </p:spPr>
      </p:pic>
      <p:sp>
        <p:nvSpPr>
          <p:cNvPr id="6" name="TextBox 5">
            <a:extLst>
              <a:ext uri="{FF2B5EF4-FFF2-40B4-BE49-F238E27FC236}">
                <a16:creationId xmlns:a16="http://schemas.microsoft.com/office/drawing/2014/main" id="{5F007F9D-FA88-4CDA-AFF1-23C2E9C449CF}"/>
              </a:ext>
            </a:extLst>
          </p:cNvPr>
          <p:cNvSpPr txBox="1"/>
          <p:nvPr/>
        </p:nvSpPr>
        <p:spPr>
          <a:xfrm>
            <a:off x="381000" y="5410200"/>
            <a:ext cx="6019799" cy="553998"/>
          </a:xfrm>
          <a:prstGeom prst="rect">
            <a:avLst/>
          </a:prstGeom>
          <a:noFill/>
        </p:spPr>
        <p:txBody>
          <a:bodyPr wrap="square">
            <a:spAutoFit/>
          </a:bodyPr>
          <a:lstStyle/>
          <a:p>
            <a:pPr algn="ctr"/>
            <a:r>
              <a:rPr lang="el-GR" dirty="0"/>
              <a:t>Σχέδιο του </a:t>
            </a:r>
            <a:r>
              <a:rPr lang="el-GR" dirty="0" err="1"/>
              <a:t>Τύχο</a:t>
            </a:r>
            <a:r>
              <a:rPr lang="el-GR" dirty="0"/>
              <a:t> για τον κομήτη του 1577</a:t>
            </a:r>
            <a:endParaRPr lang="en-US" sz="1200" dirty="0"/>
          </a:p>
          <a:p>
            <a:pPr algn="ctr"/>
            <a:r>
              <a:rPr lang="el-GR" sz="1200" dirty="0"/>
              <a:t>Πηγή: </a:t>
            </a:r>
            <a:r>
              <a:rPr lang="en-US" sz="1200" dirty="0"/>
              <a:t>http://faculty.humanities.uci.edu/bjbecker/exploringthecosmos/lecture5.html</a:t>
            </a:r>
          </a:p>
        </p:txBody>
      </p:sp>
    </p:spTree>
    <p:extLst>
      <p:ext uri="{BB962C8B-B14F-4D97-AF65-F5344CB8AC3E}">
        <p14:creationId xmlns:p14="http://schemas.microsoft.com/office/powerpoint/2010/main" val="283249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0070C0"/>
                </a:solidFill>
                <a:latin typeface="Times New Roman" panose="02020603050405020304" pitchFamily="18" charset="0"/>
                <a:cs typeface="Times New Roman" panose="02020603050405020304" pitchFamily="18" charset="0"/>
              </a:rPr>
              <a:t>Το </a:t>
            </a:r>
            <a:r>
              <a:rPr lang="el-GR" b="1" dirty="0" err="1">
                <a:solidFill>
                  <a:srgbClr val="0070C0"/>
                </a:solidFill>
                <a:latin typeface="Times New Roman" panose="02020603050405020304" pitchFamily="18" charset="0"/>
                <a:cs typeface="Times New Roman" panose="02020603050405020304" pitchFamily="18" charset="0"/>
              </a:rPr>
              <a:t>Τυχώνειο</a:t>
            </a:r>
            <a:r>
              <a:rPr lang="el-GR" b="1" dirty="0">
                <a:solidFill>
                  <a:srgbClr val="0070C0"/>
                </a:solidFill>
                <a:latin typeface="Times New Roman" panose="02020603050405020304" pitchFamily="18" charset="0"/>
                <a:cs typeface="Times New Roman" panose="02020603050405020304" pitchFamily="18" charset="0"/>
              </a:rPr>
              <a:t> Σύμπαν</a:t>
            </a:r>
            <a:br>
              <a:rPr lang="el-GR" b="1" dirty="0">
                <a:solidFill>
                  <a:srgbClr val="0070C0"/>
                </a:solidFill>
                <a:latin typeface="Times New Roman" panose="02020603050405020304" pitchFamily="18" charset="0"/>
                <a:cs typeface="Times New Roman" panose="02020603050405020304" pitchFamily="18" charset="0"/>
              </a:rPr>
            </a:br>
            <a:r>
              <a:rPr lang="el-GR" sz="1800" dirty="0">
                <a:solidFill>
                  <a:srgbClr val="0070C0"/>
                </a:solidFill>
                <a:latin typeface="Times New Roman" panose="02020603050405020304" pitchFamily="18" charset="0"/>
                <a:cs typeface="Times New Roman" panose="02020603050405020304" pitchFamily="18" charset="0"/>
              </a:rPr>
              <a:t>(Το σχήμα είναι από το βιβλίο του </a:t>
            </a:r>
            <a:r>
              <a:rPr lang="en-US" sz="1800" dirty="0">
                <a:solidFill>
                  <a:srgbClr val="0070C0"/>
                </a:solidFill>
                <a:latin typeface="Times New Roman" panose="02020603050405020304" pitchFamily="18" charset="0"/>
                <a:cs typeface="Times New Roman" panose="02020603050405020304" pitchFamily="18" charset="0"/>
              </a:rPr>
              <a:t>Kuhn, </a:t>
            </a:r>
            <a:r>
              <a:rPr lang="en-US" sz="1800" i="1" dirty="0">
                <a:solidFill>
                  <a:srgbClr val="0070C0"/>
                </a:solidFill>
                <a:latin typeface="Times New Roman" panose="02020603050405020304" pitchFamily="18" charset="0"/>
                <a:cs typeface="Times New Roman" panose="02020603050405020304" pitchFamily="18" charset="0"/>
              </a:rPr>
              <a:t>The Copernican Revolution</a:t>
            </a:r>
            <a:r>
              <a:rPr lang="en-US" sz="1800" dirty="0">
                <a:solidFill>
                  <a:srgbClr val="0070C0"/>
                </a:solidFill>
                <a:latin typeface="Times New Roman" panose="02020603050405020304" pitchFamily="18" charset="0"/>
                <a:cs typeface="Times New Roman" panose="02020603050405020304" pitchFamily="18" charset="0"/>
              </a:rPr>
              <a:t>, </a:t>
            </a:r>
            <a:r>
              <a:rPr lang="el-GR" sz="1800" dirty="0">
                <a:solidFill>
                  <a:srgbClr val="0070C0"/>
                </a:solidFill>
                <a:latin typeface="Times New Roman" panose="02020603050405020304" pitchFamily="18" charset="0"/>
                <a:cs typeface="Times New Roman" panose="02020603050405020304" pitchFamily="18" charset="0"/>
              </a:rPr>
              <a:t>σελ. 202.)</a:t>
            </a:r>
            <a:endParaRPr lang="el-GR" sz="18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5235" y="1783645"/>
            <a:ext cx="6281799" cy="453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63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715962"/>
          </a:xfrm>
        </p:spPr>
        <p:txBody>
          <a:bodyPr>
            <a:noAutofit/>
          </a:bodyPr>
          <a:lstStyle/>
          <a:p>
            <a:r>
              <a:rPr lang="el-GR" sz="3600" b="1" dirty="0">
                <a:solidFill>
                  <a:srgbClr val="0070C0"/>
                </a:solidFill>
                <a:latin typeface="Times New Roman" panose="02020603050405020304" pitchFamily="18" charset="0"/>
                <a:cs typeface="Times New Roman" panose="02020603050405020304" pitchFamily="18" charset="0"/>
              </a:rPr>
              <a:t>Αδυναμίες του </a:t>
            </a:r>
            <a:r>
              <a:rPr lang="el-GR" sz="3600" b="1" dirty="0" err="1">
                <a:solidFill>
                  <a:srgbClr val="0070C0"/>
                </a:solidFill>
                <a:latin typeface="Times New Roman" panose="02020603050405020304" pitchFamily="18" charset="0"/>
                <a:cs typeface="Times New Roman" panose="02020603050405020304" pitchFamily="18" charset="0"/>
              </a:rPr>
              <a:t>Τυχώνειου</a:t>
            </a:r>
            <a:r>
              <a:rPr lang="el-GR" sz="3600" b="1" dirty="0">
                <a:solidFill>
                  <a:srgbClr val="0070C0"/>
                </a:solidFill>
                <a:latin typeface="Times New Roman" panose="02020603050405020304" pitchFamily="18" charset="0"/>
                <a:cs typeface="Times New Roman" panose="02020603050405020304" pitchFamily="18" charset="0"/>
              </a:rPr>
              <a:t> συστήματος</a:t>
            </a:r>
          </a:p>
        </p:txBody>
      </p:sp>
      <p:sp>
        <p:nvSpPr>
          <p:cNvPr id="3" name="Θέση περιεχομένου 2"/>
          <p:cNvSpPr>
            <a:spLocks noGrp="1"/>
          </p:cNvSpPr>
          <p:nvPr>
            <p:ph idx="1"/>
          </p:nvPr>
        </p:nvSpPr>
        <p:spPr>
          <a:xfrm>
            <a:off x="2034364" y="1295401"/>
            <a:ext cx="8160414" cy="5009707"/>
          </a:xfrm>
        </p:spPr>
        <p:txBody>
          <a:bodyPr>
            <a:normAutofit fontScale="77500" lnSpcReduction="20000"/>
          </a:bodyPr>
          <a:lstStyle/>
          <a:p>
            <a:pPr>
              <a:lnSpc>
                <a:spcPct val="120000"/>
              </a:lnSpc>
              <a:spcBef>
                <a:spcPts val="1200"/>
              </a:spcBef>
              <a:spcAft>
                <a:spcPts val="1200"/>
              </a:spcAft>
            </a:pPr>
            <a:r>
              <a:rPr lang="el-GR" dirty="0">
                <a:solidFill>
                  <a:schemeClr val="tx1"/>
                </a:solidFill>
                <a:latin typeface="Times New Roman" panose="02020603050405020304" pitchFamily="18" charset="0"/>
                <a:cs typeface="Times New Roman" panose="02020603050405020304" pitchFamily="18" charset="0"/>
              </a:rPr>
              <a:t>1) Το γεωμετρικό κέντρο του σύμπαντος δεν είναι πλέον το κέντρο των περισσότερων ουράνιων κινήσεων.</a:t>
            </a:r>
          </a:p>
          <a:p>
            <a:pPr>
              <a:lnSpc>
                <a:spcPct val="120000"/>
              </a:lnSpc>
              <a:spcBef>
                <a:spcPts val="1200"/>
              </a:spcBef>
              <a:spcAft>
                <a:spcPts val="1200"/>
              </a:spcAft>
            </a:pPr>
            <a:r>
              <a:rPr lang="el-GR" dirty="0">
                <a:solidFill>
                  <a:schemeClr val="tx1"/>
                </a:solidFill>
                <a:latin typeface="Times New Roman" panose="02020603050405020304" pitchFamily="18" charset="0"/>
                <a:cs typeface="Times New Roman" panose="02020603050405020304" pitchFamily="18" charset="0"/>
              </a:rPr>
              <a:t>2) Είναι δύσκολο να φανταστεί κανείς έναν φυσικό μηχανισμό που να παράγει τις πλανητικές κινήσεις που απαιτεί το σύστημα του </a:t>
            </a:r>
            <a:r>
              <a:rPr lang="el-GR" dirty="0" err="1">
                <a:solidFill>
                  <a:schemeClr val="tx1"/>
                </a:solidFill>
                <a:latin typeface="Times New Roman" panose="02020603050405020304" pitchFamily="18" charset="0"/>
                <a:cs typeface="Times New Roman" panose="02020603050405020304" pitchFamily="18" charset="0"/>
              </a:rPr>
              <a:t>Μπράχε</a:t>
            </a:r>
            <a:r>
              <a:rPr lang="el-GR" dirty="0">
                <a:solidFill>
                  <a:schemeClr val="tx1"/>
                </a:solidFill>
                <a:latin typeface="Times New Roman" panose="02020603050405020304" pitchFamily="18" charset="0"/>
                <a:cs typeface="Times New Roman" panose="02020603050405020304" pitchFamily="18" charset="0"/>
              </a:rPr>
              <a:t>.</a:t>
            </a:r>
          </a:p>
          <a:p>
            <a:pPr>
              <a:lnSpc>
                <a:spcPct val="120000"/>
              </a:lnSpc>
              <a:spcBef>
                <a:spcPts val="1200"/>
              </a:spcBef>
              <a:spcAft>
                <a:spcPts val="1200"/>
              </a:spcAft>
            </a:pPr>
            <a:r>
              <a:rPr lang="el-GR" dirty="0">
                <a:solidFill>
                  <a:schemeClr val="tx1"/>
                </a:solidFill>
                <a:latin typeface="Times New Roman" panose="02020603050405020304" pitchFamily="18" charset="0"/>
                <a:cs typeface="Times New Roman" panose="02020603050405020304" pitchFamily="18" charset="0"/>
              </a:rPr>
              <a:t>Επομένως δεν προσήλκυσε τους νεοπλατωνικούς αστρονόμους, όπως ο Κέπλερ, που είχαν ενδιαφερθεί για το Κοπερνίκειο σύστημα εξαιτίας της συμμετρίας του. Αλλά προσήλκυσε τους περισσότερους μη-Κοπερνίκειους αστρονόμους της εποχής.</a:t>
            </a:r>
          </a:p>
        </p:txBody>
      </p:sp>
    </p:spTree>
    <p:extLst>
      <p:ext uri="{BB962C8B-B14F-4D97-AF65-F5344CB8AC3E}">
        <p14:creationId xmlns:p14="http://schemas.microsoft.com/office/powerpoint/2010/main" val="122012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9303" y="451577"/>
            <a:ext cx="8325293" cy="6186309"/>
          </a:xfrm>
          <a:prstGeom prst="rect">
            <a:avLst/>
          </a:prstGeom>
          <a:noFill/>
        </p:spPr>
        <p:txBody>
          <a:bodyPr wrap="square" rtlCol="0">
            <a:spAutoFit/>
          </a:bodyPr>
          <a:lstStyle/>
          <a:p>
            <a:pPr marL="342900" indent="-342900">
              <a:spcBef>
                <a:spcPts val="1200"/>
              </a:spcBef>
              <a:spcAft>
                <a:spcPts val="1200"/>
              </a:spcAft>
              <a:buFont typeface="Arial"/>
              <a:buChar char="•"/>
            </a:pPr>
            <a:r>
              <a:rPr lang="el-GR" sz="2800" dirty="0">
                <a:latin typeface="Times New Roman" panose="02020603050405020304" pitchFamily="18" charset="0"/>
                <a:cs typeface="Times New Roman" panose="02020603050405020304" pitchFamily="18" charset="0"/>
              </a:rPr>
              <a:t>Μετά τον Μπράχε αίρεται η αριστοτελική διάκριση μεταξύ υποσελήνιας και ουράνιας περιοχής.</a:t>
            </a:r>
          </a:p>
          <a:p>
            <a:pPr marL="342900" indent="-342900">
              <a:spcBef>
                <a:spcPts val="1200"/>
              </a:spcBef>
              <a:spcAft>
                <a:spcPts val="1200"/>
              </a:spcAft>
              <a:buFont typeface="Arial"/>
              <a:buChar char="•"/>
            </a:pPr>
            <a:r>
              <a:rPr lang="el-GR" sz="2800" dirty="0">
                <a:latin typeface="Times New Roman" panose="02020603050405020304" pitchFamily="18" charset="0"/>
                <a:cs typeface="Times New Roman" panose="02020603050405020304" pitchFamily="18" charset="0"/>
              </a:rPr>
              <a:t>Με την απομάκρυνση της Γης από το κέντρο του σύμπαντος, καταργούνται οι έννοιες του «πάνω» και του «κάτω». Επομένως, έπρεπε να επαναπροσδιοριστεί η φυσική κίνηση στην </a:t>
            </a:r>
            <a:r>
              <a:rPr lang="el-GR" sz="2800" dirty="0" err="1">
                <a:latin typeface="Times New Roman" panose="02020603050405020304" pitchFamily="18" charset="0"/>
                <a:cs typeface="Times New Roman" panose="02020603050405020304" pitchFamily="18" charset="0"/>
              </a:rPr>
              <a:t>υποσελήνια</a:t>
            </a:r>
            <a:r>
              <a:rPr lang="el-GR" sz="2800" dirty="0">
                <a:latin typeface="Times New Roman" panose="02020603050405020304" pitchFamily="18" charset="0"/>
                <a:cs typeface="Times New Roman" panose="02020603050405020304" pitchFamily="18" charset="0"/>
              </a:rPr>
              <a:t> περιοχή.</a:t>
            </a:r>
          </a:p>
          <a:p>
            <a:pPr marL="342900" indent="-342900">
              <a:spcBef>
                <a:spcPts val="1200"/>
              </a:spcBef>
              <a:spcAft>
                <a:spcPts val="1200"/>
              </a:spcAft>
              <a:buFont typeface="Arial"/>
              <a:buChar char="•"/>
            </a:pPr>
            <a:r>
              <a:rPr lang="el-GR" sz="2800" dirty="0">
                <a:latin typeface="Times New Roman" panose="02020603050405020304" pitchFamily="18" charset="0"/>
                <a:cs typeface="Times New Roman" panose="02020603050405020304" pitchFamily="18" charset="0"/>
              </a:rPr>
              <a:t>Στο Κοπερνίκειο σύστημα η μόνη φυσική κίνηση είναι η ομοιόμορφη κυκλική κίνηση.</a:t>
            </a:r>
          </a:p>
          <a:p>
            <a:pPr marL="342900" indent="-342900">
              <a:spcBef>
                <a:spcPts val="1200"/>
              </a:spcBef>
              <a:spcAft>
                <a:spcPts val="1200"/>
              </a:spcAft>
              <a:buFont typeface="Arial"/>
              <a:buChar char="•"/>
            </a:pPr>
            <a:r>
              <a:rPr lang="el-GR" sz="2800" dirty="0">
                <a:latin typeface="Times New Roman" panose="02020603050405020304" pitchFamily="18" charset="0"/>
                <a:cs typeface="Times New Roman" panose="02020603050405020304" pitchFamily="18" charset="0"/>
              </a:rPr>
              <a:t>Τι κινεί τους πλανήτες αν δεν υπάρχουν οι ουράνιες σφαίρες; Ο Κέπλερ, ο Καρτέσιος, και ο Νεύτων επιχειρούν να απαντήσουν αυτό το ερώτημα.</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58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563562"/>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Γιοχάνες </a:t>
            </a:r>
            <a:r>
              <a:rPr lang="el-GR" b="1" dirty="0" err="1">
                <a:solidFill>
                  <a:srgbClr val="0070C0"/>
                </a:solidFill>
                <a:latin typeface="Times New Roman" panose="02020603050405020304" pitchFamily="18" charset="0"/>
                <a:cs typeface="Times New Roman" panose="02020603050405020304" pitchFamily="18" charset="0"/>
              </a:rPr>
              <a:t>Κέπλερ</a:t>
            </a:r>
            <a:r>
              <a:rPr lang="el-GR" b="1" dirty="0">
                <a:solidFill>
                  <a:srgbClr val="0070C0"/>
                </a:solidFill>
                <a:latin typeface="Times New Roman" panose="02020603050405020304" pitchFamily="18" charset="0"/>
                <a:cs typeface="Times New Roman" panose="02020603050405020304" pitchFamily="18" charset="0"/>
              </a:rPr>
              <a:t> (15</a:t>
            </a:r>
            <a:r>
              <a:rPr lang="en-US" b="1" dirty="0">
                <a:solidFill>
                  <a:srgbClr val="0070C0"/>
                </a:solidFill>
                <a:latin typeface="Times New Roman" panose="02020603050405020304" pitchFamily="18" charset="0"/>
                <a:cs typeface="Times New Roman" panose="02020603050405020304" pitchFamily="18" charset="0"/>
              </a:rPr>
              <a:t>71</a:t>
            </a:r>
            <a:r>
              <a:rPr lang="el-GR" b="1" dirty="0">
                <a:solidFill>
                  <a:srgbClr val="0070C0"/>
                </a:solidFill>
                <a:latin typeface="Times New Roman" panose="02020603050405020304" pitchFamily="18" charset="0"/>
                <a:cs typeface="Times New Roman" panose="02020603050405020304" pitchFamily="18" charset="0"/>
              </a:rPr>
              <a:t>-1630)</a:t>
            </a:r>
          </a:p>
        </p:txBody>
      </p:sp>
      <p:sp>
        <p:nvSpPr>
          <p:cNvPr id="3" name="Θέση περιεχομένου 2"/>
          <p:cNvSpPr>
            <a:spLocks noGrp="1"/>
          </p:cNvSpPr>
          <p:nvPr>
            <p:ph idx="1"/>
          </p:nvPr>
        </p:nvSpPr>
        <p:spPr>
          <a:xfrm>
            <a:off x="1863048" y="1066800"/>
            <a:ext cx="8445357" cy="5516562"/>
          </a:xfrm>
        </p:spPr>
        <p:txBody>
          <a:bodyPr>
            <a:normAutofit fontScale="85000" lnSpcReduction="20000"/>
          </a:bodyPr>
          <a:lstStyle/>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27 Δεκεμβρίου 1571</a:t>
            </a:r>
            <a:r>
              <a:rPr lang="el-GR" sz="2400" dirty="0">
                <a:latin typeface="Times New Roman" panose="02020603050405020304" pitchFamily="18" charset="0"/>
                <a:cs typeface="Times New Roman" panose="02020603050405020304" pitchFamily="18" charset="0"/>
              </a:rPr>
              <a:t>: γεννιέται στη νοτιοανατολική Γερμανία.</a:t>
            </a:r>
          </a:p>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1588</a:t>
            </a:r>
            <a:r>
              <a:rPr lang="el-GR" sz="2400" dirty="0">
                <a:latin typeface="Times New Roman" panose="02020603050405020304" pitchFamily="18" charset="0"/>
                <a:cs typeface="Times New Roman" panose="02020603050405020304" pitchFamily="18" charset="0"/>
              </a:rPr>
              <a:t>: πηγαίνει στο πανεπιστήμιο του </a:t>
            </a:r>
            <a:r>
              <a:rPr lang="el-GR" sz="2400" dirty="0" err="1">
                <a:latin typeface="Times New Roman" panose="02020603050405020304" pitchFamily="18" charset="0"/>
                <a:cs typeface="Times New Roman" panose="02020603050405020304" pitchFamily="18" charset="0"/>
              </a:rPr>
              <a:t>Tübingen</a:t>
            </a:r>
            <a:r>
              <a:rPr lang="el-GR" sz="2400" dirty="0">
                <a:latin typeface="Times New Roman" panose="02020603050405020304" pitchFamily="18" charset="0"/>
                <a:cs typeface="Times New Roman" panose="02020603050405020304" pitchFamily="18" charset="0"/>
              </a:rPr>
              <a:t> (σπουδάζει θεολογία, φιλοσοφία, μαθηματικά και αστρονομία).</a:t>
            </a:r>
          </a:p>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1594</a:t>
            </a:r>
            <a:r>
              <a:rPr lang="el-GR" sz="2400" dirty="0">
                <a:latin typeface="Times New Roman" panose="02020603050405020304" pitchFamily="18" charset="0"/>
                <a:cs typeface="Times New Roman" panose="02020603050405020304" pitchFamily="18" charset="0"/>
              </a:rPr>
              <a:t>: πηγαίνει στο </a:t>
            </a:r>
            <a:r>
              <a:rPr lang="el-GR" sz="2400" dirty="0" err="1">
                <a:latin typeface="Times New Roman" panose="02020603050405020304" pitchFamily="18" charset="0"/>
                <a:cs typeface="Times New Roman" panose="02020603050405020304" pitchFamily="18" charset="0"/>
              </a:rPr>
              <a:t>Graz</a:t>
            </a:r>
            <a:r>
              <a:rPr lang="el-GR" sz="2400" dirty="0">
                <a:latin typeface="Times New Roman" panose="02020603050405020304" pitchFamily="18" charset="0"/>
                <a:cs typeface="Times New Roman" panose="02020603050405020304" pitchFamily="18" charset="0"/>
              </a:rPr>
              <a:t>, όπου είχε αποδεχθεί μια θέση καθηγητή Αστρονομίας (διδάσκει αριθμητική, ρητορική, γεωμετρία).</a:t>
            </a:r>
          </a:p>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1596</a:t>
            </a:r>
            <a:r>
              <a:rPr lang="el-GR" sz="2400" dirty="0">
                <a:latin typeface="Times New Roman" panose="02020603050405020304" pitchFamily="18" charset="0"/>
                <a:cs typeface="Times New Roman" panose="02020603050405020304" pitchFamily="18" charset="0"/>
              </a:rPr>
              <a:t>: </a:t>
            </a:r>
            <a:r>
              <a:rPr lang="el-GR" sz="2400" b="1" dirty="0">
                <a:solidFill>
                  <a:srgbClr val="0070C0"/>
                </a:solidFill>
                <a:latin typeface="Times New Roman" panose="02020603050405020304" pitchFamily="18" charset="0"/>
                <a:cs typeface="Times New Roman" panose="02020603050405020304" pitchFamily="18" charset="0"/>
              </a:rPr>
              <a:t>δημοσιεύεται το </a:t>
            </a:r>
            <a:r>
              <a:rPr lang="el-GR" sz="2400" b="1" i="1" dirty="0" err="1">
                <a:solidFill>
                  <a:srgbClr val="0070C0"/>
                </a:solidFill>
                <a:latin typeface="Times New Roman" panose="02020603050405020304" pitchFamily="18" charset="0"/>
                <a:cs typeface="Times New Roman" panose="02020603050405020304" pitchFamily="18" charset="0"/>
              </a:rPr>
              <a:t>Mysterium</a:t>
            </a:r>
            <a:r>
              <a:rPr lang="el-GR" sz="2400" b="1" i="1" dirty="0">
                <a:solidFill>
                  <a:srgbClr val="0070C0"/>
                </a:solidFill>
                <a:latin typeface="Times New Roman" panose="02020603050405020304" pitchFamily="18" charset="0"/>
                <a:cs typeface="Times New Roman" panose="02020603050405020304" pitchFamily="18" charset="0"/>
              </a:rPr>
              <a:t> </a:t>
            </a:r>
            <a:r>
              <a:rPr lang="el-GR" sz="2400" b="1" i="1" dirty="0" err="1">
                <a:solidFill>
                  <a:srgbClr val="0070C0"/>
                </a:solidFill>
                <a:latin typeface="Times New Roman" panose="02020603050405020304" pitchFamily="18" charset="0"/>
                <a:cs typeface="Times New Roman" panose="02020603050405020304" pitchFamily="18" charset="0"/>
              </a:rPr>
              <a:t>Cosmographicum</a:t>
            </a:r>
            <a:r>
              <a:rPr lang="el-GR" sz="2400" b="1" i="1" dirty="0">
                <a:solidFill>
                  <a:srgbClr val="0070C0"/>
                </a:solidFill>
                <a:latin typeface="Times New Roman" panose="02020603050405020304" pitchFamily="18" charset="0"/>
                <a:cs typeface="Times New Roman" panose="02020603050405020304" pitchFamily="18" charset="0"/>
              </a:rPr>
              <a:t>.</a:t>
            </a:r>
          </a:p>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1600</a:t>
            </a:r>
            <a:r>
              <a:rPr lang="el-GR" sz="2400" dirty="0">
                <a:latin typeface="Times New Roman" panose="02020603050405020304" pitchFamily="18" charset="0"/>
                <a:cs typeface="Times New Roman" panose="02020603050405020304" pitchFamily="18" charset="0"/>
              </a:rPr>
              <a:t>: πηγαίνει στην Πράγα / γίνεται βοηθός του </a:t>
            </a:r>
            <a:r>
              <a:rPr lang="el-GR" sz="2400" dirty="0" err="1">
                <a:latin typeface="Times New Roman" panose="02020603050405020304" pitchFamily="18" charset="0"/>
                <a:cs typeface="Times New Roman" panose="02020603050405020304" pitchFamily="18" charset="0"/>
              </a:rPr>
              <a:t>Τύχο</a:t>
            </a:r>
            <a:r>
              <a:rPr lang="el-GR" sz="2400" dirty="0">
                <a:latin typeface="Times New Roman" panose="02020603050405020304" pitchFamily="18" charset="0"/>
                <a:cs typeface="Times New Roman" panose="02020603050405020304" pitchFamily="18" charset="0"/>
              </a:rPr>
              <a:t>.</a:t>
            </a:r>
          </a:p>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1601</a:t>
            </a:r>
            <a:r>
              <a:rPr lang="el-GR" sz="2400" dirty="0">
                <a:latin typeface="Times New Roman" panose="02020603050405020304" pitchFamily="18" charset="0"/>
                <a:cs typeface="Times New Roman" panose="02020603050405020304" pitchFamily="18" charset="0"/>
              </a:rPr>
              <a:t>: καταλαμβάνει τη θέση του </a:t>
            </a:r>
            <a:r>
              <a:rPr lang="el-GR" sz="2400" dirty="0" err="1">
                <a:latin typeface="Times New Roman" panose="02020603050405020304" pitchFamily="18" charset="0"/>
                <a:cs typeface="Times New Roman" panose="02020603050405020304" pitchFamily="18" charset="0"/>
              </a:rPr>
              <a:t>Τύχο</a:t>
            </a:r>
            <a:r>
              <a:rPr lang="el-GR" sz="2400" dirty="0">
                <a:latin typeface="Times New Roman" panose="02020603050405020304" pitchFamily="18" charset="0"/>
                <a:cs typeface="Times New Roman" panose="02020603050405020304" pitchFamily="18" charset="0"/>
              </a:rPr>
              <a:t> (μαθηματικός της Αυλής του αυτοκράτορα Ροδόλφου Β’).</a:t>
            </a:r>
          </a:p>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1604</a:t>
            </a:r>
            <a:r>
              <a:rPr lang="el-GR" sz="2400" dirty="0">
                <a:latin typeface="Times New Roman" panose="02020603050405020304" pitchFamily="18" charset="0"/>
                <a:cs typeface="Times New Roman" panose="02020603050405020304" pitchFamily="18" charset="0"/>
              </a:rPr>
              <a:t>: δημοσιεύεται το </a:t>
            </a:r>
            <a:r>
              <a:rPr lang="el-GR" sz="2400" i="1" dirty="0" err="1">
                <a:latin typeface="Times New Roman" panose="02020603050405020304" pitchFamily="18" charset="0"/>
                <a:cs typeface="Times New Roman" panose="02020603050405020304" pitchFamily="18" charset="0"/>
              </a:rPr>
              <a:t>Astronomia</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pars</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Optica</a:t>
            </a:r>
            <a:r>
              <a:rPr lang="el-GR" sz="2400" dirty="0">
                <a:latin typeface="Times New Roman" panose="02020603050405020304" pitchFamily="18" charset="0"/>
                <a:cs typeface="Times New Roman" panose="02020603050405020304" pitchFamily="18" charset="0"/>
              </a:rPr>
              <a:t> (Το οπτικό μέρος της αστρονομίας).</a:t>
            </a:r>
          </a:p>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1606</a:t>
            </a:r>
            <a:r>
              <a:rPr lang="el-GR" sz="2400" dirty="0">
                <a:latin typeface="Times New Roman" panose="02020603050405020304" pitchFamily="18" charset="0"/>
                <a:cs typeface="Times New Roman" panose="02020603050405020304" pitchFamily="18" charset="0"/>
              </a:rPr>
              <a:t>: δημοσιεύεται το </a:t>
            </a:r>
            <a:r>
              <a:rPr lang="el-GR" sz="2400" i="1" dirty="0">
                <a:latin typeface="Times New Roman" panose="02020603050405020304" pitchFamily="18" charset="0"/>
                <a:cs typeface="Times New Roman" panose="02020603050405020304" pitchFamily="18" charset="0"/>
              </a:rPr>
              <a:t>De </a:t>
            </a:r>
            <a:r>
              <a:rPr lang="el-GR" sz="2400" i="1" dirty="0" err="1">
                <a:latin typeface="Times New Roman" panose="02020603050405020304" pitchFamily="18" charset="0"/>
                <a:cs typeface="Times New Roman" panose="02020603050405020304" pitchFamily="18" charset="0"/>
              </a:rPr>
              <a:t>Stella</a:t>
            </a:r>
            <a:r>
              <a:rPr lang="el-GR" sz="2400" i="1" dirty="0">
                <a:latin typeface="Times New Roman" panose="02020603050405020304" pitchFamily="18" charset="0"/>
                <a:cs typeface="Times New Roman" panose="02020603050405020304" pitchFamily="18" charset="0"/>
              </a:rPr>
              <a:t> </a:t>
            </a:r>
            <a:r>
              <a:rPr lang="el-GR" sz="2400" i="1" dirty="0" err="1">
                <a:latin typeface="Times New Roman" panose="02020603050405020304" pitchFamily="18" charset="0"/>
                <a:cs typeface="Times New Roman" panose="02020603050405020304" pitchFamily="18" charset="0"/>
              </a:rPr>
              <a:t>Nova</a:t>
            </a:r>
            <a:r>
              <a:rPr lang="el-GR" sz="2400" dirty="0">
                <a:latin typeface="Times New Roman" panose="02020603050405020304" pitchFamily="18" charset="0"/>
                <a:cs typeface="Times New Roman" panose="02020603050405020304" pitchFamily="18" charset="0"/>
              </a:rPr>
              <a:t> (Περί του νέου αστέρος).</a:t>
            </a:r>
          </a:p>
          <a:p>
            <a:pPr marL="184150" indent="-161925">
              <a:lnSpc>
                <a:spcPct val="120000"/>
              </a:lnSpc>
              <a:spcBef>
                <a:spcPts val="600"/>
              </a:spcBef>
              <a:spcAft>
                <a:spcPts val="600"/>
              </a:spcAft>
            </a:pPr>
            <a:r>
              <a:rPr lang="el-GR" sz="2400" b="1" dirty="0">
                <a:latin typeface="Times New Roman" panose="02020603050405020304" pitchFamily="18" charset="0"/>
                <a:cs typeface="Times New Roman" panose="02020603050405020304" pitchFamily="18" charset="0"/>
              </a:rPr>
              <a:t>1609</a:t>
            </a:r>
            <a:r>
              <a:rPr lang="el-GR" sz="2400" dirty="0">
                <a:latin typeface="Times New Roman" panose="02020603050405020304" pitchFamily="18" charset="0"/>
                <a:cs typeface="Times New Roman" panose="02020603050405020304" pitchFamily="18" charset="0"/>
              </a:rPr>
              <a:t>: </a:t>
            </a:r>
            <a:r>
              <a:rPr lang="el-GR" sz="2400" b="1" dirty="0">
                <a:solidFill>
                  <a:srgbClr val="0070C0"/>
                </a:solidFill>
                <a:latin typeface="Times New Roman" panose="02020603050405020304" pitchFamily="18" charset="0"/>
                <a:cs typeface="Times New Roman" panose="02020603050405020304" pitchFamily="18" charset="0"/>
              </a:rPr>
              <a:t>δημοσιεύεται το </a:t>
            </a:r>
            <a:r>
              <a:rPr lang="el-GR" sz="2400" b="1" i="1" dirty="0" err="1">
                <a:solidFill>
                  <a:srgbClr val="0070C0"/>
                </a:solidFill>
                <a:latin typeface="Times New Roman" panose="02020603050405020304" pitchFamily="18" charset="0"/>
                <a:cs typeface="Times New Roman" panose="02020603050405020304" pitchFamily="18" charset="0"/>
              </a:rPr>
              <a:t>Astronomia</a:t>
            </a:r>
            <a:r>
              <a:rPr lang="el-GR" sz="2400" b="1" i="1" dirty="0">
                <a:solidFill>
                  <a:srgbClr val="0070C0"/>
                </a:solidFill>
                <a:latin typeface="Times New Roman" panose="02020603050405020304" pitchFamily="18" charset="0"/>
                <a:cs typeface="Times New Roman" panose="02020603050405020304" pitchFamily="18" charset="0"/>
              </a:rPr>
              <a:t> </a:t>
            </a:r>
            <a:r>
              <a:rPr lang="el-GR" sz="2400" b="1" i="1" dirty="0" err="1">
                <a:solidFill>
                  <a:srgbClr val="0070C0"/>
                </a:solidFill>
                <a:latin typeface="Times New Roman" panose="02020603050405020304" pitchFamily="18" charset="0"/>
                <a:cs typeface="Times New Roman" panose="02020603050405020304" pitchFamily="18" charset="0"/>
              </a:rPr>
              <a:t>Nova</a:t>
            </a:r>
            <a:r>
              <a:rPr lang="el-GR" sz="2400" b="1" i="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9559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02466" y="1066800"/>
            <a:ext cx="8240232" cy="5153246"/>
          </a:xfrm>
        </p:spPr>
        <p:txBody>
          <a:bodyPr>
            <a:noAutofit/>
          </a:bodyPr>
          <a:lstStyle/>
          <a:p>
            <a:pPr marL="180975" indent="0">
              <a:spcBef>
                <a:spcPts val="600"/>
              </a:spcBef>
              <a:spcAft>
                <a:spcPts val="600"/>
              </a:spcAft>
            </a:pPr>
            <a:r>
              <a:rPr lang="el-GR" sz="2200" b="1" dirty="0">
                <a:latin typeface="Times New Roman" panose="02020603050405020304" pitchFamily="18" charset="0"/>
                <a:cs typeface="Times New Roman" panose="02020603050405020304" pitchFamily="18" charset="0"/>
              </a:rPr>
              <a:t>1610</a:t>
            </a:r>
            <a:r>
              <a:rPr lang="el-GR" sz="2200" dirty="0">
                <a:latin typeface="Times New Roman" panose="02020603050405020304" pitchFamily="18" charset="0"/>
                <a:cs typeface="Times New Roman" panose="02020603050405020304" pitchFamily="18" charset="0"/>
              </a:rPr>
              <a:t>: επιστολή υποστήριξης του Γαλιλαίου (</a:t>
            </a:r>
            <a:r>
              <a:rPr lang="el-GR" sz="2200" i="1" dirty="0">
                <a:latin typeface="Times New Roman" panose="02020603050405020304" pitchFamily="18" charset="0"/>
                <a:cs typeface="Times New Roman" panose="02020603050405020304" pitchFamily="18" charset="0"/>
              </a:rPr>
              <a:t>Συνομιλίες με τον Αγγελιοφόρο των Άστρων</a:t>
            </a:r>
            <a:r>
              <a:rPr lang="el-GR" sz="2200" dirty="0">
                <a:latin typeface="Times New Roman" panose="02020603050405020304" pitchFamily="18" charset="0"/>
                <a:cs typeface="Times New Roman" panose="02020603050405020304" pitchFamily="18" charset="0"/>
              </a:rPr>
              <a:t>)</a:t>
            </a:r>
          </a:p>
          <a:p>
            <a:pPr marL="180975" indent="0">
              <a:spcBef>
                <a:spcPts val="600"/>
              </a:spcBef>
              <a:spcAft>
                <a:spcPts val="600"/>
              </a:spcAft>
            </a:pPr>
            <a:r>
              <a:rPr lang="el-GR" sz="2200" b="1" dirty="0">
                <a:latin typeface="Times New Roman" panose="02020603050405020304" pitchFamily="18" charset="0"/>
                <a:cs typeface="Times New Roman" panose="02020603050405020304" pitchFamily="18" charset="0"/>
              </a:rPr>
              <a:t>1610</a:t>
            </a:r>
            <a:r>
              <a:rPr lang="el-GR" sz="2200" dirty="0">
                <a:latin typeface="Times New Roman" panose="02020603050405020304" pitchFamily="18" charset="0"/>
                <a:cs typeface="Times New Roman" panose="02020603050405020304" pitchFamily="18" charset="0"/>
              </a:rPr>
              <a:t>: δημοσιεύεται η </a:t>
            </a:r>
            <a:r>
              <a:rPr lang="el-GR" sz="2200" i="1" dirty="0">
                <a:latin typeface="Times New Roman" panose="02020603050405020304" pitchFamily="18" charset="0"/>
                <a:cs typeface="Times New Roman" panose="02020603050405020304" pitchFamily="18" charset="0"/>
              </a:rPr>
              <a:t>Αφήγηση</a:t>
            </a:r>
            <a:r>
              <a:rPr lang="el-GR" sz="2200" dirty="0">
                <a:latin typeface="Times New Roman" panose="02020603050405020304" pitchFamily="18" charset="0"/>
                <a:cs typeface="Times New Roman" panose="02020603050405020304" pitchFamily="18" charset="0"/>
              </a:rPr>
              <a:t> για τους </a:t>
            </a:r>
            <a:r>
              <a:rPr lang="en-US" sz="2200" dirty="0">
                <a:latin typeface="Times New Roman" panose="02020603050405020304" pitchFamily="18" charset="0"/>
                <a:cs typeface="Times New Roman" panose="02020603050405020304" pitchFamily="18" charset="0"/>
              </a:rPr>
              <a:t>4 </a:t>
            </a:r>
            <a:r>
              <a:rPr lang="el-GR" sz="2200" dirty="0">
                <a:latin typeface="Times New Roman" panose="02020603050405020304" pitchFamily="18" charset="0"/>
                <a:cs typeface="Times New Roman" panose="02020603050405020304" pitchFamily="18" charset="0"/>
              </a:rPr>
              <a:t>δορυφόρους του Δία.</a:t>
            </a:r>
          </a:p>
          <a:p>
            <a:pPr marL="180975" indent="0">
              <a:spcBef>
                <a:spcPts val="600"/>
              </a:spcBef>
              <a:spcAft>
                <a:spcPts val="600"/>
              </a:spcAft>
            </a:pPr>
            <a:r>
              <a:rPr lang="el-GR" sz="2200" b="1" dirty="0">
                <a:latin typeface="Times New Roman" panose="02020603050405020304" pitchFamily="18" charset="0"/>
                <a:cs typeface="Times New Roman" panose="02020603050405020304" pitchFamily="18" charset="0"/>
              </a:rPr>
              <a:t>1611</a:t>
            </a:r>
            <a:r>
              <a:rPr lang="el-GR" sz="2200" dirty="0">
                <a:latin typeface="Times New Roman" panose="02020603050405020304" pitchFamily="18" charset="0"/>
                <a:cs typeface="Times New Roman" panose="02020603050405020304" pitchFamily="18" charset="0"/>
              </a:rPr>
              <a:t>: δημοσιεύεται η </a:t>
            </a:r>
            <a:r>
              <a:rPr lang="el-GR" sz="2200" i="1" dirty="0" err="1">
                <a:latin typeface="Times New Roman" panose="02020603050405020304" pitchFamily="18" charset="0"/>
                <a:cs typeface="Times New Roman" panose="02020603050405020304" pitchFamily="18" charset="0"/>
              </a:rPr>
              <a:t>Dioptrice</a:t>
            </a:r>
            <a:r>
              <a:rPr lang="el-GR" sz="2200" dirty="0">
                <a:latin typeface="Times New Roman" panose="02020603050405020304" pitchFamily="18" charset="0"/>
                <a:cs typeface="Times New Roman" panose="02020603050405020304" pitchFamily="18" charset="0"/>
              </a:rPr>
              <a:t>.</a:t>
            </a:r>
          </a:p>
          <a:p>
            <a:pPr marL="180975" indent="0">
              <a:spcBef>
                <a:spcPts val="600"/>
              </a:spcBef>
              <a:spcAft>
                <a:spcPts val="600"/>
              </a:spcAft>
            </a:pPr>
            <a:r>
              <a:rPr lang="el-GR" sz="2200" b="1" dirty="0">
                <a:latin typeface="Times New Roman" panose="02020603050405020304" pitchFamily="18" charset="0"/>
                <a:cs typeface="Times New Roman" panose="02020603050405020304" pitchFamily="18" charset="0"/>
              </a:rPr>
              <a:t>1612</a:t>
            </a:r>
            <a:r>
              <a:rPr lang="el-GR" sz="2200" dirty="0">
                <a:latin typeface="Times New Roman" panose="02020603050405020304" pitchFamily="18" charset="0"/>
                <a:cs typeface="Times New Roman" panose="02020603050405020304" pitchFamily="18" charset="0"/>
              </a:rPr>
              <a:t>: χάνει τη θέση του με την εκθρόνιση του αυτοκράτορα Ροδόλφου Β’.</a:t>
            </a:r>
          </a:p>
          <a:p>
            <a:pPr marL="180975" indent="0">
              <a:spcBef>
                <a:spcPts val="600"/>
              </a:spcBef>
              <a:spcAft>
                <a:spcPts val="600"/>
              </a:spcAft>
            </a:pPr>
            <a:r>
              <a:rPr lang="el-GR" sz="2200" b="1" dirty="0">
                <a:latin typeface="Times New Roman" panose="02020603050405020304" pitchFamily="18" charset="0"/>
                <a:cs typeface="Times New Roman" panose="02020603050405020304" pitchFamily="18" charset="0"/>
              </a:rPr>
              <a:t>1615</a:t>
            </a:r>
            <a:r>
              <a:rPr lang="el-GR" sz="2200" dirty="0">
                <a:latin typeface="Times New Roman" panose="02020603050405020304" pitchFamily="18" charset="0"/>
                <a:cs typeface="Times New Roman" panose="02020603050405020304" pitchFamily="18" charset="0"/>
              </a:rPr>
              <a:t>: η μητέρα του κατηγορείται ως μάγισσα και φυλακίζεται (5 χρόνια αργότερα αναιρούνται οι κατηγορίες και αφήνεται ελεύθερη).</a:t>
            </a:r>
          </a:p>
          <a:p>
            <a:pPr marL="180975" indent="0">
              <a:spcBef>
                <a:spcPts val="600"/>
              </a:spcBef>
              <a:spcAft>
                <a:spcPts val="600"/>
              </a:spcAft>
            </a:pPr>
            <a:r>
              <a:rPr lang="el-GR" sz="2200" b="1" dirty="0">
                <a:latin typeface="Times New Roman" panose="02020603050405020304" pitchFamily="18" charset="0"/>
                <a:cs typeface="Times New Roman" panose="02020603050405020304" pitchFamily="18" charset="0"/>
              </a:rPr>
              <a:t>1617</a:t>
            </a:r>
            <a:r>
              <a:rPr lang="el-GR" sz="2200" dirty="0">
                <a:latin typeface="Times New Roman" panose="02020603050405020304" pitchFamily="18" charset="0"/>
                <a:cs typeface="Times New Roman" panose="02020603050405020304" pitchFamily="18" charset="0"/>
              </a:rPr>
              <a:t>: δημοσιεύεται το </a:t>
            </a:r>
            <a:r>
              <a:rPr lang="el-GR" sz="2200" i="1" dirty="0" err="1">
                <a:latin typeface="Times New Roman" panose="02020603050405020304" pitchFamily="18" charset="0"/>
                <a:cs typeface="Times New Roman" panose="02020603050405020304" pitchFamily="18" charset="0"/>
              </a:rPr>
              <a:t>Epitome</a:t>
            </a:r>
            <a:r>
              <a:rPr lang="el-GR" sz="2200" i="1" dirty="0">
                <a:latin typeface="Times New Roman" panose="02020603050405020304" pitchFamily="18" charset="0"/>
                <a:cs typeface="Times New Roman" panose="02020603050405020304" pitchFamily="18" charset="0"/>
              </a:rPr>
              <a:t> </a:t>
            </a:r>
            <a:r>
              <a:rPr lang="el-GR" sz="2200" i="1" dirty="0" err="1">
                <a:latin typeface="Times New Roman" panose="02020603050405020304" pitchFamily="18" charset="0"/>
                <a:cs typeface="Times New Roman" panose="02020603050405020304" pitchFamily="18" charset="0"/>
              </a:rPr>
              <a:t>Astronomiae</a:t>
            </a:r>
            <a:r>
              <a:rPr lang="el-GR" sz="2200" i="1" dirty="0">
                <a:latin typeface="Times New Roman" panose="02020603050405020304" pitchFamily="18" charset="0"/>
                <a:cs typeface="Times New Roman" panose="02020603050405020304" pitchFamily="18" charset="0"/>
              </a:rPr>
              <a:t> </a:t>
            </a:r>
            <a:r>
              <a:rPr lang="el-GR" sz="2200" i="1" dirty="0" err="1">
                <a:latin typeface="Times New Roman" panose="02020603050405020304" pitchFamily="18" charset="0"/>
                <a:cs typeface="Times New Roman" panose="02020603050405020304" pitchFamily="18" charset="0"/>
              </a:rPr>
              <a:t>Copernicanae</a:t>
            </a:r>
            <a:r>
              <a:rPr lang="el-GR" sz="2200" dirty="0">
                <a:latin typeface="Times New Roman" panose="02020603050405020304" pitchFamily="18" charset="0"/>
                <a:cs typeface="Times New Roman" panose="02020603050405020304" pitchFamily="18" charset="0"/>
              </a:rPr>
              <a:t>.</a:t>
            </a:r>
          </a:p>
          <a:p>
            <a:pPr marL="180975" indent="0">
              <a:spcBef>
                <a:spcPts val="600"/>
              </a:spcBef>
              <a:spcAft>
                <a:spcPts val="600"/>
              </a:spcAft>
            </a:pPr>
            <a:r>
              <a:rPr lang="el-GR" sz="2200" b="1" dirty="0">
                <a:latin typeface="Times New Roman" panose="02020603050405020304" pitchFamily="18" charset="0"/>
                <a:cs typeface="Times New Roman" panose="02020603050405020304" pitchFamily="18" charset="0"/>
              </a:rPr>
              <a:t>1619</a:t>
            </a:r>
            <a:r>
              <a:rPr lang="el-GR" sz="2200" dirty="0">
                <a:latin typeface="Times New Roman" panose="02020603050405020304" pitchFamily="18" charset="0"/>
                <a:cs typeface="Times New Roman" panose="02020603050405020304" pitchFamily="18" charset="0"/>
              </a:rPr>
              <a:t>: </a:t>
            </a:r>
            <a:r>
              <a:rPr lang="el-GR" sz="2200" b="1" dirty="0">
                <a:solidFill>
                  <a:srgbClr val="0070C0"/>
                </a:solidFill>
                <a:latin typeface="Times New Roman" panose="02020603050405020304" pitchFamily="18" charset="0"/>
                <a:cs typeface="Times New Roman" panose="02020603050405020304" pitchFamily="18" charset="0"/>
              </a:rPr>
              <a:t>δημοσιεύεται το </a:t>
            </a:r>
            <a:r>
              <a:rPr lang="el-GR" sz="2200" b="1" i="1" dirty="0" err="1">
                <a:solidFill>
                  <a:srgbClr val="0070C0"/>
                </a:solidFill>
                <a:latin typeface="Times New Roman" panose="02020603050405020304" pitchFamily="18" charset="0"/>
                <a:cs typeface="Times New Roman" panose="02020603050405020304" pitchFamily="18" charset="0"/>
              </a:rPr>
              <a:t>Harmonices</a:t>
            </a:r>
            <a:r>
              <a:rPr lang="el-GR" sz="2200" b="1" i="1" dirty="0">
                <a:solidFill>
                  <a:srgbClr val="0070C0"/>
                </a:solidFill>
                <a:latin typeface="Times New Roman" panose="02020603050405020304" pitchFamily="18" charset="0"/>
                <a:cs typeface="Times New Roman" panose="02020603050405020304" pitchFamily="18" charset="0"/>
              </a:rPr>
              <a:t> </a:t>
            </a:r>
            <a:r>
              <a:rPr lang="el-GR" sz="2200" b="1" i="1" dirty="0" err="1">
                <a:solidFill>
                  <a:srgbClr val="0070C0"/>
                </a:solidFill>
                <a:latin typeface="Times New Roman" panose="02020603050405020304" pitchFamily="18" charset="0"/>
                <a:cs typeface="Times New Roman" panose="02020603050405020304" pitchFamily="18" charset="0"/>
              </a:rPr>
              <a:t>Mundi</a:t>
            </a:r>
            <a:r>
              <a:rPr lang="el-GR" sz="2200" b="1" dirty="0">
                <a:solidFill>
                  <a:srgbClr val="0070C0"/>
                </a:solidFill>
                <a:latin typeface="Times New Roman" panose="02020603050405020304" pitchFamily="18" charset="0"/>
                <a:cs typeface="Times New Roman" panose="02020603050405020304" pitchFamily="18" charset="0"/>
              </a:rPr>
              <a:t>.</a:t>
            </a:r>
          </a:p>
          <a:p>
            <a:pPr marL="180975" indent="0">
              <a:spcBef>
                <a:spcPts val="600"/>
              </a:spcBef>
              <a:spcAft>
                <a:spcPts val="600"/>
              </a:spcAft>
            </a:pPr>
            <a:r>
              <a:rPr lang="el-GR" sz="2200" b="1" dirty="0">
                <a:latin typeface="Times New Roman" panose="02020603050405020304" pitchFamily="18" charset="0"/>
                <a:cs typeface="Times New Roman" panose="02020603050405020304" pitchFamily="18" charset="0"/>
              </a:rPr>
              <a:t>1627</a:t>
            </a:r>
            <a:r>
              <a:rPr lang="el-GR" sz="2200" dirty="0">
                <a:latin typeface="Times New Roman" panose="02020603050405020304" pitchFamily="18" charset="0"/>
                <a:cs typeface="Times New Roman" panose="02020603050405020304" pitchFamily="18" charset="0"/>
              </a:rPr>
              <a:t>: δημοσιεύονται οι </a:t>
            </a:r>
            <a:r>
              <a:rPr lang="el-GR" sz="2200" i="1" dirty="0" err="1">
                <a:latin typeface="Times New Roman" panose="02020603050405020304" pitchFamily="18" charset="0"/>
                <a:cs typeface="Times New Roman" panose="02020603050405020304" pitchFamily="18" charset="0"/>
              </a:rPr>
              <a:t>Tabulae</a:t>
            </a:r>
            <a:r>
              <a:rPr lang="el-GR" sz="2200" i="1" dirty="0">
                <a:latin typeface="Times New Roman" panose="02020603050405020304" pitchFamily="18" charset="0"/>
                <a:cs typeface="Times New Roman" panose="02020603050405020304" pitchFamily="18" charset="0"/>
              </a:rPr>
              <a:t> </a:t>
            </a:r>
            <a:r>
              <a:rPr lang="el-GR" sz="2200" i="1" dirty="0" err="1">
                <a:latin typeface="Times New Roman" panose="02020603050405020304" pitchFamily="18" charset="0"/>
                <a:cs typeface="Times New Roman" panose="02020603050405020304" pitchFamily="18" charset="0"/>
              </a:rPr>
              <a:t>Rudolphinae</a:t>
            </a:r>
            <a:r>
              <a:rPr lang="el-GR"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4554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1346</Words>
  <Application>Microsoft Office PowerPoint</Application>
  <PresentationFormat>Ευρεία οθόνη</PresentationFormat>
  <Paragraphs>101</Paragraphs>
  <Slides>24</Slides>
  <Notes>5</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Calibri</vt:lpstr>
      <vt:lpstr>Times New Roman</vt:lpstr>
      <vt:lpstr>Office Theme</vt:lpstr>
      <vt:lpstr>Παρουσίαση του PowerPoint</vt:lpstr>
      <vt:lpstr>Τύχο Μπράχε (1546-1601)</vt:lpstr>
      <vt:lpstr>Παρουσίαση του PowerPoint</vt:lpstr>
      <vt:lpstr>Παρουσίαση του PowerPoint</vt:lpstr>
      <vt:lpstr>Το Τυχώνειο Σύμπαν (Το σχήμα είναι από το βιβλίο του Kuhn, The Copernican Revolution, σελ. 202.)</vt:lpstr>
      <vt:lpstr>Αδυναμίες του Τυχώνειου συστήματος</vt:lpstr>
      <vt:lpstr>Παρουσίαση του PowerPoint</vt:lpstr>
      <vt:lpstr>Γιοχάνες Κέπλερ (1571-1630)</vt:lpstr>
      <vt:lpstr>Παρουσίαση του PowerPoint</vt:lpstr>
      <vt:lpstr>Παρουσίαση του PowerPoint</vt:lpstr>
      <vt:lpstr>Πλατωνικά στερεά/πολύεδρα  Όλες οι έδρες τους είναι κανονικά πολύγωνα, όλες οι ακμές είναι μεταξύ τους ίσες και όλες οι γωνίες τους είναι αντίστοιχα μεταξύ τους ίσες. </vt:lpstr>
      <vt:lpstr>Mysterium Cosmographicum (1596)</vt:lpstr>
      <vt:lpstr>Παρουσίαση του PowerPoint</vt:lpstr>
      <vt:lpstr>Παρουσίαση του PowerPoint</vt:lpstr>
      <vt:lpstr>Παρουσίαση του PowerPoint</vt:lpstr>
      <vt:lpstr>Η Νέα Αστρονομία (1609)</vt:lpstr>
      <vt:lpstr>1. Ελλειπτικές τροχιές (Τα σχήματα είναι από το βιβλίο του Kuhn, The Copernican Revolution, σελ. 213.)</vt:lpstr>
      <vt:lpstr>Ο (λανθασμένος) νόμος των ταχυτήτων</vt:lpstr>
      <vt:lpstr>2. Ο νόμος των εμβαδών (Το σχήμα είναι από το βιβλίο του Kuhn, The Copernican Revolution, σελ. 213.)</vt:lpstr>
      <vt:lpstr>3. Οι πλανήτες έχουν μαγνητικές ιδιότητες και έλκονται και απωθούνται από τον ήλιο. (Το σχήμα είναι από το βιβλίο του R. S. Westfall, The Construciton of Modern Science (Cambridge Univ Press, 1977), σελ. 10.)</vt:lpstr>
      <vt:lpstr>Παρουσίαση του PowerPoint</vt:lpstr>
      <vt:lpstr>Harmonices Mundi (1619)</vt:lpstr>
      <vt:lpstr>Χαρακτηριστικά του έργου του Κέπλερ</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V3.3.2 Η θεωρία της κίνησης τον 13ο και 14ο αι. -– Κινηματική</dc:title>
  <dc:creator>user</dc:creator>
  <cp:lastModifiedBy>Theodore Arabatzis</cp:lastModifiedBy>
  <cp:revision>47</cp:revision>
  <dcterms:created xsi:type="dcterms:W3CDTF">2021-07-03T10:23:13Z</dcterms:created>
  <dcterms:modified xsi:type="dcterms:W3CDTF">2023-03-21T21:16:46Z</dcterms:modified>
</cp:coreProperties>
</file>