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47" r:id="rId3"/>
    <p:sldId id="353" r:id="rId4"/>
    <p:sldId id="354" r:id="rId5"/>
    <p:sldId id="323" r:id="rId6"/>
    <p:sldId id="324" r:id="rId7"/>
    <p:sldId id="488" r:id="rId8"/>
    <p:sldId id="295" r:id="rId9"/>
    <p:sldId id="326" r:id="rId10"/>
    <p:sldId id="327" r:id="rId11"/>
    <p:sldId id="487" r:id="rId12"/>
    <p:sldId id="282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95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E07F2-B4F8-47D8-801E-947D1D108B2B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CA9566-7DD4-4F88-ACC6-9CAC1628B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47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7961B0-0AA6-4145-A553-C49563C5C8B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29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05F2D-5A9D-4060-8DC1-7B915B145269}" type="datetime1">
              <a:rPr lang="el-GR" smtClean="0"/>
              <a:t>16/5/2023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180C-EA7C-4319-B5A1-D1B3F54F03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039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4E94A-412C-4114-AB6B-62DDB18AC07B}" type="datetime1">
              <a:rPr lang="el-GR" smtClean="0"/>
              <a:t>16/5/2023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180C-EA7C-4319-B5A1-D1B3F54F03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944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3206-BE82-4931-98FF-92B6133576C1}" type="datetime1">
              <a:rPr lang="el-GR" smtClean="0"/>
              <a:t>16/5/2023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180C-EA7C-4319-B5A1-D1B3F54F03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8086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AA5F-1267-4A2F-B923-4191C674AD79}" type="datetime1">
              <a:rPr lang="el-GR" smtClean="0"/>
              <a:t>16/5/2023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180C-EA7C-4319-B5A1-D1B3F54F03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069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7BB58-4C24-4E37-8354-A15E22BB6929}" type="datetime1">
              <a:rPr lang="el-GR" smtClean="0"/>
              <a:t>16/5/2023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180C-EA7C-4319-B5A1-D1B3F54F03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2933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50A5C-BED0-40F5-85F1-838662735C2B}" type="datetime1">
              <a:rPr lang="el-GR" smtClean="0"/>
              <a:t>16/5/2023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180C-EA7C-4319-B5A1-D1B3F54F03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860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7A37-BDCC-4F97-ABA2-1088111C2990}" type="datetime1">
              <a:rPr lang="el-GR" smtClean="0"/>
              <a:t>16/5/2023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180C-EA7C-4319-B5A1-D1B3F54F03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3133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5F30-4AD2-4623-8A32-FEE110D35995}" type="datetime1">
              <a:rPr lang="el-GR" smtClean="0"/>
              <a:t>16/5/2023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180C-EA7C-4319-B5A1-D1B3F54F03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202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FE7D-DC28-4D65-9C54-E4C403ACE06E}" type="datetime1">
              <a:rPr lang="el-GR" smtClean="0"/>
              <a:t>16/5/2023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180C-EA7C-4319-B5A1-D1B3F54F03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966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77192-B358-4FCE-9D3F-355684A40A6B}" type="datetime1">
              <a:rPr lang="el-GR" smtClean="0"/>
              <a:t>16/5/2023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180C-EA7C-4319-B5A1-D1B3F54F03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901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3F11F-6919-4EF6-9CBF-66DB0F7F0E07}" type="datetime1">
              <a:rPr lang="el-GR" smtClean="0"/>
              <a:t>16/5/2023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180C-EA7C-4319-B5A1-D1B3F54F03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097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C851-A7E4-4631-AAB9-73D4C9138A84}" type="datetime1">
              <a:rPr lang="el-GR" smtClean="0"/>
              <a:t>16/5/2023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1180C-EA7C-4319-B5A1-D1B3F54F039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976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Το πρόβλημα της μεθόδου: Από τον Ύστερο Μεσαίωνα έως την Πρώιμη Νεότερη Περίοδο</a:t>
            </a:r>
          </a:p>
        </p:txBody>
      </p:sp>
    </p:spTree>
    <p:extLst>
      <p:ext uri="{BB962C8B-B14F-4D97-AF65-F5344CB8AC3E}">
        <p14:creationId xmlns:p14="http://schemas.microsoft.com/office/powerpoint/2010/main" val="3486317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Τίτλο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l-GR" altLang="el-GR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νομιμοποίηση του πειράματος: Η διαμάχη </a:t>
            </a:r>
            <a:r>
              <a:rPr lang="en-US" altLang="el-GR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Boyle-Hobbes</a:t>
            </a:r>
            <a:endParaRPr lang="el-GR" altLang="el-GR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3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83774" y="1386713"/>
            <a:ext cx="3464827" cy="5242687"/>
          </a:xfrm>
        </p:spPr>
      </p:pic>
    </p:spTree>
    <p:extLst>
      <p:ext uri="{BB962C8B-B14F-4D97-AF65-F5344CB8AC3E}">
        <p14:creationId xmlns:p14="http://schemas.microsoft.com/office/powerpoint/2010/main" val="3774227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A40D570-1F26-B168-59A8-3E8DA1B23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838201"/>
            <a:ext cx="8229600" cy="528796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βασικό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διακύβευμα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ήταν εάν η αντλία κενού (και τα επιστημονικά όργανα, εν γένει) αποκάλυπταν φυσικά φαινόμενα ή, αντίθετα, διαστρέβλωναν τη φύση.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την ήττα του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Hobbes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η επιστήμη έπαψε να θεωρείται αποδεικτική (βέβαιη) γνώση. Η κατάκτηση της βεβαιότητας έπαψε να αποτελεί ρεαλιστικό στόχο της πειραματικής πρακτικής.</a:t>
            </a:r>
          </a:p>
        </p:txBody>
      </p:sp>
    </p:spTree>
    <p:extLst>
      <p:ext uri="{BB962C8B-B14F-4D97-AF65-F5344CB8AC3E}">
        <p14:creationId xmlns:p14="http://schemas.microsoft.com/office/powerpoint/2010/main" val="902829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Τίτλος 1"/>
          <p:cNvSpPr>
            <a:spLocks noGrp="1"/>
          </p:cNvSpPr>
          <p:nvPr>
            <p:ph type="title"/>
          </p:nvPr>
        </p:nvSpPr>
        <p:spPr>
          <a:xfrm>
            <a:off x="1992314" y="188641"/>
            <a:ext cx="8135937" cy="576064"/>
          </a:xfrm>
        </p:spPr>
        <p:txBody>
          <a:bodyPr>
            <a:normAutofit fontScale="90000"/>
          </a:bodyPr>
          <a:lstStyle/>
          <a:p>
            <a:r>
              <a:rPr lang="el-GR" altLang="el-GR" sz="3600" b="1" dirty="0">
                <a:solidFill>
                  <a:srgbClr val="0070C0"/>
                </a:solidFill>
                <a:latin typeface="Times New Roman" pitchFamily="1" charset="0"/>
                <a:cs typeface="Times New Roman" pitchFamily="1" charset="0"/>
              </a:rPr>
              <a:t>Προβλήματα της πειραματικής πρακτικής</a:t>
            </a:r>
          </a:p>
        </p:txBody>
      </p:sp>
      <p:sp>
        <p:nvSpPr>
          <p:cNvPr id="11267" name="Θέση περιεχομένου 2"/>
          <p:cNvSpPr>
            <a:spLocks noGrp="1"/>
          </p:cNvSpPr>
          <p:nvPr>
            <p:ph idx="1"/>
          </p:nvPr>
        </p:nvSpPr>
        <p:spPr>
          <a:xfrm>
            <a:off x="1981201" y="980728"/>
            <a:ext cx="8291513" cy="561662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sz="2800" dirty="0">
                <a:latin typeface="Times New Roman" pitchFamily="1" charset="0"/>
                <a:cs typeface="Times New Roman" pitchFamily="1" charset="0"/>
              </a:rPr>
              <a:t>Τα φαινόμενα που παράγει το πείραμα δεν είναι οικεία ούτε </a:t>
            </a:r>
            <a:r>
              <a:rPr lang="el-GR" altLang="el-GR" sz="2800" dirty="0" err="1">
                <a:latin typeface="Times New Roman" pitchFamily="1" charset="0"/>
                <a:cs typeface="Times New Roman" pitchFamily="1" charset="0"/>
              </a:rPr>
              <a:t>προσβάσιμα</a:t>
            </a:r>
            <a:r>
              <a:rPr lang="el-GR" altLang="el-GR" sz="2800" dirty="0">
                <a:latin typeface="Times New Roman" pitchFamily="1" charset="0"/>
                <a:cs typeface="Times New Roman" pitchFamily="1" charset="0"/>
              </a:rPr>
              <a:t> από όλους.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sz="2800" dirty="0">
                <a:latin typeface="Times New Roman" pitchFamily="1" charset="0"/>
                <a:cs typeface="Times New Roman" pitchFamily="1" charset="0"/>
              </a:rPr>
              <a:t>Η έλλειψη εμπιστοσύνης στον πειραματικό και στα όργανα που χρησιμοποιεί.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sz="2800" dirty="0">
                <a:latin typeface="Times New Roman" pitchFamily="1" charset="0"/>
                <a:cs typeface="Times New Roman" pitchFamily="1" charset="0"/>
              </a:rPr>
              <a:t>Η παρέμβαση στη φύση διαστρεβλώνει τις φυσικές διαδικασίες.</a:t>
            </a:r>
            <a:endParaRPr lang="en-US" altLang="el-GR" sz="2800" dirty="0">
              <a:latin typeface="Times New Roman" pitchFamily="1" charset="0"/>
              <a:cs typeface="Times New Roman" pitchFamily="1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sz="2800" dirty="0">
                <a:latin typeface="Times New Roman" pitchFamily="1" charset="0"/>
                <a:cs typeface="Times New Roman" pitchFamily="1" charset="0"/>
              </a:rPr>
              <a:t>Στρατηγικές επίλυσης αυτών των προβλημάτων: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altLang="el-GR" sz="2400" dirty="0">
                <a:latin typeface="Times New Roman" pitchFamily="1" charset="0"/>
                <a:cs typeface="Times New Roman" pitchFamily="1" charset="0"/>
              </a:rPr>
              <a:t>δημόσια διεξαγωγή πειραμάτων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l-GR" sz="2400" dirty="0">
                <a:latin typeface="Times New Roman" pitchFamily="1" charset="0"/>
                <a:cs typeface="Times New Roman" pitchFamily="1" charset="0"/>
              </a:rPr>
              <a:t>“</a:t>
            </a:r>
            <a:r>
              <a:rPr lang="el-GR" altLang="el-GR" sz="2400" dirty="0">
                <a:latin typeface="Times New Roman" pitchFamily="1" charset="0"/>
                <a:cs typeface="Times New Roman" pitchFamily="1" charset="0"/>
              </a:rPr>
              <a:t>εικονική μαρτυρία</a:t>
            </a:r>
            <a:r>
              <a:rPr lang="en-US" altLang="el-GR" sz="2400" dirty="0">
                <a:latin typeface="Times New Roman" pitchFamily="1" charset="0"/>
                <a:cs typeface="Times New Roman" pitchFamily="1" charset="0"/>
              </a:rPr>
              <a:t>”</a:t>
            </a:r>
            <a:endParaRPr lang="el-GR" altLang="el-GR" sz="2400" dirty="0">
              <a:latin typeface="Times New Roman" pitchFamily="1" charset="0"/>
              <a:cs typeface="Times New Roman" pitchFamily="1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l-GR" sz="2400" dirty="0">
                <a:latin typeface="Times New Roman" pitchFamily="1" charset="0"/>
                <a:cs typeface="Times New Roman" pitchFamily="1" charset="0"/>
              </a:rPr>
              <a:t>“</a:t>
            </a:r>
            <a:r>
              <a:rPr lang="el-GR" altLang="el-GR" sz="2400" dirty="0">
                <a:latin typeface="Times New Roman" pitchFamily="1" charset="0"/>
                <a:cs typeface="Times New Roman" pitchFamily="1" charset="0"/>
              </a:rPr>
              <a:t>κυκλοφορία</a:t>
            </a:r>
            <a:r>
              <a:rPr lang="en-US" altLang="el-GR" sz="2400" dirty="0">
                <a:latin typeface="Times New Roman" pitchFamily="1" charset="0"/>
                <a:cs typeface="Times New Roman" pitchFamily="1" charset="0"/>
              </a:rPr>
              <a:t>”</a:t>
            </a:r>
            <a:r>
              <a:rPr lang="el-GR" altLang="el-GR" sz="2400" dirty="0">
                <a:latin typeface="Times New Roman" pitchFamily="1" charset="0"/>
                <a:cs typeface="Times New Roman" pitchFamily="1" charset="0"/>
              </a:rPr>
              <a:t> των οργάνων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altLang="el-GR" sz="2400" dirty="0">
                <a:latin typeface="Times New Roman" pitchFamily="1" charset="0"/>
                <a:cs typeface="Times New Roman" pitchFamily="1" charset="0"/>
              </a:rPr>
              <a:t>αναπαραγωγή των πειραματικών αποτελεσμάτων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52601" y="181135"/>
            <a:ext cx="8686800" cy="1080655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Alistair Crombie (1915-1996)</a:t>
            </a:r>
            <a:r>
              <a:rPr lang="el-GR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Οι απαρχές της πειραματικής μεθόδου στον Ύστερο Μεσαίωνα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Θόδωρος\Desktop\Crombie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1416442"/>
            <a:ext cx="3287413" cy="472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Content Placeholder 5" descr="C:\Users\Θόδωρος\Desktop\Augustine to Galileo - Greek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708" y="1346498"/>
            <a:ext cx="3601092" cy="5052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2E3CD5C-E7B3-4153-8B27-55CC110D821D}"/>
              </a:ext>
            </a:extLst>
          </p:cNvPr>
          <p:cNvSpPr txBox="1"/>
          <p:nvPr/>
        </p:nvSpPr>
        <p:spPr>
          <a:xfrm>
            <a:off x="996007" y="6215200"/>
            <a:ext cx="4800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https://www.researchgate.net/figure/Alistair-Crombie-FBA-Lecturer-in-the-History-of-Science-University-of-Oxford-1953-83_fig1_6646548</a:t>
            </a:r>
          </a:p>
        </p:txBody>
      </p:sp>
    </p:spTree>
    <p:extLst>
      <p:ext uri="{BB962C8B-B14F-4D97-AF65-F5344CB8AC3E}">
        <p14:creationId xmlns:p14="http://schemas.microsoft.com/office/powerpoint/2010/main" val="1613521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33400" y="457200"/>
            <a:ext cx="5388051" cy="615664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Ανάλυση και Σύνθεση</a:t>
            </a:r>
          </a:p>
          <a:p>
            <a:pPr>
              <a:spcBef>
                <a:spcPts val="1200"/>
              </a:spcBef>
            </a:pP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μέθοδος της διάψευσης</a:t>
            </a:r>
          </a:p>
          <a:p>
            <a:pPr marL="693738" lvl="3" indent="0">
              <a:buNone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Εάν H τότε C</a:t>
            </a:r>
          </a:p>
          <a:p>
            <a:pPr marL="693738" lvl="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Όχι C</a:t>
            </a:r>
          </a:p>
          <a:p>
            <a:pPr marL="693738" lvl="3" indent="0">
              <a:buNone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Όχι H</a:t>
            </a:r>
            <a:endParaRPr lang="el-G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ts val="1200"/>
              </a:spcBef>
            </a:pP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Προτάθηκε για να αντιμετωπίσει το πρόβλημα της ύπαρξης δυνάμει πολλών υποθέσεων που εξηγούν ένα φαινόμενο.</a:t>
            </a:r>
          </a:p>
          <a:p>
            <a:pPr marL="285750" indent="-285750">
              <a:spcBef>
                <a:spcPts val="1200"/>
              </a:spcBef>
            </a:pP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Παράδειγμα: η κριτική από τον </a:t>
            </a:r>
            <a:r>
              <a:rPr lang="el-G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Jean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Buridan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της Αριστοτελικής ερμηνείας της κίνησης ενός βλήματος 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705600" y="182240"/>
            <a:ext cx="4041775" cy="639762"/>
          </a:xfrm>
        </p:spPr>
        <p:txBody>
          <a:bodyPr>
            <a:normAutofit lnSpcReduction="10000"/>
          </a:bodyPr>
          <a:lstStyle/>
          <a:p>
            <a:r>
              <a:rPr lang="en-GB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Robert Grosseteste (1168-1253)</a:t>
            </a:r>
          </a:p>
          <a:p>
            <a:r>
              <a:rPr lang="en-US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https://en.wikipedia.org/wiki/Robert_Grosseteste</a:t>
            </a:r>
            <a:endParaRPr lang="el-GR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Θόδωρος\Desktop\Grosseteste_bisho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964841"/>
            <a:ext cx="3657600" cy="5717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Ευθεία γραμμή σύνδεσης 7"/>
          <p:cNvCxnSpPr>
            <a:cxnSpLocks/>
          </p:cNvCxnSpPr>
          <p:nvPr/>
        </p:nvCxnSpPr>
        <p:spPr>
          <a:xfrm>
            <a:off x="1295400" y="2438400"/>
            <a:ext cx="1447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166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9982200" cy="639762"/>
          </a:xfrm>
        </p:spPr>
        <p:txBody>
          <a:bodyPr>
            <a:noAutofit/>
          </a:bodyPr>
          <a:lstStyle/>
          <a:p>
            <a:r>
              <a:rPr lang="en-GB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Roger Bacon (1214-1292)</a:t>
            </a:r>
            <a:endParaRPr lang="el-GR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33400" y="1066800"/>
            <a:ext cx="5559136" cy="5361444"/>
          </a:xfrm>
        </p:spPr>
        <p:txBody>
          <a:bodyPr>
            <a:noAutofit/>
          </a:bodyPr>
          <a:lstStyle/>
          <a:p>
            <a:pPr marL="180975" indent="-180975">
              <a:spcBef>
                <a:spcPts val="1200"/>
              </a:spcBef>
            </a:pP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"πρώτο προνόμιο" της πειραματικής επιστήμης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οι ερμηνευτικές αρχές που έχουμε συλλάβει επαγωγικά υπόκεινται σε περαιτέρω έλεγχο.</a:t>
            </a:r>
          </a:p>
          <a:p>
            <a:pPr marL="180975" indent="-180975">
              <a:spcBef>
                <a:spcPts val="600"/>
              </a:spcBef>
            </a:pP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"δεύτερο προνόμιο"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Κάνουμε πειράματα για να διευρύνουμε τις γνώσεις μας για τα φυσικά φαινόμενα (π.χ., το σπάσιμο στα δύο μιας μαγνητικής βελόνας).</a:t>
            </a:r>
          </a:p>
          <a:p>
            <a:pPr marL="180975" indent="-180975">
              <a:spcBef>
                <a:spcPts val="600"/>
              </a:spcBef>
            </a:pP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 ρόλος του πειράματος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17513" lvl="1" indent="-180975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Να ασκεί κριτική σε όλες τις επιστήμες.</a:t>
            </a:r>
          </a:p>
          <a:p>
            <a:pPr marL="417513" lvl="1" indent="-180975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Να ανακαλύπτει νέες αλήθειες.</a:t>
            </a:r>
          </a:p>
          <a:p>
            <a:pPr marL="417513" lvl="1" indent="-180975"/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Να διερευνά τα μυστικά της φύσης και να παρέχει γνώση για το παρόν και το μέλλον.</a:t>
            </a:r>
          </a:p>
        </p:txBody>
      </p:sp>
      <p:pic>
        <p:nvPicPr>
          <p:cNvPr id="2050" name="Picture 2" descr="C:\Users\Θόδωρος\Desktop\Roger-bacon-statu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317977"/>
            <a:ext cx="5313691" cy="5265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5042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Τίτλος 1"/>
          <p:cNvSpPr>
            <a:spLocks noGrp="1"/>
          </p:cNvSpPr>
          <p:nvPr>
            <p:ph type="title"/>
          </p:nvPr>
        </p:nvSpPr>
        <p:spPr>
          <a:xfrm>
            <a:off x="990601" y="115888"/>
            <a:ext cx="9982200" cy="1130424"/>
          </a:xfrm>
        </p:spPr>
        <p:txBody>
          <a:bodyPr>
            <a:noAutofit/>
          </a:bodyPr>
          <a:lstStyle/>
          <a:p>
            <a:pPr eaLnBrk="1" hangingPunct="1"/>
            <a:r>
              <a:rPr lang="el-GR" altLang="el-G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πειραματική μέθοδος στην</a:t>
            </a:r>
            <a:br>
              <a:rPr lang="el-GR" altLang="el-G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altLang="el-G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Πρώιμη Νεότερη Περίοδο</a:t>
            </a:r>
          </a:p>
        </p:txBody>
      </p:sp>
      <p:sp>
        <p:nvSpPr>
          <p:cNvPr id="6147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52400" y="1548019"/>
            <a:ext cx="7543800" cy="5194093"/>
          </a:xfrm>
        </p:spPr>
        <p:txBody>
          <a:bodyPr>
            <a:normAutofit fontScale="925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l-G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Novum</a:t>
            </a:r>
            <a:r>
              <a:rPr lang="en-US" altLang="el-G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Organum</a:t>
            </a:r>
            <a:r>
              <a:rPr lang="en-US" alt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1620</a:t>
            </a:r>
            <a:endParaRPr lang="en-US" altLang="el-GR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ταύτιση γνώσης &amp; δύναμης – η γνώση των αιτίων μας δίνει τη δυνατότητα παρέμβασης στη φύση </a:t>
            </a:r>
            <a:endParaRPr lang="en-US" alt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l-GR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να προστάξουμε τη Φύση πρέπει να την υπακούσουμε</a:t>
            </a:r>
            <a:r>
              <a:rPr lang="en-US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έμφαση στη μέθοδο ως εργαλείο απόκτησης γνώσης</a:t>
            </a:r>
            <a:endParaRPr lang="en-US" alt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altLang="el-G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πείραμα υπερτερεί έναντι της παθητικής παρατήρησης.</a:t>
            </a:r>
            <a:endParaRPr lang="en-US" altLang="el-G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alt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έμφαση στον συλλογικό χαρακτήρα της επιστημονικής έρευνας</a:t>
            </a:r>
            <a:endParaRPr lang="en-US" alt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Θέση περιεχομένου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77200" y="1962260"/>
            <a:ext cx="3743324" cy="4673746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ADEFD0-2144-F99F-F31C-9F256074B28A}"/>
              </a:ext>
            </a:extLst>
          </p:cNvPr>
          <p:cNvSpPr txBox="1"/>
          <p:nvPr/>
        </p:nvSpPr>
        <p:spPr>
          <a:xfrm>
            <a:off x="8196262" y="1410035"/>
            <a:ext cx="35813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l-GR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Francis Bacon, 1561-1626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93523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Τίτλος 1"/>
          <p:cNvSpPr>
            <a:spLocks noGrp="1"/>
          </p:cNvSpPr>
          <p:nvPr>
            <p:ph type="title"/>
          </p:nvPr>
        </p:nvSpPr>
        <p:spPr>
          <a:xfrm>
            <a:off x="609600" y="188913"/>
            <a:ext cx="10896600" cy="792162"/>
          </a:xfrm>
        </p:spPr>
        <p:txBody>
          <a:bodyPr>
            <a:normAutofit fontScale="90000"/>
          </a:bodyPr>
          <a:lstStyle/>
          <a:p>
            <a:r>
              <a:rPr lang="el-GR" altLang="el-G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Οι πολλαπλοί ρόλοι των επιστημονικών οργάνων</a:t>
            </a:r>
          </a:p>
        </p:txBody>
      </p:sp>
      <p:sp>
        <p:nvSpPr>
          <p:cNvPr id="7171" name="Θέση περιεχομένου 2"/>
          <p:cNvSpPr>
            <a:spLocks noGrp="1"/>
          </p:cNvSpPr>
          <p:nvPr>
            <p:ph idx="1"/>
          </p:nvPr>
        </p:nvSpPr>
        <p:spPr>
          <a:xfrm>
            <a:off x="609600" y="1196976"/>
            <a:ext cx="11125199" cy="5400675"/>
          </a:xfrm>
        </p:spPr>
        <p:txBody>
          <a:bodyPr>
            <a:normAutofit fontScale="92500" lnSpcReduction="10000"/>
          </a:bodyPr>
          <a:lstStyle/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Να </a:t>
            </a:r>
            <a:r>
              <a:rPr lang="en-US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υποβοηθήσουν την άμεση λειτουργία των αισθήσεων</a:t>
            </a:r>
            <a:r>
              <a:rPr lang="en-US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Να </a:t>
            </a:r>
            <a:r>
              <a:rPr lang="en-US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διορθώσουν και να κατευθύνουν [την αίσθηση της όρασης]</a:t>
            </a:r>
            <a:r>
              <a:rPr lang="en-US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(</a:t>
            </a:r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π.χ., ο αστρολάβος</a:t>
            </a:r>
            <a:r>
              <a:rPr lang="en-US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Να </a:t>
            </a:r>
            <a:r>
              <a:rPr lang="en-US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αναγάγουν το μη αισθητό στο αισθητό, δηλαδή να κάνουν έκδηλα πράγματα που δεν είναι δυνατόν να αντιληφθούμε άμεσα</a:t>
            </a:r>
            <a:r>
              <a:rPr lang="en-US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Να καταγράψουν τις ποσοτικές μεταβολές ενός φυσικού μεγέθους</a:t>
            </a:r>
            <a:r>
              <a:rPr lang="en-US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π.χ., θερμόμετρο, βαρόμετρο</a:t>
            </a:r>
            <a:r>
              <a:rPr lang="en-US" alt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altLang="el-G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966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A5BC44-093B-31C2-88F9-FE0AE6376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στάδια της </a:t>
            </a:r>
            <a:r>
              <a:rPr lang="el-GR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Βακωνικής</a:t>
            </a:r>
            <a:r>
              <a:rPr lang="el-G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μεθόδου</a:t>
            </a:r>
            <a:endParaRPr lang="en-US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D2BCEC9-9520-E9B6-483E-3CAD6BD22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alt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Συγκρότηση φυσικών και πειραματικών ιστοριών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alt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Συγκρότηση πινάκων παρουσιών, απουσιών και διαβαθμίσεων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alt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Επαγωγή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alt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Εξάλειψη / Κρίσιμα πειράματα</a:t>
            </a:r>
          </a:p>
          <a:p>
            <a:endParaRPr lang="en-US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DE0D19E-CD08-DB80-3607-F45BF663E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180C-EA7C-4319-B5A1-D1B3F54F0399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6912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2561880" y="423179"/>
            <a:ext cx="6705600" cy="606425"/>
          </a:xfrm>
        </p:spPr>
        <p:txBody>
          <a:bodyPr rtlCol="0">
            <a:normAutofit fontScale="92500" lnSpcReduction="10000"/>
          </a:bodyPr>
          <a:lstStyle/>
          <a:p>
            <a:pPr algn="ctr">
              <a:defRPr/>
            </a:pPr>
            <a:r>
              <a:rPr lang="en-US" altLang="el-GR" sz="4000" b="0" dirty="0">
                <a:solidFill>
                  <a:srgbClr val="0070C0"/>
                </a:solidFill>
                <a:latin typeface="Times New Roman" pitchFamily="1" charset="0"/>
                <a:cs typeface="Times New Roman" pitchFamily="1" charset="0"/>
              </a:rPr>
              <a:t>Robert Boyle, 1627-1691</a:t>
            </a:r>
            <a:endParaRPr lang="el-GR" altLang="el-GR" sz="4000" b="0" dirty="0">
              <a:solidFill>
                <a:srgbClr val="0070C0"/>
              </a:solidFill>
              <a:latin typeface="Times New Roman" pitchFamily="1" charset="0"/>
              <a:cs typeface="Times New Roman" pitchFamily="1" charset="0"/>
            </a:endParaRPr>
          </a:p>
        </p:txBody>
      </p:sp>
      <p:pic>
        <p:nvPicPr>
          <p:cNvPr id="6150" name="Θέση περιεχομένου 7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81400" y="1365332"/>
            <a:ext cx="4572000" cy="510759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92162"/>
          </a:xfrm>
        </p:spPr>
        <p:txBody>
          <a:bodyPr/>
          <a:lstStyle/>
          <a:p>
            <a:r>
              <a:rPr lang="el-GR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 </a:t>
            </a:r>
            <a:r>
              <a:rPr 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Boyle </a:t>
            </a:r>
            <a:r>
              <a:rPr lang="el-GR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και η αντλία κενού</a:t>
            </a: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1" y="1193386"/>
            <a:ext cx="4453164" cy="5207414"/>
          </a:xfrm>
        </p:spPr>
      </p:pic>
    </p:spTree>
    <p:extLst>
      <p:ext uri="{BB962C8B-B14F-4D97-AF65-F5344CB8AC3E}">
        <p14:creationId xmlns:p14="http://schemas.microsoft.com/office/powerpoint/2010/main" val="3664252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512</Words>
  <Application>Microsoft Office PowerPoint</Application>
  <PresentationFormat>Ευρεία οθόνη</PresentationFormat>
  <Paragraphs>53</Paragraphs>
  <Slides>12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Το πρόβλημα της μεθόδου: Από τον Ύστερο Μεσαίωνα έως την Πρώιμη Νεότερη Περίοδο</vt:lpstr>
      <vt:lpstr>Alistair Crombie (1915-1996): Οι απαρχές της πειραματικής μεθόδου στον Ύστερο Μεσαίωνα</vt:lpstr>
      <vt:lpstr>Παρουσίαση του PowerPoint</vt:lpstr>
      <vt:lpstr>Roger Bacon (1214-1292)</vt:lpstr>
      <vt:lpstr>Η πειραματική μέθοδος στην Πρώιμη Νεότερη Περίοδο</vt:lpstr>
      <vt:lpstr>Οι πολλαπλοί ρόλοι των επιστημονικών οργάνων</vt:lpstr>
      <vt:lpstr>Τα στάδια της Βακωνικής μεθόδου</vt:lpstr>
      <vt:lpstr>Παρουσίαση του PowerPoint</vt:lpstr>
      <vt:lpstr>Ο Boyle και η αντλία κενού</vt:lpstr>
      <vt:lpstr>Η νομιμοποίηση του πειράματος: Η διαμάχη Boyle-Hobbes</vt:lpstr>
      <vt:lpstr>Παρουσίαση του PowerPoint</vt:lpstr>
      <vt:lpstr>Προβλήματα της πειραματικής πρακτικής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V3.3.2 Η θεωρία της κίνησης τον 13ο και 14ο αι. -– Κινηματική</dc:title>
  <dc:creator>user</dc:creator>
  <cp:lastModifiedBy>Theodore Arabatzis</cp:lastModifiedBy>
  <cp:revision>61</cp:revision>
  <dcterms:created xsi:type="dcterms:W3CDTF">2021-07-03T10:23:13Z</dcterms:created>
  <dcterms:modified xsi:type="dcterms:W3CDTF">2023-05-16T19:25:49Z</dcterms:modified>
</cp:coreProperties>
</file>