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5"/>
  </p:notesMasterIdLst>
  <p:sldIdLst>
    <p:sldId id="430" r:id="rId2"/>
    <p:sldId id="432" r:id="rId3"/>
    <p:sldId id="436" r:id="rId4"/>
  </p:sldIdLst>
  <p:sldSz cx="9144000" cy="6858000" type="screen4x3"/>
  <p:notesSz cx="7104063" cy="10234613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EFBBC"/>
    <a:srgbClr val="FF0066"/>
    <a:srgbClr val="008000"/>
    <a:srgbClr val="FEFCD6"/>
    <a:srgbClr val="F6EAA4"/>
    <a:srgbClr val="DEED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Χωρίς στυλ, χωρίς πλέγμα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Χωρίς στυλ, πλέγμα πίνακα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Φωτεινό στυλ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Φωτεινό στυλ 3 - Έμφαση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96" autoAdjust="0"/>
    <p:restoredTop sz="86364" autoAdjust="0"/>
  </p:normalViewPr>
  <p:slideViewPr>
    <p:cSldViewPr>
      <p:cViewPr varScale="1">
        <p:scale>
          <a:sx n="107" d="100"/>
          <a:sy n="107" d="100"/>
        </p:scale>
        <p:origin x="186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1471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E36781EA-B333-4FD5-9A4F-8EC65486C191}" type="datetimeFigureOut">
              <a:rPr lang="el-GR"/>
              <a:pPr>
                <a:defRPr/>
              </a:pPr>
              <a:t>25/4/2023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995363" y="768350"/>
            <a:ext cx="5113337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pPr lvl="0"/>
            <a:endParaRPr lang="el-GR" noProof="0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el-GR" noProof="0"/>
              <a:t>Στυλ υποδείγματος κειμένου</a:t>
            </a:r>
          </a:p>
          <a:p>
            <a:pPr lvl="1"/>
            <a:r>
              <a:rPr lang="el-GR" noProof="0"/>
              <a:t>Δεύτερου επιπέδου</a:t>
            </a:r>
          </a:p>
          <a:p>
            <a:pPr lvl="2"/>
            <a:r>
              <a:rPr lang="el-GR" noProof="0"/>
              <a:t>Τρίτου επιπέδου</a:t>
            </a:r>
          </a:p>
          <a:p>
            <a:pPr lvl="3"/>
            <a:r>
              <a:rPr lang="el-GR" noProof="0"/>
              <a:t>Τέταρτου επιπέδου</a:t>
            </a:r>
          </a:p>
          <a:p>
            <a:pPr lvl="4"/>
            <a:r>
              <a:rPr lang="el-GR" noProof="0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4023992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FDD19745-C737-4AA5-8EA3-5966D62B80B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965609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Ορθογώνιο 4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Ορθογώνιο 5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Ορθογώνιο 6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Ορθογώνιο 9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11" name="Στρογγυλεμένο ορθογώνιο 10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12" name="Στρογγυλεμένο ορθογώνιο 11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Ορθογώνιο 12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Ορθογώνιο 13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Ορθογώνιο 14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Ορθογώνιο 15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l-GR"/>
              <a:t>Στυλ κύριου υπότιτλου</a:t>
            </a:r>
            <a:endParaRPr lang="en-US"/>
          </a:p>
        </p:txBody>
      </p:sp>
      <p:sp>
        <p:nvSpPr>
          <p:cNvPr id="17" name="Θέση ημερομηνίας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DA6FC-D3FE-4C26-A59B-4EDD7D84B490}" type="datetimeFigureOut">
              <a:rPr lang="el-GR"/>
              <a:pPr>
                <a:defRPr/>
              </a:pPr>
              <a:t>25/4/2023</a:t>
            </a:fld>
            <a:endParaRPr lang="el-GR"/>
          </a:p>
        </p:txBody>
      </p:sp>
      <p:sp>
        <p:nvSpPr>
          <p:cNvPr id="18" name="Θέση υποσέλιδου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68430F4-2A7E-44E7-B502-1F5AD8728FB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07975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Θέση ημερομηνίας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7A8A78-1DBA-4150-9C36-BB36C80D16F3}" type="datetimeFigureOut">
              <a:rPr lang="el-GR"/>
              <a:pPr>
                <a:defRPr/>
              </a:pPr>
              <a:t>25/4/2023</a:t>
            </a:fld>
            <a:endParaRPr lang="el-GR"/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027E32-7E10-4E1D-B2C6-9E80CF0F3E7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70736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Θέση ημερομηνίας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F91B00-80EA-45B1-8C36-2A64CAB41B5C}" type="datetimeFigureOut">
              <a:rPr lang="el-GR"/>
              <a:pPr>
                <a:defRPr/>
              </a:pPr>
              <a:t>25/4/2023</a:t>
            </a:fld>
            <a:endParaRPr lang="el-GR"/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8E1F00-51C0-457A-98E4-43BB590DC83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36103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Θέση ημερομηνίας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85DF2-AD0B-40FA-B45E-94E22242315E}" type="datetimeFigureOut">
              <a:rPr lang="el-GR"/>
              <a:pPr>
                <a:defRPr/>
              </a:pPr>
              <a:t>25/4/2023</a:t>
            </a:fld>
            <a:endParaRPr lang="el-GR"/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19F4E6-E3F6-45BD-9543-1FB48F31B54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30280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6958B1-14EE-4B4D-B998-8D61A1597060}" type="datetimeFigureOut">
              <a:rPr lang="el-GR"/>
              <a:pPr>
                <a:defRPr/>
              </a:pPr>
              <a:t>25/4/2023</a:t>
            </a:fld>
            <a:endParaRPr lang="el-GR"/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C9CF90-658B-4FF7-BFC2-D56405803DA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95500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CEFE00-E9BB-46B6-BCF9-EEACCEFBF1B6}" type="datetimeFigureOut">
              <a:rPr lang="el-GR"/>
              <a:pPr>
                <a:defRPr/>
              </a:pPr>
              <a:t>25/4/2023</a:t>
            </a:fld>
            <a:endParaRPr lang="el-GR"/>
          </a:p>
        </p:txBody>
      </p:sp>
      <p:sp>
        <p:nvSpPr>
          <p:cNvPr id="6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4F439-29F6-4917-B2AE-871E922854E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0734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7" name="Θέση ημερομηνίας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A662C66-013C-434A-982A-0A3300336132}" type="datetimeFigureOut">
              <a:rPr lang="el-GR"/>
              <a:pPr>
                <a:defRPr/>
              </a:pPr>
              <a:t>25/4/2023</a:t>
            </a:fld>
            <a:endParaRPr lang="el-GR"/>
          </a:p>
        </p:txBody>
      </p:sp>
      <p:sp>
        <p:nvSpPr>
          <p:cNvPr id="8" name="Θέση αριθμού διαφάνειας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3F00C4F-5DE7-4EBD-90D1-A810520F856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  <p:sp>
        <p:nvSpPr>
          <p:cNvPr id="9" name="Θέση υποσέλιδου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61878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C7D98-D306-40C9-8051-D0E5BC98FF7C}" type="datetimeFigureOut">
              <a:rPr lang="el-GR"/>
              <a:pPr>
                <a:defRPr/>
              </a:pPr>
              <a:t>25/4/2023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980C97-214D-45BA-8E62-4E80636C5F8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81852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8D343-BC26-4280-A02E-99FA24B70515}" type="datetimeFigureOut">
              <a:rPr lang="el-GR"/>
              <a:pPr>
                <a:defRPr/>
              </a:pPr>
              <a:t>25/4/2023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15B30A-8BE7-4553-92A4-7550E5AE552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30447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A79992-58C7-4717-B937-9A5474E7A15C}" type="datetimeFigureOut">
              <a:rPr lang="el-GR"/>
              <a:pPr>
                <a:defRPr/>
              </a:pPr>
              <a:t>25/4/2023</a:t>
            </a:fld>
            <a:endParaRPr lang="el-GR"/>
          </a:p>
        </p:txBody>
      </p:sp>
      <p:sp>
        <p:nvSpPr>
          <p:cNvPr id="6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E1C1F1-9BDF-457D-BE5F-2EC55E3B171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2250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l-GR" noProof="0"/>
              <a:t>Κάντε κλικ στο εικονίδιο για να προσθέσετε μια εικόνα</a:t>
            </a:r>
            <a:endParaRPr lang="en-US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0DF7F-1427-4BE3-8800-F3ECF762D13A}" type="datetimeFigureOut">
              <a:rPr lang="el-GR"/>
              <a:pPr>
                <a:defRPr/>
              </a:pPr>
              <a:t>25/4/2023</a:t>
            </a:fld>
            <a:endParaRPr lang="el-GR"/>
          </a:p>
        </p:txBody>
      </p:sp>
      <p:sp>
        <p:nvSpPr>
          <p:cNvPr id="6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544A3-1ABD-4B84-BBA7-F897D58CD8F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58972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Ορθογώνιο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" name="Ορθογώνιο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Ορθογώνιο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Ορθογώνιο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" name="Ορθογώνιο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33" name="Στρογγυλεμένο ορθογώνιο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34" name="Στρογγυλεμένο ορθογώνιο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5" name="Ορθογώνιο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6" name="Ορθογώνιο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7" name="Ορθογώνιο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" name="Ορθογώνιο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9" name="Ορθογώνιο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0" name="Ορθογώνιο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039" name="Θέση τίτλου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1040" name="Θέση κειμένου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  <a:cs typeface="Arial" charset="0"/>
              </a:defRPr>
            </a:lvl1pPr>
          </a:lstStyle>
          <a:p>
            <a:pPr>
              <a:defRPr/>
            </a:pPr>
            <a:fld id="{B9BD1F26-7069-4A47-A9A0-6A9BEAC3CE68}" type="datetimeFigureOut">
              <a:rPr lang="el-GR"/>
              <a:pPr>
                <a:defRPr/>
              </a:pPr>
              <a:t>25/4/2023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fld id="{42AB2B60-1D6A-4FB6-892A-F1CBFB69E9D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45" r:id="rId2"/>
    <p:sldLayoutId id="2147483846" r:id="rId3"/>
    <p:sldLayoutId id="2147483847" r:id="rId4"/>
    <p:sldLayoutId id="2147483854" r:id="rId5"/>
    <p:sldLayoutId id="2147483855" r:id="rId6"/>
    <p:sldLayoutId id="2147483848" r:id="rId7"/>
    <p:sldLayoutId id="2147483849" r:id="rId8"/>
    <p:sldLayoutId id="2147483850" r:id="rId9"/>
    <p:sldLayoutId id="2147483851" r:id="rId10"/>
    <p:sldLayoutId id="214748385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Τίτλος 1"/>
          <p:cNvSpPr>
            <a:spLocks noGrp="1"/>
          </p:cNvSpPr>
          <p:nvPr>
            <p:ph type="title"/>
          </p:nvPr>
        </p:nvSpPr>
        <p:spPr>
          <a:xfrm>
            <a:off x="0" y="620688"/>
            <a:ext cx="9144000" cy="504055"/>
          </a:xfrm>
        </p:spPr>
        <p:txBody>
          <a:bodyPr>
            <a:noAutofit/>
          </a:bodyPr>
          <a:lstStyle/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l-GR" sz="2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Παράμετροι μελέτης της Δίκης του Γαλιλαίου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23528" y="1268760"/>
            <a:ext cx="8568952" cy="5400600"/>
          </a:xfrm>
        </p:spPr>
        <p:txBody>
          <a:bodyPr>
            <a:normAutofit fontScale="92500" lnSpcReduction="20000"/>
          </a:bodyPr>
          <a:lstStyle/>
          <a:p>
            <a:pPr marL="360363" indent="-277813" eaLnBrk="1" fontAlgn="auto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Σύγκρουση Καθολικισμού-Προτεσταντισμού</a:t>
            </a:r>
          </a:p>
          <a:p>
            <a:pPr marL="652463" lvl="1" indent="-277813" eaLnBrk="1" fontAlgn="auto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Μεταρρύθμιση(1517) -Αντιμεταρρύθμιση </a:t>
            </a:r>
          </a:p>
          <a:p>
            <a:pPr marL="652463" lvl="1" indent="-277813" eaLnBrk="1" fontAlgn="auto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Τριακονταετής πόλεμος (1618-1648)</a:t>
            </a:r>
          </a:p>
          <a:p>
            <a:pPr marL="652463" lvl="1" indent="-277813" eaLnBrk="1" fontAlgn="auto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60363" indent="-277813" eaLnBrk="1" fontAlgn="auto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Θεσμός της Καθολικής Εκκλησίας</a:t>
            </a:r>
          </a:p>
          <a:p>
            <a:pPr marL="652463" lvl="1" indent="-277813" eaLnBrk="1" fontAlgn="auto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Συγκρότηση της Ιεράς Εξέτασης</a:t>
            </a:r>
          </a:p>
          <a:p>
            <a:pPr marL="652463" lvl="1" indent="-277813" eaLnBrk="1" fontAlgn="auto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Θεολογικό-Νομικό σκέλος: Δίκαιο της Εκκλησίας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652463" lvl="1" indent="-277813" eaLnBrk="1" fontAlgn="auto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Ακολουθήθηκαν οι κανόνες;</a:t>
            </a:r>
          </a:p>
          <a:p>
            <a:pPr marL="652463" lvl="1" indent="-277813" eaLnBrk="1" fontAlgn="auto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l-GR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60363" indent="-277813" eaLnBrk="1" fontAlgn="auto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Ερμηνεία των Γραφών </a:t>
            </a:r>
          </a:p>
          <a:p>
            <a:pPr marL="652463" lvl="1" indent="-277813" eaLnBrk="1" fontAlgn="auto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Πώς ερμηνεύονται οι Γραφές</a:t>
            </a:r>
          </a:p>
          <a:p>
            <a:pPr marL="652463" lvl="1" indent="-277813" eaLnBrk="1" fontAlgn="auto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Ποιος δικαιούται να τις ερμηνεύει</a:t>
            </a:r>
          </a:p>
          <a:p>
            <a:pPr marL="360363" indent="-277813" eaLnBrk="1" fontAlgn="auto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l-GR" sz="1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60363" indent="-277813" eaLnBrk="1" fontAlgn="auto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Δίκτυα συμμαχιών και αντιπαλότητες</a:t>
            </a:r>
          </a:p>
          <a:p>
            <a:pPr marL="360363" indent="-277813" eaLnBrk="1" fontAlgn="auto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l-GR" sz="1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60363" indent="-277813" eaLnBrk="1" fontAlgn="auto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Ιδιοσυγκρασία</a:t>
            </a:r>
          </a:p>
          <a:p>
            <a:pPr marL="360363" indent="-277813" eaLnBrk="1" fontAlgn="auto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l-GR" sz="1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60363" indent="-277813" eaLnBrk="1" fontAlgn="auto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1800" dirty="0">
                <a:solidFill>
                  <a:srgbClr val="C00000"/>
                </a:solidFill>
              </a:rPr>
              <a:t>Διαμάχη Επιστήμης και Θρησκείας?</a:t>
            </a:r>
          </a:p>
          <a:p>
            <a:pPr marL="360363" indent="-277813" eaLnBrk="1" fontAlgn="auto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l-GR" sz="1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60363" indent="-277813" eaLnBrk="1" fontAlgn="auto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l-GR" sz="1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60363" indent="-277813" eaLnBrk="1" fontAlgn="auto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1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Τίτλος 1"/>
          <p:cNvSpPr>
            <a:spLocks noGrp="1"/>
          </p:cNvSpPr>
          <p:nvPr>
            <p:ph type="title"/>
          </p:nvPr>
        </p:nvSpPr>
        <p:spPr>
          <a:xfrm>
            <a:off x="0" y="620688"/>
            <a:ext cx="9144000" cy="504055"/>
          </a:xfrm>
        </p:spPr>
        <p:txBody>
          <a:bodyPr>
            <a:noAutofit/>
          </a:bodyPr>
          <a:lstStyle/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l-GR" sz="2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Σχέση Επιστήμης και Θρησκείας</a:t>
            </a:r>
            <a:r>
              <a:rPr lang="en-US" sz="2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br>
              <a:rPr lang="el-GR" sz="2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</a:br>
            <a:r>
              <a:rPr lang="el-GR" sz="2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στην Ιστοριογραφία της Ιστορίας της Επιστήμης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23528" y="1268760"/>
            <a:ext cx="8568952" cy="5400600"/>
          </a:xfrm>
        </p:spPr>
        <p:txBody>
          <a:bodyPr>
            <a:normAutofit fontScale="92500"/>
          </a:bodyPr>
          <a:lstStyle/>
          <a:p>
            <a:pPr marL="360363" indent="-277813" eaLnBrk="1" fontAlgn="auto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1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Θέση περί διαμάχης επιστήμης και θρησκείας (</a:t>
            </a:r>
            <a:r>
              <a:rPr lang="en-US" sz="1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conflict thesis)</a:t>
            </a:r>
            <a:endParaRPr lang="el-GR" sz="1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652463" lvl="1" indent="-277813" eaLnBrk="1" fontAlgn="auto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Draper, Tyndall, White</a:t>
            </a:r>
          </a:p>
          <a:p>
            <a:pPr marL="652463" lvl="1" indent="-277813" eaLnBrk="1" fontAlgn="auto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Ζητήματα διαμάχης (επιστημονικές θεωρίες, μεθοδολογικά, ηθικά, ιδεολογικά) </a:t>
            </a:r>
          </a:p>
          <a:p>
            <a:pPr marL="652463" lvl="1" indent="-277813" eaLnBrk="1" fontAlgn="auto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Κυριότερα επεισόδια στην ιστορία των επιστημών: Μεσαίωνας, Γαλιλαίος, Γεωλογία, Δαρβίνος</a:t>
            </a:r>
          </a:p>
          <a:p>
            <a:pPr marL="652463" lvl="1" indent="-277813" eaLnBrk="1" fontAlgn="auto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60363" indent="-277813" eaLnBrk="1" fontAlgn="auto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1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Θέση περί αρμονίας επιστήμης και θρησκείας (</a:t>
            </a:r>
            <a:r>
              <a:rPr lang="en-US" sz="1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harmony thesis)</a:t>
            </a:r>
            <a:endParaRPr lang="el-GR" sz="1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652463" lvl="1" indent="-277813" eaLnBrk="1" fontAlgn="auto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Φυσική θεολογία</a:t>
            </a:r>
          </a:p>
          <a:p>
            <a:pPr marL="652463" lvl="1" indent="-277813" eaLnBrk="1" fontAlgn="auto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Merton thesis – </a:t>
            </a:r>
            <a:r>
              <a:rPr lang="el-GR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Πουριτανισμός και Επιστήμη</a:t>
            </a:r>
          </a:p>
          <a:p>
            <a:pPr marL="652463" lvl="1" indent="-277813" eaLnBrk="1" fontAlgn="auto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Τα θεμέλια της νεότερης επιστήμης βρίσκονται στην μεσαιωνική θεολογία (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Whitehead)</a:t>
            </a:r>
            <a:r>
              <a:rPr lang="el-GR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/ στον καλβινισμό (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Hooykaas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)/ </a:t>
            </a:r>
            <a:r>
              <a:rPr lang="el-GR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στο </a:t>
            </a:r>
            <a:r>
              <a:rPr lang="el-GR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ιουδαιοχριστιανικό</a:t>
            </a:r>
            <a:r>
              <a:rPr lang="el-GR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πλαίσιο (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Jaki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)</a:t>
            </a:r>
          </a:p>
          <a:p>
            <a:pPr marL="652463" lvl="1" indent="-277813" eaLnBrk="1" fontAlgn="auto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l-GR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60363" indent="-277813" eaLnBrk="1" fontAlgn="auto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1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Θέση περί συμπληρωματικότητας </a:t>
            </a:r>
          </a:p>
          <a:p>
            <a:pPr marL="652463" lvl="1" indent="-277813" eaLnBrk="1" fontAlgn="auto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Επιστήμη και θρησκεία ασχολούνται με διαφορετικές σφαίρες της ανθρώπινης δραστηριότητας και λειτουργούν συμπληρωματικά 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652463" lvl="1" indent="-277813" eaLnBrk="1" fontAlgn="auto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l-GR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60363" indent="-277813" eaLnBrk="1" fontAlgn="auto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1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Θέση περί πολυπλοκότητας σχέσης επιστήμης </a:t>
            </a:r>
            <a:r>
              <a:rPr lang="en-US" sz="1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&amp;</a:t>
            </a:r>
            <a:r>
              <a:rPr lang="el-GR" sz="1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θρησκείας (</a:t>
            </a:r>
            <a:r>
              <a:rPr lang="en-US" sz="1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complexity thesis)</a:t>
            </a:r>
          </a:p>
          <a:p>
            <a:pPr marL="360363" indent="-277813" eaLnBrk="1" fontAlgn="auto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l-GR" sz="1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60363" indent="-277813" eaLnBrk="1" fontAlgn="auto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l-GR" sz="1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60363" indent="-277813" eaLnBrk="1" fontAlgn="auto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l-GR" sz="1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60363" indent="-277813" eaLnBrk="1" fontAlgn="auto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l-GR" sz="1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60363" indent="-277813" eaLnBrk="1" fontAlgn="auto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l-GR" sz="1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60363" indent="-277813" eaLnBrk="1" fontAlgn="auto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1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Τίτλος 1"/>
          <p:cNvSpPr>
            <a:spLocks noGrp="1"/>
          </p:cNvSpPr>
          <p:nvPr>
            <p:ph type="title"/>
          </p:nvPr>
        </p:nvSpPr>
        <p:spPr>
          <a:xfrm>
            <a:off x="0" y="620688"/>
            <a:ext cx="9144000" cy="504055"/>
          </a:xfrm>
        </p:spPr>
        <p:txBody>
          <a:bodyPr>
            <a:noAutofit/>
          </a:bodyPr>
          <a:lstStyle/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l-GR" sz="2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Θέση περί πολυπλοκότητας στη σχέση Επιστήμης και Θρησκείας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23528" y="1268760"/>
            <a:ext cx="8568952" cy="5400600"/>
          </a:xfrm>
        </p:spPr>
        <p:txBody>
          <a:bodyPr>
            <a:normAutofit/>
          </a:bodyPr>
          <a:lstStyle/>
          <a:p>
            <a:pPr marL="360363" indent="-277813" eaLnBrk="1" fontAlgn="auto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l-GR" sz="1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60363" indent="-277813" eaLnBrk="1" fontAlgn="auto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None/>
              <a:defRPr/>
            </a:pPr>
            <a:r>
              <a:rPr lang="el-GR" sz="1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Βασικά σημεία</a:t>
            </a:r>
          </a:p>
          <a:p>
            <a:pPr marL="442913" lvl="1" indent="-265113" eaLnBrk="1" fontAlgn="auto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17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Απλοϊκές οι παλαιότερες προσεγγίσεις: δεν υπάρχει άχρονη και εγγενής σχέση  μεταξύ  επιστήμης και θρησκείας</a:t>
            </a:r>
          </a:p>
          <a:p>
            <a:pPr marL="442913" lvl="1" indent="-265113" eaLnBrk="1" fontAlgn="auto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17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Πολυσημία εννοιών επιστήμης και θρησκείας</a:t>
            </a:r>
          </a:p>
          <a:p>
            <a:pPr marL="442913" lvl="1" indent="-265113" eaLnBrk="1" fontAlgn="auto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17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Επιστήμη και θρησκεία ως ιστορικά φαινόμενα</a:t>
            </a:r>
          </a:p>
          <a:p>
            <a:pPr marL="442913" lvl="1" indent="-265113" eaLnBrk="1" fontAlgn="auto" hangingPunct="1"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17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Έμφαση στο κοινωνικό και πολιτισμικό πλαίσιο</a:t>
            </a:r>
          </a:p>
          <a:p>
            <a:pPr marL="442913" lvl="1" indent="-265113" eaLnBrk="1" fontAlgn="auto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17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Ιστορικοποίηση</a:t>
            </a:r>
            <a:r>
              <a:rPr lang="el-GR" sz="17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της θέσης περί διαμάχης</a:t>
            </a:r>
          </a:p>
          <a:p>
            <a:pPr marL="442913" lvl="1" indent="-265113" eaLnBrk="1" fontAlgn="auto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17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Ανθρώπινος παράγοντας</a:t>
            </a:r>
          </a:p>
          <a:p>
            <a:pPr marL="442913" lvl="1" indent="-265113" eaLnBrk="1" fontAlgn="auto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17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Ρητορική</a:t>
            </a:r>
          </a:p>
          <a:p>
            <a:pPr marL="723900" lvl="2" indent="-192088" eaLnBrk="1" fontAlgn="auto" hangingPunct="1"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l-GR" sz="1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στικό">
  <a:themeElements>
    <a:clrScheme name="Τήξη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Χαρτί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Αστικό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6859</TotalTime>
  <Words>230</Words>
  <Application>Microsoft Office PowerPoint</Application>
  <PresentationFormat>Προβολή στην οθόνη (4:3)</PresentationFormat>
  <Paragraphs>49</Paragraphs>
  <Slides>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10" baseType="lpstr">
      <vt:lpstr>Calibri</vt:lpstr>
      <vt:lpstr>Constantia</vt:lpstr>
      <vt:lpstr>Georgia</vt:lpstr>
      <vt:lpstr>Trebuchet MS</vt:lpstr>
      <vt:lpstr>Wingdings</vt:lpstr>
      <vt:lpstr>Wingdings 2</vt:lpstr>
      <vt:lpstr>Αστικό</vt:lpstr>
      <vt:lpstr>Παράμετροι μελέτης της Δίκης του Γαλιλαίου</vt:lpstr>
      <vt:lpstr>Σχέση Επιστήμης και Θρησκείας  στην Ιστοριογραφία της Ιστορίας της Επιστήμης </vt:lpstr>
      <vt:lpstr>Θέση περί πολυπλοκότητας στη σχέση Επιστήμης και Θρησκείας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ΕΠΟ31 Οι επιστήμες της Φύσης και του Ανθρώπου στην Ευρώπη</dc:title>
  <dc:creator>Eirini</dc:creator>
  <cp:lastModifiedBy>Theodore Arabatzis</cp:lastModifiedBy>
  <cp:revision>542</cp:revision>
  <dcterms:created xsi:type="dcterms:W3CDTF">2013-10-12T07:00:08Z</dcterms:created>
  <dcterms:modified xsi:type="dcterms:W3CDTF">2023-04-25T18:33:48Z</dcterms:modified>
</cp:coreProperties>
</file>