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10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10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11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3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45" name="Bowl with salmon cakes, salad and houmo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4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5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oumo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7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2"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9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Ντάνιελ Ζήκα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Ντάνιελ Ζήκας</a:t>
            </a:r>
          </a:p>
        </p:txBody>
      </p:sp>
      <p:sp>
        <p:nvSpPr>
          <p:cNvPr id="172" name="Conceptual Foundations of Evolutionary Psychology"/>
          <p:cNvSpPr txBox="1"/>
          <p:nvPr>
            <p:ph type="ctrTitle"/>
          </p:nvPr>
        </p:nvSpPr>
        <p:spPr>
          <a:prstGeom prst="rect">
            <a:avLst/>
          </a:prstGeom>
        </p:spPr>
        <p:txBody>
          <a:bodyPr/>
          <a:lstStyle>
            <a:lvl1pPr defTabSz="12700">
              <a:lnSpc>
                <a:spcPct val="10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900">
                <a:latin typeface="Helvetica"/>
                <a:ea typeface="Helvetica"/>
                <a:cs typeface="Helvetica"/>
                <a:sym typeface="Helvetica"/>
              </a:defRPr>
            </a:lvl1pPr>
          </a:lstStyle>
          <a:p>
            <a:pPr/>
            <a:r>
              <a:t>Conceptual Foundations of Evolutionary Psychology</a:t>
            </a:r>
          </a:p>
        </p:txBody>
      </p:sp>
      <p:sp>
        <p:nvSpPr>
          <p:cNvPr id="173" name="JOHN TOOBY and LEDA COSMIDES"/>
          <p:cNvSpPr txBox="1"/>
          <p:nvPr>
            <p:ph type="subTitle" sz="quarter" idx="1"/>
          </p:nvPr>
        </p:nvSpPr>
        <p:spPr>
          <a:prstGeom prst="rect">
            <a:avLst/>
          </a:prstGeom>
        </p:spPr>
        <p:txBody>
          <a:bodyPr/>
          <a:lstStyle>
            <a:lvl1pPr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100">
                <a:latin typeface="Helvetica"/>
                <a:ea typeface="Helvetica"/>
                <a:cs typeface="Helvetica"/>
                <a:sym typeface="Helvetica"/>
              </a:defRPr>
            </a:lvl1pPr>
          </a:lstStyle>
          <a:p>
            <a:pPr/>
            <a:r>
              <a:t>JOHN TOOBY and LEDA COSMIDES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08" name="ΤΟ ΠΕΡΙΒΑΛΛΟΝ ΤΗΣ ΕΞΕΛΙΚΤΙΚΗΣ ΠΡΟΣΑΡΜΟΣΤΙΚΟΤΗΤΑΣ (ΠΕ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784225">
              <a:defRPr sz="5225"/>
            </a:lvl1pPr>
          </a:lstStyle>
          <a:p>
            <a:pPr/>
            <a:r>
              <a:t>ΤΟ ΠΕΡΙΒΑΛΛΟΝ ΤΗΣ ΕΞΕΛΙΚΤΙΚΗΣ ΠΡΟΣΑΡΜΟΣΤΙΚΟΤΗΤΑΣ (ΠΕΣ)</a:t>
            </a:r>
          </a:p>
        </p:txBody>
      </p:sp>
      <p:sp>
        <p:nvSpPr>
          <p:cNvPr id="209" name="ΠΕΣ = τα προβλήματα των κυνηγών-τροφοσυλλεκτών και τις συνθήκες υπό τις οποίες τα έλυναν (συμπεριλαμβνομένου και του αναπτυξιακού περιβάλλοντος)…"/>
          <p:cNvSpPr txBox="1"/>
          <p:nvPr>
            <p:ph type="body" idx="1"/>
          </p:nvPr>
        </p:nvSpPr>
        <p:spPr>
          <a:prstGeom prst="rect">
            <a:avLst/>
          </a:prstGeom>
        </p:spPr>
        <p:txBody>
          <a:bodyPr/>
          <a:lstStyle/>
          <a:p>
            <a:pPr marL="0" indent="0">
              <a:buSzTx/>
              <a:buNone/>
            </a:pPr>
            <a:r>
              <a:t>ΠΕΣ = τα προβλήματα των κυνηγών-τροφοσυλλεκτών και τις συνθήκες υπό τις οποίες τα έλυναν (συμπεριλαμβνομένου και του αναπτυξιακού περιβάλλοντος)</a:t>
            </a:r>
          </a:p>
          <a:p>
            <a:pPr marL="0" indent="0">
              <a:buSzTx/>
              <a:buNone/>
            </a:pPr>
            <a:r>
              <a:t>Παρότι τα ανθρωποειδή πρωτοεμφανίστηκαν στην αφρικανική σαβάνα το ΠΕΣ δεν είναι ένας συγκεκριμένος τόπος και χώρος.</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12" name="ΓΝΩΡΙΖΟΝΤΑΣ ΤΟ ΠΑΡΕΛΘΟΝ"/>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ΓΝΩΡΙΖΟΝΤΑΣ ΤΟ ΠΑΡΕΛΘΟΝ</a:t>
            </a:r>
          </a:p>
        </p:txBody>
      </p:sp>
      <p:sp>
        <p:nvSpPr>
          <p:cNvPr id="213" name="Δεν έχουμε απολιθώματα συμπεριφοράς.…"/>
          <p:cNvSpPr txBox="1"/>
          <p:nvPr>
            <p:ph type="body" idx="1"/>
          </p:nvPr>
        </p:nvSpPr>
        <p:spPr>
          <a:prstGeom prst="rect">
            <a:avLst/>
          </a:prstGeom>
        </p:spPr>
        <p:txBody>
          <a:bodyPr/>
          <a:lstStyle/>
          <a:p>
            <a:pPr marL="0" indent="0">
              <a:buSzTx/>
              <a:buNone/>
            </a:pPr>
            <a:r>
              <a:t>Δεν έχουμε απολιθώματα συμπεριφοράς. </a:t>
            </a:r>
          </a:p>
          <a:p>
            <a:pPr marL="0" indent="0">
              <a:buSzTx/>
              <a:buNone/>
            </a:pPr>
            <a:r>
              <a:t>Όλο το πεδίο βασίζεται σε υποθέσεις και εικασίες. </a:t>
            </a:r>
          </a:p>
          <a:p>
            <a:pPr marL="0" indent="0">
              <a:buSzTx/>
              <a:buNone/>
            </a:pPr>
            <a:r>
              <a:t>Παρόλα αυτά ξέρουμε πολλά για τον προγονικό μας κόσμο που είναι ίδια με το τώρα. (π.χ. Νόμοι της φύσης)</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16" name="Η ΨΥΧΟΛΟΓΙΑ ΕΙΝΑΙ Η ΑΝΤΙΣΤΡΟΦΗ ΜΗΧΑΝΙΚΗ"/>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Η ΨΥΧΟΛΟΓΙΑ ΕΙΝΑΙ Η ΑΝΤΙΣΤΡΟΦΗ ΜΗΧΑΝΙΚΗ</a:t>
            </a:r>
          </a:p>
        </p:txBody>
      </p:sp>
      <p:sp>
        <p:nvSpPr>
          <p:cNvPr id="217" name="Οι ψυχολόγοι είναι μηχανικοί που δουλεύουν αντίστροφα.…"/>
          <p:cNvSpPr txBox="1"/>
          <p:nvPr>
            <p:ph type="body" idx="1"/>
          </p:nvPr>
        </p:nvSpPr>
        <p:spPr>
          <a:prstGeom prst="rect">
            <a:avLst/>
          </a:prstGeom>
        </p:spPr>
        <p:txBody>
          <a:bodyPr/>
          <a:lstStyle/>
          <a:p>
            <a:pPr marL="0" indent="0">
              <a:buSzTx/>
              <a:buNone/>
            </a:pPr>
            <a:r>
              <a:t>Οι ψυχολόγοι είναι μηχανικοί που δουλεύουν αντίστροφα. </a:t>
            </a:r>
          </a:p>
          <a:p>
            <a:pPr marL="0" indent="0">
              <a:buSzTx/>
              <a:buNone/>
            </a:pPr>
            <a:r>
              <a:t>Η ανθρώπινη νευρωνική αρχιτεκτονική είναι ένα περίπλοκο λειτουργικό σύστημα που αποτελείται από προγράμματα σχεδιασμένα μηχανικά από τη φυσική επιλογή να λύνουν συγκεκριμένα προσαρμοστικά προβλήματα</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20" name="ΠΟΛΛΕΣ ΙΔΙΟΤΗΤΕΣ ΤΩΝ ΟΡΓΑΝΙΣΜΩΝ ΔΕΝ ΕΙΝΑΙ ΠΡΟΣΑΡΜΟΓΕ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792479">
              <a:defRPr sz="5280"/>
            </a:lvl1pPr>
          </a:lstStyle>
          <a:p>
            <a:pPr/>
            <a:r>
              <a:t>ΠΟΛΛΕΣ ΙΔΙΟΤΗΤΕΣ ΤΩΝ ΟΡΓΑΝΙΣΜΩΝ ΔΕΝ ΕΙΝΑΙ ΠΡΟΣΑΡΜΟΓΕΣ</a:t>
            </a:r>
          </a:p>
        </p:txBody>
      </p:sp>
      <p:sp>
        <p:nvSpPr>
          <p:cNvPr id="221" name="Το διαγενεαλογικό σχέδιο ενός οργανισμού:…"/>
          <p:cNvSpPr txBox="1"/>
          <p:nvPr>
            <p:ph type="body" idx="1"/>
          </p:nvPr>
        </p:nvSpPr>
        <p:spPr>
          <a:prstGeom prst="rect">
            <a:avLst/>
          </a:prstGeom>
        </p:spPr>
        <p:txBody>
          <a:bodyPr/>
          <a:lstStyle/>
          <a:p>
            <a:pPr marL="0" indent="0">
              <a:buSzTx/>
              <a:buNone/>
            </a:pPr>
            <a:r>
              <a:t>Το διαγενεαλογικό σχέδιο ενός οργανισμού: </a:t>
            </a:r>
          </a:p>
          <a:p>
            <a:pPr marL="0" indent="0">
              <a:buSzTx/>
              <a:buNone/>
            </a:pPr>
            <a:r>
              <a:rPr b="1"/>
              <a:t>1.</a:t>
            </a:r>
            <a:r>
              <a:t>  προσαρμογές οι οποίες είναι παρούσες επειδή επιλέχθηκα</a:t>
            </a:r>
          </a:p>
          <a:p>
            <a:pPr marL="0" indent="0">
              <a:buSzTx/>
              <a:buNone/>
            </a:pPr>
            <a:r>
              <a:rPr b="1"/>
              <a:t>2.</a:t>
            </a:r>
            <a:r>
              <a:t> Παράγωγα προσαρμογών τα οποία δεν είναι τα ίδια στόχος επιλογής αλλά είναι παρόντα επειδή είναι αιτιακά συνδεδεμένα ή παραγώμενα από χαρκτηριστικά που είναι</a:t>
            </a:r>
          </a:p>
          <a:p>
            <a:pPr marL="0" indent="0">
              <a:buSzTx/>
              <a:buNone/>
            </a:pPr>
            <a:r>
              <a:rPr b="1"/>
              <a:t>3.</a:t>
            </a:r>
            <a:r>
              <a:t> Θόρυβος</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24" name="ΠΕΙΣΤΗΡΙΑ ΣΧΕΔΙΑΣΜΟΥ"/>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ΠΕΙΣΤΗΡΙΑ ΣΧΕΔΙΑΣΜΟΥ</a:t>
            </a:r>
          </a:p>
        </p:txBody>
      </p:sp>
      <p:sp>
        <p:nvSpPr>
          <p:cNvPr id="225" name="Για να καθορίσουν την προσαρμοστική λειτουργία ενός οργανισμού οι ερευνητές πρέπει να παράγουν πειστήρια μιας αρμοστικότητας ανάμεσα στο σχέδιο και την προτεινόμενη λειτουργία του.…"/>
          <p:cNvSpPr txBox="1"/>
          <p:nvPr>
            <p:ph type="body" idx="1"/>
          </p:nvPr>
        </p:nvSpPr>
        <p:spPr>
          <a:prstGeom prst="rect">
            <a:avLst/>
          </a:prstGeom>
        </p:spPr>
        <p:txBody>
          <a:bodyPr/>
          <a:lstStyle/>
          <a:p>
            <a:pPr marL="0" indent="0" defTabSz="2218888">
              <a:spcBef>
                <a:spcPts val="4000"/>
              </a:spcBef>
              <a:buSzTx/>
              <a:buNone/>
              <a:defRPr sz="4368"/>
            </a:pPr>
            <a:r>
              <a:t>Για να καθορίσουν την προσαρμοστική λειτουργία ενός οργανισμού οι ερευνητές πρέπει να παράγουν πειστήρια μιας αρμοστικότητας ανάμεσα στο σχέδιο και την προτεινόμενη λειτουργία του.</a:t>
            </a:r>
          </a:p>
          <a:p>
            <a:pPr marL="0" indent="0" defTabSz="2218888">
              <a:spcBef>
                <a:spcPts val="4000"/>
              </a:spcBef>
              <a:buSzTx/>
              <a:buNone/>
              <a:defRPr sz="4368"/>
            </a:pPr>
            <a:r>
              <a:t>Ερευνητές αναγνωρίζουν μια εκδοχή της ψυχολογικής, φυσικής ή αναπτυξιακής δομής  ενός οργανισμού (το φαινότυπό του) ως προσαρμογή εμ το να δείξουν ότι:</a:t>
            </a:r>
          </a:p>
          <a:p>
            <a:pPr marL="0" indent="0" defTabSz="2218888">
              <a:spcBef>
                <a:spcPts val="4000"/>
              </a:spcBef>
              <a:buSzTx/>
              <a:buNone/>
              <a:defRPr sz="4368"/>
            </a:pPr>
            <a:r>
              <a:rPr b="1"/>
              <a:t>1.</a:t>
            </a:r>
            <a:r>
              <a:t> Έχει πολλά σχεδιασμένα χαρακτηριστικά που είναι απίθανα πολύ καταλληλα για να λύσουν ένα προσαρμοστικό πρόβλημα</a:t>
            </a:r>
          </a:p>
          <a:p>
            <a:pPr marL="0" indent="0" defTabSz="2218888">
              <a:spcBef>
                <a:spcPts val="4000"/>
              </a:spcBef>
              <a:buSzTx/>
              <a:buNone/>
              <a:defRPr sz="4368"/>
            </a:pPr>
            <a:r>
              <a:rPr b="1"/>
              <a:t>2.</a:t>
            </a:r>
            <a:r>
              <a:t> Αυτές οι φαινοτυπικές ιδιότητες είναι απίθανο να εμφανίστηκαν από μόνες τους</a:t>
            </a:r>
          </a:p>
          <a:p>
            <a:pPr marL="0" indent="0" defTabSz="2218888">
              <a:spcBef>
                <a:spcPts val="4000"/>
              </a:spcBef>
              <a:buSzTx/>
              <a:buNone/>
              <a:defRPr sz="4368"/>
            </a:pPr>
            <a:r>
              <a:rPr b="1"/>
              <a:t>3.</a:t>
            </a:r>
            <a:r>
              <a:t> Δεν αποτελούν το παράγωγο ένος μηχανισμού  λύσης ενός διαφορετικού προσαρμοστικού προβλήματος.</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ΟΙ ΘΕΩΡΙΕΣ ΤΟΥ ΚΑΛΟΥ ΣΧΕΔΙΑΣΜΟΥ ΕΙΝΑΙ ΜΙΑ ΕΥΡΕΤΙΚΗ ΓΙΑ ΑΝΑΚΑΛΥΨΗ"/>
          <p:cNvSpPr txBox="1"/>
          <p:nvPr>
            <p:ph type="title"/>
          </p:nvPr>
        </p:nvSpPr>
        <p:spPr>
          <a:prstGeom prst="rect">
            <a:avLst/>
          </a:prstGeom>
        </p:spPr>
        <p:txBody>
          <a:bodyPr/>
          <a:lstStyle>
            <a:lvl1pPr defTabSz="1365469">
              <a:defRPr spc="-95" sz="4760"/>
            </a:lvl1pPr>
          </a:lstStyle>
          <a:p>
            <a:pPr/>
            <a:r>
              <a:t>ΟΙ ΘΕΩΡΙΕΣ ΤΟΥ ΚΑΛΟΥ ΣΧΕΔΙΑΣΜΟΥ ΕΙΝΑΙ ΜΙΑ ΕΥΡΕΤΙΚΗ ΓΙΑ ΑΝΑΚΑΛΥΨΗ </a:t>
            </a:r>
          </a:p>
        </p:txBody>
      </p:sp>
      <p:sp>
        <p:nvSpPr>
          <p:cNvPr id="228" name="Slide Subtitle"/>
          <p:cNvSpPr txBox="1"/>
          <p:nvPr>
            <p:ph type="body" idx="21"/>
          </p:nvPr>
        </p:nvSpPr>
        <p:spPr>
          <a:xfrm>
            <a:off x="1206500" y="2372962"/>
            <a:ext cx="21971000" cy="25601"/>
          </a:xfrm>
          <a:prstGeom prst="rect">
            <a:avLst/>
          </a:prstGeom>
        </p:spPr>
        <p:txBody>
          <a:bodyPr/>
          <a:lstStyle/>
          <a:p>
            <a:pPr defTabSz="330200">
              <a:defRPr sz="2200"/>
            </a:pPr>
          </a:p>
        </p:txBody>
      </p:sp>
      <p:sp>
        <p:nvSpPr>
          <p:cNvPr id="229" name="1. Ένα πρόβλημα προσαρμογής για τους προγόνους μας…"/>
          <p:cNvSpPr txBox="1"/>
          <p:nvPr>
            <p:ph type="body" idx="1"/>
          </p:nvPr>
        </p:nvSpPr>
        <p:spPr>
          <a:xfrm>
            <a:off x="1206500" y="2782173"/>
            <a:ext cx="21971000" cy="9722343"/>
          </a:xfrm>
          <a:prstGeom prst="rect">
            <a:avLst/>
          </a:prstGeom>
        </p:spPr>
        <p:txBody>
          <a:bodyPr/>
          <a:lstStyle/>
          <a:p>
            <a:pPr marL="0" indent="0">
              <a:buSzTx/>
              <a:buNone/>
            </a:pPr>
            <a:r>
              <a:rPr b="1"/>
              <a:t>1.</a:t>
            </a:r>
            <a:r>
              <a:t> Ένα πρόβλημα προσαρμογής για τους προγόνους μας</a:t>
            </a:r>
          </a:p>
          <a:p>
            <a:pPr marL="0" indent="0">
              <a:buSzTx/>
              <a:buNone/>
            </a:pPr>
            <a:r>
              <a:rPr b="1"/>
              <a:t>2.</a:t>
            </a:r>
            <a:r>
              <a:t> Πληροφορίες διαθέσιμες στο προγονικό περιβάλλον για τη λύση του</a:t>
            </a:r>
          </a:p>
          <a:p>
            <a:pPr marL="0" indent="0">
              <a:buSzTx/>
              <a:buNone/>
            </a:pPr>
            <a:r>
              <a:rPr b="1"/>
              <a:t>3.</a:t>
            </a:r>
            <a:r>
              <a:t> Από το μοντέλο του προβλήματος ο ερευνητής θα φτιάξει μαι ανάλυση εργασίας του είδους των υπολογισμών που χρειάζονται για τη λύση του</a:t>
            </a:r>
          </a:p>
          <a:p>
            <a:pPr marL="0" indent="0">
              <a:buSzTx/>
              <a:buNone/>
            </a:pPr>
            <a:r>
              <a:rPr b="1"/>
              <a:t>4.</a:t>
            </a:r>
            <a:r>
              <a:t> Τι είδους προγράμματα θα μπορούσαν να έχουν εξελιχθεί</a:t>
            </a:r>
          </a:p>
          <a:p>
            <a:pPr marL="0" indent="0">
              <a:buSzTx/>
              <a:buNone/>
            </a:pPr>
            <a:r>
              <a:rPr b="1"/>
              <a:t>5.</a:t>
            </a:r>
            <a:r>
              <a:t> Πείραμα για επικύρωση των υποθέσεων (διαπολιτισμικότητα -καθολικότητα)</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Η ΑΝΑΔΥΣΗ ΤΗΣ ΕΞΕΛΙΚΤΙΚΗΣ ΨΥΧΟΛΟΓΙΑΣ: ΤΙ ΔΙΑΚΥΒΕΥΕΤΑΙ"/>
          <p:cNvSpPr txBox="1"/>
          <p:nvPr>
            <p:ph type="title"/>
          </p:nvPr>
        </p:nvSpPr>
        <p:spPr>
          <a:prstGeom prst="rect">
            <a:avLst/>
          </a:prstGeom>
        </p:spPr>
        <p:txBody>
          <a:bodyPr/>
          <a:lstStyle>
            <a:lvl1pPr defTabSz="457200">
              <a:lnSpc>
                <a:spcPct val="100000"/>
              </a:lnSpc>
              <a:defRPr b="0" spc="0" sz="5600"/>
            </a:lvl1pPr>
          </a:lstStyle>
          <a:p>
            <a:pPr/>
            <a:r>
              <a:t>Η ΑΝΑΔΥΣΗ ΤΗΣ ΕΞΕΛΙΚΤΙΚΗΣ ΨΥΧΟΛΟΓΙΑΣ: ΤΙ ΔΙΑΚΥΒΕΥΕΤΑΙ</a:t>
            </a:r>
          </a:p>
        </p:txBody>
      </p:sp>
      <p:sp>
        <p:nvSpPr>
          <p:cNvPr id="176" name="Slide Subtitle"/>
          <p:cNvSpPr txBox="1"/>
          <p:nvPr>
            <p:ph type="body" idx="21"/>
          </p:nvPr>
        </p:nvSpPr>
        <p:spPr>
          <a:xfrm>
            <a:off x="1206500" y="2372962"/>
            <a:ext cx="21971000" cy="77808"/>
          </a:xfrm>
          <a:prstGeom prst="rect">
            <a:avLst/>
          </a:prstGeom>
        </p:spPr>
        <p:txBody>
          <a:bodyPr/>
          <a:lstStyle/>
          <a:p>
            <a:pPr/>
          </a:p>
        </p:txBody>
      </p:sp>
      <p:sp>
        <p:nvSpPr>
          <p:cNvPr id="177" name="Κατασκευή μιας ομάδας εμπειρικά αποδεδειγμένων υψηλής ανάλυσης μοντέλων των εξελικτικών μηχανισμών που συλλογικά αποτελούν την καθολική ανθρώπινη φύση. Επειδή η εξελιγμένη λειτουργία του ψυχολογικού μηχανισμού είναι υπολογιστική ( δηλαδή ώστε να ρυθμίσει"/>
          <p:cNvSpPr txBox="1"/>
          <p:nvPr>
            <p:ph type="body" idx="1"/>
          </p:nvPr>
        </p:nvSpPr>
        <p:spPr>
          <a:xfrm>
            <a:off x="1038956" y="2940275"/>
            <a:ext cx="22138544" cy="9564241"/>
          </a:xfrm>
          <a:prstGeom prst="rect">
            <a:avLst/>
          </a:prstGeom>
        </p:spPr>
        <p:txBody>
          <a:bodyPr/>
          <a:lstStyle/>
          <a:p>
            <a:pPr marL="0" indent="0" defTabSz="457200">
              <a:lnSpc>
                <a:spcPct val="100000"/>
              </a:lnSpc>
              <a:spcBef>
                <a:spcPts val="0"/>
              </a:spcBef>
              <a:buSzTx/>
              <a:buNone/>
              <a:defRPr sz="3200"/>
            </a:pPr>
            <a:r>
              <a:t>Κατασκευή μιας ομάδας εμπειρικά αποδεδειγμένων υψηλής ανάλυσης μοντέλων των εξελικτικών μηχανισμών που συλλογικά αποτελούν την καθολική ανθρώπινη φύση. Επειδή η εξελιγμένη λειτουργία του ψυχολογικού μηχανισμού είναι υπολογιστική ( δηλαδή ώστε να ρυθμίσει τη συμπεριφορά και το σώμα εξελικτικά ως απάντηση πληροφοριακής εισροής) ένα τέτοιο μοντέλο συνιστά την περιγραφή μιας λειτουργικής λογικής δικτύου ή πληροφοριακής επεξεργαστικής αρχιτεκτονικής ενός μηχανισμού. Τελικά αυτά τα μοντέλα πρέπει να περιέχουν την νευρωνική, αναπτυξική και γενετική βάση αυτών των μηχανισμών και να εμπεριέχουν και το σχεδιασμό του είδους.</a:t>
            </a:r>
          </a:p>
          <a:p>
            <a:pPr marL="0" indent="0" defTabSz="457200">
              <a:lnSpc>
                <a:spcPct val="100000"/>
              </a:lnSpc>
              <a:spcBef>
                <a:spcPts val="0"/>
              </a:spcBef>
              <a:buSzTx/>
              <a:buNone/>
              <a:defRPr sz="3200"/>
            </a:pPr>
          </a:p>
          <a:p>
            <a:pPr marL="0" indent="0" defTabSz="457200">
              <a:lnSpc>
                <a:spcPct val="100000"/>
              </a:lnSpc>
              <a:spcBef>
                <a:spcPts val="0"/>
              </a:spcBef>
              <a:buSzTx/>
              <a:buNone/>
              <a:defRPr sz="3200"/>
            </a:pPr>
            <a:r>
              <a:t>το Στάνταρ Μοντέλο Κοινωνικών Επιστημών κατασκευάστηκε από λανθασμένα συμπεράσματα για την ανθρώπινη φύση.</a:t>
            </a:r>
          </a:p>
          <a:p>
            <a:pPr marL="0" indent="0" defTabSz="457200">
              <a:lnSpc>
                <a:spcPct val="100000"/>
              </a:lnSpc>
              <a:spcBef>
                <a:spcPts val="0"/>
              </a:spcBef>
              <a:buSzTx/>
              <a:buNone/>
              <a:defRPr sz="3200"/>
            </a:pPr>
          </a:p>
          <a:p>
            <a:pPr marL="0" indent="0" defTabSz="457200">
              <a:lnSpc>
                <a:spcPct val="100000"/>
              </a:lnSpc>
              <a:spcBef>
                <a:spcPts val="0"/>
              </a:spcBef>
              <a:buSzTx/>
              <a:buNone/>
              <a:defRPr sz="3200"/>
            </a:pPr>
            <a:r>
              <a:t> Και αν η Εξελικτική ψυχολογία έχει δίκιο το Στάνταρ μοντέλο θα πρέπει να διαλυθεί</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Η ΔΙΑΝΟΗΤΙΚΗ ΠΡΟΕΛΕΥΣΗ ΤΗΣ ΕΞΕΛΙΚΤΙΚΗΣ ΨΥΧΟΛΟΓΙΑΣ"/>
          <p:cNvSpPr txBox="1"/>
          <p:nvPr>
            <p:ph type="title"/>
          </p:nvPr>
        </p:nvSpPr>
        <p:spPr>
          <a:xfrm>
            <a:off x="1219200" y="1130300"/>
            <a:ext cx="21971000" cy="1433163"/>
          </a:xfrm>
          <a:prstGeom prst="rect">
            <a:avLst/>
          </a:prstGeom>
        </p:spPr>
        <p:txBody>
          <a:bodyPr/>
          <a:lstStyle>
            <a:lvl1pPr defTabSz="1706837">
              <a:defRPr spc="-118" sz="5950"/>
            </a:lvl1pPr>
          </a:lstStyle>
          <a:p>
            <a:pPr/>
            <a:r>
              <a:t>Η ΔΙΑΝΟΗΤΙΚΗ ΠΡΟΕΛΕΥΣΗ ΤΗΣ ΕΞΕΛΙΚΤΙΚΗΣ ΨΥΧΟΛΟΓΙΑΣ</a:t>
            </a:r>
          </a:p>
        </p:txBody>
      </p:sp>
      <p:sp>
        <p:nvSpPr>
          <p:cNvPr id="180" name="Slide Subtitle"/>
          <p:cNvSpPr txBox="1"/>
          <p:nvPr>
            <p:ph type="body" idx="21"/>
          </p:nvPr>
        </p:nvSpPr>
        <p:spPr>
          <a:xfrm>
            <a:off x="1206500" y="2372962"/>
            <a:ext cx="21971000" cy="53833"/>
          </a:xfrm>
          <a:prstGeom prst="rect">
            <a:avLst/>
          </a:prstGeom>
        </p:spPr>
        <p:txBody>
          <a:bodyPr/>
          <a:lstStyle/>
          <a:p>
            <a:pPr/>
          </a:p>
        </p:txBody>
      </p:sp>
      <p:sp>
        <p:nvSpPr>
          <p:cNvPr id="181" name="να εφαρμόσει το Δαρβίνο στη συμπεριφορά…"/>
          <p:cNvSpPr txBox="1"/>
          <p:nvPr>
            <p:ph type="body" idx="1"/>
          </p:nvPr>
        </p:nvSpPr>
        <p:spPr>
          <a:xfrm>
            <a:off x="1206500" y="2946662"/>
            <a:ext cx="21971000" cy="9557854"/>
          </a:xfrm>
          <a:prstGeom prst="rect">
            <a:avLst/>
          </a:prstGeom>
        </p:spPr>
        <p:txBody>
          <a:bodyPr/>
          <a:lstStyle/>
          <a:p>
            <a:pPr marL="0" indent="0">
              <a:buSzTx/>
              <a:buNone/>
            </a:pPr>
            <a:r>
              <a:t>να εφαρμόσει το Δαρβίνο στη συμπεριφορά </a:t>
            </a:r>
          </a:p>
          <a:p>
            <a:pPr marL="0" indent="0">
              <a:buSzTx/>
              <a:buNone/>
            </a:pPr>
            <a:r>
              <a:t>Έτσι δημιουργήθηκαν θεμελιώδεις έννοιες στη διασταύρωση της φυσικής της βιολογίας και της θεωρίας πληροφοριών: λειτουργία, ρύθμιση, υπολογιστική αρχιτεκτονική, προσαρμογή, οργάνωση, σχεδιασμός, εντροπία, επιλογή, αντιγραφή, πίεση επιλογής, περιβάλλον εξελικτικής προσαρμογής, και περιβάλλον δουλειάς</a:t>
            </a:r>
          </a:p>
          <a:p>
            <a:pPr marL="0" indent="0">
              <a:buSzTx/>
              <a:buNone/>
            </a:pPr>
            <a:r>
              <a:rPr b="1"/>
              <a:t>εξελικτισμός</a:t>
            </a:r>
            <a:r>
              <a:t> = αναγνώριση της επιλογής ως της μόνης φυσικής διαδικασίας η οποία παράγει υψηλού επιπέδου λειτουργική οργάνωση (προσαρμογή) στα σχέδια των ειδών σε ένα κόσμο όπου η εντροπία προσπαθεί να κάνει τα φυσικά συστήματα να αποδιοργανωθούν με το χρόνο.</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Η ΔΙΑΝΟΗΤΙΚΗ ΠΡΟΕΛΕΥΣΗ ΤΗΣ ΕΞΕΛΙΚΤΙΚΗΣ ΨΥΧΟΛΟΓΙΑΣ"/>
          <p:cNvSpPr txBox="1"/>
          <p:nvPr>
            <p:ph type="title"/>
          </p:nvPr>
        </p:nvSpPr>
        <p:spPr>
          <a:prstGeom prst="rect">
            <a:avLst/>
          </a:prstGeom>
        </p:spPr>
        <p:txBody>
          <a:bodyPr/>
          <a:lstStyle>
            <a:lvl1pPr defTabSz="1706837">
              <a:defRPr spc="-118" sz="5950"/>
            </a:lvl1pPr>
          </a:lstStyle>
          <a:p>
            <a:pPr/>
            <a:r>
              <a:t>Η ΔΙΑΝΟΗΤΙΚΗ ΠΡΟΕΛΕΥΣΗ ΤΗΣ ΕΞΕΛΙΚΤΙΚΗΣ ΨΥΧΟΛΟΓΙΑΣ</a:t>
            </a:r>
          </a:p>
        </p:txBody>
      </p:sp>
      <p:sp>
        <p:nvSpPr>
          <p:cNvPr id="184" name="Slide Subtitle"/>
          <p:cNvSpPr txBox="1"/>
          <p:nvPr>
            <p:ph type="body" idx="21"/>
          </p:nvPr>
        </p:nvSpPr>
        <p:spPr>
          <a:xfrm>
            <a:off x="1206500" y="2389486"/>
            <a:ext cx="21971000" cy="61876"/>
          </a:xfrm>
          <a:prstGeom prst="rect">
            <a:avLst/>
          </a:prstGeom>
        </p:spPr>
        <p:txBody>
          <a:bodyPr/>
          <a:lstStyle/>
          <a:p>
            <a:pPr/>
          </a:p>
        </p:txBody>
      </p:sp>
      <p:sp>
        <p:nvSpPr>
          <p:cNvPr id="185" name="Η λειτουργική αυτή οργάνωση γίνεται σε προγονικά περιβάλλοντα.…"/>
          <p:cNvSpPr txBox="1"/>
          <p:nvPr>
            <p:ph type="body" idx="1"/>
          </p:nvPr>
        </p:nvSpPr>
        <p:spPr>
          <a:xfrm>
            <a:off x="1206500" y="3035525"/>
            <a:ext cx="21971000" cy="9468991"/>
          </a:xfrm>
          <a:prstGeom prst="rect">
            <a:avLst/>
          </a:prstGeom>
        </p:spPr>
        <p:txBody>
          <a:bodyPr/>
          <a:lstStyle/>
          <a:p>
            <a:pPr marL="0" indent="0" defTabSz="2243271">
              <a:spcBef>
                <a:spcPts val="4100"/>
              </a:spcBef>
              <a:buSzTx/>
              <a:buNone/>
              <a:defRPr sz="4416"/>
            </a:pPr>
            <a:r>
              <a:t>Η λειτουργική αυτή οργάνωση γίνεται σε προγονικά περιβάλλοντα.</a:t>
            </a:r>
          </a:p>
          <a:p>
            <a:pPr marL="0" indent="0" defTabSz="2243271">
              <a:spcBef>
                <a:spcPts val="4100"/>
              </a:spcBef>
              <a:buSzTx/>
              <a:buNone/>
              <a:defRPr sz="4416"/>
            </a:pPr>
            <a:r>
              <a:t>=&gt;Έτσι οι ψυχολογικοί μηχανισμοί είναι υπολογιστικές προσαρμογές</a:t>
            </a:r>
          </a:p>
          <a:p>
            <a:pPr marL="0" indent="0" defTabSz="2243271">
              <a:spcBef>
                <a:spcPts val="4100"/>
              </a:spcBef>
              <a:buSzTx/>
              <a:buNone/>
              <a:defRPr b="1" sz="4416"/>
            </a:pPr>
            <a:r>
              <a:t>Τελεολογία αρμοστικότητας= </a:t>
            </a:r>
            <a:r>
              <a:rPr b="0"/>
              <a:t>Ο προσαρμοστισμός και υπολογιστικισμός μπορούν να εξηγήσουν με ευθεία φυσική αιτιότητα που θα εξηγούνταν κάποτε τελεολογικά. Η εξήγηση για την ανθρώπινη συμπεριφορά είναι ότι φυσικά τείνει προς την μεγιστοποίηση της αναπαραγωγής. αυτή η θεωρία -ο δαρβινισμός μετουσιωμένος σε τελεολογία αρμοστικότητας - έχει παράλληλο την ιδέα ότι τα άτομα είναι εγωιστές που μεγιστιποιούν τη χρησιμότητα, εκτος από την έννοια του Χάμιλτον της τελελογίας αρμοστικότητας που αντικαθίσταται από τη χρησιμότητα των οικονομολόγων.</a:t>
            </a:r>
            <a:endParaRPr b="0"/>
          </a:p>
          <a:p>
            <a:pPr marL="0" indent="0" defTabSz="2243271">
              <a:spcBef>
                <a:spcPts val="4100"/>
              </a:spcBef>
              <a:buSzTx/>
              <a:buNone/>
              <a:defRPr b="1" sz="4416"/>
            </a:pPr>
            <a:endParaRPr b="0"/>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ΕΞΕΛΙΚΤΙΚΗ ΨΥΧΟΛΟΓΙΑ"/>
          <p:cNvSpPr txBox="1"/>
          <p:nvPr>
            <p:ph type="title"/>
          </p:nvPr>
        </p:nvSpPr>
        <p:spPr>
          <a:prstGeom prst="rect">
            <a:avLst/>
          </a:prstGeom>
        </p:spPr>
        <p:txBody>
          <a:bodyPr/>
          <a:lstStyle/>
          <a:p>
            <a:pPr/>
            <a:r>
              <a:t>ΕΞΕΛΙΚΤΙΚΗ ΨΥΧΟΛΟΓΙΑ</a:t>
            </a:r>
          </a:p>
        </p:txBody>
      </p:sp>
      <p:sp>
        <p:nvSpPr>
          <p:cNvPr id="188" name="Slide Subtitle"/>
          <p:cNvSpPr txBox="1"/>
          <p:nvPr>
            <p:ph type="body" idx="21"/>
          </p:nvPr>
        </p:nvSpPr>
        <p:spPr>
          <a:xfrm>
            <a:off x="1206500" y="2372962"/>
            <a:ext cx="21971000" cy="21713"/>
          </a:xfrm>
          <a:prstGeom prst="rect">
            <a:avLst/>
          </a:prstGeom>
        </p:spPr>
        <p:txBody>
          <a:bodyPr/>
          <a:lstStyle/>
          <a:p>
            <a:pPr defTabSz="330200">
              <a:defRPr sz="2200"/>
            </a:pPr>
          </a:p>
        </p:txBody>
      </p:sp>
      <p:sp>
        <p:nvSpPr>
          <p:cNvPr id="189" name="μυαλό= ομάδα επεξεργασίας πληροφοριών, σωματικοποιημένους σε νευρωνικό ιστό που είναι υπεύθυνο για τη συνειδητή και ασυνείδητη διανοητική δραστηριότητα που παράγει τη συμπεριφορά και ρυθμίζει το σώμα.…"/>
          <p:cNvSpPr txBox="1"/>
          <p:nvPr>
            <p:ph type="body" idx="1"/>
          </p:nvPr>
        </p:nvSpPr>
        <p:spPr>
          <a:xfrm>
            <a:off x="1206500" y="2676185"/>
            <a:ext cx="21971000" cy="9828331"/>
          </a:xfrm>
          <a:prstGeom prst="rect">
            <a:avLst/>
          </a:prstGeom>
        </p:spPr>
        <p:txBody>
          <a:bodyPr/>
          <a:lstStyle/>
          <a:p>
            <a:pPr marL="0" indent="0">
              <a:buSzTx/>
              <a:buNone/>
            </a:pPr>
            <a:r>
              <a:rPr b="1"/>
              <a:t>μυαλό</a:t>
            </a:r>
            <a:r>
              <a:t>= ομάδα επεξεργασίας πληροφοριών, σωματικοποιημένους σε νευρωνικό ιστό που είναι υπεύθυνο για τη συνειδητή και ασυνείδητη διανοητική δραστηριότητα που παράγει τη συμπεριφορά και ρυθμίζει το σώμα.</a:t>
            </a:r>
          </a:p>
          <a:p>
            <a:pPr marL="0" indent="0">
              <a:buSzTx/>
              <a:buNone/>
            </a:pPr>
            <a:r>
              <a:t>Το μυαλό είναι σαν </a:t>
            </a:r>
            <a:r>
              <a:rPr b="1"/>
              <a:t>υπολογιστής</a:t>
            </a:r>
            <a:endParaRPr b="1"/>
          </a:p>
          <a:p>
            <a:pPr marL="0" indent="0">
              <a:buSzTx/>
              <a:buNone/>
            </a:pPr>
            <a:r>
              <a:t>Τα μοντέρνα περιβάλλοντα διαφέρουν από τα προγονικά. Αλλά τα γνωστικά μας προγράμματα σχεδιάστηκαν για εκείνο τον κόσμο.</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192" name="Η ΦΥΣΙΚΗ ΕΠΙΛΟΓΗ ΕΙΝΑΙ ΕΝΑΣ ΜΗΧΑΝΙΚΟΣ ΠΟΥ ΣΧΕΔΙΑΖΕΙ ΟΡΓΑΝΙΚΕΣ ΜΗΧΑΝΕ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619125">
              <a:defRPr sz="4125"/>
            </a:lvl1pPr>
          </a:lstStyle>
          <a:p>
            <a:pPr/>
            <a:r>
              <a:t>Η ΦΥΣΙΚΗ ΕΠΙΛΟΓΗ ΕΙΝΑΙ ΕΝΑΣ ΜΗΧΑΝΙΚΟΣ ΠΟΥ ΣΧΕΔΙΑΖΕΙ ΟΡΓΑΝΙΚΕΣ ΜΗΧΑΝΕΣ</a:t>
            </a:r>
          </a:p>
        </p:txBody>
      </p:sp>
      <p:sp>
        <p:nvSpPr>
          <p:cNvPr id="193" name="Ο Δαρβίνος κατάλαβε ότι οι οργανσιμοί είναι αυτο αναπαραγώμενες μηχανές. Η αναπαραγωγή διαχωρίζει τις ζωντανές από τις μη ζωντανές μηχανές.…"/>
          <p:cNvSpPr txBox="1"/>
          <p:nvPr>
            <p:ph type="body" idx="1"/>
          </p:nvPr>
        </p:nvSpPr>
        <p:spPr>
          <a:prstGeom prst="rect">
            <a:avLst/>
          </a:prstGeom>
        </p:spPr>
        <p:txBody>
          <a:bodyPr/>
          <a:lstStyle/>
          <a:p>
            <a:pPr marL="0" indent="0">
              <a:buSzTx/>
              <a:buNone/>
            </a:pPr>
            <a:r>
              <a:t>Ο Δαρβίνος κατάλαβε ότι οι οργανσιμοί είναι αυτο αναπαραγώμενες μηχανές. Η αναπαραγωγή διαχωρίζει τις ζωντανές από τις μη ζωντανές μηχανές.</a:t>
            </a:r>
          </a:p>
          <a:p>
            <a:pPr marL="0" indent="0">
              <a:buSzTx/>
              <a:buNone/>
            </a:pPr>
            <a:r>
              <a:t>Όταν ένας οργανισμός αναπαράγεται, τα γονίδια που προκαλούν την ανάπτυξη των σχεδιασμένων χαρακτηριστικών του μεταδίδονται στους απογόνους του. Αλλά η αντιγραφή του σχεδίου της γονεικής μηχανής μπορεί να έχει και λάθη (μεταλλάξεις). Τα πρόσφατα αλλαγμένα αλλά ελλατωματικά σχέδια θα αφαιρέσουν τον εαυτό τους από τον πληθυσμό (αρνητική ανατροφοδότηση). Παρόλα αυτά ένας μικρός αριθμός αυτών των τυχαίων τροποποιήσεων σχεδίου, κατά τύχη θα βελτιώσει το μηχανικό σύστημα με το να προκαλέσει τη δική του αναπαραγωγή. Τέτοια βελτιωμένα σχέδια προκαλούν την αύξηση τους στο πληθυσμό (θετική αντροφοδότηση).</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196" name="ΓΟΝΙΔΙΑ ΚΑΙ ΣΧΕΔΙΑΣΜΟ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ΓΟΝΙΔΙΑ ΚΑΙ ΣΧΕΔΙΑΣΜΟΣ</a:t>
            </a:r>
          </a:p>
        </p:txBody>
      </p:sp>
      <p:sp>
        <p:nvSpPr>
          <p:cNvPr id="197" name="Τα γονίδια είναι το μέσο μέσω του οποίου λειτουργικά σχέδια χαρακητριστικών αντιγράφονται από τον γονιό στο τέκνο. Μπορούμε να τα θεωρήσουμε σωματίδια του σχεδιασμού. Τα γονίδια έχουν δύο τρόπους να διαιωνίσουν τον εαυτό τους: με το να αυξήσουσουν την πι"/>
          <p:cNvSpPr txBox="1"/>
          <p:nvPr>
            <p:ph type="body" idx="1"/>
          </p:nvPr>
        </p:nvSpPr>
        <p:spPr>
          <a:prstGeom prst="rect">
            <a:avLst/>
          </a:prstGeom>
        </p:spPr>
        <p:txBody>
          <a:bodyPr/>
          <a:lstStyle>
            <a:lvl1pPr marL="0" indent="0">
              <a:buSzTx/>
              <a:buNone/>
            </a:lvl1pPr>
          </a:lstStyle>
          <a:p>
            <a:pPr/>
            <a:r>
              <a:t>Τα γονίδια είναι το μέσο μέσω του οποίου λειτουργικά σχέδια χαρακητριστικών αντιγράφονται από τον γονιό στο τέκνο. Μπορούμε να τα θεωρήσουμε σωματίδια του σχεδιασμού. Τα γονίδια έχουν δύο τρόπους να διαιωνίσουν τον εαυτό τους: με το να αυξήσουσουν την πιθανοτητα στα τέκνα που θα παραχθούν από τον οργανισμό στον οποίο βρίσκονται είτε να αυξήσουν την παραγωγή στους άλλους που είναι πιό πιθανό να κουβαλάνε το ίδιο γονίδιο. Σχεδιασμένα χαρακτηριστικά που προωθούν την άμεση αναπαραγωγή και την αναπαραγωγή συγγενών  κι κάνουν ουσιαστικά trade-offs αναμεταξύ τους θα αντικαταστήσουν αυτά που δεν κάνουν.</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00" name="ΑΝΑΠΑΡΑΓΩΓΗ ΚΙ ΛΕΙΤΟΥΡΓΙΑ"/>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ΑΝΑΠΑΡΑΓΩΓΗ ΚΙ ΛΕΙΤΟΥΡΓΙΑ</a:t>
            </a:r>
          </a:p>
        </p:txBody>
      </p:sp>
      <p:sp>
        <p:nvSpPr>
          <p:cNvPr id="201" name="Προσαρμοστική συμπεριφορά = συμπεριοφρά που σχετικά προωθεί την αναπαραγωγή του ατόμου ή των γενετικών του συγγενών."/>
          <p:cNvSpPr txBox="1"/>
          <p:nvPr>
            <p:ph type="body" idx="1"/>
          </p:nvPr>
        </p:nvSpPr>
        <p:spPr>
          <a:prstGeom prst="rect">
            <a:avLst/>
          </a:prstGeom>
        </p:spPr>
        <p:txBody>
          <a:bodyPr/>
          <a:lstStyle>
            <a:lvl1pPr marL="0" indent="0">
              <a:buSzTx/>
              <a:buNone/>
            </a:lvl1pPr>
          </a:lstStyle>
          <a:p>
            <a:pPr/>
            <a:r>
              <a:t>Προσαρμοστική συμπεριφορά = συμπεριοφρά που σχετικά προωθεί την αναπαραγωγή του ατόμου ή των γενετικών του συγγενών.</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ΟΙ ΑΡΧΕΣ ΤΟΥ ΟΡΓΑΝΙΚΟΥ ΣΧΕΔΙΑΣΜΟΥ"/>
          <p:cNvSpPr txBox="1"/>
          <p:nvPr>
            <p:ph type="title"/>
          </p:nvPr>
        </p:nvSpPr>
        <p:spPr>
          <a:prstGeom prst="rect">
            <a:avLst/>
          </a:prstGeom>
        </p:spPr>
        <p:txBody>
          <a:bodyPr/>
          <a:lstStyle/>
          <a:p>
            <a:pPr/>
            <a:r>
              <a:t>ΟΙ ΑΡΧΕΣ ΤΟΥ ΟΡΓΑΝΙΚΟΥ ΣΧΕΔΙΑΣΜΟΥ</a:t>
            </a:r>
          </a:p>
        </p:txBody>
      </p:sp>
      <p:sp>
        <p:nvSpPr>
          <p:cNvPr id="204" name="ΠΡΟΣΑΡΜΟΣΤΙΚΑ ΠΡΟΒΛΗΜΑΤΑ ΕΠΙΛΕΓΟΥΝ ΓΙΑ ΠΡΟΣΑΡΜΟΓΕ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800735">
              <a:defRPr sz="5335"/>
            </a:lvl1pPr>
          </a:lstStyle>
          <a:p>
            <a:pPr/>
            <a:r>
              <a:t>ΠΡΟΣΑΡΜΟΣΤΙΚΑ ΠΡΟΒΛΗΜΑΤΑ ΕΠΙΛΕΓΟΥΝ ΓΙΑ ΠΡΟΣΑΡΜΟΓΕΣ</a:t>
            </a:r>
          </a:p>
        </p:txBody>
      </p:sp>
      <p:sp>
        <p:nvSpPr>
          <p:cNvPr id="205" name="Προσαρμοστικά προβλήματα =Το να υπομένεις συνθήκες στον κόσμο που οδηγούν σε αναπαραγωγικές ευκαιρίες ή εμπόδια…"/>
          <p:cNvSpPr txBox="1"/>
          <p:nvPr>
            <p:ph type="body" idx="1"/>
          </p:nvPr>
        </p:nvSpPr>
        <p:spPr>
          <a:prstGeom prst="rect">
            <a:avLst/>
          </a:prstGeom>
        </p:spPr>
        <p:txBody>
          <a:bodyPr/>
          <a:lstStyle/>
          <a:p>
            <a:pPr marL="536447" indent="-536447" defTabSz="2145738">
              <a:spcBef>
                <a:spcPts val="3900"/>
              </a:spcBef>
              <a:defRPr sz="4224"/>
            </a:pPr>
            <a:r>
              <a:rPr b="1"/>
              <a:t>Προσαρμοστικά προβλήματα</a:t>
            </a:r>
            <a:r>
              <a:t> =Το να υπομένεις συνθήκες στον κόσμο που οδηγούν σε αναπαραγωγικές ευκαιρίες ή εμπόδια</a:t>
            </a:r>
          </a:p>
          <a:p>
            <a:pPr marL="0" indent="0" defTabSz="2145738">
              <a:spcBef>
                <a:spcPts val="3900"/>
              </a:spcBef>
              <a:buSzTx/>
              <a:buNone/>
              <a:defRPr sz="4224"/>
            </a:pPr>
            <a:r>
              <a:t>π.χ. παρουσία παθογόνων, ποικιλία στην παροχή φαγητού, η ευαλωτότητα των μωρών, η παρουσία της οικογένειας στην κοινωνική ομάδα κάποιου</a:t>
            </a:r>
          </a:p>
          <a:p>
            <a:pPr marL="536447" indent="-536447" defTabSz="2145738">
              <a:spcBef>
                <a:spcPts val="3900"/>
              </a:spcBef>
              <a:defRPr sz="4224"/>
            </a:pPr>
            <a:r>
              <a:rPr b="1"/>
              <a:t>προσαρμογή</a:t>
            </a:r>
            <a:r>
              <a:t> = με το πέρασμα του εξελικτικού καιρού, όλο και περισσότερα σχεδιαστικά χαρακτηριστικά συσσωρεύονται για να σχηματίσουν μια εσωτερικευμένη δομή ή συσκευή που είναι καλά μηχανικά σχεδιασμένη να λύνει το προσαρμοστικό της πρόβλημα</a:t>
            </a:r>
          </a:p>
          <a:p>
            <a:pPr marL="536447" indent="-536447" defTabSz="2145738">
              <a:spcBef>
                <a:spcPts val="3900"/>
              </a:spcBef>
              <a:defRPr sz="4224"/>
            </a:pPr>
            <a:r>
              <a:rPr b="1"/>
              <a:t>Οργανισμός</a:t>
            </a:r>
            <a:r>
              <a:t>= προσαρμογές + παράγωγα μηχανικά σχεδιασμένων προσαρμογών + εξελικτικό θόρυβο</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