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318" r:id="rId3"/>
    <p:sldId id="317" r:id="rId4"/>
    <p:sldId id="310" r:id="rId5"/>
    <p:sldId id="306" r:id="rId6"/>
    <p:sldId id="307" r:id="rId7"/>
    <p:sldId id="308" r:id="rId8"/>
    <p:sldId id="277" r:id="rId9"/>
    <p:sldId id="303" r:id="rId10"/>
    <p:sldId id="304" r:id="rId11"/>
    <p:sldId id="305" r:id="rId12"/>
    <p:sldId id="311" r:id="rId13"/>
    <p:sldId id="312" r:id="rId14"/>
    <p:sldId id="313" r:id="rId15"/>
    <p:sldId id="314" r:id="rId16"/>
    <p:sldId id="315" r:id="rId17"/>
    <p:sldId id="302" r:id="rId18"/>
    <p:sldId id="288" r:id="rId19"/>
    <p:sldId id="289" r:id="rId20"/>
    <p:sldId id="290" r:id="rId21"/>
    <p:sldId id="291" r:id="rId22"/>
    <p:sldId id="293" r:id="rId23"/>
    <p:sldId id="294" r:id="rId24"/>
    <p:sldId id="295" r:id="rId25"/>
    <p:sldId id="319" r:id="rId26"/>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24"/>
    <p:restoredTop sz="95790"/>
  </p:normalViewPr>
  <p:slideViewPr>
    <p:cSldViewPr snapToGrid="0">
      <p:cViewPr varScale="1">
        <p:scale>
          <a:sx n="112" d="100"/>
          <a:sy n="112" d="100"/>
        </p:scale>
        <p:origin x="208" y="192"/>
      </p:cViewPr>
      <p:guideLst/>
    </p:cSldViewPr>
  </p:slideViewPr>
  <p:outlineViewPr>
    <p:cViewPr>
      <p:scale>
        <a:sx n="33" d="100"/>
        <a:sy n="33" d="100"/>
      </p:scale>
      <p:origin x="0" y="-1004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89" d="100"/>
          <a:sy n="89" d="100"/>
        </p:scale>
        <p:origin x="3896"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5C4472-8853-E743-8D28-42B646E16E13}" type="datetimeFigureOut">
              <a:rPr lang="en-US" smtClean="0"/>
              <a:t>1/12/26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AA0217-C013-BA42-B796-CC730AF2AC8B}" type="slidenum">
              <a:rPr lang="en-US" smtClean="0"/>
              <a:t>‹#›</a:t>
            </a:fld>
            <a:endParaRPr lang="en-US"/>
          </a:p>
        </p:txBody>
      </p:sp>
    </p:spTree>
    <p:extLst>
      <p:ext uri="{BB962C8B-B14F-4D97-AF65-F5344CB8AC3E}">
        <p14:creationId xmlns:p14="http://schemas.microsoft.com/office/powerpoint/2010/main" val="3114181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a:t>
            </a:fld>
            <a:endParaRPr lang="en-US"/>
          </a:p>
        </p:txBody>
      </p:sp>
    </p:spTree>
    <p:extLst>
      <p:ext uri="{BB962C8B-B14F-4D97-AF65-F5344CB8AC3E}">
        <p14:creationId xmlns:p14="http://schemas.microsoft.com/office/powerpoint/2010/main" val="2136076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11</a:t>
            </a:fld>
            <a:endParaRPr lang="en-US"/>
          </a:p>
        </p:txBody>
      </p:sp>
    </p:spTree>
    <p:extLst>
      <p:ext uri="{BB962C8B-B14F-4D97-AF65-F5344CB8AC3E}">
        <p14:creationId xmlns:p14="http://schemas.microsoft.com/office/powerpoint/2010/main" val="1828802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12</a:t>
            </a:fld>
            <a:endParaRPr lang="en-US"/>
          </a:p>
        </p:txBody>
      </p:sp>
    </p:spTree>
    <p:extLst>
      <p:ext uri="{BB962C8B-B14F-4D97-AF65-F5344CB8AC3E}">
        <p14:creationId xmlns:p14="http://schemas.microsoft.com/office/powerpoint/2010/main" val="3794291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13</a:t>
            </a:fld>
            <a:endParaRPr lang="en-US"/>
          </a:p>
        </p:txBody>
      </p:sp>
    </p:spTree>
    <p:extLst>
      <p:ext uri="{BB962C8B-B14F-4D97-AF65-F5344CB8AC3E}">
        <p14:creationId xmlns:p14="http://schemas.microsoft.com/office/powerpoint/2010/main" val="2359808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14</a:t>
            </a:fld>
            <a:endParaRPr lang="en-US"/>
          </a:p>
        </p:txBody>
      </p:sp>
    </p:spTree>
    <p:extLst>
      <p:ext uri="{BB962C8B-B14F-4D97-AF65-F5344CB8AC3E}">
        <p14:creationId xmlns:p14="http://schemas.microsoft.com/office/powerpoint/2010/main" val="4118063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15</a:t>
            </a:fld>
            <a:endParaRPr lang="en-US"/>
          </a:p>
        </p:txBody>
      </p:sp>
    </p:spTree>
    <p:extLst>
      <p:ext uri="{BB962C8B-B14F-4D97-AF65-F5344CB8AC3E}">
        <p14:creationId xmlns:p14="http://schemas.microsoft.com/office/powerpoint/2010/main" val="17618380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16</a:t>
            </a:fld>
            <a:endParaRPr lang="en-US"/>
          </a:p>
        </p:txBody>
      </p:sp>
    </p:spTree>
    <p:extLst>
      <p:ext uri="{BB962C8B-B14F-4D97-AF65-F5344CB8AC3E}">
        <p14:creationId xmlns:p14="http://schemas.microsoft.com/office/powerpoint/2010/main" val="21754420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17</a:t>
            </a:fld>
            <a:endParaRPr lang="en-US"/>
          </a:p>
        </p:txBody>
      </p:sp>
    </p:spTree>
    <p:extLst>
      <p:ext uri="{BB962C8B-B14F-4D97-AF65-F5344CB8AC3E}">
        <p14:creationId xmlns:p14="http://schemas.microsoft.com/office/powerpoint/2010/main" val="2053830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18</a:t>
            </a:fld>
            <a:endParaRPr lang="en-US"/>
          </a:p>
        </p:txBody>
      </p:sp>
    </p:spTree>
    <p:extLst>
      <p:ext uri="{BB962C8B-B14F-4D97-AF65-F5344CB8AC3E}">
        <p14:creationId xmlns:p14="http://schemas.microsoft.com/office/powerpoint/2010/main" val="29175366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AA0217-C013-BA42-B796-CC730AF2AC8B}" type="slidenum">
              <a:rPr lang="en-US" smtClean="0"/>
              <a:t>19</a:t>
            </a:fld>
            <a:endParaRPr lang="en-US"/>
          </a:p>
        </p:txBody>
      </p:sp>
    </p:spTree>
    <p:extLst>
      <p:ext uri="{BB962C8B-B14F-4D97-AF65-F5344CB8AC3E}">
        <p14:creationId xmlns:p14="http://schemas.microsoft.com/office/powerpoint/2010/main" val="3061678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20</a:t>
            </a:fld>
            <a:endParaRPr lang="en-US"/>
          </a:p>
        </p:txBody>
      </p:sp>
    </p:spTree>
    <p:extLst>
      <p:ext uri="{BB962C8B-B14F-4D97-AF65-F5344CB8AC3E}">
        <p14:creationId xmlns:p14="http://schemas.microsoft.com/office/powerpoint/2010/main" val="1082237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3</a:t>
            </a:fld>
            <a:endParaRPr lang="en-US"/>
          </a:p>
        </p:txBody>
      </p:sp>
    </p:spTree>
    <p:extLst>
      <p:ext uri="{BB962C8B-B14F-4D97-AF65-F5344CB8AC3E}">
        <p14:creationId xmlns:p14="http://schemas.microsoft.com/office/powerpoint/2010/main" val="1619769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21</a:t>
            </a:fld>
            <a:endParaRPr lang="en-US"/>
          </a:p>
        </p:txBody>
      </p:sp>
    </p:spTree>
    <p:extLst>
      <p:ext uri="{BB962C8B-B14F-4D97-AF65-F5344CB8AC3E}">
        <p14:creationId xmlns:p14="http://schemas.microsoft.com/office/powerpoint/2010/main" val="4904454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22</a:t>
            </a:fld>
            <a:endParaRPr lang="en-US"/>
          </a:p>
        </p:txBody>
      </p:sp>
    </p:spTree>
    <p:extLst>
      <p:ext uri="{BB962C8B-B14F-4D97-AF65-F5344CB8AC3E}">
        <p14:creationId xmlns:p14="http://schemas.microsoft.com/office/powerpoint/2010/main" val="13401891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23</a:t>
            </a:fld>
            <a:endParaRPr lang="en-US"/>
          </a:p>
        </p:txBody>
      </p:sp>
    </p:spTree>
    <p:extLst>
      <p:ext uri="{BB962C8B-B14F-4D97-AF65-F5344CB8AC3E}">
        <p14:creationId xmlns:p14="http://schemas.microsoft.com/office/powerpoint/2010/main" val="17513457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24</a:t>
            </a:fld>
            <a:endParaRPr lang="en-US"/>
          </a:p>
        </p:txBody>
      </p:sp>
    </p:spTree>
    <p:extLst>
      <p:ext uri="{BB962C8B-B14F-4D97-AF65-F5344CB8AC3E}">
        <p14:creationId xmlns:p14="http://schemas.microsoft.com/office/powerpoint/2010/main" val="3089186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4</a:t>
            </a:fld>
            <a:endParaRPr lang="en-US"/>
          </a:p>
        </p:txBody>
      </p:sp>
    </p:spTree>
    <p:extLst>
      <p:ext uri="{BB962C8B-B14F-4D97-AF65-F5344CB8AC3E}">
        <p14:creationId xmlns:p14="http://schemas.microsoft.com/office/powerpoint/2010/main" val="176583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5</a:t>
            </a:fld>
            <a:endParaRPr lang="en-US"/>
          </a:p>
        </p:txBody>
      </p:sp>
    </p:spTree>
    <p:extLst>
      <p:ext uri="{BB962C8B-B14F-4D97-AF65-F5344CB8AC3E}">
        <p14:creationId xmlns:p14="http://schemas.microsoft.com/office/powerpoint/2010/main" val="1721324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6</a:t>
            </a:fld>
            <a:endParaRPr lang="en-US"/>
          </a:p>
        </p:txBody>
      </p:sp>
    </p:spTree>
    <p:extLst>
      <p:ext uri="{BB962C8B-B14F-4D97-AF65-F5344CB8AC3E}">
        <p14:creationId xmlns:p14="http://schemas.microsoft.com/office/powerpoint/2010/main" val="2992066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7</a:t>
            </a:fld>
            <a:endParaRPr lang="en-US"/>
          </a:p>
        </p:txBody>
      </p:sp>
    </p:spTree>
    <p:extLst>
      <p:ext uri="{BB962C8B-B14F-4D97-AF65-F5344CB8AC3E}">
        <p14:creationId xmlns:p14="http://schemas.microsoft.com/office/powerpoint/2010/main" val="1642366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8</a:t>
            </a:fld>
            <a:endParaRPr lang="en-US"/>
          </a:p>
        </p:txBody>
      </p:sp>
    </p:spTree>
    <p:extLst>
      <p:ext uri="{BB962C8B-B14F-4D97-AF65-F5344CB8AC3E}">
        <p14:creationId xmlns:p14="http://schemas.microsoft.com/office/powerpoint/2010/main" val="3767392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9</a:t>
            </a:fld>
            <a:endParaRPr lang="en-US"/>
          </a:p>
        </p:txBody>
      </p:sp>
    </p:spTree>
    <p:extLst>
      <p:ext uri="{BB962C8B-B14F-4D97-AF65-F5344CB8AC3E}">
        <p14:creationId xmlns:p14="http://schemas.microsoft.com/office/powerpoint/2010/main" val="1076006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AA0217-C013-BA42-B796-CC730AF2AC8B}" type="slidenum">
              <a:rPr lang="en-US" smtClean="0"/>
              <a:t>10</a:t>
            </a:fld>
            <a:endParaRPr lang="en-US"/>
          </a:p>
        </p:txBody>
      </p:sp>
    </p:spTree>
    <p:extLst>
      <p:ext uri="{BB962C8B-B14F-4D97-AF65-F5344CB8AC3E}">
        <p14:creationId xmlns:p14="http://schemas.microsoft.com/office/powerpoint/2010/main" val="1886594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1655B-849D-F695-59E2-DAF3DDE52E1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CACD415C-68AB-E1F1-CECC-B3A1DCAB02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C4617470-642C-4903-0076-AA2C58D2EC27}"/>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5" name="Footer Placeholder 4">
            <a:extLst>
              <a:ext uri="{FF2B5EF4-FFF2-40B4-BE49-F238E27FC236}">
                <a16:creationId xmlns:a16="http://schemas.microsoft.com/office/drawing/2014/main" id="{9A922E10-5B1B-AA7C-534C-323A20FE439F}"/>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C079838B-C131-D1A2-BFC4-BE84A3C5A258}"/>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2461971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0B267-41BE-B97B-E397-C763407E595E}"/>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E940167A-42A9-BB26-0213-0371B659D12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DA265BC-9677-87FA-C53C-36F1870EDE99}"/>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5" name="Footer Placeholder 4">
            <a:extLst>
              <a:ext uri="{FF2B5EF4-FFF2-40B4-BE49-F238E27FC236}">
                <a16:creationId xmlns:a16="http://schemas.microsoft.com/office/drawing/2014/main" id="{C0A858F9-3F11-4F28-246A-C10278DD160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06D12A9-8CF4-35BA-926B-7A9FC24893A7}"/>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40566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6B0EB6-265A-3671-CEE7-B7E0A981289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C5C12544-6BA0-5777-C708-E6F8DC94C05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F2701B9-1EE7-5E31-1FD3-9CFE1E79ED20}"/>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5" name="Footer Placeholder 4">
            <a:extLst>
              <a:ext uri="{FF2B5EF4-FFF2-40B4-BE49-F238E27FC236}">
                <a16:creationId xmlns:a16="http://schemas.microsoft.com/office/drawing/2014/main" id="{B1CC2403-9DD5-7F2C-ACFD-52D83779EA76}"/>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28091F5-D3F5-DA21-4D9F-5E11466298D6}"/>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3446872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4DDE-DE14-036F-EA6B-F35D9FFDFE12}"/>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C6052F16-6189-A81B-DB71-F533A806BDE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7742651-F132-445D-1E4B-AB75C52D92D9}"/>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5" name="Footer Placeholder 4">
            <a:extLst>
              <a:ext uri="{FF2B5EF4-FFF2-40B4-BE49-F238E27FC236}">
                <a16:creationId xmlns:a16="http://schemas.microsoft.com/office/drawing/2014/main" id="{CDD97076-ACCD-668E-A633-2257CB6A0C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79C29371-5671-89EE-6767-666FA867D6BD}"/>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2375226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22C5C-285E-4828-D12F-8A673885705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50AB8311-F00F-4AB6-3E5A-0672A03242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ECCA0F5-5EB5-E1E4-167D-81539099A4B6}"/>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5" name="Footer Placeholder 4">
            <a:extLst>
              <a:ext uri="{FF2B5EF4-FFF2-40B4-BE49-F238E27FC236}">
                <a16:creationId xmlns:a16="http://schemas.microsoft.com/office/drawing/2014/main" id="{CE07E1FA-CA56-DCBE-8BB3-20662CC55DF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EFFF5E9-2C9E-1953-D475-7BB5E1A12561}"/>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1660363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38D0A-4D81-D5FC-07BE-D53FA95FD8ED}"/>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8C1F1114-E2CB-1965-0B6D-4C79C1FBCD3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00A13ECB-5C2E-15FF-3C76-895024C076B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E6C9C16-C530-7FDB-16F3-F23844963C8D}"/>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6" name="Footer Placeholder 5">
            <a:extLst>
              <a:ext uri="{FF2B5EF4-FFF2-40B4-BE49-F238E27FC236}">
                <a16:creationId xmlns:a16="http://schemas.microsoft.com/office/drawing/2014/main" id="{8B74B12B-E124-1ECC-5DBA-AF56D5C107A8}"/>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2A346C6F-3E30-EF58-5289-2B61046F7EF4}"/>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4272499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63A34-7640-8545-F03A-F91DEB876146}"/>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A5A006B1-30C3-A72F-57B3-2BBBE8742E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20CB492-119C-6152-C62D-A19A305DE07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0F780AD1-8CC9-13F3-A56B-4E3F674F98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0EFE802-2697-647B-C90E-BD33FC02CE9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8B747369-AC94-1EF0-8CF7-CA9C8409359A}"/>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8" name="Footer Placeholder 7">
            <a:extLst>
              <a:ext uri="{FF2B5EF4-FFF2-40B4-BE49-F238E27FC236}">
                <a16:creationId xmlns:a16="http://schemas.microsoft.com/office/drawing/2014/main" id="{34EF701C-00B6-67DB-4E29-4D64732B05A2}"/>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C265BCC2-B453-7CF2-1233-9D35A827A0CF}"/>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3600252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2FF49-08FF-F93A-1A62-11C4F089B6E9}"/>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A27CCEF7-5272-A6D7-C4BC-53A301DB8F64}"/>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4" name="Footer Placeholder 3">
            <a:extLst>
              <a:ext uri="{FF2B5EF4-FFF2-40B4-BE49-F238E27FC236}">
                <a16:creationId xmlns:a16="http://schemas.microsoft.com/office/drawing/2014/main" id="{8F938E28-2647-39A9-8DD4-D4B07AE1218F}"/>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2C5BF2BD-CC82-C2B9-C135-8345825CE3ED}"/>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3362742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ACDEAF-7309-A752-BF26-6EEC3D935161}"/>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3" name="Footer Placeholder 2">
            <a:extLst>
              <a:ext uri="{FF2B5EF4-FFF2-40B4-BE49-F238E27FC236}">
                <a16:creationId xmlns:a16="http://schemas.microsoft.com/office/drawing/2014/main" id="{29725640-2B36-9995-19C3-862A953AB477}"/>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F3572FA-6F3E-E718-A7B7-0D53A5CA5777}"/>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2840437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33DC9-9DCD-A72E-04BF-5394F4371C9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572DF85D-CE8F-25E3-E1E3-7E95D09253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F9921F59-96B7-C039-45D7-1C180E01A9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90C69AE-5D19-BEE5-FBF2-3942ED8229AD}"/>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6" name="Footer Placeholder 5">
            <a:extLst>
              <a:ext uri="{FF2B5EF4-FFF2-40B4-BE49-F238E27FC236}">
                <a16:creationId xmlns:a16="http://schemas.microsoft.com/office/drawing/2014/main" id="{590801A8-EA90-095E-162E-982E3D9DB863}"/>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4FEEB6D4-F2A7-3E27-52E1-E047B43C2129}"/>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4065470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DCE1C-9E24-0488-BBF8-096E2CAAD0D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1825DE90-3859-87D2-FD30-E953ECA0A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4D2DFA47-2FC7-9717-BCC1-7D944DBAF6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29B9D99-DDF8-7786-9521-2B954557A7DF}"/>
              </a:ext>
            </a:extLst>
          </p:cNvPr>
          <p:cNvSpPr>
            <a:spLocks noGrp="1"/>
          </p:cNvSpPr>
          <p:nvPr>
            <p:ph type="dt" sz="half" idx="10"/>
          </p:nvPr>
        </p:nvSpPr>
        <p:spPr/>
        <p:txBody>
          <a:bodyPr/>
          <a:lstStyle/>
          <a:p>
            <a:fld id="{62ACE083-9036-394E-B2AA-D34CB6213D3C}" type="datetimeFigureOut">
              <a:rPr lang="en-GR" smtClean="0"/>
              <a:t>12/1/26</a:t>
            </a:fld>
            <a:endParaRPr lang="en-GR"/>
          </a:p>
        </p:txBody>
      </p:sp>
      <p:sp>
        <p:nvSpPr>
          <p:cNvPr id="6" name="Footer Placeholder 5">
            <a:extLst>
              <a:ext uri="{FF2B5EF4-FFF2-40B4-BE49-F238E27FC236}">
                <a16:creationId xmlns:a16="http://schemas.microsoft.com/office/drawing/2014/main" id="{E4CCCA1C-5B95-132C-59E3-B08803F3242D}"/>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03A9D2D-BAA2-9B5A-C57D-3DA533B32841}"/>
              </a:ext>
            </a:extLst>
          </p:cNvPr>
          <p:cNvSpPr>
            <a:spLocks noGrp="1"/>
          </p:cNvSpPr>
          <p:nvPr>
            <p:ph type="sldNum" sz="quarter" idx="12"/>
          </p:nvPr>
        </p:nvSpPr>
        <p:spPr/>
        <p:txBody>
          <a:bodyPr/>
          <a:lstStyle/>
          <a:p>
            <a:fld id="{6B43EC64-F7C9-E04F-8B51-4D9B017B5287}" type="slidenum">
              <a:rPr lang="en-GR" smtClean="0"/>
              <a:t>‹#›</a:t>
            </a:fld>
            <a:endParaRPr lang="en-GR"/>
          </a:p>
        </p:txBody>
      </p:sp>
    </p:spTree>
    <p:extLst>
      <p:ext uri="{BB962C8B-B14F-4D97-AF65-F5344CB8AC3E}">
        <p14:creationId xmlns:p14="http://schemas.microsoft.com/office/powerpoint/2010/main" val="1441471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F11DB6-B6A8-566F-5E63-623DA4F557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064FD2F1-BAC0-681C-B49A-797545AF83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C82AD84C-1D18-5206-C56A-1C5AE3720F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CE083-9036-394E-B2AA-D34CB6213D3C}" type="datetimeFigureOut">
              <a:rPr lang="en-GR" smtClean="0"/>
              <a:t>12/1/26</a:t>
            </a:fld>
            <a:endParaRPr lang="en-GR"/>
          </a:p>
        </p:txBody>
      </p:sp>
      <p:sp>
        <p:nvSpPr>
          <p:cNvPr id="5" name="Footer Placeholder 4">
            <a:extLst>
              <a:ext uri="{FF2B5EF4-FFF2-40B4-BE49-F238E27FC236}">
                <a16:creationId xmlns:a16="http://schemas.microsoft.com/office/drawing/2014/main" id="{6A82A875-B71A-CD27-001C-1A85783F4D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B7AE1C69-485A-E494-6FD9-F4CB11CF49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43EC64-F7C9-E04F-8B51-4D9B017B5287}" type="slidenum">
              <a:rPr lang="en-GR" smtClean="0"/>
              <a:t>‹#›</a:t>
            </a:fld>
            <a:endParaRPr lang="en-GR"/>
          </a:p>
        </p:txBody>
      </p:sp>
    </p:spTree>
    <p:extLst>
      <p:ext uri="{BB962C8B-B14F-4D97-AF65-F5344CB8AC3E}">
        <p14:creationId xmlns:p14="http://schemas.microsoft.com/office/powerpoint/2010/main" val="2650766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5962C-66C9-9F85-E376-460EB31B68A0}"/>
              </a:ext>
            </a:extLst>
          </p:cNvPr>
          <p:cNvSpPr>
            <a:spLocks noGrp="1"/>
          </p:cNvSpPr>
          <p:nvPr>
            <p:ph type="ctrTitle"/>
          </p:nvPr>
        </p:nvSpPr>
        <p:spPr/>
        <p:txBody>
          <a:bodyPr>
            <a:normAutofit/>
          </a:bodyPr>
          <a:lstStyle/>
          <a:p>
            <a:r>
              <a:rPr lang="en-GB" dirty="0"/>
              <a:t>There is no such thing as </a:t>
            </a:r>
            <a:r>
              <a:rPr lang="en-GB" i="1" dirty="0"/>
              <a:t>the</a:t>
            </a:r>
            <a:r>
              <a:rPr lang="en-GB" dirty="0"/>
              <a:t> Aristotelian Syllogistic</a:t>
            </a:r>
            <a:endParaRPr lang="en-GR" sz="4400" dirty="0"/>
          </a:p>
        </p:txBody>
      </p:sp>
      <p:sp>
        <p:nvSpPr>
          <p:cNvPr id="3" name="Subtitle 2">
            <a:extLst>
              <a:ext uri="{FF2B5EF4-FFF2-40B4-BE49-F238E27FC236}">
                <a16:creationId xmlns:a16="http://schemas.microsoft.com/office/drawing/2014/main" id="{3B9683D7-3AC7-C365-52DA-4C104A8D4C3E}"/>
              </a:ext>
            </a:extLst>
          </p:cNvPr>
          <p:cNvSpPr>
            <a:spLocks noGrp="1"/>
          </p:cNvSpPr>
          <p:nvPr>
            <p:ph type="subTitle" idx="1"/>
          </p:nvPr>
        </p:nvSpPr>
        <p:spPr>
          <a:xfrm>
            <a:off x="1524000" y="3602038"/>
            <a:ext cx="9144000" cy="2615882"/>
          </a:xfrm>
        </p:spPr>
        <p:txBody>
          <a:bodyPr>
            <a:normAutofit/>
          </a:bodyPr>
          <a:lstStyle/>
          <a:p>
            <a:r>
              <a:rPr lang="en-GR" sz="2800" dirty="0"/>
              <a:t>WORLD LOGIC DAY 2026</a:t>
            </a:r>
          </a:p>
          <a:p>
            <a:endParaRPr lang="en-GR" sz="1600" dirty="0"/>
          </a:p>
          <a:p>
            <a:r>
              <a:rPr lang="en-GR" sz="1600" dirty="0"/>
              <a:t>Doukas Kapantaïs</a:t>
            </a:r>
          </a:p>
          <a:p>
            <a:r>
              <a:rPr lang="en-GR" sz="1600" dirty="0"/>
              <a:t>RCGPh</a:t>
            </a:r>
          </a:p>
          <a:p>
            <a:r>
              <a:rPr lang="en-GR" sz="1600" dirty="0"/>
              <a:t>ACADEMY OF ATHENS</a:t>
            </a:r>
          </a:p>
          <a:p>
            <a:r>
              <a:rPr lang="en-GR" sz="1600" dirty="0"/>
              <a:t>							Athens, 14.1.202</a:t>
            </a:r>
            <a:r>
              <a:rPr lang="el-GR" sz="1600" dirty="0"/>
              <a:t>6</a:t>
            </a:r>
            <a:endParaRPr lang="en-GR" sz="1600" dirty="0"/>
          </a:p>
        </p:txBody>
      </p:sp>
    </p:spTree>
    <p:extLst>
      <p:ext uri="{BB962C8B-B14F-4D97-AF65-F5344CB8AC3E}">
        <p14:creationId xmlns:p14="http://schemas.microsoft.com/office/powerpoint/2010/main" val="331666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03F14-7CED-2667-93E4-A0C8179C478D}"/>
              </a:ext>
            </a:extLst>
          </p:cNvPr>
          <p:cNvSpPr>
            <a:spLocks noGrp="1"/>
          </p:cNvSpPr>
          <p:nvPr>
            <p:ph type="title"/>
          </p:nvPr>
        </p:nvSpPr>
        <p:spPr/>
        <p:txBody>
          <a:bodyPr>
            <a:normAutofit/>
          </a:bodyPr>
          <a:lstStyle/>
          <a:p>
            <a:endParaRPr lang="en-US" sz="3200" b="1" dirty="0"/>
          </a:p>
        </p:txBody>
      </p:sp>
      <p:sp>
        <p:nvSpPr>
          <p:cNvPr id="3" name="Content Placeholder 2">
            <a:extLst>
              <a:ext uri="{FF2B5EF4-FFF2-40B4-BE49-F238E27FC236}">
                <a16:creationId xmlns:a16="http://schemas.microsoft.com/office/drawing/2014/main" id="{536096F7-6CBA-AD5D-03FE-B8C2CB91A7C8}"/>
              </a:ext>
            </a:extLst>
          </p:cNvPr>
          <p:cNvSpPr>
            <a:spLocks noGrp="1"/>
          </p:cNvSpPr>
          <p:nvPr>
            <p:ph idx="1"/>
          </p:nvPr>
        </p:nvSpPr>
        <p:spPr/>
        <p:txBody>
          <a:bodyPr/>
          <a:lstStyle/>
          <a:p>
            <a:r>
              <a:rPr lang="en-US" b="1" dirty="0" err="1"/>
              <a:t>Celarent</a:t>
            </a:r>
            <a:r>
              <a:rPr lang="en-US" dirty="0"/>
              <a:t> (by the </a:t>
            </a:r>
            <a:r>
              <a:rPr lang="en-US" i="1" dirty="0"/>
              <a:t>dictum de </a:t>
            </a:r>
            <a:r>
              <a:rPr lang="en-US" i="1" dirty="0" err="1"/>
              <a:t>nullo</a:t>
            </a:r>
            <a:r>
              <a:rPr lang="en-US" dirty="0"/>
              <a:t>) </a:t>
            </a:r>
            <a:r>
              <a:rPr lang="en-US" dirty="0" err="1"/>
              <a:t>25b40</a:t>
            </a:r>
            <a:r>
              <a:rPr lang="en-US" dirty="0"/>
              <a:t>–</a:t>
            </a:r>
            <a:r>
              <a:rPr lang="en-US" dirty="0" err="1"/>
              <a:t>26a2</a:t>
            </a:r>
            <a:r>
              <a:rPr lang="en-US" dirty="0"/>
              <a:t>:</a:t>
            </a:r>
          </a:p>
          <a:p>
            <a:r>
              <a:rPr lang="en-US" dirty="0"/>
              <a:t>Assume that </a:t>
            </a:r>
            <a:r>
              <a:rPr lang="en-US" dirty="0" err="1"/>
              <a:t>AeB</a:t>
            </a:r>
            <a:r>
              <a:rPr lang="en-US" dirty="0"/>
              <a:t> and </a:t>
            </a:r>
            <a:r>
              <a:rPr lang="en-US" dirty="0" err="1"/>
              <a:t>BaC</a:t>
            </a:r>
            <a:r>
              <a:rPr lang="en-US" dirty="0"/>
              <a:t>. By the </a:t>
            </a:r>
            <a:r>
              <a:rPr lang="en-US" i="1" dirty="0"/>
              <a:t>dictum de </a:t>
            </a:r>
            <a:r>
              <a:rPr lang="en-US" i="1" dirty="0" err="1"/>
              <a:t>nullo</a:t>
            </a:r>
            <a:r>
              <a:rPr lang="en-US" dirty="0"/>
              <a:t>, we get that everything of which B is universally predicated is such that A is not universally predicated of it. We also get that for everything of which C is universally predicated, B is universally predicated of it. </a:t>
            </a:r>
            <a:r>
              <a:rPr lang="en-US" u="sng" dirty="0"/>
              <a:t>Therefore</a:t>
            </a:r>
            <a:r>
              <a:rPr lang="en-US" dirty="0"/>
              <a:t>, if X is a random term of which C is universally predicated, A is universally negated of X.</a:t>
            </a:r>
          </a:p>
        </p:txBody>
      </p:sp>
    </p:spTree>
    <p:extLst>
      <p:ext uri="{BB962C8B-B14F-4D97-AF65-F5344CB8AC3E}">
        <p14:creationId xmlns:p14="http://schemas.microsoft.com/office/powerpoint/2010/main" val="3569751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DCAD6-E279-59FD-51C6-5A389C385949}"/>
              </a:ext>
            </a:extLst>
          </p:cNvPr>
          <p:cNvSpPr>
            <a:spLocks noGrp="1"/>
          </p:cNvSpPr>
          <p:nvPr>
            <p:ph type="title"/>
          </p:nvPr>
        </p:nvSpPr>
        <p:spPr/>
        <p:txBody>
          <a:bodyPr>
            <a:normAutofit/>
          </a:bodyPr>
          <a:lstStyle/>
          <a:p>
            <a:pPr algn="ctr"/>
            <a:r>
              <a:rPr lang="en-US" sz="3200" b="1" dirty="0"/>
              <a:t>He also proves the validity of the so-called “conversion rules”:</a:t>
            </a:r>
          </a:p>
        </p:txBody>
      </p:sp>
      <p:sp>
        <p:nvSpPr>
          <p:cNvPr id="3" name="Content Placeholder 2">
            <a:extLst>
              <a:ext uri="{FF2B5EF4-FFF2-40B4-BE49-F238E27FC236}">
                <a16:creationId xmlns:a16="http://schemas.microsoft.com/office/drawing/2014/main" id="{049C56DA-E64F-D706-D776-12C707519C79}"/>
              </a:ext>
            </a:extLst>
          </p:cNvPr>
          <p:cNvSpPr>
            <a:spLocks noGrp="1"/>
          </p:cNvSpPr>
          <p:nvPr>
            <p:ph idx="1"/>
          </p:nvPr>
        </p:nvSpPr>
        <p:spPr/>
        <p:txBody>
          <a:bodyPr/>
          <a:lstStyle/>
          <a:p>
            <a:r>
              <a:rPr lang="en-GB" b="1" dirty="0"/>
              <a:t>e-conversion</a:t>
            </a:r>
            <a:r>
              <a:rPr lang="en-GB" dirty="0"/>
              <a:t>: If </a:t>
            </a:r>
            <a:r>
              <a:rPr lang="en-GB" dirty="0" err="1"/>
              <a:t>AeB</a:t>
            </a:r>
            <a:r>
              <a:rPr lang="en-GB" dirty="0"/>
              <a:t>, then </a:t>
            </a:r>
            <a:r>
              <a:rPr lang="en-GB" dirty="0" err="1"/>
              <a:t>BeA</a:t>
            </a:r>
            <a:r>
              <a:rPr lang="en-GB" dirty="0"/>
              <a:t>. For if not, some A, say this is </a:t>
            </a:r>
            <a:r>
              <a:rPr lang="en-US" dirty="0"/>
              <a:t>X</a:t>
            </a:r>
            <a:r>
              <a:rPr lang="el-GR" dirty="0"/>
              <a:t>, </a:t>
            </a:r>
            <a:r>
              <a:rPr lang="en-US" dirty="0"/>
              <a:t>is B. But then, a </a:t>
            </a:r>
            <a:r>
              <a:rPr lang="el-GR" dirty="0"/>
              <a:t>Β</a:t>
            </a:r>
            <a:r>
              <a:rPr lang="en-US" dirty="0"/>
              <a:t>, i.e. X</a:t>
            </a:r>
            <a:r>
              <a:rPr lang="el-GR" dirty="0"/>
              <a:t>,</a:t>
            </a:r>
            <a:r>
              <a:rPr lang="en-US" dirty="0"/>
              <a:t> is A, contrary to </a:t>
            </a:r>
            <a:r>
              <a:rPr lang="en-US" dirty="0" err="1"/>
              <a:t>AeB</a:t>
            </a:r>
            <a:r>
              <a:rPr lang="en-US" dirty="0"/>
              <a:t>. (This proof is by </a:t>
            </a:r>
            <a:r>
              <a:rPr lang="en-US" i="1" dirty="0" err="1"/>
              <a:t>ekthesis</a:t>
            </a:r>
            <a:r>
              <a:rPr lang="en-US" i="1" dirty="0"/>
              <a:t> </a:t>
            </a:r>
            <a:r>
              <a:rPr lang="en-US" dirty="0"/>
              <a:t>and </a:t>
            </a:r>
            <a:r>
              <a:rPr lang="en-US" i="1" dirty="0"/>
              <a:t>reductio </a:t>
            </a:r>
            <a:r>
              <a:rPr lang="en-US" dirty="0" err="1"/>
              <a:t>25a14</a:t>
            </a:r>
            <a:r>
              <a:rPr lang="en-US" dirty="0"/>
              <a:t>-17, cf. Alexander, </a:t>
            </a:r>
            <a:r>
              <a:rPr lang="en-US" dirty="0" err="1"/>
              <a:t>Philoponus</a:t>
            </a:r>
            <a:r>
              <a:rPr lang="en-US" dirty="0"/>
              <a:t> </a:t>
            </a:r>
            <a:r>
              <a:rPr lang="en-US" i="1" dirty="0"/>
              <a:t>ad loc</a:t>
            </a:r>
            <a:r>
              <a:rPr lang="en-US" dirty="0"/>
              <a:t>.)</a:t>
            </a:r>
            <a:r>
              <a:rPr lang="en-GB" dirty="0"/>
              <a:t>.</a:t>
            </a:r>
          </a:p>
          <a:p>
            <a:r>
              <a:rPr lang="en-GB" b="1" dirty="0"/>
              <a:t>a-conversion</a:t>
            </a:r>
            <a:r>
              <a:rPr lang="en-GB" dirty="0"/>
              <a:t>: If AaB, then </a:t>
            </a:r>
            <a:r>
              <a:rPr lang="en-GB" dirty="0" err="1"/>
              <a:t>BiA</a:t>
            </a:r>
            <a:r>
              <a:rPr lang="en-GB" dirty="0"/>
              <a:t>. For if </a:t>
            </a:r>
            <a:r>
              <a:rPr lang="en-GB" dirty="0" err="1"/>
              <a:t>BeA</a:t>
            </a:r>
            <a:r>
              <a:rPr lang="en-GB" dirty="0"/>
              <a:t>, then, by e-conversion, we get </a:t>
            </a:r>
            <a:r>
              <a:rPr lang="en-GB" dirty="0" err="1"/>
              <a:t>AeB</a:t>
            </a:r>
            <a:r>
              <a:rPr lang="en-GB" dirty="0"/>
              <a:t>, which is inconsistent with AaB. (</a:t>
            </a:r>
            <a:r>
              <a:rPr lang="en-US" dirty="0" err="1"/>
              <a:t>25b17</a:t>
            </a:r>
            <a:r>
              <a:rPr lang="en-US" dirty="0"/>
              <a:t>-19).</a:t>
            </a:r>
            <a:endParaRPr lang="en-GB" dirty="0"/>
          </a:p>
          <a:p>
            <a:r>
              <a:rPr lang="en-GB" b="1" dirty="0" err="1"/>
              <a:t>i</a:t>
            </a:r>
            <a:r>
              <a:rPr lang="en-GB" b="1" dirty="0"/>
              <a:t>-conversion</a:t>
            </a:r>
            <a:r>
              <a:rPr lang="en-GB" dirty="0"/>
              <a:t>: If </a:t>
            </a:r>
            <a:r>
              <a:rPr lang="en-GB" dirty="0" err="1"/>
              <a:t>AiB</a:t>
            </a:r>
            <a:r>
              <a:rPr lang="en-GB" dirty="0"/>
              <a:t>, then </a:t>
            </a:r>
            <a:r>
              <a:rPr lang="en-GB" dirty="0" err="1"/>
              <a:t>BiA</a:t>
            </a:r>
            <a:r>
              <a:rPr lang="en-GB" dirty="0"/>
              <a:t>. </a:t>
            </a:r>
            <a:r>
              <a:rPr lang="en-US" dirty="0"/>
              <a:t>For if </a:t>
            </a:r>
            <a:r>
              <a:rPr lang="en-US" dirty="0" err="1"/>
              <a:t>BeA</a:t>
            </a:r>
            <a:r>
              <a:rPr lang="en-US" dirty="0"/>
              <a:t>, then, by e-conversion we get </a:t>
            </a:r>
            <a:r>
              <a:rPr lang="en-US" dirty="0" err="1"/>
              <a:t>AeB</a:t>
            </a:r>
            <a:r>
              <a:rPr lang="en-US" dirty="0"/>
              <a:t>, which contradicts </a:t>
            </a:r>
            <a:r>
              <a:rPr lang="en-GB" dirty="0" err="1"/>
              <a:t>AiB</a:t>
            </a:r>
            <a:r>
              <a:rPr lang="en-GB" dirty="0"/>
              <a:t>. (</a:t>
            </a:r>
            <a:r>
              <a:rPr lang="en-GB" dirty="0" err="1"/>
              <a:t>24b20</a:t>
            </a:r>
            <a:r>
              <a:rPr lang="en-GB" dirty="0"/>
              <a:t>-22).</a:t>
            </a:r>
          </a:p>
        </p:txBody>
      </p:sp>
    </p:spTree>
    <p:extLst>
      <p:ext uri="{BB962C8B-B14F-4D97-AF65-F5344CB8AC3E}">
        <p14:creationId xmlns:p14="http://schemas.microsoft.com/office/powerpoint/2010/main" val="795773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FA9DE-8305-0D0B-3682-B5FF010E5BDB}"/>
              </a:ext>
            </a:extLst>
          </p:cNvPr>
          <p:cNvSpPr>
            <a:spLocks noGrp="1"/>
          </p:cNvSpPr>
          <p:nvPr>
            <p:ph type="title"/>
          </p:nvPr>
        </p:nvSpPr>
        <p:spPr/>
        <p:txBody>
          <a:bodyPr/>
          <a:lstStyle/>
          <a:p>
            <a:pPr algn="ctr"/>
            <a:r>
              <a:rPr lang="en-US" b="1" dirty="0"/>
              <a:t>Some relevant proof-theoretic remarks</a:t>
            </a:r>
          </a:p>
        </p:txBody>
      </p:sp>
      <p:sp>
        <p:nvSpPr>
          <p:cNvPr id="3" name="Content Placeholder 2">
            <a:extLst>
              <a:ext uri="{FF2B5EF4-FFF2-40B4-BE49-F238E27FC236}">
                <a16:creationId xmlns:a16="http://schemas.microsoft.com/office/drawing/2014/main" id="{0079763D-CF2C-7823-8334-AAE50CBC1497}"/>
              </a:ext>
            </a:extLst>
          </p:cNvPr>
          <p:cNvSpPr>
            <a:spLocks noGrp="1"/>
          </p:cNvSpPr>
          <p:nvPr>
            <p:ph idx="1"/>
          </p:nvPr>
        </p:nvSpPr>
        <p:spPr/>
        <p:txBody>
          <a:bodyPr/>
          <a:lstStyle/>
          <a:p>
            <a:r>
              <a:rPr lang="en-US" dirty="0"/>
              <a:t>Notice that the valid inference rules proved so far in this Metalogic are (1) Barbara, (2) </a:t>
            </a:r>
            <a:r>
              <a:rPr lang="en-US" dirty="0" err="1"/>
              <a:t>Celarent</a:t>
            </a:r>
            <a:r>
              <a:rPr lang="en-US" dirty="0"/>
              <a:t>, and (3) the valid conversions.</a:t>
            </a:r>
          </a:p>
          <a:p>
            <a:r>
              <a:rPr lang="en-US" dirty="0"/>
              <a:t>Notice that all of these can be made part of a formal Logic. For example: you now know that once you come across an instance of </a:t>
            </a:r>
            <a:r>
              <a:rPr lang="en-US" dirty="0" err="1"/>
              <a:t>AeB</a:t>
            </a:r>
            <a:r>
              <a:rPr lang="en-US" dirty="0"/>
              <a:t> you can transform it into </a:t>
            </a:r>
            <a:r>
              <a:rPr lang="en-US" dirty="0" err="1"/>
              <a:t>BeA</a:t>
            </a:r>
            <a:r>
              <a:rPr lang="en-US" dirty="0"/>
              <a:t> </a:t>
            </a:r>
            <a:r>
              <a:rPr lang="en-US" i="1" dirty="0" err="1"/>
              <a:t>salva</a:t>
            </a:r>
            <a:r>
              <a:rPr lang="en-US" i="1" dirty="0"/>
              <a:t> </a:t>
            </a:r>
            <a:r>
              <a:rPr lang="en-US" i="1" dirty="0" err="1"/>
              <a:t>veritate</a:t>
            </a:r>
            <a:r>
              <a:rPr lang="en-US" dirty="0"/>
              <a:t>. Provided that the intended interpretation for </a:t>
            </a:r>
            <a:r>
              <a:rPr lang="en-US" dirty="0" err="1"/>
              <a:t>AeB</a:t>
            </a:r>
            <a:r>
              <a:rPr lang="en-US" dirty="0"/>
              <a:t> is respected, if </a:t>
            </a:r>
            <a:r>
              <a:rPr lang="en-US" dirty="0" err="1"/>
              <a:t>AeB</a:t>
            </a:r>
            <a:r>
              <a:rPr lang="en-US" dirty="0"/>
              <a:t> is true, </a:t>
            </a:r>
            <a:r>
              <a:rPr lang="en-US" dirty="0" err="1"/>
              <a:t>BeA</a:t>
            </a:r>
            <a:r>
              <a:rPr lang="en-US" dirty="0"/>
              <a:t> is true, no matter what the specific terms in this instance do mean. The same is </a:t>
            </a:r>
            <a:r>
              <a:rPr lang="en-US" i="1" dirty="0"/>
              <a:t>mutatis mutandis </a:t>
            </a:r>
            <a:r>
              <a:rPr lang="en-US" dirty="0"/>
              <a:t>the case for the rest of these rules.</a:t>
            </a:r>
          </a:p>
          <a:p>
            <a:r>
              <a:rPr lang="en-US" dirty="0"/>
              <a:t>(Put these remarks at rest for the moment. We will come back to them later on.)</a:t>
            </a:r>
          </a:p>
        </p:txBody>
      </p:sp>
    </p:spTree>
    <p:extLst>
      <p:ext uri="{BB962C8B-B14F-4D97-AF65-F5344CB8AC3E}">
        <p14:creationId xmlns:p14="http://schemas.microsoft.com/office/powerpoint/2010/main" val="2401800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31650-EC20-2C53-710A-68284F4B8134}"/>
              </a:ext>
            </a:extLst>
          </p:cNvPr>
          <p:cNvSpPr>
            <a:spLocks noGrp="1"/>
          </p:cNvSpPr>
          <p:nvPr>
            <p:ph type="title"/>
          </p:nvPr>
        </p:nvSpPr>
        <p:spPr/>
        <p:txBody>
          <a:bodyPr/>
          <a:lstStyle/>
          <a:p>
            <a:pPr algn="ctr"/>
            <a:r>
              <a:rPr lang="en-US" b="1" dirty="0"/>
              <a:t>A central proof-theoretic remark </a:t>
            </a:r>
          </a:p>
        </p:txBody>
      </p:sp>
      <p:sp>
        <p:nvSpPr>
          <p:cNvPr id="3" name="Content Placeholder 2">
            <a:extLst>
              <a:ext uri="{FF2B5EF4-FFF2-40B4-BE49-F238E27FC236}">
                <a16:creationId xmlns:a16="http://schemas.microsoft.com/office/drawing/2014/main" id="{AA29795B-629B-AF6E-C21F-C7245E0D344C}"/>
              </a:ext>
            </a:extLst>
          </p:cNvPr>
          <p:cNvSpPr>
            <a:spLocks noGrp="1"/>
          </p:cNvSpPr>
          <p:nvPr>
            <p:ph idx="1"/>
          </p:nvPr>
        </p:nvSpPr>
        <p:spPr/>
        <p:txBody>
          <a:bodyPr/>
          <a:lstStyle/>
          <a:p>
            <a:r>
              <a:rPr lang="en-US" dirty="0"/>
              <a:t>Notice that among the five inference rules that have been proved valid by this Metalogic, there are two that fit the form of the traditional Aristotelian Syllogism. These are Barbara and </a:t>
            </a:r>
            <a:r>
              <a:rPr lang="en-US" dirty="0" err="1"/>
              <a:t>Celarent</a:t>
            </a:r>
            <a:r>
              <a:rPr lang="en-US" dirty="0"/>
              <a:t>, and this form is the following:</a:t>
            </a:r>
          </a:p>
          <a:p>
            <a:r>
              <a:rPr lang="en-US" dirty="0"/>
              <a:t>Premisses are two in number. They share one term in common and one term only (the “middle term”). The conclusion connects the two non-common terms of the premisses in such a way that the term of the first-in-order premiss (“major premiss”, “major term”) is the predicate and the term of the second-in-order premiss (“minor premiss”, “minor term”) is the subject.</a:t>
            </a:r>
          </a:p>
        </p:txBody>
      </p:sp>
    </p:spTree>
    <p:extLst>
      <p:ext uri="{BB962C8B-B14F-4D97-AF65-F5344CB8AC3E}">
        <p14:creationId xmlns:p14="http://schemas.microsoft.com/office/powerpoint/2010/main" val="2496675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1AA04-DCBE-5B40-FE65-B7ABBEE42F20}"/>
              </a:ext>
            </a:extLst>
          </p:cNvPr>
          <p:cNvSpPr>
            <a:spLocks noGrp="1"/>
          </p:cNvSpPr>
          <p:nvPr>
            <p:ph type="title"/>
          </p:nvPr>
        </p:nvSpPr>
        <p:spPr/>
        <p:txBody>
          <a:bodyPr/>
          <a:lstStyle/>
          <a:p>
            <a:pPr algn="ctr"/>
            <a:r>
              <a:rPr lang="en-US" b="1" dirty="0"/>
              <a:t>A task for this Metalogic</a:t>
            </a:r>
          </a:p>
        </p:txBody>
      </p:sp>
      <p:sp>
        <p:nvSpPr>
          <p:cNvPr id="3" name="Content Placeholder 2">
            <a:extLst>
              <a:ext uri="{FF2B5EF4-FFF2-40B4-BE49-F238E27FC236}">
                <a16:creationId xmlns:a16="http://schemas.microsoft.com/office/drawing/2014/main" id="{CCEF6532-4FBA-8F54-691E-91154DC258D4}"/>
              </a:ext>
            </a:extLst>
          </p:cNvPr>
          <p:cNvSpPr>
            <a:spLocks noGrp="1"/>
          </p:cNvSpPr>
          <p:nvPr>
            <p:ph idx="1"/>
          </p:nvPr>
        </p:nvSpPr>
        <p:spPr/>
        <p:txBody>
          <a:bodyPr/>
          <a:lstStyle/>
          <a:p>
            <a:r>
              <a:rPr lang="en-US" dirty="0"/>
              <a:t>With the equipment of the same Metalogic at hand, prove the validity of all schematic arguments of this form, i.e. the syllogistic form, that are valid, and the non-validity of all such arguments that are not valid.</a:t>
            </a:r>
          </a:p>
        </p:txBody>
      </p:sp>
    </p:spTree>
    <p:extLst>
      <p:ext uri="{BB962C8B-B14F-4D97-AF65-F5344CB8AC3E}">
        <p14:creationId xmlns:p14="http://schemas.microsoft.com/office/powerpoint/2010/main" val="1442448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66CDE-13EE-2048-EB24-ECCE377C52BA}"/>
              </a:ext>
            </a:extLst>
          </p:cNvPr>
          <p:cNvSpPr>
            <a:spLocks noGrp="1"/>
          </p:cNvSpPr>
          <p:nvPr>
            <p:ph type="title"/>
          </p:nvPr>
        </p:nvSpPr>
        <p:spPr/>
        <p:txBody>
          <a:bodyPr/>
          <a:lstStyle/>
          <a:p>
            <a:pPr algn="ctr"/>
            <a:r>
              <a:rPr lang="en-US" b="1" dirty="0"/>
              <a:t>Mission Accomplished</a:t>
            </a:r>
          </a:p>
        </p:txBody>
      </p:sp>
      <p:sp>
        <p:nvSpPr>
          <p:cNvPr id="3" name="Content Placeholder 2">
            <a:extLst>
              <a:ext uri="{FF2B5EF4-FFF2-40B4-BE49-F238E27FC236}">
                <a16:creationId xmlns:a16="http://schemas.microsoft.com/office/drawing/2014/main" id="{25D3C615-94EA-2668-0677-9262B019DC17}"/>
              </a:ext>
            </a:extLst>
          </p:cNvPr>
          <p:cNvSpPr>
            <a:spLocks noGrp="1"/>
          </p:cNvSpPr>
          <p:nvPr>
            <p:ph idx="1"/>
          </p:nvPr>
        </p:nvSpPr>
        <p:spPr/>
        <p:txBody>
          <a:bodyPr>
            <a:normAutofit/>
          </a:bodyPr>
          <a:lstStyle/>
          <a:p>
            <a:r>
              <a:rPr lang="en-US" dirty="0"/>
              <a:t>Up to the end of Chapter 6, Aristotle has effectively established that all valid schematic arguments of this form are the 14 traditional Syllogisms. He does this by considering all possible combinations of premisses in syllogistic form.</a:t>
            </a:r>
          </a:p>
          <a:p>
            <a:r>
              <a:rPr lang="en-US" dirty="0"/>
              <a:t>Regarding the proofs of non-validity, all proofs are model-theoretic.</a:t>
            </a:r>
          </a:p>
          <a:p>
            <a:r>
              <a:rPr lang="en-US" dirty="0"/>
              <a:t>Regarding the proofs of validity, he further establishes, by two central theorems in Chapter 7, that they can be proved valid in a Metalogic that contains either (1) Barbara, </a:t>
            </a:r>
            <a:r>
              <a:rPr lang="en-US" dirty="0" err="1"/>
              <a:t>Celarent</a:t>
            </a:r>
            <a:r>
              <a:rPr lang="en-US" dirty="0"/>
              <a:t>, Dario, and Ferio; the valid conversions; </a:t>
            </a:r>
            <a:r>
              <a:rPr lang="en-US" i="1" dirty="0"/>
              <a:t>reductio ad absurdum</a:t>
            </a:r>
            <a:r>
              <a:rPr lang="en-US" dirty="0"/>
              <a:t>; or (2) Barbara, </a:t>
            </a:r>
            <a:r>
              <a:rPr lang="en-US" dirty="0" err="1"/>
              <a:t>Celarent</a:t>
            </a:r>
            <a:r>
              <a:rPr lang="en-US" dirty="0"/>
              <a:t>; the valid conversions; </a:t>
            </a:r>
            <a:r>
              <a:rPr lang="en-US" i="1" dirty="0"/>
              <a:t>reductio ad absurdum</a:t>
            </a:r>
            <a:r>
              <a:rPr lang="en-US" dirty="0"/>
              <a:t>.</a:t>
            </a:r>
          </a:p>
        </p:txBody>
      </p:sp>
    </p:spTree>
    <p:extLst>
      <p:ext uri="{BB962C8B-B14F-4D97-AF65-F5344CB8AC3E}">
        <p14:creationId xmlns:p14="http://schemas.microsoft.com/office/powerpoint/2010/main" val="1963477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34E07-EF43-8275-D051-2EC27BD1C3F3}"/>
              </a:ext>
            </a:extLst>
          </p:cNvPr>
          <p:cNvSpPr>
            <a:spLocks noGrp="1"/>
          </p:cNvSpPr>
          <p:nvPr>
            <p:ph type="title"/>
          </p:nvPr>
        </p:nvSpPr>
        <p:spPr/>
        <p:txBody>
          <a:bodyPr/>
          <a:lstStyle/>
          <a:p>
            <a:pPr algn="ctr"/>
            <a:r>
              <a:rPr lang="en-US" b="1" dirty="0"/>
              <a:t>Back to the plan of formalizing the Metalogic</a:t>
            </a:r>
            <a:endParaRPr lang="en-US" dirty="0"/>
          </a:p>
        </p:txBody>
      </p:sp>
      <p:sp>
        <p:nvSpPr>
          <p:cNvPr id="3" name="Content Placeholder 2">
            <a:extLst>
              <a:ext uri="{FF2B5EF4-FFF2-40B4-BE49-F238E27FC236}">
                <a16:creationId xmlns:a16="http://schemas.microsoft.com/office/drawing/2014/main" id="{BC81F36F-6D51-D3F8-16BD-4B0264C4A832}"/>
              </a:ext>
            </a:extLst>
          </p:cNvPr>
          <p:cNvSpPr>
            <a:spLocks noGrp="1"/>
          </p:cNvSpPr>
          <p:nvPr>
            <p:ph idx="1"/>
          </p:nvPr>
        </p:nvSpPr>
        <p:spPr/>
        <p:txBody>
          <a:bodyPr>
            <a:normAutofit lnSpcReduction="10000"/>
          </a:bodyPr>
          <a:lstStyle/>
          <a:p>
            <a:r>
              <a:rPr lang="en-US" dirty="0"/>
              <a:t>Remember that Barbara, </a:t>
            </a:r>
            <a:r>
              <a:rPr lang="en-US" dirty="0" err="1"/>
              <a:t>Celarent</a:t>
            </a:r>
            <a:r>
              <a:rPr lang="en-US" dirty="0"/>
              <a:t>, and the valid conversions can be made formal. Now add to these the following specific case of the </a:t>
            </a:r>
            <a:r>
              <a:rPr lang="en-US" i="1" dirty="0"/>
              <a:t>reductio ad absurdum </a:t>
            </a:r>
            <a:r>
              <a:rPr lang="en-US" dirty="0"/>
              <a:t>rule:</a:t>
            </a:r>
          </a:p>
          <a:p>
            <a:r>
              <a:rPr lang="en-US" dirty="0"/>
              <a:t>If (</a:t>
            </a:r>
            <a:r>
              <a:rPr lang="en-US" dirty="0" err="1"/>
              <a:t>i</a:t>
            </a:r>
            <a:r>
              <a:rPr lang="en-US" dirty="0"/>
              <a:t>) P, Q, R are syllogistic premisses, and (ii) the contradictory of R follows from P and the contradictory of Q, then (iii) Q follows from P and R.</a:t>
            </a:r>
          </a:p>
          <a:p>
            <a:r>
              <a:rPr lang="en-US" dirty="0"/>
              <a:t>Notice that this specific form of the </a:t>
            </a:r>
            <a:r>
              <a:rPr lang="en-US" i="1" dirty="0"/>
              <a:t>reductio ad absurdum </a:t>
            </a:r>
            <a:r>
              <a:rPr lang="en-US" dirty="0"/>
              <a:t>rule can be made formal as well. No meaning or interpretation is involved in this application. The reason is that “follows” in (ii) above is mechanical: it can be made to mean “follows by Barbara, </a:t>
            </a:r>
            <a:r>
              <a:rPr lang="en-US" dirty="0" err="1"/>
              <a:t>Celarent</a:t>
            </a:r>
            <a:r>
              <a:rPr lang="en-US" dirty="0"/>
              <a:t>, and the conversions,” which can all be made mechanical, as we have seen.</a:t>
            </a:r>
          </a:p>
        </p:txBody>
      </p:sp>
    </p:spTree>
    <p:extLst>
      <p:ext uri="{BB962C8B-B14F-4D97-AF65-F5344CB8AC3E}">
        <p14:creationId xmlns:p14="http://schemas.microsoft.com/office/powerpoint/2010/main" val="63757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D8B03-D0D7-9089-A171-03D356FC73C5}"/>
              </a:ext>
            </a:extLst>
          </p:cNvPr>
          <p:cNvSpPr>
            <a:spLocks noGrp="1"/>
          </p:cNvSpPr>
          <p:nvPr>
            <p:ph type="title"/>
          </p:nvPr>
        </p:nvSpPr>
        <p:spPr/>
        <p:txBody>
          <a:bodyPr/>
          <a:lstStyle/>
          <a:p>
            <a:pPr algn="ctr"/>
            <a:r>
              <a:rPr lang="en-US" b="1" dirty="0"/>
              <a:t>Two formal Syllogistics</a:t>
            </a:r>
          </a:p>
        </p:txBody>
      </p:sp>
      <p:sp>
        <p:nvSpPr>
          <p:cNvPr id="3" name="Content Placeholder 2">
            <a:extLst>
              <a:ext uri="{FF2B5EF4-FFF2-40B4-BE49-F238E27FC236}">
                <a16:creationId xmlns:a16="http://schemas.microsoft.com/office/drawing/2014/main" id="{959575BA-C82A-4E64-BA0A-D42AB393556B}"/>
              </a:ext>
            </a:extLst>
          </p:cNvPr>
          <p:cNvSpPr>
            <a:spLocks noGrp="1"/>
          </p:cNvSpPr>
          <p:nvPr>
            <p:ph idx="1"/>
          </p:nvPr>
        </p:nvSpPr>
        <p:spPr/>
        <p:txBody>
          <a:bodyPr/>
          <a:lstStyle/>
          <a:p>
            <a:r>
              <a:rPr lang="en-US" dirty="0"/>
              <a:t>We can now take stock and observe this. The validity and completeness regarding the 14 valid traditional Syllogisms can be performed in a formal (or at least easily formalizable) logical system that contains: (1) Barbara, (2) </a:t>
            </a:r>
            <a:r>
              <a:rPr lang="en-US" dirty="0" err="1"/>
              <a:t>Celarent</a:t>
            </a:r>
            <a:r>
              <a:rPr lang="en-US" dirty="0"/>
              <a:t>, (3) the valid conversions, and (4) the above-mentioned </a:t>
            </a:r>
            <a:r>
              <a:rPr lang="en-US" i="1" dirty="0"/>
              <a:t>reductio ad absurdum </a:t>
            </a:r>
            <a:r>
              <a:rPr lang="en-US" dirty="0"/>
              <a:t>rule. In that sense, it is no wonder that this system is exactly the same as the “Syllogistic,” according to T. Smiley. As a matter of fact, Smiley proposed that this is the “real” Syllogistic, as opposed to the traditional Syllogistic of the 14 Syllogisms.</a:t>
            </a:r>
          </a:p>
        </p:txBody>
      </p:sp>
    </p:spTree>
    <p:extLst>
      <p:ext uri="{BB962C8B-B14F-4D97-AF65-F5344CB8AC3E}">
        <p14:creationId xmlns:p14="http://schemas.microsoft.com/office/powerpoint/2010/main" val="2907459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70911-FFB8-715F-39A8-216891AA1194}"/>
              </a:ext>
            </a:extLst>
          </p:cNvPr>
          <p:cNvSpPr>
            <a:spLocks noGrp="1"/>
          </p:cNvSpPr>
          <p:nvPr>
            <p:ph type="title"/>
          </p:nvPr>
        </p:nvSpPr>
        <p:spPr/>
        <p:txBody>
          <a:bodyPr>
            <a:normAutofit/>
          </a:bodyPr>
          <a:lstStyle/>
          <a:p>
            <a:pPr algn="ctr"/>
            <a:r>
              <a:rPr lang="en-US" sz="3200" b="1" dirty="0"/>
              <a:t>There is a reason why Aristotle was fixated on traditional Syllogistic</a:t>
            </a:r>
          </a:p>
        </p:txBody>
      </p:sp>
      <p:sp>
        <p:nvSpPr>
          <p:cNvPr id="3" name="Content Placeholder 2">
            <a:extLst>
              <a:ext uri="{FF2B5EF4-FFF2-40B4-BE49-F238E27FC236}">
                <a16:creationId xmlns:a16="http://schemas.microsoft.com/office/drawing/2014/main" id="{ED762665-C358-7E3B-BD1A-F5D5FD7F0691}"/>
              </a:ext>
            </a:extLst>
          </p:cNvPr>
          <p:cNvSpPr>
            <a:spLocks noGrp="1"/>
          </p:cNvSpPr>
          <p:nvPr>
            <p:ph idx="1"/>
          </p:nvPr>
        </p:nvSpPr>
        <p:spPr/>
        <p:txBody>
          <a:bodyPr>
            <a:normAutofit fontScale="92500" lnSpcReduction="10000"/>
          </a:bodyPr>
          <a:lstStyle/>
          <a:p>
            <a:r>
              <a:rPr lang="en-US" dirty="0"/>
              <a:t>Notice that all validity proofs in the Prior Analytics live a double life; in a sense, they serve two masters at once.</a:t>
            </a:r>
          </a:p>
          <a:p>
            <a:r>
              <a:rPr lang="en-US" dirty="0"/>
              <a:t>As put forward, they are valid proofs of the Metalogic Aristotle is living in; they establish the validity of the traditional Syllogisms.</a:t>
            </a:r>
          </a:p>
          <a:p>
            <a:r>
              <a:rPr lang="en-US" dirty="0"/>
              <a:t>BUT, as they stand, THEY ARE ALSO valid proofs in Smiley’s “Syllogistic”, which is not a Metalogic. As such, they represent valid arguments about everything whatsoever, not just validity itself.</a:t>
            </a:r>
          </a:p>
          <a:p>
            <a:r>
              <a:rPr lang="en-US" dirty="0"/>
              <a:t>(To make things clearer, we could disambiguate </a:t>
            </a:r>
            <a:r>
              <a:rPr lang="en-US" i="1" dirty="0"/>
              <a:t>ad hoc </a:t>
            </a:r>
            <a:r>
              <a:rPr lang="en-US" dirty="0"/>
              <a:t>by assigning different vocabularies for the above two points of view. For example, from the metalogical perspective we could employ metavariables instead of the schematic letters and names of the copulas instead of the copulas themselves.)</a:t>
            </a:r>
          </a:p>
        </p:txBody>
      </p:sp>
    </p:spTree>
    <p:extLst>
      <p:ext uri="{BB962C8B-B14F-4D97-AF65-F5344CB8AC3E}">
        <p14:creationId xmlns:p14="http://schemas.microsoft.com/office/powerpoint/2010/main" val="3627251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C81CA-0030-E91E-108C-F462BF4519A9}"/>
              </a:ext>
            </a:extLst>
          </p:cNvPr>
          <p:cNvSpPr>
            <a:spLocks noGrp="1"/>
          </p:cNvSpPr>
          <p:nvPr>
            <p:ph type="title"/>
          </p:nvPr>
        </p:nvSpPr>
        <p:spPr/>
        <p:txBody>
          <a:bodyPr>
            <a:normAutofit/>
          </a:bodyPr>
          <a:lstStyle/>
          <a:p>
            <a:pPr algn="ctr"/>
            <a:r>
              <a:rPr lang="en-US" b="1" dirty="0"/>
              <a:t>And so the Question</a:t>
            </a:r>
          </a:p>
        </p:txBody>
      </p:sp>
      <p:sp>
        <p:nvSpPr>
          <p:cNvPr id="3" name="Content Placeholder 2">
            <a:extLst>
              <a:ext uri="{FF2B5EF4-FFF2-40B4-BE49-F238E27FC236}">
                <a16:creationId xmlns:a16="http://schemas.microsoft.com/office/drawing/2014/main" id="{3C6E52B2-C5B5-E17D-9EC4-A2A1B7C8CD29}"/>
              </a:ext>
            </a:extLst>
          </p:cNvPr>
          <p:cNvSpPr>
            <a:spLocks noGrp="1"/>
          </p:cNvSpPr>
          <p:nvPr>
            <p:ph idx="1"/>
          </p:nvPr>
        </p:nvSpPr>
        <p:spPr/>
        <p:txBody>
          <a:bodyPr/>
          <a:lstStyle/>
          <a:p>
            <a:r>
              <a:rPr lang="en-US" dirty="0"/>
              <a:t>Why was Aristotle fixated on this form of the “Aristotelian Syllogism”, when at least an equipotent and more economical system was right at hand? To be precise, the “Syllogistic” of the moderns is even stronger. Notice, e.g., that AaB ⊢ </a:t>
            </a:r>
            <a:r>
              <a:rPr lang="en-US" dirty="0" err="1"/>
              <a:t>BiA</a:t>
            </a:r>
            <a:r>
              <a:rPr lang="en-US" dirty="0"/>
              <a:t> is a valid inference by all means, and traditional Syllogistic cannot capture it.</a:t>
            </a:r>
          </a:p>
        </p:txBody>
      </p:sp>
    </p:spTree>
    <p:extLst>
      <p:ext uri="{BB962C8B-B14F-4D97-AF65-F5344CB8AC3E}">
        <p14:creationId xmlns:p14="http://schemas.microsoft.com/office/powerpoint/2010/main" val="1413458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397A0-FDD6-84FF-A141-2DC272583384}"/>
              </a:ext>
            </a:extLst>
          </p:cNvPr>
          <p:cNvSpPr>
            <a:spLocks noGrp="1"/>
          </p:cNvSpPr>
          <p:nvPr>
            <p:ph type="title"/>
          </p:nvPr>
        </p:nvSpPr>
        <p:spPr/>
        <p:txBody>
          <a:bodyPr/>
          <a:lstStyle/>
          <a:p>
            <a:endParaRPr lang="en-US"/>
          </a:p>
        </p:txBody>
      </p:sp>
      <p:pic>
        <p:nvPicPr>
          <p:cNvPr id="5" name="Content Placeholder 4" descr="A brown paper with a picture of a person's face&#10;&#10;AI-generated content may be incorrect.">
            <a:extLst>
              <a:ext uri="{FF2B5EF4-FFF2-40B4-BE49-F238E27FC236}">
                <a16:creationId xmlns:a16="http://schemas.microsoft.com/office/drawing/2014/main" id="{D5BFC31D-C18D-3A58-8EDB-6BCC7340C240}"/>
              </a:ext>
            </a:extLst>
          </p:cNvPr>
          <p:cNvPicPr>
            <a:picLocks noGrp="1" noChangeAspect="1"/>
          </p:cNvPicPr>
          <p:nvPr>
            <p:ph idx="1"/>
          </p:nvPr>
        </p:nvPicPr>
        <p:blipFill>
          <a:blip r:embed="rId2"/>
          <a:stretch>
            <a:fillRect/>
          </a:stretch>
        </p:blipFill>
        <p:spPr>
          <a:xfrm>
            <a:off x="3781587" y="365125"/>
            <a:ext cx="4475028" cy="6127750"/>
          </a:xfrm>
        </p:spPr>
      </p:pic>
    </p:spTree>
    <p:extLst>
      <p:ext uri="{BB962C8B-B14F-4D97-AF65-F5344CB8AC3E}">
        <p14:creationId xmlns:p14="http://schemas.microsoft.com/office/powerpoint/2010/main" val="577864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7F376-5394-0C79-08FC-4EB7677ABDE3}"/>
              </a:ext>
            </a:extLst>
          </p:cNvPr>
          <p:cNvSpPr>
            <a:spLocks noGrp="1"/>
          </p:cNvSpPr>
          <p:nvPr>
            <p:ph type="title"/>
          </p:nvPr>
        </p:nvSpPr>
        <p:spPr/>
        <p:txBody>
          <a:bodyPr/>
          <a:lstStyle/>
          <a:p>
            <a:pPr algn="ctr"/>
            <a:r>
              <a:rPr lang="en-US" b="1" dirty="0"/>
              <a:t>The Answer to this Question</a:t>
            </a:r>
          </a:p>
        </p:txBody>
      </p:sp>
      <p:sp>
        <p:nvSpPr>
          <p:cNvPr id="3" name="Content Placeholder 2">
            <a:extLst>
              <a:ext uri="{FF2B5EF4-FFF2-40B4-BE49-F238E27FC236}">
                <a16:creationId xmlns:a16="http://schemas.microsoft.com/office/drawing/2014/main" id="{EFEE1290-2A6C-A391-6134-DD152ED33E1D}"/>
              </a:ext>
            </a:extLst>
          </p:cNvPr>
          <p:cNvSpPr>
            <a:spLocks noGrp="1"/>
          </p:cNvSpPr>
          <p:nvPr>
            <p:ph idx="1"/>
          </p:nvPr>
        </p:nvSpPr>
        <p:spPr/>
        <p:txBody>
          <a:bodyPr/>
          <a:lstStyle/>
          <a:p>
            <a:r>
              <a:rPr lang="en-US" dirty="0"/>
              <a:t>In </a:t>
            </a:r>
            <a:r>
              <a:rPr lang="en-US" dirty="0" err="1"/>
              <a:t>Kapantaïs</a:t>
            </a:r>
            <a:r>
              <a:rPr lang="en-US" dirty="0"/>
              <a:t>/</a:t>
            </a:r>
            <a:r>
              <a:rPr lang="en-US" dirty="0" err="1"/>
              <a:t>Karamanolis</a:t>
            </a:r>
            <a:r>
              <a:rPr lang="en-US" dirty="0"/>
              <a:t> 2025, we argue that the reason lies in (</a:t>
            </a:r>
            <a:r>
              <a:rPr lang="en-US" dirty="0" err="1"/>
              <a:t>i</a:t>
            </a:r>
            <a:r>
              <a:rPr lang="en-US" dirty="0"/>
              <a:t>) an ingenious but invalid proof of the Metalogic in </a:t>
            </a:r>
            <a:r>
              <a:rPr lang="en-US" dirty="0" err="1"/>
              <a:t>ch.</a:t>
            </a:r>
            <a:r>
              <a:rPr lang="en-US" dirty="0"/>
              <a:t> 23, together with (ii) a valid proof that a mechanical apparatus (the </a:t>
            </a:r>
            <a:r>
              <a:rPr lang="en-US" i="1" dirty="0"/>
              <a:t>pons asinorum</a:t>
            </a:r>
            <a:r>
              <a:rPr lang="en-US" dirty="0"/>
              <a:t>) in </a:t>
            </a:r>
            <a:r>
              <a:rPr lang="en-US" dirty="0" err="1"/>
              <a:t>chs</a:t>
            </a:r>
            <a:r>
              <a:rPr lang="en-US" dirty="0"/>
              <a:t>. 27–30 is congruent with the traditional Syllogistic of the 14 Syllogisms.</a:t>
            </a:r>
          </a:p>
        </p:txBody>
      </p:sp>
    </p:spTree>
    <p:extLst>
      <p:ext uri="{BB962C8B-B14F-4D97-AF65-F5344CB8AC3E}">
        <p14:creationId xmlns:p14="http://schemas.microsoft.com/office/powerpoint/2010/main" val="2870911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B8781-60B6-EB1B-2633-A530AA7B38A4}"/>
              </a:ext>
            </a:extLst>
          </p:cNvPr>
          <p:cNvSpPr>
            <a:spLocks noGrp="1"/>
          </p:cNvSpPr>
          <p:nvPr>
            <p:ph type="title"/>
          </p:nvPr>
        </p:nvSpPr>
        <p:spPr/>
        <p:txBody>
          <a:bodyPr/>
          <a:lstStyle/>
          <a:p>
            <a:pPr algn="ctr"/>
            <a:r>
              <a:rPr lang="en-US" b="1" dirty="0"/>
              <a:t>The invalid proof in </a:t>
            </a:r>
            <a:r>
              <a:rPr lang="en-US" b="1" dirty="0" err="1"/>
              <a:t>ch.</a:t>
            </a:r>
            <a:r>
              <a:rPr lang="en-US" b="1" dirty="0"/>
              <a:t> 23</a:t>
            </a:r>
          </a:p>
        </p:txBody>
      </p:sp>
      <p:sp>
        <p:nvSpPr>
          <p:cNvPr id="3" name="Content Placeholder 2">
            <a:extLst>
              <a:ext uri="{FF2B5EF4-FFF2-40B4-BE49-F238E27FC236}">
                <a16:creationId xmlns:a16="http://schemas.microsoft.com/office/drawing/2014/main" id="{F2481609-7DE8-95CE-CE5D-69B824CE57C0}"/>
              </a:ext>
            </a:extLst>
          </p:cNvPr>
          <p:cNvSpPr>
            <a:spLocks noGrp="1"/>
          </p:cNvSpPr>
          <p:nvPr>
            <p:ph idx="1"/>
          </p:nvPr>
        </p:nvSpPr>
        <p:spPr/>
        <p:txBody>
          <a:bodyPr/>
          <a:lstStyle/>
          <a:p>
            <a:r>
              <a:rPr lang="en-US" dirty="0"/>
              <a:t>In </a:t>
            </a:r>
            <a:r>
              <a:rPr lang="en-US" dirty="0" err="1"/>
              <a:t>ch.</a:t>
            </a:r>
            <a:r>
              <a:rPr lang="en-US" dirty="0"/>
              <a:t> 23, and through a quite ingenious metalogical speculation, Aristotle erroneously arrives at the following conclusion:</a:t>
            </a:r>
          </a:p>
          <a:p>
            <a:r>
              <a:rPr lang="en-US" dirty="0"/>
              <a:t>[…] it is necessary that every demonstration and every syllogism come about through the three aforementioned figures. (</a:t>
            </a:r>
            <a:r>
              <a:rPr lang="en-US" dirty="0" err="1"/>
              <a:t>41b1</a:t>
            </a:r>
            <a:r>
              <a:rPr lang="en-US" dirty="0"/>
              <a:t>–3, translation by G. Striker).</a:t>
            </a:r>
          </a:p>
        </p:txBody>
      </p:sp>
    </p:spTree>
    <p:extLst>
      <p:ext uri="{BB962C8B-B14F-4D97-AF65-F5344CB8AC3E}">
        <p14:creationId xmlns:p14="http://schemas.microsoft.com/office/powerpoint/2010/main" val="406040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DF8DE-F6FF-2D0D-6C39-211E928C8361}"/>
              </a:ext>
            </a:extLst>
          </p:cNvPr>
          <p:cNvSpPr>
            <a:spLocks noGrp="1"/>
          </p:cNvSpPr>
          <p:nvPr>
            <p:ph type="title"/>
          </p:nvPr>
        </p:nvSpPr>
        <p:spPr/>
        <p:txBody>
          <a:bodyPr/>
          <a:lstStyle/>
          <a:p>
            <a:pPr algn="ctr"/>
            <a:r>
              <a:rPr lang="en-US" b="1" dirty="0"/>
              <a:t>The effective apparatus</a:t>
            </a:r>
            <a:r>
              <a:rPr lang="en-US" b="1" i="1" dirty="0"/>
              <a:t> pons asinorum</a:t>
            </a:r>
            <a:endParaRPr lang="en-US" b="1" dirty="0"/>
          </a:p>
        </p:txBody>
      </p:sp>
      <p:sp>
        <p:nvSpPr>
          <p:cNvPr id="3" name="Content Placeholder 2">
            <a:extLst>
              <a:ext uri="{FF2B5EF4-FFF2-40B4-BE49-F238E27FC236}">
                <a16:creationId xmlns:a16="http://schemas.microsoft.com/office/drawing/2014/main" id="{CCF9960E-E0E9-1C4B-069F-0C4AFEFD2DE7}"/>
              </a:ext>
            </a:extLst>
          </p:cNvPr>
          <p:cNvSpPr>
            <a:spLocks noGrp="1"/>
          </p:cNvSpPr>
          <p:nvPr>
            <p:ph idx="1"/>
          </p:nvPr>
        </p:nvSpPr>
        <p:spPr/>
        <p:txBody>
          <a:bodyPr>
            <a:normAutofit lnSpcReduction="10000"/>
          </a:bodyPr>
          <a:lstStyle/>
          <a:p>
            <a:r>
              <a:rPr lang="en-US" dirty="0"/>
              <a:t>In </a:t>
            </a:r>
            <a:r>
              <a:rPr lang="en-US" dirty="0" err="1"/>
              <a:t>chs</a:t>
            </a:r>
            <a:r>
              <a:rPr lang="en-US" dirty="0"/>
              <a:t>. 27–30, Aristotle constructs an apparatus consisting of inventories of general terms such that any proof procedure of the traditional Syllogistic can be mapped onto an effective term-search algorithm within the same inventories.</a:t>
            </a:r>
          </a:p>
          <a:p>
            <a:r>
              <a:rPr lang="en-US" dirty="0"/>
              <a:t>The inventories are three in number and are assigned to every general term, as follows.</a:t>
            </a:r>
          </a:p>
          <a:p>
            <a:r>
              <a:rPr lang="en-US" dirty="0"/>
              <a:t>For each general term X, we construct:</a:t>
            </a:r>
          </a:p>
          <a:p>
            <a:r>
              <a:rPr lang="en-US" dirty="0"/>
              <a:t>The inventory of terms that are a-predicated of X.</a:t>
            </a:r>
          </a:p>
          <a:p>
            <a:r>
              <a:rPr lang="en-US" dirty="0"/>
              <a:t>The inventory of terms of which X is a-predicated.</a:t>
            </a:r>
          </a:p>
          <a:p>
            <a:r>
              <a:rPr lang="en-US" dirty="0"/>
              <a:t>The inventory of terms that are e-predicated of X.</a:t>
            </a:r>
          </a:p>
        </p:txBody>
      </p:sp>
    </p:spTree>
    <p:extLst>
      <p:ext uri="{BB962C8B-B14F-4D97-AF65-F5344CB8AC3E}">
        <p14:creationId xmlns:p14="http://schemas.microsoft.com/office/powerpoint/2010/main" val="1399381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757D1-1918-22B1-52F6-8F0CB684B430}"/>
              </a:ext>
            </a:extLst>
          </p:cNvPr>
          <p:cNvSpPr>
            <a:spLocks noGrp="1"/>
          </p:cNvSpPr>
          <p:nvPr>
            <p:ph type="title"/>
          </p:nvPr>
        </p:nvSpPr>
        <p:spPr/>
        <p:txBody>
          <a:bodyPr/>
          <a:lstStyle/>
          <a:p>
            <a:pPr algn="ctr"/>
            <a:r>
              <a:rPr lang="en-US" b="1" dirty="0"/>
              <a:t>The metalogical proof about the </a:t>
            </a:r>
            <a:r>
              <a:rPr lang="en-US" b="1" i="1" dirty="0"/>
              <a:t>pons asinorum</a:t>
            </a:r>
            <a:endParaRPr lang="en-US" b="1" dirty="0"/>
          </a:p>
        </p:txBody>
      </p:sp>
      <p:sp>
        <p:nvSpPr>
          <p:cNvPr id="3" name="Content Placeholder 2">
            <a:extLst>
              <a:ext uri="{FF2B5EF4-FFF2-40B4-BE49-F238E27FC236}">
                <a16:creationId xmlns:a16="http://schemas.microsoft.com/office/drawing/2014/main" id="{9668C189-E996-04AD-FD24-D43B77CD0D49}"/>
              </a:ext>
            </a:extLst>
          </p:cNvPr>
          <p:cNvSpPr>
            <a:spLocks noGrp="1"/>
          </p:cNvSpPr>
          <p:nvPr>
            <p:ph idx="1"/>
          </p:nvPr>
        </p:nvSpPr>
        <p:spPr/>
        <p:txBody>
          <a:bodyPr/>
          <a:lstStyle/>
          <a:p>
            <a:r>
              <a:rPr lang="en-US" dirty="0"/>
              <a:t>On this basis, Aristotle validly proves the following:</a:t>
            </a:r>
          </a:p>
          <a:p>
            <a:r>
              <a:rPr lang="en-US" i="1" dirty="0"/>
              <a:t>If there is a proof by the 14 Syllogisms of an assertoric syllogistic statement, then there is a procedure in the pons asinorum that effectively establishes the same statement </a:t>
            </a:r>
            <a:r>
              <a:rPr lang="en-US" b="1" i="1" dirty="0"/>
              <a:t>if and only if </a:t>
            </a:r>
            <a:r>
              <a:rPr lang="en-US" i="1" dirty="0"/>
              <a:t>a certain configuration obtains in the inventories.</a:t>
            </a:r>
          </a:p>
        </p:txBody>
      </p:sp>
    </p:spTree>
    <p:extLst>
      <p:ext uri="{BB962C8B-B14F-4D97-AF65-F5344CB8AC3E}">
        <p14:creationId xmlns:p14="http://schemas.microsoft.com/office/powerpoint/2010/main" val="2916397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BF31F-232C-07CD-12BA-7F0259785671}"/>
              </a:ext>
            </a:extLst>
          </p:cNvPr>
          <p:cNvSpPr>
            <a:spLocks noGrp="1"/>
          </p:cNvSpPr>
          <p:nvPr>
            <p:ph type="title"/>
          </p:nvPr>
        </p:nvSpPr>
        <p:spPr/>
        <p:txBody>
          <a:bodyPr/>
          <a:lstStyle/>
          <a:p>
            <a:pPr algn="ctr"/>
            <a:r>
              <a:rPr lang="en-US" b="1" dirty="0"/>
              <a:t>The faulty maximalist claim in </a:t>
            </a:r>
            <a:r>
              <a:rPr lang="en-US" b="1" dirty="0" err="1"/>
              <a:t>ch.</a:t>
            </a:r>
            <a:r>
              <a:rPr lang="en-US" b="1" dirty="0"/>
              <a:t> 23 revisited </a:t>
            </a:r>
          </a:p>
        </p:txBody>
      </p:sp>
      <p:sp>
        <p:nvSpPr>
          <p:cNvPr id="3" name="Content Placeholder 2">
            <a:extLst>
              <a:ext uri="{FF2B5EF4-FFF2-40B4-BE49-F238E27FC236}">
                <a16:creationId xmlns:a16="http://schemas.microsoft.com/office/drawing/2014/main" id="{6F97FCCB-7EDE-4EA4-9074-79543A4EA532}"/>
              </a:ext>
            </a:extLst>
          </p:cNvPr>
          <p:cNvSpPr>
            <a:spLocks noGrp="1"/>
          </p:cNvSpPr>
          <p:nvPr>
            <p:ph idx="1"/>
          </p:nvPr>
        </p:nvSpPr>
        <p:spPr/>
        <p:txBody>
          <a:bodyPr/>
          <a:lstStyle/>
          <a:p>
            <a:r>
              <a:rPr lang="en-US" dirty="0"/>
              <a:t>On the basis of the above valid proof, and if we also take into account the invalid proof in </a:t>
            </a:r>
            <a:r>
              <a:rPr lang="en-US" dirty="0" err="1"/>
              <a:t>ch.</a:t>
            </a:r>
            <a:r>
              <a:rPr lang="en-US" dirty="0"/>
              <a:t> 23, the following is now obvious: Aristotle was under the impression that any proof and/or demonstration is obtainable by the same apparatus.</a:t>
            </a:r>
          </a:p>
          <a:p>
            <a:r>
              <a:rPr lang="en-US" dirty="0"/>
              <a:t>This must be clear, since he believes that the traditional Syllogistic has maximal deductive strength. If he further believes that the </a:t>
            </a:r>
            <a:r>
              <a:rPr lang="en-US" i="1" dirty="0"/>
              <a:t>pons asinorum</a:t>
            </a:r>
            <a:r>
              <a:rPr lang="en-US" dirty="0"/>
              <a:t> is congruent with it, it follows that he also believes that for any proof of any valid system whatsoever there is a corresponding effective proof in the apparatus.</a:t>
            </a:r>
          </a:p>
        </p:txBody>
      </p:sp>
    </p:spTree>
    <p:extLst>
      <p:ext uri="{BB962C8B-B14F-4D97-AF65-F5344CB8AC3E}">
        <p14:creationId xmlns:p14="http://schemas.microsoft.com/office/powerpoint/2010/main" val="3861361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B8EAA-9E9D-C453-9948-3144A63033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259E607-F75A-7EE2-459F-CB0214512E2F}"/>
              </a:ext>
            </a:extLst>
          </p:cNvPr>
          <p:cNvSpPr>
            <a:spLocks noGrp="1"/>
          </p:cNvSpPr>
          <p:nvPr>
            <p:ph idx="1"/>
          </p:nvPr>
        </p:nvSpPr>
        <p:spPr>
          <a:xfrm>
            <a:off x="5063490" y="2994660"/>
            <a:ext cx="3646170" cy="4276804"/>
          </a:xfrm>
        </p:spPr>
        <p:txBody>
          <a:bodyPr>
            <a:normAutofit/>
          </a:bodyPr>
          <a:lstStyle/>
          <a:p>
            <a:pPr marL="0" indent="0">
              <a:buNone/>
            </a:pPr>
            <a:r>
              <a:rPr lang="en-US" sz="3600" dirty="0"/>
              <a:t>Thank you!</a:t>
            </a:r>
          </a:p>
        </p:txBody>
      </p:sp>
    </p:spTree>
    <p:extLst>
      <p:ext uri="{BB962C8B-B14F-4D97-AF65-F5344CB8AC3E}">
        <p14:creationId xmlns:p14="http://schemas.microsoft.com/office/powerpoint/2010/main" val="1793475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4C3F7-7821-288F-7E36-B3B7B4CA6F1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5D9E3EE-D672-83FD-7BEE-A9B7F4FF3EE8}"/>
              </a:ext>
            </a:extLst>
          </p:cNvPr>
          <p:cNvSpPr>
            <a:spLocks noGrp="1"/>
          </p:cNvSpPr>
          <p:nvPr>
            <p:ph idx="1"/>
          </p:nvPr>
        </p:nvSpPr>
        <p:spPr/>
        <p:txBody>
          <a:bodyPr/>
          <a:lstStyle/>
          <a:p>
            <a:r>
              <a:rPr lang="en-US" dirty="0"/>
              <a:t>The metatheory belongs to intuitive and informal mathematics […] The assertions of the metatheory must be understood. The deductions must carry conviction. They must proceed by intuitive inferences, and not, as the deductions in the formal theory, by applications of stated rules. Rules have been stated to formalize the object theory, but now we must understand without rules how those rules work. An intuitive mathematics is necessary even to define the formal mathematics.</a:t>
            </a:r>
            <a:endParaRPr lang="en-GR" dirty="0"/>
          </a:p>
          <a:p>
            <a:r>
              <a:rPr lang="en-US" dirty="0"/>
              <a:t>Kleene, 1952, p. 62</a:t>
            </a:r>
            <a:endParaRPr lang="en-GR" dirty="0"/>
          </a:p>
          <a:p>
            <a:endParaRPr lang="en-US" dirty="0"/>
          </a:p>
        </p:txBody>
      </p:sp>
    </p:spTree>
    <p:extLst>
      <p:ext uri="{BB962C8B-B14F-4D97-AF65-F5344CB8AC3E}">
        <p14:creationId xmlns:p14="http://schemas.microsoft.com/office/powerpoint/2010/main" val="4172584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191DA-8869-4C0B-4426-46392951D0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20DD55-F24D-A348-AC1B-60C245284AE7}"/>
              </a:ext>
            </a:extLst>
          </p:cNvPr>
          <p:cNvSpPr>
            <a:spLocks noGrp="1"/>
          </p:cNvSpPr>
          <p:nvPr>
            <p:ph type="title"/>
          </p:nvPr>
        </p:nvSpPr>
        <p:spPr/>
        <p:txBody>
          <a:bodyPr/>
          <a:lstStyle/>
          <a:p>
            <a:pPr algn="ctr"/>
            <a:r>
              <a:rPr lang="en-US" b="1" dirty="0"/>
              <a:t>The Metalogic: Language</a:t>
            </a:r>
          </a:p>
        </p:txBody>
      </p:sp>
      <p:sp>
        <p:nvSpPr>
          <p:cNvPr id="3" name="Content Placeholder 2">
            <a:extLst>
              <a:ext uri="{FF2B5EF4-FFF2-40B4-BE49-F238E27FC236}">
                <a16:creationId xmlns:a16="http://schemas.microsoft.com/office/drawing/2014/main" id="{95EC7E8D-9C3C-40BF-F186-7587A833EEE5}"/>
              </a:ext>
            </a:extLst>
          </p:cNvPr>
          <p:cNvSpPr>
            <a:spLocks noGrp="1"/>
          </p:cNvSpPr>
          <p:nvPr>
            <p:ph idx="1"/>
          </p:nvPr>
        </p:nvSpPr>
        <p:spPr/>
        <p:txBody>
          <a:bodyPr>
            <a:normAutofit/>
          </a:bodyPr>
          <a:lstStyle/>
          <a:p>
            <a:r>
              <a:rPr lang="en-US" dirty="0"/>
              <a:t>Possibly any natural language with a copula (English for our purposes today), enriched by a set of schematic letters for general terms (A, B, C, …), and some technical, albeit still contentual, jargon.</a:t>
            </a:r>
          </a:p>
        </p:txBody>
      </p:sp>
    </p:spTree>
    <p:extLst>
      <p:ext uri="{BB962C8B-B14F-4D97-AF65-F5344CB8AC3E}">
        <p14:creationId xmlns:p14="http://schemas.microsoft.com/office/powerpoint/2010/main" val="2368544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40577-6440-0B4A-7E58-9AF0FF27138C}"/>
              </a:ext>
            </a:extLst>
          </p:cNvPr>
          <p:cNvSpPr>
            <a:spLocks noGrp="1"/>
          </p:cNvSpPr>
          <p:nvPr>
            <p:ph type="title"/>
          </p:nvPr>
        </p:nvSpPr>
        <p:spPr/>
        <p:txBody>
          <a:bodyPr>
            <a:normAutofit/>
          </a:bodyPr>
          <a:lstStyle/>
          <a:p>
            <a:pPr algn="ctr"/>
            <a:r>
              <a:rPr lang="en-US" b="1" dirty="0"/>
              <a:t>The Metalogic: Sentential Target</a:t>
            </a:r>
            <a:endParaRPr lang="en-US" dirty="0"/>
          </a:p>
        </p:txBody>
      </p:sp>
      <p:sp>
        <p:nvSpPr>
          <p:cNvPr id="3" name="Content Placeholder 2">
            <a:extLst>
              <a:ext uri="{FF2B5EF4-FFF2-40B4-BE49-F238E27FC236}">
                <a16:creationId xmlns:a16="http://schemas.microsoft.com/office/drawing/2014/main" id="{9AF83B19-A099-09A7-3A88-E227BCF00260}"/>
              </a:ext>
            </a:extLst>
          </p:cNvPr>
          <p:cNvSpPr>
            <a:spLocks noGrp="1"/>
          </p:cNvSpPr>
          <p:nvPr>
            <p:ph idx="1"/>
          </p:nvPr>
        </p:nvSpPr>
        <p:spPr/>
        <p:txBody>
          <a:bodyPr/>
          <a:lstStyle/>
          <a:p>
            <a:r>
              <a:rPr lang="en-US" dirty="0"/>
              <a:t>All statements of interest connect general terms A and B by the statement “All Bs are As”, or the statement “No B is A”, or the statement “Some Bs are As”, or the statement “Some Bs are not As”.</a:t>
            </a:r>
          </a:p>
          <a:p>
            <a:r>
              <a:rPr lang="en-US" dirty="0"/>
              <a:t>(For these statements, we will employ their traditional quasi-formal counterparts AaB, </a:t>
            </a:r>
            <a:r>
              <a:rPr lang="en-US" dirty="0" err="1"/>
              <a:t>AeB</a:t>
            </a:r>
            <a:r>
              <a:rPr lang="en-US" dirty="0"/>
              <a:t>, </a:t>
            </a:r>
            <a:r>
              <a:rPr lang="en-US" dirty="0" err="1"/>
              <a:t>AiB</a:t>
            </a:r>
            <a:r>
              <a:rPr lang="en-US" dirty="0"/>
              <a:t>, </a:t>
            </a:r>
            <a:r>
              <a:rPr lang="en-US" dirty="0" err="1"/>
              <a:t>AoB</a:t>
            </a:r>
            <a:r>
              <a:rPr lang="en-US" dirty="0"/>
              <a:t>, although in reality this is not even necessary.)</a:t>
            </a:r>
          </a:p>
          <a:p>
            <a:r>
              <a:rPr lang="en-US" dirty="0"/>
              <a:t>The Metalogic sets effective truth-conditions for these statements and then draws several valid contentual rules of inference concerning them, by clearly valid contentual rules of its own.</a:t>
            </a:r>
          </a:p>
        </p:txBody>
      </p:sp>
    </p:spTree>
    <p:extLst>
      <p:ext uri="{BB962C8B-B14F-4D97-AF65-F5344CB8AC3E}">
        <p14:creationId xmlns:p14="http://schemas.microsoft.com/office/powerpoint/2010/main" val="3242577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C5A01-0B3D-3A2B-FE98-A45270325EDC}"/>
              </a:ext>
            </a:extLst>
          </p:cNvPr>
          <p:cNvSpPr>
            <a:spLocks noGrp="1"/>
          </p:cNvSpPr>
          <p:nvPr>
            <p:ph type="title"/>
          </p:nvPr>
        </p:nvSpPr>
        <p:spPr/>
        <p:txBody>
          <a:bodyPr/>
          <a:lstStyle/>
          <a:p>
            <a:pPr algn="ctr"/>
            <a:r>
              <a:rPr lang="en-US" b="1" dirty="0"/>
              <a:t>The Metalogic: Truth-Conditions for the relevant statements</a:t>
            </a:r>
            <a:endParaRPr lang="en-US" dirty="0"/>
          </a:p>
        </p:txBody>
      </p:sp>
      <p:sp>
        <p:nvSpPr>
          <p:cNvPr id="3" name="Content Placeholder 2">
            <a:extLst>
              <a:ext uri="{FF2B5EF4-FFF2-40B4-BE49-F238E27FC236}">
                <a16:creationId xmlns:a16="http://schemas.microsoft.com/office/drawing/2014/main" id="{495D39B8-9945-D20D-ACFC-015CB081AB34}"/>
              </a:ext>
            </a:extLst>
          </p:cNvPr>
          <p:cNvSpPr>
            <a:spLocks noGrp="1"/>
          </p:cNvSpPr>
          <p:nvPr>
            <p:ph idx="1"/>
          </p:nvPr>
        </p:nvSpPr>
        <p:spPr/>
        <p:txBody>
          <a:bodyPr>
            <a:normAutofit lnSpcReduction="10000"/>
          </a:bodyPr>
          <a:lstStyle/>
          <a:p>
            <a:r>
              <a:rPr lang="en-US" dirty="0"/>
              <a:t>The two </a:t>
            </a:r>
            <a:r>
              <a:rPr lang="en-US" i="1" dirty="0"/>
              <a:t>dicta</a:t>
            </a:r>
            <a:r>
              <a:rPr lang="en-US" dirty="0"/>
              <a:t>. These are the truth-conditions for the AaB and </a:t>
            </a:r>
            <a:r>
              <a:rPr lang="en-US" dirty="0" err="1"/>
              <a:t>AeB</a:t>
            </a:r>
            <a:r>
              <a:rPr lang="en-US" dirty="0"/>
              <a:t> statements.</a:t>
            </a:r>
          </a:p>
          <a:p>
            <a:r>
              <a:rPr lang="en-US" i="1" dirty="0"/>
              <a:t>dictum de omni </a:t>
            </a:r>
            <a:r>
              <a:rPr lang="en-US" dirty="0"/>
              <a:t>(</a:t>
            </a:r>
            <a:r>
              <a:rPr lang="en-US" dirty="0" err="1"/>
              <a:t>24b26</a:t>
            </a:r>
            <a:r>
              <a:rPr lang="en-US" dirty="0"/>
              <a:t>–30) Truth-conditions for AaB:</a:t>
            </a:r>
          </a:p>
          <a:p>
            <a:r>
              <a:rPr lang="en-US" dirty="0"/>
              <a:t>The predicate term is universally predicated of every term of which the subject term is universally predicated.</a:t>
            </a:r>
          </a:p>
          <a:p>
            <a:r>
              <a:rPr lang="en-US" i="1" dirty="0"/>
              <a:t>dictum de </a:t>
            </a:r>
            <a:r>
              <a:rPr lang="en-US" i="1" dirty="0" err="1"/>
              <a:t>nullo</a:t>
            </a:r>
            <a:r>
              <a:rPr lang="en-US" i="1" dirty="0"/>
              <a:t> </a:t>
            </a:r>
            <a:r>
              <a:rPr lang="en-US" dirty="0"/>
              <a:t>(</a:t>
            </a:r>
            <a:r>
              <a:rPr lang="en-US" dirty="0" err="1"/>
              <a:t>24b30</a:t>
            </a:r>
            <a:r>
              <a:rPr lang="en-US" dirty="0"/>
              <a:t>)</a:t>
            </a:r>
          </a:p>
          <a:p>
            <a:r>
              <a:rPr lang="en-US" dirty="0"/>
              <a:t>The predicate term is universally predicated of no term of which the subject term is universally predicated.</a:t>
            </a:r>
          </a:p>
          <a:p>
            <a:r>
              <a:rPr lang="en-US" dirty="0"/>
              <a:t>The truth-conditions for </a:t>
            </a:r>
            <a:r>
              <a:rPr lang="en-US" dirty="0" err="1"/>
              <a:t>AiB</a:t>
            </a:r>
            <a:r>
              <a:rPr lang="en-US" dirty="0"/>
              <a:t> and </a:t>
            </a:r>
            <a:r>
              <a:rPr lang="en-US" dirty="0" err="1"/>
              <a:t>AoB</a:t>
            </a:r>
            <a:r>
              <a:rPr lang="en-US" dirty="0"/>
              <a:t> follow directly from the </a:t>
            </a:r>
            <a:r>
              <a:rPr lang="en-US" i="1" dirty="0"/>
              <a:t>dicta </a:t>
            </a:r>
            <a:r>
              <a:rPr lang="en-US" dirty="0"/>
              <a:t>and the Square of Opposition.</a:t>
            </a:r>
          </a:p>
          <a:p>
            <a:endParaRPr lang="en-US" dirty="0"/>
          </a:p>
        </p:txBody>
      </p:sp>
    </p:spTree>
    <p:extLst>
      <p:ext uri="{BB962C8B-B14F-4D97-AF65-F5344CB8AC3E}">
        <p14:creationId xmlns:p14="http://schemas.microsoft.com/office/powerpoint/2010/main" val="1346452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08708-022C-2D1B-5C9E-60D607DCAC74}"/>
              </a:ext>
            </a:extLst>
          </p:cNvPr>
          <p:cNvSpPr>
            <a:spLocks noGrp="1"/>
          </p:cNvSpPr>
          <p:nvPr>
            <p:ph type="title"/>
          </p:nvPr>
        </p:nvSpPr>
        <p:spPr/>
        <p:txBody>
          <a:bodyPr/>
          <a:lstStyle/>
          <a:p>
            <a:pPr algn="ctr"/>
            <a:r>
              <a:rPr lang="en-US" b="1" dirty="0"/>
              <a:t>The Metalogic: Rules of inference and the Square</a:t>
            </a:r>
            <a:endParaRPr lang="en-US" dirty="0"/>
          </a:p>
        </p:txBody>
      </p:sp>
      <p:sp>
        <p:nvSpPr>
          <p:cNvPr id="3" name="Content Placeholder 2">
            <a:extLst>
              <a:ext uri="{FF2B5EF4-FFF2-40B4-BE49-F238E27FC236}">
                <a16:creationId xmlns:a16="http://schemas.microsoft.com/office/drawing/2014/main" id="{3F5DACCF-5B28-15D4-723A-73D109BC48E5}"/>
              </a:ext>
            </a:extLst>
          </p:cNvPr>
          <p:cNvSpPr>
            <a:spLocks noGrp="1"/>
          </p:cNvSpPr>
          <p:nvPr>
            <p:ph idx="1"/>
          </p:nvPr>
        </p:nvSpPr>
        <p:spPr/>
        <p:txBody>
          <a:bodyPr/>
          <a:lstStyle/>
          <a:p>
            <a:r>
              <a:rPr lang="en-US" dirty="0"/>
              <a:t>The </a:t>
            </a:r>
            <a:r>
              <a:rPr lang="en-US" i="1" u="sng" dirty="0" err="1"/>
              <a:t>ekthesis</a:t>
            </a:r>
            <a:r>
              <a:rPr lang="en-US" u="sng" dirty="0"/>
              <a:t> rule</a:t>
            </a:r>
            <a:r>
              <a:rPr lang="en-US" dirty="0"/>
              <a:t>. A pre-formal, contentual rule resembling what we nowadays call “proof by arbitrary object.”</a:t>
            </a:r>
          </a:p>
          <a:p>
            <a:r>
              <a:rPr lang="en-US" dirty="0"/>
              <a:t>A contentual </a:t>
            </a:r>
            <a:r>
              <a:rPr lang="en-US" i="1" u="sng" dirty="0"/>
              <a:t>reductio ad absurdum</a:t>
            </a:r>
            <a:r>
              <a:rPr lang="en-US" dirty="0"/>
              <a:t> rule, according to which, if something false follows from a set of premisses, one of these premisses must be false.</a:t>
            </a:r>
          </a:p>
          <a:p>
            <a:r>
              <a:rPr lang="en-US" dirty="0"/>
              <a:t>Model-theoretic rules for proving </a:t>
            </a:r>
            <a:r>
              <a:rPr lang="en-US" u="sng" dirty="0"/>
              <a:t>non-validity and inconcludence</a:t>
            </a:r>
            <a:r>
              <a:rPr lang="en-US" dirty="0"/>
              <a:t>.</a:t>
            </a:r>
          </a:p>
        </p:txBody>
      </p:sp>
    </p:spTree>
    <p:extLst>
      <p:ext uri="{BB962C8B-B14F-4D97-AF65-F5344CB8AC3E}">
        <p14:creationId xmlns:p14="http://schemas.microsoft.com/office/powerpoint/2010/main" val="2064986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3643C-773A-FA8A-02C4-56F367C00792}"/>
              </a:ext>
            </a:extLst>
          </p:cNvPr>
          <p:cNvSpPr>
            <a:spLocks noGrp="1"/>
          </p:cNvSpPr>
          <p:nvPr>
            <p:ph type="title"/>
          </p:nvPr>
        </p:nvSpPr>
        <p:spPr/>
        <p:txBody>
          <a:bodyPr/>
          <a:lstStyle/>
          <a:p>
            <a:pPr algn="ctr"/>
            <a:r>
              <a:rPr lang="en-US" b="1" dirty="0"/>
              <a:t>Model proof-theoretic rules</a:t>
            </a:r>
            <a:br>
              <a:rPr lang="en-US" b="1" dirty="0"/>
            </a:br>
            <a:r>
              <a:rPr lang="en-US" b="1" dirty="0"/>
              <a:t>(examples) </a:t>
            </a:r>
          </a:p>
        </p:txBody>
      </p:sp>
      <p:sp>
        <p:nvSpPr>
          <p:cNvPr id="3" name="Content Placeholder 2">
            <a:extLst>
              <a:ext uri="{FF2B5EF4-FFF2-40B4-BE49-F238E27FC236}">
                <a16:creationId xmlns:a16="http://schemas.microsoft.com/office/drawing/2014/main" id="{A1D5E0E4-C3D1-2757-7291-96BF46083156}"/>
              </a:ext>
            </a:extLst>
          </p:cNvPr>
          <p:cNvSpPr>
            <a:spLocks noGrp="1"/>
          </p:cNvSpPr>
          <p:nvPr>
            <p:ph idx="1"/>
          </p:nvPr>
        </p:nvSpPr>
        <p:spPr/>
        <p:txBody>
          <a:bodyPr/>
          <a:lstStyle/>
          <a:p>
            <a:r>
              <a:rPr lang="en-US" dirty="0"/>
              <a:t>If P, Q, R are syllogistic general statements, and you find an interpretation for the schematic letters such that P and Q come out true but R false, then P, Q ⊢ R does not hold.</a:t>
            </a:r>
          </a:p>
          <a:p>
            <a:r>
              <a:rPr lang="en-US" dirty="0"/>
              <a:t>If P, Q are syllogistic general statements, and you find (</a:t>
            </a:r>
            <a:r>
              <a:rPr lang="en-US" dirty="0" err="1"/>
              <a:t>i</a:t>
            </a:r>
            <a:r>
              <a:rPr lang="en-US" dirty="0"/>
              <a:t>) an interpretation of P, Q such that they are both true together with a syllogistic a-conclusion with these as premisses, and (ii) an interpretation of P, Q such that they are both true together with a syllogistic e-conclusion with these as premisses, then P and Q are inconcludent.</a:t>
            </a:r>
            <a:endParaRPr lang="en-US" dirty="0">
              <a:ea typeface="Cambria Math" panose="02040503050406030204" pitchFamily="18" charset="0"/>
            </a:endParaRPr>
          </a:p>
        </p:txBody>
      </p:sp>
    </p:spTree>
    <p:extLst>
      <p:ext uri="{BB962C8B-B14F-4D97-AF65-F5344CB8AC3E}">
        <p14:creationId xmlns:p14="http://schemas.microsoft.com/office/powerpoint/2010/main" val="1873554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98FFE-D530-8F17-267A-DDF2D7CB1EBF}"/>
              </a:ext>
            </a:extLst>
          </p:cNvPr>
          <p:cNvSpPr>
            <a:spLocks noGrp="1"/>
          </p:cNvSpPr>
          <p:nvPr>
            <p:ph type="title"/>
          </p:nvPr>
        </p:nvSpPr>
        <p:spPr/>
        <p:txBody>
          <a:bodyPr>
            <a:normAutofit/>
          </a:bodyPr>
          <a:lstStyle/>
          <a:p>
            <a:pPr algn="ctr"/>
            <a:r>
              <a:rPr lang="en-US" sz="3200" b="1" dirty="0"/>
              <a:t>Inhabiting this contentual framework, Aristotle proves the validity of two among the so-called “perfect” Syllogisms:</a:t>
            </a:r>
          </a:p>
        </p:txBody>
      </p:sp>
      <p:sp>
        <p:nvSpPr>
          <p:cNvPr id="3" name="Content Placeholder 2">
            <a:extLst>
              <a:ext uri="{FF2B5EF4-FFF2-40B4-BE49-F238E27FC236}">
                <a16:creationId xmlns:a16="http://schemas.microsoft.com/office/drawing/2014/main" id="{D784BFE5-D99E-81A8-433B-6224DD3D14C3}"/>
              </a:ext>
            </a:extLst>
          </p:cNvPr>
          <p:cNvSpPr>
            <a:spLocks noGrp="1"/>
          </p:cNvSpPr>
          <p:nvPr>
            <p:ph idx="1"/>
          </p:nvPr>
        </p:nvSpPr>
        <p:spPr/>
        <p:txBody>
          <a:bodyPr/>
          <a:lstStyle/>
          <a:p>
            <a:r>
              <a:rPr lang="en-US" b="1" dirty="0"/>
              <a:t>Barbara</a:t>
            </a:r>
            <a:r>
              <a:rPr lang="en-US" dirty="0"/>
              <a:t> (by the </a:t>
            </a:r>
            <a:r>
              <a:rPr lang="en-US" i="1" dirty="0"/>
              <a:t>dictum de omni</a:t>
            </a:r>
            <a:r>
              <a:rPr lang="en-US" dirty="0"/>
              <a:t>) </a:t>
            </a:r>
            <a:r>
              <a:rPr lang="en-US" dirty="0" err="1"/>
              <a:t>25b37</a:t>
            </a:r>
            <a:r>
              <a:rPr lang="en-US" dirty="0"/>
              <a:t>–40:</a:t>
            </a:r>
          </a:p>
          <a:p>
            <a:r>
              <a:rPr lang="en-US" dirty="0"/>
              <a:t>Assume that AaB and </a:t>
            </a:r>
            <a:r>
              <a:rPr lang="en-US" dirty="0" err="1"/>
              <a:t>BaC</a:t>
            </a:r>
            <a:r>
              <a:rPr lang="en-US" dirty="0"/>
              <a:t>. By the </a:t>
            </a:r>
            <a:r>
              <a:rPr lang="en-US" i="1" dirty="0"/>
              <a:t>dictum de omni</a:t>
            </a:r>
            <a:r>
              <a:rPr lang="en-US" dirty="0"/>
              <a:t>, we get that A is universally predicated of everything of which B is universally predicated, and that B is universally predicated of everything of which C is universally predicated. </a:t>
            </a:r>
            <a:r>
              <a:rPr lang="en-US" u="sng" dirty="0"/>
              <a:t>Therefore</a:t>
            </a:r>
            <a:r>
              <a:rPr lang="en-US" dirty="0"/>
              <a:t>, if X is a random term of which C is universally predicated, both B and A must be universally predicated of X. Since X is random, it follows that </a:t>
            </a:r>
            <a:r>
              <a:rPr lang="en-US" dirty="0" err="1"/>
              <a:t>AaC</a:t>
            </a:r>
            <a:r>
              <a:rPr lang="en-US" dirty="0"/>
              <a:t>.</a:t>
            </a:r>
          </a:p>
        </p:txBody>
      </p:sp>
    </p:spTree>
    <p:extLst>
      <p:ext uri="{BB962C8B-B14F-4D97-AF65-F5344CB8AC3E}">
        <p14:creationId xmlns:p14="http://schemas.microsoft.com/office/powerpoint/2010/main" val="1298883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5892</TotalTime>
  <Words>2210</Words>
  <Application>Microsoft Macintosh PowerPoint</Application>
  <PresentationFormat>Widescreen</PresentationFormat>
  <Paragraphs>106</Paragraphs>
  <Slides>25</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Arial</vt:lpstr>
      <vt:lpstr>Calibri</vt:lpstr>
      <vt:lpstr>Calibri Light</vt:lpstr>
      <vt:lpstr>Cambria Math</vt:lpstr>
      <vt:lpstr>Office Theme</vt:lpstr>
      <vt:lpstr>There is no such thing as the Aristotelian Syllogistic</vt:lpstr>
      <vt:lpstr>PowerPoint Presentation</vt:lpstr>
      <vt:lpstr>PowerPoint Presentation</vt:lpstr>
      <vt:lpstr>The Metalogic: Language</vt:lpstr>
      <vt:lpstr>The Metalogic: Sentential Target</vt:lpstr>
      <vt:lpstr>The Metalogic: Truth-Conditions for the relevant statements</vt:lpstr>
      <vt:lpstr>The Metalogic: Rules of inference and the Square</vt:lpstr>
      <vt:lpstr>Model proof-theoretic rules (examples) </vt:lpstr>
      <vt:lpstr>Inhabiting this contentual framework, Aristotle proves the validity of two among the so-called “perfect” Syllogisms:</vt:lpstr>
      <vt:lpstr>PowerPoint Presentation</vt:lpstr>
      <vt:lpstr>He also proves the validity of the so-called “conversion rules”:</vt:lpstr>
      <vt:lpstr>Some relevant proof-theoretic remarks</vt:lpstr>
      <vt:lpstr>A central proof-theoretic remark </vt:lpstr>
      <vt:lpstr>A task for this Metalogic</vt:lpstr>
      <vt:lpstr>Mission Accomplished</vt:lpstr>
      <vt:lpstr>Back to the plan of formalizing the Metalogic</vt:lpstr>
      <vt:lpstr>Two formal Syllogistics</vt:lpstr>
      <vt:lpstr>There is a reason why Aristotle was fixated on traditional Syllogistic</vt:lpstr>
      <vt:lpstr>And so the Question</vt:lpstr>
      <vt:lpstr>The Answer to this Question</vt:lpstr>
      <vt:lpstr>The invalid proof in ch. 23</vt:lpstr>
      <vt:lpstr>The effective apparatus pons asinorum</vt:lpstr>
      <vt:lpstr>The metalogical proof about the pons asinorum</vt:lpstr>
      <vt:lpstr>The faulty maximalist claim in ch. 23 revisited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 Analytics 1.23; an elimination theorem to avail the scientist and the dialectician alike</dc:title>
  <dc:creator>Kapantais Doukas</dc:creator>
  <cp:lastModifiedBy>Kapantais Doukas</cp:lastModifiedBy>
  <cp:revision>13</cp:revision>
  <dcterms:created xsi:type="dcterms:W3CDTF">2023-10-22T13:59:39Z</dcterms:created>
  <dcterms:modified xsi:type="dcterms:W3CDTF">2026-01-12T07:49:51Z</dcterms:modified>
</cp:coreProperties>
</file>