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8" r:id="rId5"/>
    <p:sldId id="271" r:id="rId6"/>
    <p:sldId id="270" r:id="rId7"/>
    <p:sldId id="269" r:id="rId8"/>
    <p:sldId id="272" r:id="rId9"/>
    <p:sldId id="273" r:id="rId10"/>
    <p:sldId id="274" r:id="rId11"/>
    <p:sldId id="275" r:id="rId12"/>
    <p:sldId id="276" r:id="rId13"/>
    <p:sldId id="277" r:id="rId14"/>
    <p:sldId id="278" r:id="rId15"/>
    <p:sldId id="279" r:id="rId16"/>
    <p:sldId id="280" r:id="rId17"/>
    <p:sldId id="281" r:id="rId18"/>
    <p:sldId id="318" r:id="rId19"/>
    <p:sldId id="319" r:id="rId20"/>
    <p:sldId id="282" r:id="rId21"/>
    <p:sldId id="283" r:id="rId22"/>
    <p:sldId id="284" r:id="rId23"/>
    <p:sldId id="258" r:id="rId24"/>
    <p:sldId id="259" r:id="rId25"/>
    <p:sldId id="260" r:id="rId26"/>
    <p:sldId id="261" r:id="rId27"/>
    <p:sldId id="262" r:id="rId28"/>
    <p:sldId id="263" r:id="rId29"/>
    <p:sldId id="264" r:id="rId30"/>
    <p:sldId id="265" r:id="rId31"/>
    <p:sldId id="266" r:id="rId32"/>
    <p:sldId id="285" r:id="rId33"/>
    <p:sldId id="300" r:id="rId34"/>
    <p:sldId id="301" r:id="rId35"/>
    <p:sldId id="298" r:id="rId36"/>
    <p:sldId id="286" r:id="rId37"/>
    <p:sldId id="302" r:id="rId38"/>
    <p:sldId id="303" r:id="rId39"/>
    <p:sldId id="304" r:id="rId40"/>
    <p:sldId id="287" r:id="rId41"/>
    <p:sldId id="305" r:id="rId42"/>
    <p:sldId id="306" r:id="rId43"/>
    <p:sldId id="307" r:id="rId44"/>
    <p:sldId id="308" r:id="rId45"/>
    <p:sldId id="288" r:id="rId46"/>
    <p:sldId id="309" r:id="rId47"/>
    <p:sldId id="310" r:id="rId48"/>
    <p:sldId id="317" r:id="rId49"/>
    <p:sldId id="311" r:id="rId50"/>
    <p:sldId id="312" r:id="rId51"/>
    <p:sldId id="313" r:id="rId52"/>
    <p:sldId id="314" r:id="rId53"/>
    <p:sldId id="315" r:id="rId54"/>
    <p:sldId id="316" r:id="rId55"/>
    <p:sldId id="289" r:id="rId56"/>
    <p:sldId id="296" r:id="rId57"/>
    <p:sldId id="297" r:id="rId58"/>
    <p:sldId id="290" r:id="rId59"/>
    <p:sldId id="294" r:id="rId60"/>
    <p:sldId id="291" r:id="rId61"/>
    <p:sldId id="295" r:id="rId62"/>
    <p:sldId id="292" r:id="rId63"/>
    <p:sldId id="293"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31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10/7/2025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FA528A-3DA7-2B1C-BECC-26455A698A73}"/>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Ancient Greek (Intermediate Level)</a:t>
            </a:r>
            <a:endParaRPr lang="el-GR" dirty="0">
              <a:latin typeface="Arial" panose="020B0604020202020204" pitchFamily="34" charset="0"/>
              <a:cs typeface="Arial" panose="020B0604020202020204" pitchFamily="34" charset="0"/>
            </a:endParaRPr>
          </a:p>
        </p:txBody>
      </p:sp>
      <p:sp>
        <p:nvSpPr>
          <p:cNvPr id="3" name="Υπότιτλος 2">
            <a:extLst>
              <a:ext uri="{FF2B5EF4-FFF2-40B4-BE49-F238E27FC236}">
                <a16:creationId xmlns:a16="http://schemas.microsoft.com/office/drawing/2014/main" id="{B6205649-77D0-D30B-1E9A-E8D3F9DFA4BB}"/>
              </a:ext>
            </a:extLst>
          </p:cNvPr>
          <p:cNvSpPr>
            <a:spLocks noGrp="1"/>
          </p:cNvSpPr>
          <p:nvPr>
            <p:ph type="subTitle" idx="1"/>
          </p:nvPr>
        </p:nvSpPr>
        <p:spPr/>
        <p:txBody>
          <a:bodyPr>
            <a:normAutofit fontScale="70000" lnSpcReduction="20000"/>
          </a:bodyPr>
          <a:lstStyle/>
          <a:p>
            <a:r>
              <a:rPr lang="en-US" b="1" dirty="0">
                <a:latin typeface="Arial" panose="020B0604020202020204" pitchFamily="34" charset="0"/>
                <a:cs typeface="Arial" panose="020B0604020202020204" pitchFamily="34" charset="0"/>
              </a:rPr>
              <a:t>ATHENS MA IN ANCIENT PHILOSOPHY</a:t>
            </a:r>
          </a:p>
          <a:p>
            <a:r>
              <a:rPr lang="en-US" dirty="0">
                <a:latin typeface="Arial" panose="020B0604020202020204" pitchFamily="34" charset="0"/>
                <a:cs typeface="Arial" panose="020B0604020202020204" pitchFamily="34" charset="0"/>
              </a:rPr>
              <a:t>NATIONAL AND KAPODISTRIAN UNIVERSITY OF ATHENS / Department of History and Philosophy of Science </a:t>
            </a:r>
          </a:p>
          <a:p>
            <a:r>
              <a:rPr lang="en-US" dirty="0">
                <a:latin typeface="Arial" panose="020B0604020202020204" pitchFamily="34" charset="0"/>
                <a:cs typeface="Arial" panose="020B0604020202020204" pitchFamily="34" charset="0"/>
              </a:rPr>
              <a:t>In collaboration with:</a:t>
            </a:r>
          </a:p>
          <a:p>
            <a:r>
              <a:rPr lang="en-US" dirty="0">
                <a:latin typeface="Arial" panose="020B0604020202020204" pitchFamily="34" charset="0"/>
                <a:cs typeface="Arial" panose="020B0604020202020204" pitchFamily="34" charset="0"/>
              </a:rPr>
              <a:t>•UNIVERSITY OF PATRAS / Department of Philosophy</a:t>
            </a:r>
          </a:p>
          <a:p>
            <a:r>
              <a:rPr lang="en-US" dirty="0">
                <a:latin typeface="Arial" panose="020B0604020202020204" pitchFamily="34" charset="0"/>
                <a:cs typeface="Arial" panose="020B0604020202020204" pitchFamily="34" charset="0"/>
              </a:rPr>
              <a:t>•UNIVERSITY OF CRETE / Department of Philosophy and Social Studies </a:t>
            </a:r>
          </a:p>
          <a:p>
            <a:endParaRPr lang="el-GR" dirty="0"/>
          </a:p>
        </p:txBody>
      </p:sp>
    </p:spTree>
    <p:extLst>
      <p:ext uri="{BB962C8B-B14F-4D97-AF65-F5344CB8AC3E}">
        <p14:creationId xmlns:p14="http://schemas.microsoft.com/office/powerpoint/2010/main" val="967509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72CD9A-0E98-D0EB-6254-7F07144A5BB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64573062-7350-AC45-3EEA-026F01D762CF}"/>
              </a:ext>
            </a:extLst>
          </p:cNvPr>
          <p:cNvSpPr>
            <a:spLocks noGrp="1"/>
          </p:cNvSpPr>
          <p:nvPr>
            <p:ph sz="half" idx="1"/>
          </p:nvPr>
        </p:nvSpPr>
        <p:spPr/>
        <p:txBody>
          <a:bodyPr/>
          <a:lstStyle/>
          <a:p>
            <a:r>
              <a:rPr lang="en-US" dirty="0">
                <a:latin typeface="Arial" panose="020B0604020202020204" pitchFamily="34" charset="0"/>
                <a:cs typeface="Arial" panose="020B0604020202020204" pitchFamily="34" charset="0"/>
              </a:rPr>
              <a:t>The History of the Greek Alphabet:</a:t>
            </a:r>
          </a:p>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Dipylon</a:t>
            </a:r>
            <a:r>
              <a:rPr lang="en-US" dirty="0">
                <a:latin typeface="Arial" panose="020B0604020202020204" pitchFamily="34" charset="0"/>
                <a:cs typeface="Arial" panose="020B0604020202020204" pitchFamily="34" charset="0"/>
              </a:rPr>
              <a:t> Inscription:</a:t>
            </a:r>
          </a:p>
          <a:p>
            <a:r>
              <a:rPr lang="en-US" dirty="0">
                <a:latin typeface="Arial" panose="020B0604020202020204" pitchFamily="34" charset="0"/>
                <a:cs typeface="Arial" panose="020B0604020202020204" pitchFamily="34" charset="0"/>
              </a:rPr>
              <a:t>The text is written from right to left, with the individual letters mirror-shaped in comparison with the modern forms. It is placed in a circle around the shoulder of the vessel.</a:t>
            </a:r>
          </a:p>
          <a:p>
            <a:r>
              <a:rPr lang="en-US" dirty="0">
                <a:latin typeface="Arial" panose="020B0604020202020204" pitchFamily="34" charset="0"/>
                <a:cs typeface="Arial" panose="020B0604020202020204" pitchFamily="34" charset="0"/>
              </a:rPr>
              <a:t>Hexametric verse?</a:t>
            </a:r>
          </a:p>
          <a:p>
            <a:endParaRPr lang="el-GR" dirty="0"/>
          </a:p>
        </p:txBody>
      </p:sp>
      <p:sp>
        <p:nvSpPr>
          <p:cNvPr id="4" name="Θέση περιεχομένου 3">
            <a:extLst>
              <a:ext uri="{FF2B5EF4-FFF2-40B4-BE49-F238E27FC236}">
                <a16:creationId xmlns:a16="http://schemas.microsoft.com/office/drawing/2014/main" id="{EE81D00E-1637-B85B-09CB-8E9C9623122B}"/>
              </a:ext>
            </a:extLst>
          </p:cNvPr>
          <p:cNvSpPr>
            <a:spLocks noGrp="1"/>
          </p:cNvSpPr>
          <p:nvPr>
            <p:ph sz="half" idx="2"/>
          </p:nvPr>
        </p:nvSpPr>
        <p:spPr/>
        <p:txBody>
          <a:bodyPr/>
          <a:lstStyle/>
          <a:p>
            <a:pPr algn="just"/>
            <a:r>
              <a:rPr lang="el-GR" dirty="0">
                <a:latin typeface="Arial" panose="020B0604020202020204" pitchFamily="34" charset="0"/>
                <a:cs typeface="Arial" panose="020B0604020202020204" pitchFamily="34" charset="0"/>
              </a:rPr>
              <a:t>ΗΟΣΝΥΝΟΡΧΕΣΤΟΝΠΑΝΤΟΝΑΤΑΛΟΤΑΤΑΠΑΙΖΕΙΤΟΤΟΔΕΚΛ[?]ΜΙ[?]Ν</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ὀρχεστôν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πάντον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ἀταλότατα</a:t>
            </a:r>
            <a:r>
              <a:rPr lang="el-GR" dirty="0">
                <a:latin typeface="Arial" panose="020B0604020202020204" pitchFamily="34" charset="0"/>
                <a:cs typeface="Arial" panose="020B0604020202020204" pitchFamily="34" charset="0"/>
              </a:rPr>
              <a:t> παίζει,</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τόδε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κλμιν</a:t>
            </a:r>
            <a:r>
              <a:rPr lang="el-G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ὃς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ὀρχη|στῶν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πάν|των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ἀτα|λώτατα</a:t>
            </a:r>
            <a:r>
              <a:rPr lang="el-GR" dirty="0">
                <a:latin typeface="Arial" panose="020B0604020202020204" pitchFamily="34" charset="0"/>
                <a:cs typeface="Arial" panose="020B0604020202020204" pitchFamily="34" charset="0"/>
              </a:rPr>
              <a:t> | παίζει</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τόδε</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Whoever of all these dancers now plays most delicately, of him this (sc. pot)...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97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161582-A94F-648F-E0E8-00A3563E7C5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pic>
        <p:nvPicPr>
          <p:cNvPr id="7" name="Θέση περιεχομένου 6">
            <a:extLst>
              <a:ext uri="{FF2B5EF4-FFF2-40B4-BE49-F238E27FC236}">
                <a16:creationId xmlns:a16="http://schemas.microsoft.com/office/drawing/2014/main" id="{5EA72183-FB26-FC76-5E79-2D78CEB1BEB4}"/>
              </a:ext>
            </a:extLst>
          </p:cNvPr>
          <p:cNvPicPr>
            <a:picLocks noGrp="1" noChangeAspect="1"/>
          </p:cNvPicPr>
          <p:nvPr>
            <p:ph idx="1"/>
          </p:nvPr>
        </p:nvPicPr>
        <p:blipFill>
          <a:blip r:embed="rId2"/>
          <a:stretch>
            <a:fillRect/>
          </a:stretch>
        </p:blipFill>
        <p:spPr>
          <a:xfrm>
            <a:off x="3441650" y="685800"/>
            <a:ext cx="3019526" cy="3614738"/>
          </a:xfrm>
        </p:spPr>
      </p:pic>
    </p:spTree>
    <p:extLst>
      <p:ext uri="{BB962C8B-B14F-4D97-AF65-F5344CB8AC3E}">
        <p14:creationId xmlns:p14="http://schemas.microsoft.com/office/powerpoint/2010/main" val="368761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87460-0AFD-B2C9-9317-6FD492487D1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D472E093-881D-B0CF-7F50-864E16125478}"/>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History of the Greek Alphabet:</a:t>
            </a:r>
          </a:p>
          <a:p>
            <a:pPr algn="just"/>
            <a:r>
              <a:rPr lang="en-GB" dirty="0">
                <a:latin typeface="Arial" panose="020B0604020202020204" pitchFamily="34" charset="0"/>
                <a:cs typeface="Arial" panose="020B0604020202020204" pitchFamily="34" charset="0"/>
              </a:rPr>
              <a:t>Nestor's Cup (</a:t>
            </a:r>
            <a:r>
              <a:rPr lang="en-GB" dirty="0" err="1">
                <a:latin typeface="Arial" panose="020B0604020202020204" pitchFamily="34" charset="0"/>
                <a:cs typeface="Arial" panose="020B0604020202020204" pitchFamily="34" charset="0"/>
              </a:rPr>
              <a:t>Pithekoussai</a:t>
            </a:r>
            <a:r>
              <a:rPr lang="en-GB"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In the eighth century BC wine a cup discovered in 1954 in the San Montano cemetery associated with the ancient trading site of </a:t>
            </a:r>
            <a:r>
              <a:rPr lang="en-US" dirty="0" err="1">
                <a:latin typeface="Arial" panose="020B0604020202020204" pitchFamily="34" charset="0"/>
                <a:cs typeface="Arial" panose="020B0604020202020204" pitchFamily="34" charset="0"/>
              </a:rPr>
              <a:t>Pithekoussai</a:t>
            </a:r>
            <a:r>
              <a:rPr lang="en-US" dirty="0">
                <a:latin typeface="Arial" panose="020B0604020202020204" pitchFamily="34" charset="0"/>
                <a:cs typeface="Arial" panose="020B0604020202020204" pitchFamily="34" charset="0"/>
              </a:rPr>
              <a:t> in Magna Graecia, on Ischia.</a:t>
            </a:r>
          </a:p>
          <a:p>
            <a:pPr algn="just"/>
            <a:r>
              <a:rPr lang="en-US" dirty="0">
                <a:latin typeface="Arial" panose="020B0604020202020204" pitchFamily="34" charset="0"/>
                <a:cs typeface="Arial" panose="020B0604020202020204" pitchFamily="34" charset="0"/>
              </a:rPr>
              <a:t>It has a three-line inscription.</a:t>
            </a:r>
          </a:p>
          <a:p>
            <a:pPr algn="just"/>
            <a:r>
              <a:rPr lang="en-US" dirty="0">
                <a:latin typeface="Arial" panose="020B0604020202020204" pitchFamily="34" charset="0"/>
                <a:cs typeface="Arial" panose="020B0604020202020204" pitchFamily="34" charset="0"/>
              </a:rPr>
              <a:t>It is currently held by the Museo </a:t>
            </a:r>
            <a:r>
              <a:rPr lang="en-US" dirty="0" err="1">
                <a:latin typeface="Arial" panose="020B0604020202020204" pitchFamily="34" charset="0"/>
                <a:cs typeface="Arial" panose="020B0604020202020204" pitchFamily="34" charset="0"/>
              </a:rPr>
              <a:t>Archeologico</a:t>
            </a:r>
            <a:r>
              <a:rPr lang="en-US" dirty="0">
                <a:latin typeface="Arial" panose="020B0604020202020204" pitchFamily="34" charset="0"/>
                <a:cs typeface="Arial" panose="020B0604020202020204" pitchFamily="34" charset="0"/>
              </a:rPr>
              <a:t> di </a:t>
            </a:r>
            <a:r>
              <a:rPr lang="en-US" dirty="0" err="1">
                <a:latin typeface="Arial" panose="020B0604020202020204" pitchFamily="34" charset="0"/>
                <a:cs typeface="Arial" panose="020B0604020202020204" pitchFamily="34" charset="0"/>
              </a:rPr>
              <a:t>Pithecusae</a:t>
            </a:r>
            <a:r>
              <a:rPr lang="en-US" dirty="0">
                <a:latin typeface="Arial" panose="020B0604020202020204" pitchFamily="34" charset="0"/>
                <a:cs typeface="Arial" panose="020B0604020202020204" pitchFamily="34" charset="0"/>
              </a:rPr>
              <a:t> on Ischia.</a:t>
            </a:r>
          </a:p>
          <a:p>
            <a:pPr algn="just"/>
            <a:r>
              <a:rPr lang="en-US" dirty="0">
                <a:latin typeface="Arial" panose="020B0604020202020204" pitchFamily="34" charset="0"/>
                <a:cs typeface="Arial" panose="020B0604020202020204" pitchFamily="34" charset="0"/>
              </a:rPr>
              <a:t>Used in </a:t>
            </a:r>
            <a:r>
              <a:rPr lang="en-US" i="1" dirty="0">
                <a:latin typeface="Arial" panose="020B0604020202020204" pitchFamily="34" charset="0"/>
                <a:cs typeface="Arial" panose="020B0604020202020204" pitchFamily="34" charset="0"/>
              </a:rPr>
              <a:t>Symposia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skyphos </a:t>
            </a:r>
            <a:r>
              <a:rPr lang="en-US" dirty="0">
                <a:latin typeface="Arial" panose="020B0604020202020204" pitchFamily="34" charset="0"/>
                <a:cs typeface="Arial" panose="020B0604020202020204" pitchFamily="34" charset="0"/>
              </a:rPr>
              <a:t>or </a:t>
            </a:r>
            <a:r>
              <a:rPr lang="en-US" i="1" dirty="0" err="1">
                <a:latin typeface="Arial" panose="020B0604020202020204" pitchFamily="34" charset="0"/>
                <a:cs typeface="Arial" panose="020B0604020202020204" pitchFamily="34" charset="0"/>
              </a:rPr>
              <a:t>kotyle</a:t>
            </a:r>
            <a:r>
              <a:rPr lang="en-US"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395938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3B7E2-28A2-195E-2AB7-5F0399EA3A6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4" name="Θέση περιεχομένου 3">
            <a:extLst>
              <a:ext uri="{FF2B5EF4-FFF2-40B4-BE49-F238E27FC236}">
                <a16:creationId xmlns:a16="http://schemas.microsoft.com/office/drawing/2014/main" id="{0F2744E2-5938-8174-E55B-F5741695F9A4}"/>
              </a:ext>
            </a:extLst>
          </p:cNvPr>
          <p:cNvSpPr>
            <a:spLocks noGrp="1"/>
          </p:cNvSpPr>
          <p:nvPr>
            <p:ph sz="half" idx="1"/>
          </p:nvPr>
        </p:nvSpPr>
        <p:spPr/>
        <p:txBody>
          <a:bodyPr/>
          <a:lstStyle/>
          <a:p>
            <a:pPr algn="just"/>
            <a:r>
              <a:rPr lang="el-GR" dirty="0" err="1">
                <a:latin typeface="Arial" panose="020B0604020202020204" pitchFamily="34" charset="0"/>
                <a:cs typeface="Arial" panose="020B0604020202020204" pitchFamily="34" charset="0"/>
              </a:rPr>
              <a:t>Νεστορος</a:t>
            </a:r>
            <a:r>
              <a:rPr lang="el-GR" dirty="0">
                <a:latin typeface="Arial" panose="020B0604020202020204" pitchFamily="34" charset="0"/>
                <a:cs typeface="Arial" panose="020B0604020202020204" pitchFamily="34" charset="0"/>
              </a:rPr>
              <a:t> : ε[</a:t>
            </a:r>
            <a:r>
              <a:rPr lang="el-GR" dirty="0" err="1">
                <a:latin typeface="Arial" panose="020B0604020202020204" pitchFamily="34" charset="0"/>
                <a:cs typeface="Arial" panose="020B0604020202020204" pitchFamily="34" charset="0"/>
              </a:rPr>
              <a:t>ιμ</a:t>
            </a:r>
            <a:r>
              <a:rPr lang="el-GR" dirty="0">
                <a:latin typeface="Arial" panose="020B0604020202020204" pitchFamily="34" charset="0"/>
                <a:cs typeface="Arial" panose="020B0604020202020204" pitchFamily="34" charset="0"/>
              </a:rPr>
              <a:t>?]ι[d] : </a:t>
            </a:r>
            <a:r>
              <a:rPr lang="el-GR" dirty="0" err="1">
                <a:latin typeface="Arial" panose="020B0604020202020204" pitchFamily="34" charset="0"/>
                <a:cs typeface="Arial" panose="020B0604020202020204" pitchFamily="34" charset="0"/>
              </a:rPr>
              <a:t>ευποτ</a:t>
            </a:r>
            <a:r>
              <a:rPr lang="el-GR" dirty="0">
                <a:latin typeface="Arial" panose="020B0604020202020204" pitchFamily="34" charset="0"/>
                <a:cs typeface="Arial" panose="020B0604020202020204" pitchFamily="34" charset="0"/>
              </a:rPr>
              <a:t>[ον] : </a:t>
            </a:r>
            <a:r>
              <a:rPr lang="el-GR" dirty="0" err="1">
                <a:latin typeface="Arial" panose="020B0604020202020204" pitchFamily="34" charset="0"/>
                <a:cs typeface="Arial" panose="020B0604020202020204" pitchFamily="34" charset="0"/>
              </a:rPr>
              <a:t>ποτεριον</a:t>
            </a:r>
            <a:r>
              <a:rPr lang="el-GR" dirty="0">
                <a:latin typeface="Arial" panose="020B0604020202020204" pitchFamily="34" charset="0"/>
                <a:cs typeface="Arial" panose="020B0604020202020204" pitchFamily="34" charset="0"/>
              </a:rPr>
              <a:t> :</a:t>
            </a:r>
          </a:p>
          <a:p>
            <a:pPr algn="just"/>
            <a:r>
              <a:rPr lang="el-GR" dirty="0">
                <a:latin typeface="Arial" panose="020B0604020202020204" pitchFamily="34" charset="0"/>
                <a:cs typeface="Arial" panose="020B0604020202020204" pitchFamily="34" charset="0"/>
              </a:rPr>
              <a:t>ͱ</a:t>
            </a:r>
            <a:r>
              <a:rPr lang="el-GR" dirty="0" err="1">
                <a:latin typeface="Arial" panose="020B0604020202020204" pitchFamily="34" charset="0"/>
                <a:cs typeface="Arial" panose="020B0604020202020204" pitchFamily="34" charset="0"/>
              </a:rPr>
              <a:t>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δ'α</a:t>
            </a:r>
            <a:r>
              <a:rPr lang="el-GR" dirty="0">
                <a:latin typeface="Arial" panose="020B0604020202020204" pitchFamily="34" charset="0"/>
                <a:cs typeface="Arial" panose="020B0604020202020204" pitchFamily="34" charset="0"/>
              </a:rPr>
              <a:t>&lt;ν&gt; </a:t>
            </a:r>
            <a:r>
              <a:rPr lang="el-GR" dirty="0" err="1">
                <a:latin typeface="Arial" panose="020B0604020202020204" pitchFamily="34" charset="0"/>
                <a:cs typeface="Arial" panose="020B0604020202020204" pitchFamily="34" charset="0"/>
              </a:rPr>
              <a:t>τοδε</a:t>
            </a:r>
            <a:r>
              <a:rPr lang="el-GR" dirty="0">
                <a:latin typeface="Arial" panose="020B0604020202020204" pitchFamily="34" charset="0"/>
                <a:cs typeface="Arial" panose="020B0604020202020204" pitchFamily="34" charset="0"/>
              </a:rPr>
              <a:t> π[</a:t>
            </a:r>
            <a:r>
              <a:rPr lang="el-GR" dirty="0" err="1">
                <a:latin typeface="Arial" panose="020B0604020202020204" pitchFamily="34" charset="0"/>
                <a:cs typeface="Arial" panose="020B0604020202020204" pitchFamily="34" charset="0"/>
              </a:rPr>
              <a:t>ιε</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σι</a:t>
            </a:r>
            <a:r>
              <a:rPr lang="el-GR"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ποτερι</a:t>
            </a:r>
            <a:r>
              <a:rPr lang="el-GR" dirty="0">
                <a:latin typeface="Arial" panose="020B0604020202020204" pitchFamily="34" charset="0"/>
                <a:cs typeface="Arial" panose="020B0604020202020204" pitchFamily="34" charset="0"/>
              </a:rPr>
              <a:t>[ο] : </a:t>
            </a:r>
            <a:r>
              <a:rPr lang="el-GR" dirty="0" err="1">
                <a:latin typeface="Arial" panose="020B0604020202020204" pitchFamily="34" charset="0"/>
                <a:cs typeface="Arial" panose="020B0604020202020204" pitchFamily="34" charset="0"/>
              </a:rPr>
              <a:t>αυτικα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κενον</a:t>
            </a:r>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ͱ</a:t>
            </a:r>
            <a:r>
              <a:rPr lang="el-GR" dirty="0" err="1">
                <a:latin typeface="Arial" panose="020B0604020202020204" pitchFamily="34" charset="0"/>
                <a:cs typeface="Arial" panose="020B0604020202020204" pitchFamily="34" charset="0"/>
              </a:rPr>
              <a:t>ιμερ</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ος</a:t>
            </a:r>
            <a:r>
              <a:rPr lang="el-GR" dirty="0">
                <a:latin typeface="Arial" panose="020B0604020202020204" pitchFamily="34" charset="0"/>
                <a:cs typeface="Arial" panose="020B0604020202020204" pitchFamily="34" charset="0"/>
              </a:rPr>
              <a:t> ͱ</a:t>
            </a:r>
            <a:r>
              <a:rPr lang="el-GR" dirty="0" err="1">
                <a:latin typeface="Arial" panose="020B0604020202020204" pitchFamily="34" charset="0"/>
                <a:cs typeface="Arial" panose="020B0604020202020204" pitchFamily="34" charset="0"/>
              </a:rPr>
              <a:t>αιρ</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εσει</a:t>
            </a:r>
            <a:r>
              <a:rPr lang="el-GR"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καλλιστε</a:t>
            </a:r>
            <a:r>
              <a:rPr lang="el-GR" dirty="0">
                <a:latin typeface="Arial" panose="020B0604020202020204" pitchFamily="34" charset="0"/>
                <a:cs typeface="Arial" panose="020B0604020202020204" pitchFamily="34" charset="0"/>
              </a:rPr>
              <a:t>[φα]</a:t>
            </a:r>
            <a:r>
              <a:rPr lang="el-GR" dirty="0" err="1">
                <a:latin typeface="Arial" panose="020B0604020202020204" pitchFamily="34" charset="0"/>
                <a:cs typeface="Arial" panose="020B0604020202020204" pitchFamily="34" charset="0"/>
              </a:rPr>
              <a:t>νο</a:t>
            </a:r>
            <a:r>
              <a:rPr lang="el-GR"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Αφροδιτες</a:t>
            </a:r>
            <a:endParaRPr lang="el-GR" dirty="0">
              <a:latin typeface="Arial" panose="020B0604020202020204" pitchFamily="34" charset="0"/>
              <a:cs typeface="Arial" panose="020B0604020202020204" pitchFamily="34" charset="0"/>
            </a:endParaRPr>
          </a:p>
        </p:txBody>
      </p:sp>
      <p:sp>
        <p:nvSpPr>
          <p:cNvPr id="5" name="Θέση περιεχομένου 4">
            <a:extLst>
              <a:ext uri="{FF2B5EF4-FFF2-40B4-BE49-F238E27FC236}">
                <a16:creationId xmlns:a16="http://schemas.microsoft.com/office/drawing/2014/main" id="{1E56519E-2736-2707-55CF-6304604B75AA}"/>
              </a:ext>
            </a:extLst>
          </p:cNvPr>
          <p:cNvSpPr>
            <a:spLocks noGrp="1"/>
          </p:cNvSpPr>
          <p:nvPr>
            <p:ph sz="half" idx="2"/>
          </p:nvPr>
        </p:nvSpPr>
        <p:spPr/>
        <p:txBody>
          <a:bodyPr/>
          <a:lstStyle/>
          <a:p>
            <a:pPr algn="just"/>
            <a:r>
              <a:rPr lang="en-US" dirty="0">
                <a:latin typeface="Arial" panose="020B0604020202020204" pitchFamily="34" charset="0"/>
                <a:cs typeface="Arial" panose="020B0604020202020204" pitchFamily="34" charset="0"/>
              </a:rPr>
              <a:t>I am the cup of Nestor good for drinking.</a:t>
            </a:r>
          </a:p>
          <a:p>
            <a:pPr algn="just"/>
            <a:r>
              <a:rPr lang="en-US" dirty="0">
                <a:latin typeface="Arial" panose="020B0604020202020204" pitchFamily="34" charset="0"/>
                <a:cs typeface="Arial" panose="020B0604020202020204" pitchFamily="34" charset="0"/>
              </a:rPr>
              <a:t>Whoever drinks from this cup, desire for beautifully</a:t>
            </a:r>
          </a:p>
          <a:p>
            <a:pPr algn="just"/>
            <a:r>
              <a:rPr lang="en-US" dirty="0">
                <a:latin typeface="Arial" panose="020B0604020202020204" pitchFamily="34" charset="0"/>
                <a:cs typeface="Arial" panose="020B0604020202020204" pitchFamily="34" charset="0"/>
              </a:rPr>
              <a:t>crowned Aphrodite will seize him instantly.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43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A3E265-7D03-CABA-47C4-22C312BC962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pic>
        <p:nvPicPr>
          <p:cNvPr id="5" name="Θέση περιεχομένου 4">
            <a:extLst>
              <a:ext uri="{FF2B5EF4-FFF2-40B4-BE49-F238E27FC236}">
                <a16:creationId xmlns:a16="http://schemas.microsoft.com/office/drawing/2014/main" id="{7F5F6F04-C847-CFB2-E3F6-777B6D443C0D}"/>
              </a:ext>
            </a:extLst>
          </p:cNvPr>
          <p:cNvPicPr>
            <a:picLocks noGrp="1" noChangeAspect="1"/>
          </p:cNvPicPr>
          <p:nvPr>
            <p:ph idx="1"/>
          </p:nvPr>
        </p:nvPicPr>
        <p:blipFill>
          <a:blip r:embed="rId2"/>
          <a:stretch>
            <a:fillRect/>
          </a:stretch>
        </p:blipFill>
        <p:spPr>
          <a:xfrm>
            <a:off x="1714334" y="685800"/>
            <a:ext cx="6474157" cy="3614738"/>
          </a:xfrm>
        </p:spPr>
      </p:pic>
    </p:spTree>
    <p:extLst>
      <p:ext uri="{BB962C8B-B14F-4D97-AF65-F5344CB8AC3E}">
        <p14:creationId xmlns:p14="http://schemas.microsoft.com/office/powerpoint/2010/main" val="363428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60D16E-5508-B91F-55B3-5243C11B9CA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pic>
        <p:nvPicPr>
          <p:cNvPr id="5" name="Θέση περιεχομένου 4">
            <a:extLst>
              <a:ext uri="{FF2B5EF4-FFF2-40B4-BE49-F238E27FC236}">
                <a16:creationId xmlns:a16="http://schemas.microsoft.com/office/drawing/2014/main" id="{3D51269F-A331-7EFB-84C2-4A77B7BAEE4A}"/>
              </a:ext>
            </a:extLst>
          </p:cNvPr>
          <p:cNvPicPr>
            <a:picLocks noGrp="1" noChangeAspect="1"/>
          </p:cNvPicPr>
          <p:nvPr>
            <p:ph idx="1"/>
          </p:nvPr>
        </p:nvPicPr>
        <p:blipFill>
          <a:blip r:embed="rId2"/>
          <a:stretch>
            <a:fillRect/>
          </a:stretch>
        </p:blipFill>
        <p:spPr>
          <a:xfrm>
            <a:off x="2367280" y="1198880"/>
            <a:ext cx="6851332" cy="3288451"/>
          </a:xfrm>
        </p:spPr>
      </p:pic>
    </p:spTree>
    <p:extLst>
      <p:ext uri="{BB962C8B-B14F-4D97-AF65-F5344CB8AC3E}">
        <p14:creationId xmlns:p14="http://schemas.microsoft.com/office/powerpoint/2010/main" val="210929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320043-08E4-BB84-793A-7CB667FAF2B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2919B2E3-402F-5364-67A9-61C70BA80579}"/>
              </a:ext>
            </a:extLst>
          </p:cNvPr>
          <p:cNvSpPr>
            <a:spLocks noGrp="1"/>
          </p:cNvSpPr>
          <p:nvPr>
            <p:ph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The History of the Greek Alphabet:</a:t>
            </a:r>
          </a:p>
          <a:p>
            <a:pPr algn="just"/>
            <a:r>
              <a:rPr lang="en-GB" dirty="0">
                <a:latin typeface="Arial" panose="020B0604020202020204" pitchFamily="34" charset="0"/>
                <a:cs typeface="Arial" panose="020B0604020202020204" pitchFamily="34" charset="0"/>
              </a:rPr>
              <a:t>Standardization – the Ionic alphabet</a:t>
            </a:r>
          </a:p>
          <a:p>
            <a:pPr algn="just"/>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403/2 BC</a:t>
            </a:r>
            <a:r>
              <a:rPr lang="en-US" dirty="0">
                <a:latin typeface="Arial" panose="020B0604020202020204" pitchFamily="34" charset="0"/>
                <a:cs typeface="Arial" panose="020B0604020202020204" pitchFamily="34" charset="0"/>
              </a:rPr>
              <a:t>, following the devastating defeat in the Peloponnesian War and the restoration of democracy, the Athenians </a:t>
            </a:r>
            <a:r>
              <a:rPr lang="en-US" b="1" dirty="0">
                <a:latin typeface="Arial" panose="020B0604020202020204" pitchFamily="34" charset="0"/>
                <a:cs typeface="Arial" panose="020B0604020202020204" pitchFamily="34" charset="0"/>
              </a:rPr>
              <a:t>voted to abandon the old Attic alphabet (Pre-Euclidean alphabet) and to introduce a standardized variant of the eastern Ionic alphabet, after a proposal by archon </a:t>
            </a:r>
            <a:r>
              <a:rPr lang="en-US" b="1" dirty="0" err="1">
                <a:latin typeface="Arial" panose="020B0604020202020204" pitchFamily="34" charset="0"/>
                <a:cs typeface="Arial" panose="020B0604020202020204" pitchFamily="34" charset="0"/>
              </a:rPr>
              <a:t>Eucleides</a:t>
            </a:r>
            <a:r>
              <a:rPr lang="en-US" dirty="0">
                <a:latin typeface="Arial" panose="020B0604020202020204" pitchFamily="34" charset="0"/>
                <a:cs typeface="Arial" panose="020B0604020202020204" pitchFamily="34" charset="0"/>
              </a:rPr>
              <a:t>. It spread gradually throughout the Greek world.</a:t>
            </a:r>
          </a:p>
          <a:p>
            <a:pPr algn="just"/>
            <a:r>
              <a:rPr lang="en-US" dirty="0">
                <a:latin typeface="Arial" panose="020B0604020202020204" pitchFamily="34" charset="0"/>
                <a:cs typeface="Arial" panose="020B0604020202020204" pitchFamily="34" charset="0"/>
              </a:rPr>
              <a:t>The Ionic alphabet included a new letter, </a:t>
            </a:r>
            <a:r>
              <a:rPr lang="en-US" b="1" dirty="0">
                <a:latin typeface="Arial" panose="020B0604020202020204" pitchFamily="34" charset="0"/>
                <a:cs typeface="Arial" panose="020B0604020202020204" pitchFamily="34" charset="0"/>
              </a:rPr>
              <a:t>omega</a:t>
            </a:r>
            <a:r>
              <a:rPr lang="en-US" dirty="0">
                <a:latin typeface="Arial" panose="020B0604020202020204" pitchFamily="34" charset="0"/>
                <a:cs typeface="Arial" panose="020B0604020202020204" pitchFamily="34" charset="0"/>
              </a:rPr>
              <a:t>, at the end of the alphabet.</a:t>
            </a:r>
          </a:p>
          <a:p>
            <a:pPr algn="just"/>
            <a:r>
              <a:rPr lang="en-US" dirty="0">
                <a:latin typeface="Arial" panose="020B0604020202020204" pitchFamily="34" charset="0"/>
                <a:cs typeface="Arial" panose="020B0604020202020204" pitchFamily="34" charset="0"/>
              </a:rPr>
              <a:t>By about </a:t>
            </a:r>
            <a:r>
              <a:rPr lang="en-US" b="1" dirty="0">
                <a:latin typeface="Arial" panose="020B0604020202020204" pitchFamily="34" charset="0"/>
                <a:cs typeface="Arial" panose="020B0604020202020204" pitchFamily="34" charset="0"/>
              </a:rPr>
              <a:t>200 BC, a system of diacritical marks was invented, representing the tone accents in use in Ancient Greek</a:t>
            </a:r>
            <a:r>
              <a:rPr lang="en-US" dirty="0">
                <a:latin typeface="Arial" panose="020B0604020202020204" pitchFamily="34" charset="0"/>
                <a:cs typeface="Arial" panose="020B0604020202020204" pitchFamily="34" charset="0"/>
              </a:rPr>
              <a:t>. This also helped to indicate the length of the vowels Α, Ι, and Υ in certain cases (for instance a circumflex can only occur on a long vowel), but Greek orthography has never had a comprehensive way of indicating vowel length, and this distinction has in any case been lost in Modern Greek. This innovation of accents, as well as that of punctuation marks, has been credited to </a:t>
            </a:r>
            <a:r>
              <a:rPr lang="en-US" b="1" dirty="0">
                <a:latin typeface="Arial" panose="020B0604020202020204" pitchFamily="34" charset="0"/>
                <a:cs typeface="Arial" panose="020B0604020202020204" pitchFamily="34" charset="0"/>
              </a:rPr>
              <a:t>Aristophanes of Byzantium </a:t>
            </a:r>
            <a:r>
              <a:rPr lang="en-US" dirty="0">
                <a:latin typeface="Arial" panose="020B0604020202020204" pitchFamily="34" charset="0"/>
                <a:cs typeface="Arial" panose="020B0604020202020204" pitchFamily="34" charset="0"/>
              </a:rPr>
              <a:t>(257 – c. 185 BC).</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54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B9DFD-8A78-BD26-A138-18578FBE0E7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2E87A6BF-F105-8F78-E037-6CF7603D650D}"/>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By the time of late antiquity and the early Byzantine period, two different styles of handwriting had developed, both suitable to the act of writing with quill and ink on soft materials (paper or parchment).</a:t>
            </a:r>
          </a:p>
          <a:p>
            <a:pPr algn="just"/>
            <a:r>
              <a:rPr lang="en-US" dirty="0">
                <a:latin typeface="Arial" panose="020B0604020202020204" pitchFamily="34" charset="0"/>
                <a:cs typeface="Arial" panose="020B0604020202020204" pitchFamily="34" charset="0"/>
              </a:rPr>
              <a:t>Uncial script and cursive script.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72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5472D9-3CA1-A31F-0D8E-A4AF6835259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pic>
        <p:nvPicPr>
          <p:cNvPr id="5" name="Θέση περιεχομένου 4">
            <a:extLst>
              <a:ext uri="{FF2B5EF4-FFF2-40B4-BE49-F238E27FC236}">
                <a16:creationId xmlns:a16="http://schemas.microsoft.com/office/drawing/2014/main" id="{CAF9BF01-F960-A991-39D4-D78F6E99D43B}"/>
              </a:ext>
            </a:extLst>
          </p:cNvPr>
          <p:cNvPicPr>
            <a:picLocks noGrp="1" noChangeAspect="1"/>
          </p:cNvPicPr>
          <p:nvPr>
            <p:ph sz="half" idx="1"/>
          </p:nvPr>
        </p:nvPicPr>
        <p:blipFill>
          <a:blip r:embed="rId2"/>
          <a:stretch>
            <a:fillRect/>
          </a:stretch>
        </p:blipFill>
        <p:spPr>
          <a:prstGeom prst="rect">
            <a:avLst/>
          </a:prstGeom>
        </p:spPr>
      </p:pic>
      <p:pic>
        <p:nvPicPr>
          <p:cNvPr id="6" name="Θέση περιεχομένου 5">
            <a:extLst>
              <a:ext uri="{FF2B5EF4-FFF2-40B4-BE49-F238E27FC236}">
                <a16:creationId xmlns:a16="http://schemas.microsoft.com/office/drawing/2014/main" id="{D3B99CAA-2781-5F1E-0680-9AED9FFFFFA1}"/>
              </a:ext>
            </a:extLst>
          </p:cNvPr>
          <p:cNvPicPr>
            <a:picLocks noGrp="1" noChangeAspect="1"/>
          </p:cNvPicPr>
          <p:nvPr>
            <p:ph sz="half" idx="2"/>
          </p:nvPr>
        </p:nvPicPr>
        <p:blipFill>
          <a:blip r:embed="rId3"/>
          <a:stretch>
            <a:fillRect/>
          </a:stretch>
        </p:blipFill>
        <p:spPr>
          <a:xfrm>
            <a:off x="6010777" y="688596"/>
            <a:ext cx="4529721" cy="3609145"/>
          </a:xfrm>
          <a:prstGeom prst="rect">
            <a:avLst/>
          </a:prstGeom>
        </p:spPr>
      </p:pic>
    </p:spTree>
    <p:extLst>
      <p:ext uri="{BB962C8B-B14F-4D97-AF65-F5344CB8AC3E}">
        <p14:creationId xmlns:p14="http://schemas.microsoft.com/office/powerpoint/2010/main" val="116139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9DCB2F-16CD-4F48-0896-AE82D0297D1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pic>
        <p:nvPicPr>
          <p:cNvPr id="5" name="Θέση περιεχομένου 4">
            <a:extLst>
              <a:ext uri="{FF2B5EF4-FFF2-40B4-BE49-F238E27FC236}">
                <a16:creationId xmlns:a16="http://schemas.microsoft.com/office/drawing/2014/main" id="{DAFA90A7-4558-B338-2B88-F93CE06213B4}"/>
              </a:ext>
            </a:extLst>
          </p:cNvPr>
          <p:cNvPicPr>
            <a:picLocks noGrp="1" noChangeAspect="1"/>
          </p:cNvPicPr>
          <p:nvPr>
            <p:ph sz="half" idx="1"/>
          </p:nvPr>
        </p:nvPicPr>
        <p:blipFill>
          <a:blip r:embed="rId2"/>
          <a:stretch>
            <a:fillRect/>
          </a:stretch>
        </p:blipFill>
        <p:spPr>
          <a:xfrm>
            <a:off x="684213" y="969365"/>
            <a:ext cx="4937125" cy="3047607"/>
          </a:xfrm>
          <a:prstGeom prst="rect">
            <a:avLst/>
          </a:prstGeom>
        </p:spPr>
      </p:pic>
      <p:pic>
        <p:nvPicPr>
          <p:cNvPr id="6" name="Θέση περιεχομένου 5">
            <a:extLst>
              <a:ext uri="{FF2B5EF4-FFF2-40B4-BE49-F238E27FC236}">
                <a16:creationId xmlns:a16="http://schemas.microsoft.com/office/drawing/2014/main" id="{19661062-B2E3-D907-A354-84637362BF2E}"/>
              </a:ext>
            </a:extLst>
          </p:cNvPr>
          <p:cNvPicPr>
            <a:picLocks noGrp="1" noChangeAspect="1"/>
          </p:cNvPicPr>
          <p:nvPr>
            <p:ph sz="half" idx="2"/>
          </p:nvPr>
        </p:nvPicPr>
        <p:blipFill>
          <a:blip r:embed="rId3"/>
          <a:stretch>
            <a:fillRect/>
          </a:stretch>
        </p:blipFill>
        <p:spPr>
          <a:xfrm>
            <a:off x="6919160" y="688596"/>
            <a:ext cx="2712955" cy="3609145"/>
          </a:xfrm>
          <a:prstGeom prst="rect">
            <a:avLst/>
          </a:prstGeom>
        </p:spPr>
      </p:pic>
    </p:spTree>
    <p:extLst>
      <p:ext uri="{BB962C8B-B14F-4D97-AF65-F5344CB8AC3E}">
        <p14:creationId xmlns:p14="http://schemas.microsoft.com/office/powerpoint/2010/main" val="315441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349340-6933-BAC5-76C1-36923DD788C2}"/>
              </a:ext>
            </a:extLst>
          </p:cNvPr>
          <p:cNvSpPr>
            <a:spLocks noGrp="1"/>
          </p:cNvSpPr>
          <p:nvPr>
            <p:ph type="title"/>
          </p:nvPr>
        </p:nvSpPr>
        <p:spPr/>
        <p:txBody>
          <a:bodyPr/>
          <a:lstStyle/>
          <a:p>
            <a:pPr algn="just"/>
            <a:r>
              <a:rPr lang="en-US" dirty="0">
                <a:latin typeface="Arial" panose="020B0604020202020204" pitchFamily="34" charset="0"/>
                <a:cs typeface="Arial" panose="020B0604020202020204" pitchFamily="34" charset="0"/>
              </a:rPr>
              <a:t>WEEK 1: BACK TO THE BASICS</a:t>
            </a:r>
            <a:endParaRPr lang="el-GR" dirty="0">
              <a:latin typeface="Arial" panose="020B0604020202020204" pitchFamily="34" charset="0"/>
              <a:cs typeface="Arial" panose="020B0604020202020204" pitchFamily="34" charset="0"/>
            </a:endParaRPr>
          </a:p>
        </p:txBody>
      </p:sp>
      <p:pic>
        <p:nvPicPr>
          <p:cNvPr id="6" name="Θέση εικόνας 5">
            <a:extLst>
              <a:ext uri="{FF2B5EF4-FFF2-40B4-BE49-F238E27FC236}">
                <a16:creationId xmlns:a16="http://schemas.microsoft.com/office/drawing/2014/main" id="{7BD3DBFE-F8C8-388A-FEF3-9610FCEB7D77}"/>
              </a:ext>
            </a:extLst>
          </p:cNvPr>
          <p:cNvPicPr>
            <a:picLocks noGrp="1" noChangeAspect="1"/>
          </p:cNvPicPr>
          <p:nvPr>
            <p:ph type="pic" idx="1"/>
          </p:nvPr>
        </p:nvPicPr>
        <p:blipFill>
          <a:blip r:embed="rId2"/>
          <a:srcRect l="25917" r="25917"/>
          <a:stretch>
            <a:fillRect/>
          </a:stretch>
        </p:blipFill>
        <p:spPr/>
      </p:pic>
      <p:sp>
        <p:nvSpPr>
          <p:cNvPr id="4" name="Θέση κειμένου 3">
            <a:extLst>
              <a:ext uri="{FF2B5EF4-FFF2-40B4-BE49-F238E27FC236}">
                <a16:creationId xmlns:a16="http://schemas.microsoft.com/office/drawing/2014/main" id="{62CCBA53-4B65-21FE-5568-42477C3740A6}"/>
              </a:ext>
            </a:extLst>
          </p:cNvPr>
          <p:cNvSpPr>
            <a:spLocks noGrp="1"/>
          </p:cNvSpPr>
          <p:nvPr>
            <p:ph type="body" sz="half" idx="2"/>
          </p:nvPr>
        </p:nvSpPr>
        <p:spPr/>
        <p:txBody>
          <a:bodyPr/>
          <a:lstStyle/>
          <a:p>
            <a:pPr algn="just"/>
            <a:r>
              <a:rPr lang="en-GB" dirty="0">
                <a:latin typeface="Arial" panose="020B0604020202020204" pitchFamily="34" charset="0"/>
                <a:cs typeface="Arial" panose="020B0604020202020204" pitchFamily="34" charset="0"/>
              </a:rPr>
              <a:t>The Greek Alphabet, Writing Greek Letters, Pronunciation, Ancient Greek Dialects, Important Dates (the periods of ancient Greek literature and important events in Greek history), Introduction to Greek Grammar and Syntax, Digital Tools, Basic Bibliography.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08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18AD24-43CF-F879-FAF7-C964B512AAF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κειμένου 2">
            <a:extLst>
              <a:ext uri="{FF2B5EF4-FFF2-40B4-BE49-F238E27FC236}">
                <a16:creationId xmlns:a16="http://schemas.microsoft.com/office/drawing/2014/main" id="{E5609DCB-EF1E-D99A-DE50-DBAAC3AECD8F}"/>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Uncial Script</a:t>
            </a:r>
            <a:endParaRPr lang="el-GR" dirty="0">
              <a:latin typeface="Arial" panose="020B0604020202020204" pitchFamily="34" charset="0"/>
              <a:cs typeface="Arial" panose="020B0604020202020204" pitchFamily="34" charset="0"/>
            </a:endParaRPr>
          </a:p>
        </p:txBody>
      </p:sp>
      <p:pic>
        <p:nvPicPr>
          <p:cNvPr id="8" name="Θέση περιεχομένου 7">
            <a:extLst>
              <a:ext uri="{FF2B5EF4-FFF2-40B4-BE49-F238E27FC236}">
                <a16:creationId xmlns:a16="http://schemas.microsoft.com/office/drawing/2014/main" id="{F0451121-9093-1B9F-F6B5-4E2541E590BA}"/>
              </a:ext>
            </a:extLst>
          </p:cNvPr>
          <p:cNvPicPr>
            <a:picLocks noGrp="1" noChangeAspect="1"/>
          </p:cNvPicPr>
          <p:nvPr>
            <p:ph sz="half" idx="2"/>
          </p:nvPr>
        </p:nvPicPr>
        <p:blipFill>
          <a:blip r:embed="rId2"/>
          <a:stretch>
            <a:fillRect/>
          </a:stretch>
        </p:blipFill>
        <p:spPr>
          <a:xfrm>
            <a:off x="2081213" y="1713706"/>
            <a:ext cx="2143125" cy="2143125"/>
          </a:xfrm>
        </p:spPr>
      </p:pic>
      <p:sp>
        <p:nvSpPr>
          <p:cNvPr id="5" name="Θέση κειμένου 4">
            <a:extLst>
              <a:ext uri="{FF2B5EF4-FFF2-40B4-BE49-F238E27FC236}">
                <a16:creationId xmlns:a16="http://schemas.microsoft.com/office/drawing/2014/main" id="{1EC27568-18D4-CF39-1189-51564FACEFF6}"/>
              </a:ext>
            </a:extLst>
          </p:cNvPr>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Cursive Script</a:t>
            </a:r>
            <a:endParaRPr lang="el-GR" dirty="0">
              <a:latin typeface="Arial" panose="020B0604020202020204" pitchFamily="34" charset="0"/>
              <a:cs typeface="Arial" panose="020B0604020202020204" pitchFamily="34" charset="0"/>
            </a:endParaRPr>
          </a:p>
        </p:txBody>
      </p:sp>
      <p:pic>
        <p:nvPicPr>
          <p:cNvPr id="10" name="Θέση περιεχομένου 9">
            <a:extLst>
              <a:ext uri="{FF2B5EF4-FFF2-40B4-BE49-F238E27FC236}">
                <a16:creationId xmlns:a16="http://schemas.microsoft.com/office/drawing/2014/main" id="{1BBED800-3EAC-3DC5-AD7B-B0FB290AEA77}"/>
              </a:ext>
            </a:extLst>
          </p:cNvPr>
          <p:cNvPicPr>
            <a:picLocks noGrp="1" noChangeAspect="1"/>
          </p:cNvPicPr>
          <p:nvPr>
            <p:ph sz="quarter" idx="4"/>
          </p:nvPr>
        </p:nvPicPr>
        <p:blipFill>
          <a:blip r:embed="rId3"/>
          <a:stretch>
            <a:fillRect/>
          </a:stretch>
        </p:blipFill>
        <p:spPr>
          <a:xfrm>
            <a:off x="5807075" y="2243625"/>
            <a:ext cx="4929188" cy="1067412"/>
          </a:xfrm>
        </p:spPr>
      </p:pic>
    </p:spTree>
    <p:extLst>
      <p:ext uri="{BB962C8B-B14F-4D97-AF65-F5344CB8AC3E}">
        <p14:creationId xmlns:p14="http://schemas.microsoft.com/office/powerpoint/2010/main" val="327744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5F654-0017-7794-E9AE-F2784F033F0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547E9B2A-B6E8-C386-CF14-9AE59DCFAD56}"/>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mid-9th century AD onwards, the uncial script was replaced in book writing by a new writing style, the Greek minuscule</a:t>
            </a:r>
            <a:r>
              <a:rPr lang="en-US" dirty="0">
                <a:latin typeface="Arial" panose="020B0604020202020204" pitchFamily="34" charset="0"/>
                <a:cs typeface="Arial" panose="020B0604020202020204" pitchFamily="34" charset="0"/>
              </a:rPr>
              <a:t>, which used </a:t>
            </a:r>
            <a:r>
              <a:rPr lang="en-US" b="1" dirty="0">
                <a:latin typeface="Arial" panose="020B0604020202020204" pitchFamily="34" charset="0"/>
                <a:cs typeface="Arial" panose="020B0604020202020204" pitchFamily="34" charset="0"/>
              </a:rPr>
              <a:t>more compact, rounded letter shapes </a:t>
            </a:r>
            <a:r>
              <a:rPr lang="en-US" dirty="0">
                <a:latin typeface="Arial" panose="020B0604020202020204" pitchFamily="34" charset="0"/>
                <a:cs typeface="Arial" panose="020B0604020202020204" pitchFamily="34" charset="0"/>
              </a:rPr>
              <a:t>and was partly based on the earlier cursive. </a:t>
            </a:r>
          </a:p>
          <a:p>
            <a:pPr algn="just"/>
            <a:r>
              <a:rPr lang="en-US" dirty="0">
                <a:latin typeface="Arial" panose="020B0604020202020204" pitchFamily="34" charset="0"/>
                <a:cs typeface="Arial" panose="020B0604020202020204" pitchFamily="34" charset="0"/>
              </a:rPr>
              <a:t>Together with the minuscule letter shapes, Greek writing also began to use </a:t>
            </a:r>
            <a:r>
              <a:rPr lang="en-US" b="1" dirty="0">
                <a:latin typeface="Arial" panose="020B0604020202020204" pitchFamily="34" charset="0"/>
                <a:cs typeface="Arial" panose="020B0604020202020204" pitchFamily="34" charset="0"/>
              </a:rPr>
              <a:t>word-boundary spaces and diacritics </a:t>
            </a:r>
            <a:r>
              <a:rPr lang="en-US" dirty="0">
                <a:latin typeface="Arial" panose="020B0604020202020204" pitchFamily="34" charset="0"/>
                <a:cs typeface="Arial" panose="020B0604020202020204" pitchFamily="34" charset="0"/>
              </a:rPr>
              <a:t>(i.e. the accent marks and breathings of polytonic orthography) more regularly. Some punctuation began also to be employed. The iota subscript was invented in the 12th century AD was employed from the 13th century onwards.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12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F56DD2-09B8-2E7E-2BB6-3AC592DBAAB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DC818650-1372-3D92-C639-F326C1F316A6}"/>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In 1982, the </a:t>
            </a:r>
            <a:r>
              <a:rPr lang="en-US" b="1" dirty="0">
                <a:latin typeface="Arial" panose="020B0604020202020204" pitchFamily="34" charset="0"/>
                <a:cs typeface="Arial" panose="020B0604020202020204" pitchFamily="34" charset="0"/>
              </a:rPr>
              <a:t>monotonic orthography </a:t>
            </a:r>
            <a:r>
              <a:rPr lang="en-US" dirty="0">
                <a:latin typeface="Arial" panose="020B0604020202020204" pitchFamily="34" charset="0"/>
                <a:cs typeface="Arial" panose="020B0604020202020204" pitchFamily="34" charset="0"/>
              </a:rPr>
              <a:t>was officially adopted, abandoning the rough and smooth breathings (since the [h] sound had long since disappeared) and reducing the three types of accent mark to one (since a stress accent had replaced the tone accent).</a:t>
            </a:r>
          </a:p>
          <a:p>
            <a:pPr algn="just"/>
            <a:r>
              <a:rPr lang="en-US" dirty="0">
                <a:latin typeface="Arial" panose="020B0604020202020204" pitchFamily="34" charset="0"/>
                <a:cs typeface="Arial" panose="020B0604020202020204" pitchFamily="34" charset="0"/>
              </a:rPr>
              <a:t>Greek pronunciation has also changed considerably since ancient times, but these changes have not been apparent from the orthography, which has remained conservative.</a:t>
            </a:r>
          </a:p>
          <a:p>
            <a:endParaRPr lang="el-GR" dirty="0"/>
          </a:p>
        </p:txBody>
      </p:sp>
    </p:spTree>
    <p:extLst>
      <p:ext uri="{BB962C8B-B14F-4D97-AF65-F5344CB8AC3E}">
        <p14:creationId xmlns:p14="http://schemas.microsoft.com/office/powerpoint/2010/main" val="106850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7EA6DA-EDB6-41A7-C0D9-46AACF972AF1}"/>
              </a:ext>
            </a:extLst>
          </p:cNvPr>
          <p:cNvSpPr>
            <a:spLocks noGrp="1"/>
          </p:cNvSpPr>
          <p:nvPr>
            <p:ph type="title"/>
          </p:nvPr>
        </p:nvSpPr>
        <p:spPr/>
        <p:txBody>
          <a:bodyPr/>
          <a:lstStyle/>
          <a:p>
            <a:r>
              <a:rPr lang="en-GB" dirty="0"/>
              <a:t>The Greek Alphabet</a:t>
            </a:r>
            <a:endParaRPr lang="el-GR" dirty="0"/>
          </a:p>
        </p:txBody>
      </p:sp>
      <p:sp>
        <p:nvSpPr>
          <p:cNvPr id="3" name="Θέση περιεχομένου 2">
            <a:extLst>
              <a:ext uri="{FF2B5EF4-FFF2-40B4-BE49-F238E27FC236}">
                <a16:creationId xmlns:a16="http://schemas.microsoft.com/office/drawing/2014/main" id="{0D6049CD-4F2F-C70F-1975-3561E210D096}"/>
              </a:ext>
            </a:extLst>
          </p:cNvPr>
          <p:cNvSpPr>
            <a:spLocks noGrp="1"/>
          </p:cNvSpPr>
          <p:nvPr>
            <p:ph idx="1"/>
          </p:nvPr>
        </p:nvSpPr>
        <p:spPr/>
        <p:txBody>
          <a:bodyPr>
            <a:normAutofit fontScale="92500" lnSpcReduction="20000"/>
          </a:bodyPr>
          <a:lstStyle/>
          <a:p>
            <a:pPr algn="just"/>
            <a:r>
              <a:rPr lang="en-GB" dirty="0">
                <a:latin typeface="Arial" panose="020B0604020202020204" pitchFamily="34" charset="0"/>
                <a:cs typeface="Arial" panose="020B0604020202020204" pitchFamily="34" charset="0"/>
              </a:rPr>
              <a:t>A </a:t>
            </a:r>
            <a:r>
              <a:rPr lang="el-GR" dirty="0">
                <a:latin typeface="Arial" panose="020B0604020202020204" pitchFamily="34" charset="0"/>
                <a:cs typeface="Arial" panose="020B0604020202020204" pitchFamily="34" charset="0"/>
              </a:rPr>
              <a:t>α (</a:t>
            </a:r>
            <a:r>
              <a:rPr lang="en-GB" dirty="0">
                <a:latin typeface="Arial" panose="020B0604020202020204" pitchFamily="34" charset="0"/>
                <a:cs typeface="Arial" panose="020B0604020202020204" pitchFamily="34" charset="0"/>
              </a:rPr>
              <a:t>alpha) pronounced ‘cup’ or ‘calm’</a:t>
            </a:r>
          </a:p>
          <a:p>
            <a:pPr algn="just"/>
            <a:r>
              <a:rPr lang="el-GR" dirty="0">
                <a:latin typeface="Arial" panose="020B0604020202020204" pitchFamily="34" charset="0"/>
                <a:cs typeface="Arial" panose="020B0604020202020204" pitchFamily="34" charset="0"/>
              </a:rPr>
              <a:t>Β </a:t>
            </a:r>
            <a:r>
              <a:rPr lang="el-GR" dirty="0" err="1">
                <a:latin typeface="Arial" panose="020B0604020202020204" pitchFamily="34" charset="0"/>
                <a:cs typeface="Arial" panose="020B0604020202020204" pitchFamily="34" charset="0"/>
              </a:rPr>
              <a:t>β</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beta) pronounced ‘b’ as in English</a:t>
            </a:r>
          </a:p>
          <a:p>
            <a:pPr algn="just"/>
            <a:r>
              <a:rPr lang="el-GR" dirty="0">
                <a:latin typeface="Arial" panose="020B0604020202020204" pitchFamily="34" charset="0"/>
                <a:cs typeface="Arial" panose="020B0604020202020204" pitchFamily="34" charset="0"/>
              </a:rPr>
              <a:t>Γ </a:t>
            </a:r>
            <a:r>
              <a:rPr lang="el-GR" dirty="0" err="1">
                <a:latin typeface="Arial" panose="020B0604020202020204" pitchFamily="34" charset="0"/>
                <a:cs typeface="Arial" panose="020B0604020202020204" pitchFamily="34" charset="0"/>
              </a:rPr>
              <a:t>γ</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gamma) a hard ‘g’, like ‘got’</a:t>
            </a:r>
          </a:p>
          <a:p>
            <a:pPr algn="just"/>
            <a:r>
              <a:rPr lang="el-GR" dirty="0">
                <a:latin typeface="Arial" panose="020B0604020202020204" pitchFamily="34" charset="0"/>
                <a:cs typeface="Arial" panose="020B0604020202020204" pitchFamily="34" charset="0"/>
              </a:rPr>
              <a:t>Δ </a:t>
            </a:r>
            <a:r>
              <a:rPr lang="el-GR" dirty="0" err="1">
                <a:latin typeface="Arial" panose="020B0604020202020204" pitchFamily="34" charset="0"/>
                <a:cs typeface="Arial" panose="020B0604020202020204" pitchFamily="34" charset="0"/>
              </a:rPr>
              <a:t>δ</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delta) a clean* ‘d’, like ‘dot’</a:t>
            </a:r>
          </a:p>
          <a:p>
            <a:pPr algn="just"/>
            <a:r>
              <a:rPr lang="el-GR" dirty="0">
                <a:latin typeface="Arial" panose="020B0604020202020204" pitchFamily="34" charset="0"/>
                <a:cs typeface="Arial" panose="020B0604020202020204" pitchFamily="34" charset="0"/>
              </a:rPr>
              <a:t>Ε </a:t>
            </a:r>
            <a:r>
              <a:rPr lang="el-GR" dirty="0" err="1">
                <a:latin typeface="Arial" panose="020B0604020202020204" pitchFamily="34" charset="0"/>
                <a:cs typeface="Arial" panose="020B0604020202020204" pitchFamily="34" charset="0"/>
              </a:rPr>
              <a:t>ε</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epsilon) short ‘e’ like ‘pet’</a:t>
            </a:r>
          </a:p>
          <a:p>
            <a:pPr algn="just"/>
            <a:r>
              <a:rPr lang="el-GR" dirty="0">
                <a:latin typeface="Arial" panose="020B0604020202020204" pitchFamily="34" charset="0"/>
                <a:cs typeface="Arial" panose="020B0604020202020204" pitchFamily="34" charset="0"/>
              </a:rPr>
              <a:t>Ζ </a:t>
            </a:r>
            <a:r>
              <a:rPr lang="el-GR" dirty="0" err="1">
                <a:latin typeface="Arial" panose="020B0604020202020204" pitchFamily="34" charset="0"/>
                <a:cs typeface="Arial" panose="020B0604020202020204" pitchFamily="34" charset="0"/>
              </a:rPr>
              <a:t>ζ</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zeta) like ‘wisdom’</a:t>
            </a:r>
          </a:p>
          <a:p>
            <a:pPr algn="just"/>
            <a:r>
              <a:rPr lang="el-GR" dirty="0">
                <a:latin typeface="Arial" panose="020B0604020202020204" pitchFamily="34" charset="0"/>
                <a:cs typeface="Arial" panose="020B0604020202020204" pitchFamily="34" charset="0"/>
              </a:rPr>
              <a:t>Η </a:t>
            </a:r>
            <a:r>
              <a:rPr lang="el-GR" dirty="0" err="1">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eta) pronounced as in ‘hair’</a:t>
            </a:r>
          </a:p>
          <a:p>
            <a:pPr algn="just"/>
            <a:r>
              <a:rPr lang="el-GR" dirty="0">
                <a:latin typeface="Arial" panose="020B0604020202020204" pitchFamily="34" charset="0"/>
                <a:cs typeface="Arial" panose="020B0604020202020204" pitchFamily="34" charset="0"/>
              </a:rPr>
              <a:t>Θ </a:t>
            </a:r>
            <a:r>
              <a:rPr lang="el-GR" dirty="0" err="1">
                <a:latin typeface="Arial" panose="020B0604020202020204" pitchFamily="34" charset="0"/>
                <a:cs typeface="Arial" panose="020B0604020202020204" pitchFamily="34" charset="0"/>
              </a:rPr>
              <a:t>θ</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theta) – blow a hard* ‘t’ (‘tare’)</a:t>
            </a:r>
          </a:p>
          <a:p>
            <a:pPr algn="just"/>
            <a:r>
              <a:rPr lang="en-GB" dirty="0">
                <a:latin typeface="Arial" panose="020B0604020202020204" pitchFamily="34" charset="0"/>
                <a:cs typeface="Arial" panose="020B0604020202020204" pitchFamily="34" charset="0"/>
              </a:rPr>
              <a:t>I </a:t>
            </a:r>
            <a:r>
              <a:rPr lang="el-GR" dirty="0">
                <a:latin typeface="Arial" panose="020B0604020202020204" pitchFamily="34" charset="0"/>
                <a:cs typeface="Arial" panose="020B0604020202020204" pitchFamily="34" charset="0"/>
              </a:rPr>
              <a:t>ι (</a:t>
            </a:r>
            <a:r>
              <a:rPr lang="en-GB" dirty="0">
                <a:latin typeface="Arial" panose="020B0604020202020204" pitchFamily="34" charset="0"/>
                <a:cs typeface="Arial" panose="020B0604020202020204" pitchFamily="34" charset="0"/>
              </a:rPr>
              <a:t>iota) like ‘bin’ or like ‘bead’</a:t>
            </a:r>
          </a:p>
          <a:p>
            <a:pPr algn="just"/>
            <a:r>
              <a:rPr lang="el-GR" dirty="0">
                <a:latin typeface="Arial" panose="020B0604020202020204" pitchFamily="34" charset="0"/>
                <a:cs typeface="Arial" panose="020B0604020202020204" pitchFamily="34" charset="0"/>
              </a:rPr>
              <a:t>Κ </a:t>
            </a:r>
            <a:r>
              <a:rPr lang="el-GR" dirty="0" err="1">
                <a:latin typeface="Arial" panose="020B0604020202020204" pitchFamily="34" charset="0"/>
                <a:cs typeface="Arial" panose="020B0604020202020204" pitchFamily="34" charset="0"/>
              </a:rPr>
              <a:t>κ</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kappa) a clean* ‘k’ like ‘skin’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953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B63597-B2C3-B1F5-0BD5-BF4E1B4772E5}"/>
              </a:ext>
            </a:extLst>
          </p:cNvPr>
          <p:cNvSpPr>
            <a:spLocks noGrp="1"/>
          </p:cNvSpPr>
          <p:nvPr>
            <p:ph type="title"/>
          </p:nvPr>
        </p:nvSpPr>
        <p:spPr/>
        <p:txBody>
          <a:bodyPr/>
          <a:lstStyle/>
          <a:p>
            <a:r>
              <a:rPr lang="en-GB" dirty="0"/>
              <a:t>The Greek Alphabet</a:t>
            </a:r>
            <a:endParaRPr lang="el-GR" dirty="0"/>
          </a:p>
        </p:txBody>
      </p:sp>
      <p:sp>
        <p:nvSpPr>
          <p:cNvPr id="3" name="Θέση περιεχομένου 2">
            <a:extLst>
              <a:ext uri="{FF2B5EF4-FFF2-40B4-BE49-F238E27FC236}">
                <a16:creationId xmlns:a16="http://schemas.microsoft.com/office/drawing/2014/main" id="{BB9C5091-8EFD-7345-D203-283542C88185}"/>
              </a:ext>
            </a:extLst>
          </p:cNvPr>
          <p:cNvSpPr>
            <a:spLocks noGrp="1"/>
          </p:cNvSpPr>
          <p:nvPr>
            <p:ph idx="1"/>
          </p:nvPr>
        </p:nvSpPr>
        <p:spPr/>
        <p:txBody>
          <a:bodyPr>
            <a:normAutofit/>
          </a:bodyPr>
          <a:lstStyle/>
          <a:p>
            <a:pPr algn="just"/>
            <a:r>
              <a:rPr lang="el-GR" dirty="0">
                <a:latin typeface="Arial" panose="020B0604020202020204" pitchFamily="34" charset="0"/>
                <a:cs typeface="Arial" panose="020B0604020202020204" pitchFamily="34" charset="0"/>
              </a:rPr>
              <a:t>Λ </a:t>
            </a:r>
            <a:r>
              <a:rPr lang="el-GR" dirty="0" err="1">
                <a:latin typeface="Arial" panose="020B0604020202020204" pitchFamily="34" charset="0"/>
                <a:cs typeface="Arial" panose="020B0604020202020204" pitchFamily="34" charset="0"/>
              </a:rPr>
              <a:t>λ</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lambda) like ‘lock’</a:t>
            </a:r>
          </a:p>
          <a:p>
            <a:pPr algn="just"/>
            <a:r>
              <a:rPr lang="el-GR" dirty="0">
                <a:latin typeface="Arial" panose="020B0604020202020204" pitchFamily="34" charset="0"/>
                <a:cs typeface="Arial" panose="020B0604020202020204" pitchFamily="34" charset="0"/>
              </a:rPr>
              <a:t>Μ </a:t>
            </a:r>
            <a:r>
              <a:rPr lang="el-GR" dirty="0" err="1">
                <a:latin typeface="Arial" panose="020B0604020202020204" pitchFamily="34" charset="0"/>
                <a:cs typeface="Arial" panose="020B0604020202020204" pitchFamily="34" charset="0"/>
              </a:rPr>
              <a:t>μ</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mu) like ‘mock’</a:t>
            </a:r>
          </a:p>
          <a:p>
            <a:pPr algn="just"/>
            <a:r>
              <a:rPr lang="el-GR" dirty="0">
                <a:latin typeface="Arial" panose="020B0604020202020204" pitchFamily="34" charset="0"/>
                <a:cs typeface="Arial" panose="020B0604020202020204" pitchFamily="34" charset="0"/>
              </a:rPr>
              <a:t>Ν </a:t>
            </a:r>
            <a:r>
              <a:rPr lang="el-GR" dirty="0" err="1">
                <a:latin typeface="Arial" panose="020B0604020202020204" pitchFamily="34" charset="0"/>
                <a:cs typeface="Arial" panose="020B0604020202020204" pitchFamily="34" charset="0"/>
              </a:rPr>
              <a:t>ν</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nu) like ‘net’</a:t>
            </a:r>
          </a:p>
          <a:p>
            <a:pPr algn="just"/>
            <a:r>
              <a:rPr lang="el-GR" dirty="0">
                <a:latin typeface="Arial" panose="020B0604020202020204" pitchFamily="34" charset="0"/>
                <a:cs typeface="Arial" panose="020B0604020202020204" pitchFamily="34" charset="0"/>
              </a:rPr>
              <a:t>Ξ </a:t>
            </a:r>
            <a:r>
              <a:rPr lang="el-GR" dirty="0" err="1">
                <a:latin typeface="Arial" panose="020B0604020202020204" pitchFamily="34" charset="0"/>
                <a:cs typeface="Arial" panose="020B0604020202020204" pitchFamily="34" charset="0"/>
              </a:rPr>
              <a:t>ξ</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xi) like ‘box’</a:t>
            </a:r>
          </a:p>
          <a:p>
            <a:pPr algn="just"/>
            <a:r>
              <a:rPr lang="el-GR" dirty="0">
                <a:latin typeface="Arial" panose="020B0604020202020204" pitchFamily="34" charset="0"/>
                <a:cs typeface="Arial" panose="020B0604020202020204" pitchFamily="34" charset="0"/>
              </a:rPr>
              <a:t>Ο </a:t>
            </a:r>
            <a:r>
              <a:rPr lang="el-GR" dirty="0" err="1">
                <a:latin typeface="Arial" panose="020B0604020202020204" pitchFamily="34" charset="0"/>
                <a:cs typeface="Arial" panose="020B0604020202020204" pitchFamily="34" charset="0"/>
              </a:rPr>
              <a:t>ο</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omicron) a short ‘o’, like ‘pot’</a:t>
            </a:r>
          </a:p>
          <a:p>
            <a:pPr algn="just"/>
            <a:r>
              <a:rPr lang="el-GR" dirty="0">
                <a:latin typeface="Arial" panose="020B0604020202020204" pitchFamily="34" charset="0"/>
                <a:cs typeface="Arial" panose="020B0604020202020204" pitchFamily="34" charset="0"/>
              </a:rPr>
              <a:t>Π </a:t>
            </a:r>
            <a:r>
              <a:rPr lang="el-GR" dirty="0" err="1">
                <a:latin typeface="Arial" panose="020B0604020202020204" pitchFamily="34" charset="0"/>
                <a:cs typeface="Arial" panose="020B0604020202020204" pitchFamily="34" charset="0"/>
              </a:rPr>
              <a:t>π</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pi) a clean* ‘p’, like ‘spot’</a:t>
            </a:r>
          </a:p>
          <a:p>
            <a:pPr algn="just"/>
            <a:r>
              <a:rPr lang="el-GR" dirty="0">
                <a:latin typeface="Arial" panose="020B0604020202020204" pitchFamily="34" charset="0"/>
                <a:cs typeface="Arial" panose="020B0604020202020204" pitchFamily="34" charset="0"/>
              </a:rPr>
              <a:t>Ρ </a:t>
            </a:r>
            <a:r>
              <a:rPr lang="el-GR" dirty="0" err="1">
                <a:latin typeface="Arial" panose="020B0604020202020204" pitchFamily="34" charset="0"/>
                <a:cs typeface="Arial" panose="020B0604020202020204" pitchFamily="34" charset="0"/>
              </a:rPr>
              <a:t>ρ</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rho) a rolled ‘r’, like ‘</a:t>
            </a:r>
            <a:r>
              <a:rPr lang="en-GB" dirty="0" err="1">
                <a:latin typeface="Arial" panose="020B0604020202020204" pitchFamily="34" charset="0"/>
                <a:cs typeface="Arial" panose="020B0604020202020204" pitchFamily="34" charset="0"/>
              </a:rPr>
              <a:t>rrat</a:t>
            </a:r>
            <a:r>
              <a:rPr lang="en-GB"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Σ </a:t>
            </a:r>
            <a:r>
              <a:rPr lang="el-GR" dirty="0" err="1">
                <a:latin typeface="Arial" panose="020B0604020202020204" pitchFamily="34" charset="0"/>
                <a:cs typeface="Arial" panose="020B0604020202020204" pitchFamily="34" charset="0"/>
              </a:rPr>
              <a:t>σ</a:t>
            </a:r>
            <a:r>
              <a:rPr lang="el-GR" dirty="0">
                <a:latin typeface="Arial" panose="020B0604020202020204" pitchFamily="34" charset="0"/>
                <a:cs typeface="Arial" panose="020B0604020202020204" pitchFamily="34" charset="0"/>
              </a:rPr>
              <a:t> ς (</a:t>
            </a:r>
            <a:r>
              <a:rPr lang="en-GB" dirty="0">
                <a:latin typeface="Arial" panose="020B0604020202020204" pitchFamily="34" charset="0"/>
                <a:cs typeface="Arial" panose="020B0604020202020204" pitchFamily="34" charset="0"/>
              </a:rPr>
              <a:t>sigma) a soft ‘s’, like ‘sing’</a:t>
            </a:r>
          </a:p>
          <a:p>
            <a:endParaRPr lang="el-GR" dirty="0"/>
          </a:p>
        </p:txBody>
      </p:sp>
    </p:spTree>
    <p:extLst>
      <p:ext uri="{BB962C8B-B14F-4D97-AF65-F5344CB8AC3E}">
        <p14:creationId xmlns:p14="http://schemas.microsoft.com/office/powerpoint/2010/main" val="299580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EF869E-52F9-163B-9FFC-67E7C095CA15}"/>
              </a:ext>
            </a:extLst>
          </p:cNvPr>
          <p:cNvSpPr>
            <a:spLocks noGrp="1"/>
          </p:cNvSpPr>
          <p:nvPr>
            <p:ph type="title"/>
          </p:nvPr>
        </p:nvSpPr>
        <p:spPr/>
        <p:txBody>
          <a:bodyPr/>
          <a:lstStyle/>
          <a:p>
            <a:r>
              <a:rPr lang="en-GB" dirty="0"/>
              <a:t>The Greek Alphabet</a:t>
            </a:r>
            <a:endParaRPr lang="el-GR" dirty="0"/>
          </a:p>
        </p:txBody>
      </p:sp>
      <p:sp>
        <p:nvSpPr>
          <p:cNvPr id="3" name="Θέση περιεχομένου 2">
            <a:extLst>
              <a:ext uri="{FF2B5EF4-FFF2-40B4-BE49-F238E27FC236}">
                <a16:creationId xmlns:a16="http://schemas.microsoft.com/office/drawing/2014/main" id="{46F5BAE0-17EB-C0F8-EB1C-D796ED86914B}"/>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Τ </a:t>
            </a:r>
            <a:r>
              <a:rPr lang="el-GR" dirty="0" err="1">
                <a:latin typeface="Arial" panose="020B0604020202020204" pitchFamily="34" charset="0"/>
                <a:cs typeface="Arial" panose="020B0604020202020204" pitchFamily="34" charset="0"/>
              </a:rPr>
              <a:t>τ</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tau) a clean ‘t’, like ‘sting’</a:t>
            </a:r>
          </a:p>
          <a:p>
            <a:pPr algn="just"/>
            <a:r>
              <a:rPr lang="el-GR" dirty="0">
                <a:latin typeface="Arial" panose="020B0604020202020204" pitchFamily="34" charset="0"/>
                <a:cs typeface="Arial" panose="020B0604020202020204" pitchFamily="34" charset="0"/>
              </a:rPr>
              <a:t>ϒ υ (</a:t>
            </a:r>
            <a:r>
              <a:rPr lang="en-GB" dirty="0">
                <a:latin typeface="Arial" panose="020B0604020202020204" pitchFamily="34" charset="0"/>
                <a:cs typeface="Arial" panose="020B0604020202020204" pitchFamily="34" charset="0"/>
              </a:rPr>
              <a:t>upsilon) French ‘lune’ or German ‘Müller’</a:t>
            </a:r>
          </a:p>
          <a:p>
            <a:pPr algn="just"/>
            <a:r>
              <a:rPr lang="el-GR" dirty="0">
                <a:latin typeface="Arial" panose="020B0604020202020204" pitchFamily="34" charset="0"/>
                <a:cs typeface="Arial" panose="020B0604020202020204" pitchFamily="34" charset="0"/>
              </a:rPr>
              <a:t>Φ </a:t>
            </a:r>
            <a:r>
              <a:rPr lang="el-GR" dirty="0" err="1">
                <a:latin typeface="Arial" panose="020B0604020202020204" pitchFamily="34" charset="0"/>
                <a:cs typeface="Arial" panose="020B0604020202020204" pitchFamily="34" charset="0"/>
              </a:rPr>
              <a:t>φ</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phi) – blow a hard* ‘f’, like ‘foot’</a:t>
            </a:r>
          </a:p>
          <a:p>
            <a:pPr algn="just"/>
            <a:r>
              <a:rPr lang="el-GR" dirty="0">
                <a:latin typeface="Arial" panose="020B0604020202020204" pitchFamily="34" charset="0"/>
                <a:cs typeface="Arial" panose="020B0604020202020204" pitchFamily="34" charset="0"/>
              </a:rPr>
              <a:t>Χ </a:t>
            </a:r>
            <a:r>
              <a:rPr lang="el-GR" dirty="0" err="1">
                <a:latin typeface="Arial" panose="020B0604020202020204" pitchFamily="34" charset="0"/>
                <a:cs typeface="Arial" panose="020B0604020202020204" pitchFamily="34" charset="0"/>
              </a:rPr>
              <a:t>χ</a:t>
            </a:r>
            <a:r>
              <a:rPr lang="el-GR"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khi</a:t>
            </a:r>
            <a:r>
              <a:rPr lang="en-GB" dirty="0">
                <a:latin typeface="Arial" panose="020B0604020202020204" pitchFamily="34" charset="0"/>
                <a:cs typeface="Arial" panose="020B0604020202020204" pitchFamily="34" charset="0"/>
              </a:rPr>
              <a:t>) – blow a hard* ‘c’, like ‘cool’</a:t>
            </a:r>
          </a:p>
          <a:p>
            <a:pPr algn="just"/>
            <a:r>
              <a:rPr lang="el-GR" dirty="0">
                <a:latin typeface="Arial" panose="020B0604020202020204" pitchFamily="34" charset="0"/>
                <a:cs typeface="Arial" panose="020B0604020202020204" pitchFamily="34" charset="0"/>
              </a:rPr>
              <a:t>Ψ </a:t>
            </a:r>
            <a:r>
              <a:rPr lang="el-GR" dirty="0" err="1">
                <a:latin typeface="Arial" panose="020B0604020202020204" pitchFamily="34" charset="0"/>
                <a:cs typeface="Arial" panose="020B0604020202020204" pitchFamily="34" charset="0"/>
              </a:rPr>
              <a:t>ψ</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psi) as in ‘lapse’</a:t>
            </a:r>
          </a:p>
          <a:p>
            <a:pPr algn="just"/>
            <a:r>
              <a:rPr lang="el-GR" dirty="0">
                <a:latin typeface="Arial" panose="020B0604020202020204" pitchFamily="34" charset="0"/>
                <a:cs typeface="Arial" panose="020B0604020202020204" pitchFamily="34" charset="0"/>
              </a:rPr>
              <a:t>Ω </a:t>
            </a:r>
            <a:r>
              <a:rPr lang="el-GR" dirty="0" err="1">
                <a:latin typeface="Arial" panose="020B0604020202020204" pitchFamily="34" charset="0"/>
                <a:cs typeface="Arial" panose="020B0604020202020204" pitchFamily="34" charset="0"/>
              </a:rPr>
              <a:t>ω</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omega) like ‘saw</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024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B5C0DF-A787-D07C-3EBD-3828D80490C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15AA5BA0-DC74-94AE-0554-67A13F9B0D12}"/>
              </a:ext>
            </a:extLst>
          </p:cNvPr>
          <p:cNvSpPr>
            <a:spLocks noGrp="1"/>
          </p:cNvSpPr>
          <p:nvPr>
            <p:ph sz="half" idx="1"/>
          </p:nvPr>
        </p:nvSpPr>
        <p:spPr/>
        <p:txBody>
          <a:bodyPr/>
          <a:lstStyle/>
          <a:p>
            <a:pPr algn="just"/>
            <a:r>
              <a:rPr lang="en-US" b="1" dirty="0">
                <a:latin typeface="Arial" panose="020B0604020202020204" pitchFamily="34" charset="0"/>
                <a:cs typeface="Arial" panose="020B0604020202020204" pitchFamily="34" charset="0"/>
              </a:rPr>
              <a:t>Diphthongs</a:t>
            </a:r>
          </a:p>
          <a:p>
            <a:pPr algn="just"/>
            <a:r>
              <a:rPr lang="en-US" dirty="0">
                <a:latin typeface="Arial" panose="020B0604020202020204" pitchFamily="34" charset="0"/>
                <a:cs typeface="Arial" panose="020B0604020202020204" pitchFamily="34" charset="0"/>
              </a:rPr>
              <a:t>αι as in ‘high’</a:t>
            </a:r>
          </a:p>
          <a:p>
            <a:pPr algn="just"/>
            <a:r>
              <a:rPr lang="en-US" dirty="0">
                <a:latin typeface="Arial" panose="020B0604020202020204" pitchFamily="34" charset="0"/>
                <a:cs typeface="Arial" panose="020B0604020202020204" pitchFamily="34" charset="0"/>
              </a:rPr>
              <a:t>αυ as in ‘how’</a:t>
            </a:r>
          </a:p>
          <a:p>
            <a:pPr algn="just"/>
            <a:r>
              <a:rPr lang="en-US" dirty="0" err="1">
                <a:latin typeface="Arial" panose="020B0604020202020204" pitchFamily="34" charset="0"/>
                <a:cs typeface="Arial" panose="020B0604020202020204" pitchFamily="34" charset="0"/>
              </a:rPr>
              <a:t>oι</a:t>
            </a:r>
            <a:r>
              <a:rPr lang="en-US" dirty="0">
                <a:latin typeface="Arial" panose="020B0604020202020204" pitchFamily="34" charset="0"/>
                <a:cs typeface="Arial" panose="020B0604020202020204" pitchFamily="34" charset="0"/>
              </a:rPr>
              <a:t> as in ‘boy’</a:t>
            </a:r>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4DB7BC52-B76D-B7C3-EBD0-FA0EADF3FFAB}"/>
              </a:ext>
            </a:extLst>
          </p:cNvPr>
          <p:cNvSpPr>
            <a:spLocks noGrp="1"/>
          </p:cNvSpPr>
          <p:nvPr>
            <p:ph sz="half" idx="2"/>
          </p:nvPr>
        </p:nvSpPr>
        <p:spPr/>
        <p:txBody>
          <a:bodyPr/>
          <a:lstStyle/>
          <a:p>
            <a:pPr algn="just"/>
            <a:r>
              <a:rPr lang="en-GB" b="1" dirty="0">
                <a:latin typeface="Arial" panose="020B0604020202020204" pitchFamily="34" charset="0"/>
                <a:cs typeface="Arial" panose="020B0604020202020204" pitchFamily="34" charset="0"/>
              </a:rPr>
              <a:t>Digraphs</a:t>
            </a:r>
          </a:p>
          <a:p>
            <a:pPr algn="just"/>
            <a:r>
              <a:rPr lang="en-US" dirty="0" err="1">
                <a:latin typeface="Arial" panose="020B0604020202020204" pitchFamily="34" charset="0"/>
                <a:cs typeface="Arial" panose="020B0604020202020204" pitchFamily="34" charset="0"/>
              </a:rPr>
              <a:t>ει</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fiance</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oυ</a:t>
            </a:r>
            <a:r>
              <a:rPr lang="en-US" dirty="0">
                <a:latin typeface="Arial" panose="020B0604020202020204" pitchFamily="34" charset="0"/>
                <a:cs typeface="Arial" panose="020B0604020202020204" pitchFamily="34" charset="0"/>
              </a:rPr>
              <a:t> (b</a:t>
            </a:r>
            <a:r>
              <a:rPr lang="en-US" i="1" dirty="0">
                <a:latin typeface="Arial" panose="020B0604020202020204" pitchFamily="34" charset="0"/>
                <a:cs typeface="Arial" panose="020B0604020202020204" pitchFamily="34" charset="0"/>
              </a:rPr>
              <a:t>oo</a:t>
            </a:r>
            <a:r>
              <a:rPr lang="en-US" dirty="0">
                <a:latin typeface="Arial" panose="020B0604020202020204" pitchFamily="34" charset="0"/>
                <a:cs typeface="Arial" panose="020B0604020202020204" pitchFamily="34" charset="0"/>
              </a:rPr>
              <a:t>) are single sounds</a:t>
            </a:r>
          </a:p>
          <a:p>
            <a:pPr algn="just"/>
            <a:r>
              <a:rPr lang="en-US" dirty="0" err="1">
                <a:latin typeface="Arial" panose="020B0604020202020204" pitchFamily="34" charset="0"/>
                <a:cs typeface="Arial" panose="020B0604020202020204" pitchFamily="34" charset="0"/>
              </a:rPr>
              <a:t>εὐ</a:t>
            </a:r>
            <a:r>
              <a:rPr lang="en-US" dirty="0">
                <a:latin typeface="Arial" panose="020B0604020202020204" pitchFamily="34" charset="0"/>
                <a:cs typeface="Arial" panose="020B0604020202020204" pitchFamily="34" charset="0"/>
              </a:rPr>
              <a:t>- pronounce both elements </a:t>
            </a:r>
            <a:r>
              <a:rPr lang="en-US" i="1" dirty="0">
                <a:latin typeface="Arial" panose="020B0604020202020204" pitchFamily="34" charset="0"/>
                <a:cs typeface="Arial" panose="020B0604020202020204" pitchFamily="34" charset="0"/>
              </a:rPr>
              <a:t>separately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775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C485B5-D4BB-4218-9AA3-2DB03FB7FB1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5DA267BB-8BDE-3363-1B7D-25045C8E6CD9}"/>
              </a:ext>
            </a:extLst>
          </p:cNvPr>
          <p:cNvSpPr>
            <a:spLocks noGrp="1"/>
          </p:cNvSpPr>
          <p:nvPr>
            <p:ph sz="half" idx="1"/>
          </p:nvPr>
        </p:nvSpPr>
        <p:spPr/>
        <p:txBody>
          <a:bodyPr/>
          <a:lstStyle/>
          <a:p>
            <a:pPr algn="just"/>
            <a:r>
              <a:rPr lang="en-US" b="1" dirty="0">
                <a:latin typeface="Arial" panose="020B0604020202020204" pitchFamily="34" charset="0"/>
                <a:cs typeface="Arial" panose="020B0604020202020204" pitchFamily="34" charset="0"/>
              </a:rPr>
              <a:t>Double-consonants</a:t>
            </a:r>
          </a:p>
          <a:p>
            <a:pPr algn="just"/>
            <a:r>
              <a:rPr lang="en-US" dirty="0" err="1">
                <a:latin typeface="Arial" panose="020B0604020202020204" pitchFamily="34" charset="0"/>
                <a:cs typeface="Arial" panose="020B0604020202020204" pitchFamily="34" charset="0"/>
              </a:rPr>
              <a:t>γγ</a:t>
            </a:r>
            <a:r>
              <a:rPr lang="en-US" dirty="0">
                <a:latin typeface="Arial" panose="020B0604020202020204" pitchFamily="34" charset="0"/>
                <a:cs typeface="Arial" panose="020B0604020202020204" pitchFamily="34" charset="0"/>
              </a:rPr>
              <a:t> as in ‘finger’; γ is sounded as ng in </a:t>
            </a:r>
            <a:r>
              <a:rPr lang="en-US" dirty="0" err="1">
                <a:latin typeface="Arial" panose="020B0604020202020204" pitchFamily="34" charset="0"/>
                <a:cs typeface="Arial" panose="020B0604020202020204" pitchFamily="34" charset="0"/>
              </a:rPr>
              <a:t>γκ</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γχ</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γξ</a:t>
            </a:r>
            <a:r>
              <a:rPr lang="en-US" dirty="0">
                <a:latin typeface="Arial" panose="020B0604020202020204" pitchFamily="34" charset="0"/>
                <a:cs typeface="Arial" panose="020B0604020202020204" pitchFamily="34" charset="0"/>
              </a:rPr>
              <a:t> , and </a:t>
            </a:r>
            <a:r>
              <a:rPr lang="en-US" dirty="0" err="1">
                <a:latin typeface="Arial" panose="020B0604020202020204" pitchFamily="34" charset="0"/>
                <a:cs typeface="Arial" panose="020B0604020202020204" pitchFamily="34" charset="0"/>
              </a:rPr>
              <a:t>γμ</a:t>
            </a:r>
            <a:r>
              <a:rPr lang="en-US" dirty="0">
                <a:latin typeface="Arial" panose="020B0604020202020204" pitchFamily="34" charset="0"/>
                <a:cs typeface="Arial" panose="020B0604020202020204" pitchFamily="34" charset="0"/>
              </a:rPr>
              <a:t>.</a:t>
            </a:r>
          </a:p>
          <a:p>
            <a:pPr algn="just"/>
            <a:r>
              <a:rPr lang="en-US" dirty="0" err="1">
                <a:latin typeface="Arial" panose="020B0604020202020204" pitchFamily="34" charset="0"/>
                <a:cs typeface="Arial" panose="020B0604020202020204" pitchFamily="34" charset="0"/>
              </a:rPr>
              <a:t>ττ</a:t>
            </a:r>
            <a:r>
              <a:rPr lang="en-US" dirty="0">
                <a:latin typeface="Arial" panose="020B0604020202020204" pitchFamily="34" charset="0"/>
                <a:cs typeface="Arial" panose="020B0604020202020204" pitchFamily="34" charset="0"/>
              </a:rPr>
              <a:t> as ‘rat-trap’, </a:t>
            </a:r>
            <a:r>
              <a:rPr lang="en-US" dirty="0" err="1">
                <a:latin typeface="Arial" panose="020B0604020202020204" pitchFamily="34" charset="0"/>
                <a:cs typeface="Arial" panose="020B0604020202020204" pitchFamily="34" charset="0"/>
              </a:rPr>
              <a:t>λλ</a:t>
            </a:r>
            <a:r>
              <a:rPr lang="en-US" dirty="0">
                <a:latin typeface="Arial" panose="020B0604020202020204" pitchFamily="34" charset="0"/>
                <a:cs typeface="Arial" panose="020B0604020202020204" pitchFamily="34" charset="0"/>
              </a:rPr>
              <a:t> as ‘wholly’, should be dwelt on.</a:t>
            </a:r>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2A78D276-0C1A-155C-EB5A-2A952F02EC26}"/>
              </a:ext>
            </a:extLst>
          </p:cNvPr>
          <p:cNvSpPr>
            <a:spLocks noGrp="1"/>
          </p:cNvSpPr>
          <p:nvPr>
            <p:ph sz="half" idx="2"/>
          </p:nvPr>
        </p:nvSpPr>
        <p:spPr/>
        <p:txBody>
          <a:bodyPr/>
          <a:lstStyle/>
          <a:p>
            <a:pPr algn="just"/>
            <a:r>
              <a:rPr lang="en-GB" b="1" dirty="0">
                <a:latin typeface="Arial" panose="020B0604020202020204" pitchFamily="34" charset="0"/>
                <a:cs typeface="Arial" panose="020B0604020202020204" pitchFamily="34" charset="0"/>
              </a:rPr>
              <a:t>Sigma and iota subscript</a:t>
            </a:r>
          </a:p>
          <a:p>
            <a:pPr algn="just"/>
            <a:r>
              <a:rPr lang="en-GB" dirty="0">
                <a:latin typeface="Arial" panose="020B0604020202020204" pitchFamily="34" charset="0"/>
                <a:cs typeface="Arial" panose="020B0604020202020204" pitchFamily="34" charset="0"/>
              </a:rPr>
              <a:t>Observe that </a:t>
            </a:r>
            <a:r>
              <a:rPr lang="el-GR" dirty="0">
                <a:latin typeface="Arial" panose="020B0604020202020204" pitchFamily="34" charset="0"/>
                <a:cs typeface="Arial" panose="020B0604020202020204" pitchFamily="34" charset="0"/>
              </a:rPr>
              <a:t>ς </a:t>
            </a:r>
            <a:r>
              <a:rPr lang="en-GB" dirty="0">
                <a:latin typeface="Arial" panose="020B0604020202020204" pitchFamily="34" charset="0"/>
                <a:cs typeface="Arial" panose="020B0604020202020204" pitchFamily="34" charset="0"/>
              </a:rPr>
              <a:t>is used at the end of words, while </a:t>
            </a:r>
            <a:r>
              <a:rPr lang="el-GR" dirty="0">
                <a:latin typeface="Arial" panose="020B0604020202020204" pitchFamily="34" charset="0"/>
                <a:cs typeface="Arial" panose="020B0604020202020204" pitchFamily="34" charset="0"/>
              </a:rPr>
              <a:t>σ </a:t>
            </a:r>
            <a:r>
              <a:rPr lang="en-GB" dirty="0">
                <a:latin typeface="Arial" panose="020B0604020202020204" pitchFamily="34" charset="0"/>
                <a:cs typeface="Arial" panose="020B0604020202020204" pitchFamily="34" charset="0"/>
              </a:rPr>
              <a:t>is used elsewhere (e.g. </a:t>
            </a:r>
            <a:r>
              <a:rPr lang="el-GR" dirty="0" err="1">
                <a:latin typeface="Arial" panose="020B0604020202020204" pitchFamily="34" charset="0"/>
                <a:cs typeface="Arial" panose="020B0604020202020204" pitchFamily="34" charset="0"/>
              </a:rPr>
              <a:t>στασις</a:t>
            </a:r>
            <a:r>
              <a:rPr lang="el-GR"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revolt’). </a:t>
            </a:r>
          </a:p>
          <a:p>
            <a:pPr algn="just"/>
            <a:r>
              <a:rPr lang="en-GB" dirty="0">
                <a:latin typeface="Arial" panose="020B0604020202020204" pitchFamily="34" charset="0"/>
                <a:cs typeface="Arial" panose="020B0604020202020204" pitchFamily="34" charset="0"/>
              </a:rPr>
              <a:t>Sometimes </a:t>
            </a:r>
            <a:r>
              <a:rPr lang="el-GR" dirty="0">
                <a:latin typeface="Arial" panose="020B0604020202020204" pitchFamily="34" charset="0"/>
                <a:cs typeface="Arial" panose="020B0604020202020204" pitchFamily="34" charset="0"/>
              </a:rPr>
              <a:t>ι </a:t>
            </a:r>
            <a:r>
              <a:rPr lang="en-GB" dirty="0">
                <a:latin typeface="Arial" panose="020B0604020202020204" pitchFamily="34" charset="0"/>
                <a:cs typeface="Arial" panose="020B0604020202020204" pitchFamily="34" charset="0"/>
              </a:rPr>
              <a:t>is printed underneath a preceding </a:t>
            </a:r>
            <a:r>
              <a:rPr lang="el-GR" dirty="0">
                <a:latin typeface="Arial" panose="020B0604020202020204" pitchFamily="34" charset="0"/>
                <a:cs typeface="Arial" panose="020B0604020202020204" pitchFamily="34" charset="0"/>
              </a:rPr>
              <a:t>α (ᾳ), η (ῃ) </a:t>
            </a:r>
            <a:r>
              <a:rPr lang="en-GB" dirty="0">
                <a:latin typeface="Arial" panose="020B0604020202020204" pitchFamily="34" charset="0"/>
                <a:cs typeface="Arial" panose="020B0604020202020204" pitchFamily="34" charset="0"/>
              </a:rPr>
              <a:t>and </a:t>
            </a:r>
            <a:r>
              <a:rPr lang="el-GR" dirty="0">
                <a:latin typeface="Arial" panose="020B0604020202020204" pitchFamily="34" charset="0"/>
                <a:cs typeface="Arial" panose="020B0604020202020204" pitchFamily="34" charset="0"/>
              </a:rPr>
              <a:t>ω (ῳ),</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it is called ‘iota subscript’ (Latin, ‘written under’).</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12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A702DC-0F92-355D-4DAF-767BB26CFB2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5" name="Θέση περιεχομένου 4">
            <a:extLst>
              <a:ext uri="{FF2B5EF4-FFF2-40B4-BE49-F238E27FC236}">
                <a16:creationId xmlns:a16="http://schemas.microsoft.com/office/drawing/2014/main" id="{E04EC10B-D17A-E326-8316-7EB7A7B12F0F}"/>
              </a:ext>
            </a:extLst>
          </p:cNvPr>
          <p:cNvSpPr>
            <a:spLocks noGrp="1"/>
          </p:cNvSpPr>
          <p:nvPr>
            <p:ph idx="1"/>
          </p:nvPr>
        </p:nvSpPr>
        <p:spPr/>
        <p:txBody>
          <a:bodyPr>
            <a:normAutofit fontScale="85000" lnSpcReduction="10000"/>
          </a:bodyPr>
          <a:lstStyle/>
          <a:p>
            <a:pPr algn="just"/>
            <a:r>
              <a:rPr lang="en-GB" b="1" dirty="0">
                <a:latin typeface="Arial" panose="020B0604020202020204" pitchFamily="34" charset="0"/>
                <a:cs typeface="Arial" panose="020B0604020202020204" pitchFamily="34" charset="0"/>
              </a:rPr>
              <a:t>Breathings</a:t>
            </a:r>
          </a:p>
          <a:p>
            <a:pPr algn="just"/>
            <a:r>
              <a:rPr lang="en-GB" dirty="0">
                <a:latin typeface="Arial" panose="020B0604020202020204" pitchFamily="34" charset="0"/>
                <a:cs typeface="Arial" panose="020B0604020202020204" pitchFamily="34" charset="0"/>
              </a:rPr>
              <a:t>All words that begin with a vowel have a breathing.</a:t>
            </a:r>
          </a:p>
          <a:p>
            <a:pPr algn="just"/>
            <a:r>
              <a:rPr lang="en-GB" dirty="0">
                <a:latin typeface="Arial" panose="020B0604020202020204" pitchFamily="34" charset="0"/>
                <a:cs typeface="Arial" panose="020B0604020202020204" pitchFamily="34" charset="0"/>
              </a:rPr>
              <a:t>‘Rough’ breathing = ‘ </a:t>
            </a:r>
          </a:p>
          <a:p>
            <a:pPr algn="just"/>
            <a:r>
              <a:rPr lang="en-GB" dirty="0">
                <a:latin typeface="Arial" panose="020B0604020202020204" pitchFamily="34" charset="0"/>
                <a:cs typeface="Arial" panose="020B0604020202020204" pitchFamily="34" charset="0"/>
              </a:rPr>
              <a:t>abo</a:t>
            </a:r>
            <a:r>
              <a:rPr lang="el-GR" dirty="0">
                <a:latin typeface="Arial" panose="020B0604020202020204" pitchFamily="34" charset="0"/>
                <a:cs typeface="Arial" panose="020B0604020202020204" pitchFamily="34" charset="0"/>
              </a:rPr>
              <a:t>ν</a:t>
            </a:r>
            <a:r>
              <a:rPr lang="en-GB" dirty="0">
                <a:latin typeface="Arial" panose="020B0604020202020204" pitchFamily="34" charset="0"/>
                <a:cs typeface="Arial" panose="020B0604020202020204" pitchFamily="34" charset="0"/>
              </a:rPr>
              <a:t>e a lower-case vowel, or in front of a capital, indicates the presence of an ‘h’ sound, e.g. </a:t>
            </a:r>
            <a:r>
              <a:rPr lang="el-GR" dirty="0" err="1">
                <a:latin typeface="Arial" panose="020B0604020202020204" pitchFamily="34" charset="0"/>
                <a:cs typeface="Arial" panose="020B0604020202020204" pitchFamily="34" charset="0"/>
              </a:rPr>
              <a:t>ὁρος</a:t>
            </a:r>
            <a:r>
              <a:rPr lang="el-GR"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horos</a:t>
            </a:r>
            <a:r>
              <a:rPr lang="en-GB" dirty="0">
                <a:latin typeface="Arial" panose="020B0604020202020204" pitchFamily="34" charset="0"/>
                <a:cs typeface="Arial" panose="020B0604020202020204" pitchFamily="34" charset="0"/>
              </a:rPr>
              <a:t> (‘marker’), </a:t>
            </a:r>
            <a:r>
              <a:rPr lang="el-GR" dirty="0" err="1">
                <a:latin typeface="Arial" panose="020B0604020202020204" pitchFamily="34" charset="0"/>
                <a:cs typeface="Arial" panose="020B0604020202020204" pitchFamily="34" charset="0"/>
              </a:rPr>
              <a:t>ὁπλιτης</a:t>
            </a:r>
            <a:r>
              <a:rPr lang="el-GR"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hoplite¯s</a:t>
            </a:r>
            <a:r>
              <a:rPr lang="en-GB" dirty="0">
                <a:latin typeface="Arial" panose="020B0604020202020204" pitchFamily="34" charset="0"/>
                <a:cs typeface="Arial" panose="020B0604020202020204" pitchFamily="34" charset="0"/>
              </a:rPr>
              <a:t> (‘hoplite’), </a:t>
            </a:r>
            <a:r>
              <a:rPr lang="el-GR" dirty="0" err="1">
                <a:latin typeface="Arial" panose="020B0604020202020204" pitchFamily="34" charset="0"/>
                <a:cs typeface="Arial" panose="020B0604020202020204" pitchFamily="34" charset="0"/>
              </a:rPr>
              <a:t>Ἑλλας</a:t>
            </a:r>
            <a:r>
              <a:rPr lang="el-GR" dirty="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Hellas (‘Greece’).</a:t>
            </a:r>
          </a:p>
          <a:p>
            <a:pPr algn="just"/>
            <a:r>
              <a:rPr lang="en-GB" dirty="0">
                <a:latin typeface="Arial" panose="020B0604020202020204" pitchFamily="34" charset="0"/>
                <a:cs typeface="Arial" panose="020B0604020202020204" pitchFamily="34" charset="0"/>
              </a:rPr>
              <a:t>‘Smooth’ breathing = </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abo</a:t>
            </a:r>
            <a:r>
              <a:rPr lang="el-GR" dirty="0">
                <a:latin typeface="Arial" panose="020B0604020202020204" pitchFamily="34" charset="0"/>
                <a:cs typeface="Arial" panose="020B0604020202020204" pitchFamily="34" charset="0"/>
              </a:rPr>
              <a:t>ν</a:t>
            </a:r>
            <a:r>
              <a:rPr lang="en-GB" dirty="0">
                <a:latin typeface="Arial" panose="020B0604020202020204" pitchFamily="34" charset="0"/>
                <a:cs typeface="Arial" panose="020B0604020202020204" pitchFamily="34" charset="0"/>
              </a:rPr>
              <a:t>e a lower-case vowel, or in front of a capital, indicates the absence of ‘h’ sound, e.g. </a:t>
            </a:r>
            <a:r>
              <a:rPr lang="el-GR" dirty="0" err="1">
                <a:latin typeface="Arial" panose="020B0604020202020204" pitchFamily="34" charset="0"/>
                <a:cs typeface="Arial" panose="020B0604020202020204" pitchFamily="34" charset="0"/>
              </a:rPr>
              <a:t>ὀρος</a:t>
            </a:r>
            <a:r>
              <a:rPr lang="el-GR"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oros</a:t>
            </a:r>
            <a:r>
              <a:rPr lang="en-GB" dirty="0">
                <a:latin typeface="Arial" panose="020B0604020202020204" pitchFamily="34" charset="0"/>
                <a:cs typeface="Arial" panose="020B0604020202020204" pitchFamily="34" charset="0"/>
              </a:rPr>
              <a:t> (‘mountain’), </a:t>
            </a:r>
            <a:r>
              <a:rPr lang="el-GR" dirty="0" err="1">
                <a:latin typeface="Arial" panose="020B0604020202020204" pitchFamily="34" charset="0"/>
                <a:cs typeface="Arial" panose="020B0604020202020204" pitchFamily="34" charset="0"/>
              </a:rPr>
              <a:t>ἀτομος</a:t>
            </a:r>
            <a:r>
              <a:rPr lang="el-GR"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atomos</a:t>
            </a:r>
            <a:r>
              <a:rPr lang="en-GB" dirty="0">
                <a:latin typeface="Arial" panose="020B0604020202020204" pitchFamily="34" charset="0"/>
                <a:cs typeface="Arial" panose="020B0604020202020204" pitchFamily="34" charset="0"/>
              </a:rPr>
              <a:t> (‘atom’).</a:t>
            </a:r>
          </a:p>
          <a:p>
            <a:pPr algn="just"/>
            <a:r>
              <a:rPr lang="en-GB" dirty="0">
                <a:latin typeface="Arial" panose="020B0604020202020204" pitchFamily="34" charset="0"/>
                <a:cs typeface="Arial" panose="020B0604020202020204" pitchFamily="34" charset="0"/>
              </a:rPr>
              <a:t>Diphthongs</a:t>
            </a:r>
          </a:p>
          <a:p>
            <a:pPr algn="just"/>
            <a:r>
              <a:rPr lang="en-GB" dirty="0">
                <a:latin typeface="Arial" panose="020B0604020202020204" pitchFamily="34" charset="0"/>
                <a:cs typeface="Arial" panose="020B0604020202020204" pitchFamily="34" charset="0"/>
              </a:rPr>
              <a:t>Note that, on a diphthong and digraph, the breathing comes on the second vowel, e.g. </a:t>
            </a:r>
            <a:r>
              <a:rPr lang="el-GR" dirty="0" err="1">
                <a:latin typeface="Arial" panose="020B0604020202020204" pitchFamily="34" charset="0"/>
                <a:cs typeface="Arial" panose="020B0604020202020204" pitchFamily="34" charset="0"/>
              </a:rPr>
              <a:t>Αἰσχύλος</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Aeschylus.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19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9E639C-3A9C-9C51-161D-F40D2A64FCD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E9FCFCDB-0F2E-9B04-C84E-5C90A4BA81B8}"/>
              </a:ext>
            </a:extLst>
          </p:cNvPr>
          <p:cNvSpPr>
            <a:spLocks noGrp="1"/>
          </p:cNvSpPr>
          <p:nvPr>
            <p:ph idx="1"/>
          </p:nvPr>
        </p:nvSpPr>
        <p:spPr/>
        <p:txBody>
          <a:bodyPr>
            <a:normAutofit lnSpcReduction="10000"/>
          </a:bodyPr>
          <a:lstStyle/>
          <a:p>
            <a:pPr algn="just"/>
            <a:r>
              <a:rPr lang="en-US" b="1" dirty="0">
                <a:latin typeface="Arial" panose="020B0604020202020204" pitchFamily="34" charset="0"/>
                <a:cs typeface="Arial" panose="020B0604020202020204" pitchFamily="34" charset="0"/>
              </a:rPr>
              <a:t>Punctuation</a:t>
            </a:r>
          </a:p>
          <a:p>
            <a:pPr algn="just"/>
            <a:r>
              <a:rPr lang="en-US" dirty="0">
                <a:latin typeface="Arial" panose="020B0604020202020204" pitchFamily="34" charset="0"/>
                <a:cs typeface="Arial" panose="020B0604020202020204" pitchFamily="34" charset="0"/>
              </a:rPr>
              <a:t>Greek uses ; for a question-mark (?) and · for a colon (:) or semi-colon (;).</a:t>
            </a:r>
          </a:p>
          <a:p>
            <a:pPr algn="just"/>
            <a:r>
              <a:rPr lang="en-US" dirty="0">
                <a:latin typeface="Arial" panose="020B0604020202020204" pitchFamily="34" charset="0"/>
                <a:cs typeface="Arial" panose="020B0604020202020204" pitchFamily="34" charset="0"/>
              </a:rPr>
              <a:t>Otherwise, punctuation is as in English.</a:t>
            </a:r>
          </a:p>
          <a:p>
            <a:pPr algn="just"/>
            <a:r>
              <a:rPr lang="en-US" b="1" dirty="0">
                <a:latin typeface="Arial" panose="020B0604020202020204" pitchFamily="34" charset="0"/>
                <a:cs typeface="Arial" panose="020B0604020202020204" pitchFamily="34" charset="0"/>
              </a:rPr>
              <a:t>Vowel-length</a:t>
            </a:r>
          </a:p>
          <a:p>
            <a:pPr algn="just"/>
            <a:r>
              <a:rPr lang="en-US" dirty="0">
                <a:latin typeface="Arial" panose="020B0604020202020204" pitchFamily="34" charset="0"/>
                <a:cs typeface="Arial" panose="020B0604020202020204" pitchFamily="34" charset="0"/>
              </a:rPr>
              <a:t>Diphthongs and the vowels η and ω are always pronounced long; ο and ε are always pronounced short. A macron is used to indicate where α, ι, υ are pronounced long (ᾱ, ῑ, ῡ) in learning vocabularies, total vocabularies and tables in the Grammar. A vowel with a circumflex accent ͠ or iota subscript ι is long, needing no macron to mark it.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8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6E188E-2425-3A39-5E20-5A8DCF242FE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F8A0EAB3-32C2-06A9-932C-3FD8D048D1FC}"/>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The first Greek texts were written in Linear B, the syllabic script that was used for writing Mycenaean Greek until the Late Bronze Age collapse and Greek Dark Age.</a:t>
            </a:r>
          </a:p>
          <a:p>
            <a:pPr algn="just"/>
            <a:r>
              <a:rPr lang="en-US" dirty="0">
                <a:latin typeface="Arial" panose="020B0604020202020204" pitchFamily="34" charset="0"/>
                <a:cs typeface="Arial" panose="020B0604020202020204" pitchFamily="34" charset="0"/>
              </a:rPr>
              <a:t>Mycenaean Greek, the earliest attested form of the Greek language.</a:t>
            </a:r>
          </a:p>
          <a:p>
            <a:endParaRPr lang="el-GR" dirty="0"/>
          </a:p>
        </p:txBody>
      </p:sp>
    </p:spTree>
    <p:extLst>
      <p:ext uri="{BB962C8B-B14F-4D97-AF65-F5344CB8AC3E}">
        <p14:creationId xmlns:p14="http://schemas.microsoft.com/office/powerpoint/2010/main" val="780974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D88D7C-A068-F27F-9D43-FED28CBD6F5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8E6ABADE-1059-4A22-0F14-5B20893E135B}"/>
              </a:ext>
            </a:extLst>
          </p:cNvPr>
          <p:cNvSpPr>
            <a:spLocks noGrp="1"/>
          </p:cNvSpPr>
          <p:nvPr>
            <p:ph idx="1"/>
          </p:nvPr>
        </p:nvSpPr>
        <p:spPr/>
        <p:txBody>
          <a:bodyPr>
            <a:normAutofit fontScale="62500" lnSpcReduction="20000"/>
          </a:bodyPr>
          <a:lstStyle/>
          <a:p>
            <a:r>
              <a:rPr lang="en-US" b="1" dirty="0"/>
              <a:t>Transliteration</a:t>
            </a:r>
          </a:p>
          <a:p>
            <a:r>
              <a:rPr lang="en-US" dirty="0">
                <a:latin typeface="Arial" panose="020B0604020202020204" pitchFamily="34" charset="0"/>
                <a:cs typeface="Arial" panose="020B0604020202020204" pitchFamily="34" charset="0"/>
              </a:rPr>
              <a:t>Most Greek letters convert simply into English, e.g. β and τ become ‘b’ and ‘t’.</a:t>
            </a:r>
          </a:p>
          <a:p>
            <a:r>
              <a:rPr lang="en-US" dirty="0">
                <a:latin typeface="Arial" panose="020B0604020202020204" pitchFamily="34" charset="0"/>
                <a:cs typeface="Arial" panose="020B0604020202020204" pitchFamily="34" charset="0"/>
              </a:rPr>
              <a:t>But some are not so obvious. Note in particular:</a:t>
            </a:r>
          </a:p>
          <a:p>
            <a:r>
              <a:rPr lang="en-US" dirty="0">
                <a:latin typeface="Arial" panose="020B0604020202020204" pitchFamily="34" charset="0"/>
                <a:cs typeface="Arial" panose="020B0604020202020204" pitchFamily="34" charset="0"/>
              </a:rPr>
              <a:t>ζ = </a:t>
            </a:r>
            <a:r>
              <a:rPr lang="en-US" dirty="0" err="1">
                <a:latin typeface="Arial" panose="020B0604020202020204" pitchFamily="34" charset="0"/>
                <a:cs typeface="Arial" panose="020B0604020202020204" pitchFamily="34" charset="0"/>
              </a:rPr>
              <a:t>sd</a:t>
            </a:r>
            <a:r>
              <a:rPr lang="en-US" dirty="0">
                <a:latin typeface="Arial" panose="020B0604020202020204" pitchFamily="34" charset="0"/>
                <a:cs typeface="Arial" panose="020B0604020202020204" pitchFamily="34" charset="0"/>
              </a:rPr>
              <a:t> or z</a:t>
            </a:r>
          </a:p>
          <a:p>
            <a:r>
              <a:rPr lang="en-US" dirty="0" err="1">
                <a:latin typeface="Arial" panose="020B0604020202020204" pitchFamily="34" charset="0"/>
                <a:cs typeface="Arial" panose="020B0604020202020204" pitchFamily="34" charset="0"/>
              </a:rPr>
              <a:t>γγ</a:t>
            </a:r>
            <a:r>
              <a:rPr lang="en-US" dirty="0">
                <a:latin typeface="Arial" panose="020B0604020202020204" pitchFamily="34" charset="0"/>
                <a:cs typeface="Arial" panose="020B0604020202020204" pitchFamily="34" charset="0"/>
              </a:rPr>
              <a:t> = ng</a:t>
            </a:r>
          </a:p>
          <a:p>
            <a:r>
              <a:rPr lang="en-US" dirty="0">
                <a:latin typeface="Arial" panose="020B0604020202020204" pitchFamily="34" charset="0"/>
                <a:cs typeface="Arial" panose="020B0604020202020204" pitchFamily="34" charset="0"/>
              </a:rPr>
              <a:t>η = e</a:t>
            </a:r>
          </a:p>
          <a:p>
            <a:r>
              <a:rPr lang="en-US" dirty="0">
                <a:latin typeface="Arial" panose="020B0604020202020204" pitchFamily="34" charset="0"/>
                <a:cs typeface="Arial" panose="020B0604020202020204" pitchFamily="34" charset="0"/>
              </a:rPr>
              <a:t>θ = </a:t>
            </a:r>
            <a:r>
              <a:rPr lang="en-US" dirty="0" err="1">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κ = c or k</a:t>
            </a: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oν</a:t>
            </a:r>
            <a:r>
              <a:rPr lang="en-US" dirty="0">
                <a:latin typeface="Arial" panose="020B0604020202020204" pitchFamily="34" charset="0"/>
                <a:cs typeface="Arial" panose="020B0604020202020204" pitchFamily="34" charset="0"/>
              </a:rPr>
              <a:t> = -um or -on</a:t>
            </a: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oς</a:t>
            </a:r>
            <a:r>
              <a:rPr lang="en-US" dirty="0">
                <a:latin typeface="Arial" panose="020B0604020202020204" pitchFamily="34" charset="0"/>
                <a:cs typeface="Arial" panose="020B0604020202020204" pitchFamily="34" charset="0"/>
              </a:rPr>
              <a:t> = -us or -</a:t>
            </a:r>
            <a:r>
              <a:rPr lang="en-US" dirty="0" err="1">
                <a:latin typeface="Arial" panose="020B0604020202020204" pitchFamily="34" charset="0"/>
                <a:cs typeface="Arial" panose="020B0604020202020204" pitchFamily="34" charset="0"/>
              </a:rPr>
              <a:t>os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υ = y or u</a:t>
            </a:r>
          </a:p>
          <a:p>
            <a:r>
              <a:rPr lang="en-US" dirty="0">
                <a:latin typeface="Arial" panose="020B0604020202020204" pitchFamily="34" charset="0"/>
                <a:cs typeface="Arial" panose="020B0604020202020204" pitchFamily="34" charset="0"/>
              </a:rPr>
              <a:t>χ = </a:t>
            </a:r>
            <a:r>
              <a:rPr lang="en-US" dirty="0" err="1">
                <a:latin typeface="Arial" panose="020B0604020202020204" pitchFamily="34" charset="0"/>
                <a:cs typeface="Arial" panose="020B0604020202020204" pitchFamily="34" charset="0"/>
              </a:rPr>
              <a:t>ch</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kh</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ψ = </a:t>
            </a:r>
            <a:r>
              <a:rPr lang="en-US" dirty="0" err="1">
                <a:latin typeface="Arial" panose="020B0604020202020204" pitchFamily="34" charset="0"/>
                <a:cs typeface="Arial" panose="020B0604020202020204" pitchFamily="34" charset="0"/>
              </a:rPr>
              <a:t>ps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201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CF17EC-40E0-2452-3C86-FDB1BA38C19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WRITING GREEK LETTERS</a:t>
            </a:r>
            <a:endParaRPr lang="el-GR" dirty="0"/>
          </a:p>
        </p:txBody>
      </p:sp>
      <p:sp>
        <p:nvSpPr>
          <p:cNvPr id="3" name="Θέση περιεχομένου 2">
            <a:extLst>
              <a:ext uri="{FF2B5EF4-FFF2-40B4-BE49-F238E27FC236}">
                <a16:creationId xmlns:a16="http://schemas.microsoft.com/office/drawing/2014/main" id="{3144B3BF-FDD7-80A1-97C8-99973D98A541}"/>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Exercise: write your name in Greek.</a:t>
            </a:r>
          </a:p>
          <a:p>
            <a:pPr algn="just"/>
            <a:r>
              <a:rPr lang="el-GR" sz="3200" dirty="0">
                <a:latin typeface="Arial" panose="020B0604020202020204" pitchFamily="34" charset="0"/>
                <a:cs typeface="Arial" panose="020B0604020202020204" pitchFamily="34" charset="0"/>
              </a:rPr>
              <a:t>Βασιλική</a:t>
            </a:r>
          </a:p>
        </p:txBody>
      </p:sp>
    </p:spTree>
    <p:extLst>
      <p:ext uri="{BB962C8B-B14F-4D97-AF65-F5344CB8AC3E}">
        <p14:creationId xmlns:p14="http://schemas.microsoft.com/office/powerpoint/2010/main" val="157375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475409-AFA3-AFF0-0928-BEEB306761B8}"/>
              </a:ext>
            </a:extLst>
          </p:cNvPr>
          <p:cNvSpPr>
            <a:spLocks noGrp="1"/>
          </p:cNvSpPr>
          <p:nvPr>
            <p:ph type="title"/>
          </p:nvPr>
        </p:nvSpPr>
        <p:spPr/>
        <p:txBody>
          <a:bodyPr/>
          <a:lstStyle/>
          <a:p>
            <a:pPr algn="just"/>
            <a:r>
              <a:rPr lang="en-GB" dirty="0">
                <a:latin typeface="Arial" panose="020B0604020202020204" pitchFamily="34" charset="0"/>
                <a:cs typeface="Arial" panose="020B0604020202020204" pitchFamily="34" charset="0"/>
              </a:rPr>
              <a:t>Pronunciation</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5BDC1247-8360-EAB7-B19A-E43D529FA9CA}"/>
              </a:ext>
            </a:extLst>
          </p:cNvPr>
          <p:cNvSpPr>
            <a:spLocks noGrp="1"/>
          </p:cNvSpPr>
          <p:nvPr>
            <p:ph idx="1"/>
          </p:nvPr>
        </p:nvSpPr>
        <p:spPr/>
        <p:txBody>
          <a:bodyPr>
            <a:normAutofit lnSpcReduction="10000"/>
          </a:bodyPr>
          <a:lstStyle/>
          <a:p>
            <a:pPr algn="just"/>
            <a:r>
              <a:rPr lang="en-US" dirty="0">
                <a:latin typeface="Arial" panose="020B0604020202020204" pitchFamily="34" charset="0"/>
                <a:cs typeface="Arial" panose="020B0604020202020204" pitchFamily="34" charset="0"/>
              </a:rPr>
              <a:t>Greek pronunciation has inevitably undergone deep changes over the centuries.</a:t>
            </a:r>
          </a:p>
          <a:p>
            <a:pPr algn="just"/>
            <a:r>
              <a:rPr lang="en-US" dirty="0">
                <a:latin typeface="Arial" panose="020B0604020202020204" pitchFamily="34" charset="0"/>
                <a:cs typeface="Arial" panose="020B0604020202020204" pitchFamily="34" charset="0"/>
              </a:rPr>
              <a:t>When teaching Ancient Greek pronunciation, Greece </a:t>
            </a:r>
            <a:r>
              <a:rPr lang="en-US" b="1" dirty="0">
                <a:latin typeface="Arial" panose="020B0604020202020204" pitchFamily="34" charset="0"/>
                <a:cs typeface="Arial" panose="020B0604020202020204" pitchFamily="34" charset="0"/>
              </a:rPr>
              <a:t>uses Modern Greek sounds as a basis</a:t>
            </a:r>
            <a:r>
              <a:rPr lang="en-US" dirty="0">
                <a:latin typeface="Arial" panose="020B0604020202020204" pitchFamily="34" charset="0"/>
                <a:cs typeface="Arial" panose="020B0604020202020204" pitchFamily="34" charset="0"/>
              </a:rPr>
              <a:t>. European and American countries use the </a:t>
            </a:r>
            <a:r>
              <a:rPr lang="en-US" b="1" dirty="0" err="1">
                <a:latin typeface="Arial" panose="020B0604020202020204" pitchFamily="34" charset="0"/>
                <a:cs typeface="Arial" panose="020B0604020202020204" pitchFamily="34" charset="0"/>
              </a:rPr>
              <a:t>Erasmian</a:t>
            </a:r>
            <a:r>
              <a:rPr lang="en-US" b="1" dirty="0">
                <a:latin typeface="Arial" panose="020B0604020202020204" pitchFamily="34" charset="0"/>
                <a:cs typeface="Arial" panose="020B0604020202020204" pitchFamily="34" charset="0"/>
              </a:rPr>
              <a:t> pronunciation</a:t>
            </a:r>
            <a:r>
              <a:rPr lang="en-US" dirty="0">
                <a:latin typeface="Arial" panose="020B0604020202020204" pitchFamily="34" charset="0"/>
                <a:cs typeface="Arial" panose="020B0604020202020204" pitchFamily="34" charset="0"/>
              </a:rPr>
              <a:t>, which was proposed by the Dutch scholar Erasmus in the late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a:t>
            </a:r>
          </a:p>
          <a:p>
            <a:pPr algn="just"/>
            <a:r>
              <a:rPr lang="en-US" dirty="0">
                <a:latin typeface="Arial" panose="020B0604020202020204" pitchFamily="34" charset="0"/>
                <a:cs typeface="Arial" panose="020B0604020202020204" pitchFamily="34" charset="0"/>
              </a:rPr>
              <a:t>Is it possible to reconstruct the original pronunciation?</a:t>
            </a:r>
          </a:p>
          <a:p>
            <a:pPr algn="just"/>
            <a:r>
              <a:rPr lang="en-US" dirty="0">
                <a:latin typeface="Arial" panose="020B0604020202020204" pitchFamily="34" charset="0"/>
                <a:cs typeface="Arial" panose="020B0604020202020204" pitchFamily="34" charset="0"/>
              </a:rPr>
              <a:t>Evidence: General Phonetics tendencies, spelling errors recorded in ancient inscriptions, spelling of Greek loan words in other ancient languages as Latin, and even descriptions of the Greek phonetics by ancient Greek grammarians themselves.</a:t>
            </a:r>
          </a:p>
          <a:p>
            <a:endParaRPr lang="el-GR" dirty="0"/>
          </a:p>
        </p:txBody>
      </p:sp>
    </p:spTree>
    <p:extLst>
      <p:ext uri="{BB962C8B-B14F-4D97-AF65-F5344CB8AC3E}">
        <p14:creationId xmlns:p14="http://schemas.microsoft.com/office/powerpoint/2010/main" val="4079574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630161-CA0E-4664-7937-FB9FBC19801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Pronunciation</a:t>
            </a:r>
            <a:endParaRPr lang="el-GR" dirty="0"/>
          </a:p>
        </p:txBody>
      </p:sp>
      <p:sp>
        <p:nvSpPr>
          <p:cNvPr id="3" name="Θέση περιεχομένου 2">
            <a:extLst>
              <a:ext uri="{FF2B5EF4-FFF2-40B4-BE49-F238E27FC236}">
                <a16:creationId xmlns:a16="http://schemas.microsoft.com/office/drawing/2014/main" id="{55A4F201-6459-7312-B3E7-7AB148C72A35}"/>
              </a:ext>
            </a:extLst>
          </p:cNvPr>
          <p:cNvSpPr>
            <a:spLocks noGrp="1"/>
          </p:cNvSpPr>
          <p:nvPr>
            <p:ph idx="1"/>
          </p:nvPr>
        </p:nvSpPr>
        <p:spPr/>
        <p:txBody>
          <a:bodyPr/>
          <a:lstStyle/>
          <a:p>
            <a:pPr algn="just"/>
            <a:r>
              <a:rPr lang="en-US" dirty="0" err="1">
                <a:latin typeface="Arial" panose="020B0604020202020204" pitchFamily="34" charset="0"/>
                <a:cs typeface="Arial" panose="020B0604020202020204" pitchFamily="34" charset="0"/>
              </a:rPr>
              <a:t>Erasmian</a:t>
            </a:r>
            <a:r>
              <a:rPr lang="en-US" dirty="0">
                <a:latin typeface="Arial" panose="020B0604020202020204" pitchFamily="34" charset="0"/>
                <a:cs typeface="Arial" panose="020B0604020202020204" pitchFamily="34" charset="0"/>
              </a:rPr>
              <a:t> Pronunciation</a:t>
            </a:r>
          </a:p>
          <a:p>
            <a:pPr algn="just"/>
            <a:r>
              <a:rPr lang="en-US" dirty="0" err="1">
                <a:latin typeface="Arial" panose="020B0604020202020204" pitchFamily="34" charset="0"/>
                <a:cs typeface="Arial" panose="020B0604020202020204" pitchFamily="34" charset="0"/>
              </a:rPr>
              <a:t>Erasmian</a:t>
            </a:r>
            <a:r>
              <a:rPr lang="en-US" dirty="0">
                <a:latin typeface="Arial" panose="020B0604020202020204" pitchFamily="34" charset="0"/>
                <a:cs typeface="Arial" panose="020B0604020202020204" pitchFamily="34" charset="0"/>
              </a:rPr>
              <a:t> (named for Desiderius Erasmus [1466-1536]), is the pronunciation traditionally taught in New Testament studies. </a:t>
            </a:r>
          </a:p>
          <a:p>
            <a:pPr algn="just"/>
            <a:r>
              <a:rPr lang="en-US" dirty="0">
                <a:latin typeface="Arial" panose="020B0604020202020204" pitchFamily="34" charset="0"/>
                <a:cs typeface="Arial" panose="020B0604020202020204" pitchFamily="34" charset="0"/>
              </a:rPr>
              <a:t>It is not an authentic Greek pronunciation and does not reflect a true spoken foreign language. It is an academic pronunciation which, though originally based on Classical pronunciation.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399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5AB2D4-22C0-1750-A758-52900C00605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Pronunciation</a:t>
            </a:r>
            <a:endParaRPr lang="el-GR" dirty="0"/>
          </a:p>
        </p:txBody>
      </p:sp>
      <p:sp>
        <p:nvSpPr>
          <p:cNvPr id="4" name="Θέση περιεχομένου 3">
            <a:extLst>
              <a:ext uri="{FF2B5EF4-FFF2-40B4-BE49-F238E27FC236}">
                <a16:creationId xmlns:a16="http://schemas.microsoft.com/office/drawing/2014/main" id="{29C340E1-2A4B-E6C8-EC4E-FDE2846983C8}"/>
              </a:ext>
            </a:extLst>
          </p:cNvPr>
          <p:cNvSpPr>
            <a:spLocks noGrp="1"/>
          </p:cNvSpPr>
          <p:nvPr>
            <p:ph sz="half" idx="1"/>
          </p:nvPr>
        </p:nvSpPr>
        <p:spPr/>
        <p:txBody>
          <a:bodyPr>
            <a:normAutofit lnSpcReduction="10000"/>
          </a:bodyPr>
          <a:lstStyle/>
          <a:p>
            <a:pPr algn="just"/>
            <a:r>
              <a:rPr lang="en-US" dirty="0" err="1">
                <a:latin typeface="Arial" panose="020B0604020202020204" pitchFamily="34" charset="0"/>
                <a:cs typeface="Arial" panose="020B0604020202020204" pitchFamily="34" charset="0"/>
              </a:rPr>
              <a:t>Erasmian</a:t>
            </a:r>
            <a:r>
              <a:rPr lang="en-US" dirty="0">
                <a:latin typeface="Arial" panose="020B0604020202020204" pitchFamily="34" charset="0"/>
                <a:cs typeface="Arial" panose="020B0604020202020204" pitchFamily="34" charset="0"/>
              </a:rPr>
              <a:t> is particularly helpful for remembering spelling and for disambiguating word inflections when speaking or transcribing in the classroom. Unlike Modern Greek, </a:t>
            </a:r>
            <a:r>
              <a:rPr lang="en-US" dirty="0" err="1">
                <a:latin typeface="Arial" panose="020B0604020202020204" pitchFamily="34" charset="0"/>
                <a:cs typeface="Arial" panose="020B0604020202020204" pitchFamily="34" charset="0"/>
              </a:rPr>
              <a:t>Erasmian</a:t>
            </a:r>
            <a:r>
              <a:rPr lang="en-US" dirty="0">
                <a:latin typeface="Arial" panose="020B0604020202020204" pitchFamily="34" charset="0"/>
                <a:cs typeface="Arial" panose="020B0604020202020204" pitchFamily="34" charset="0"/>
              </a:rPr>
              <a:t> differentiates each Greek vowel, although not every diphthong (that is, if you are able to distinguish between \ah\ in father for the letter α, and \aw\ in caught for the letter ο).</a:t>
            </a:r>
            <a:endParaRPr lang="el-GR" dirty="0">
              <a:latin typeface="Arial" panose="020B0604020202020204" pitchFamily="34" charset="0"/>
              <a:cs typeface="Arial" panose="020B0604020202020204" pitchFamily="34" charset="0"/>
            </a:endParaRPr>
          </a:p>
          <a:p>
            <a:pPr algn="just"/>
            <a:r>
              <a:rPr lang="en-GB" i="1" dirty="0">
                <a:latin typeface="Arial" panose="020B0604020202020204" pitchFamily="34" charset="0"/>
                <a:cs typeface="Arial" panose="020B0604020202020204" pitchFamily="34" charset="0"/>
              </a:rPr>
              <a:t>De recta Latini </a:t>
            </a:r>
            <a:r>
              <a:rPr lang="en-GB" i="1" dirty="0" err="1">
                <a:latin typeface="Arial" panose="020B0604020202020204" pitchFamily="34" charset="0"/>
                <a:cs typeface="Arial" panose="020B0604020202020204" pitchFamily="34" charset="0"/>
              </a:rPr>
              <a:t>Graecique</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sermonis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pronuntiatione</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(1528).</a:t>
            </a:r>
            <a:endParaRPr lang="el-GR" dirty="0">
              <a:latin typeface="Arial" panose="020B0604020202020204" pitchFamily="34" charset="0"/>
              <a:cs typeface="Arial" panose="020B0604020202020204" pitchFamily="34" charset="0"/>
            </a:endParaRPr>
          </a:p>
        </p:txBody>
      </p:sp>
      <p:pic>
        <p:nvPicPr>
          <p:cNvPr id="7" name="Θέση περιεχομένου 6">
            <a:extLst>
              <a:ext uri="{FF2B5EF4-FFF2-40B4-BE49-F238E27FC236}">
                <a16:creationId xmlns:a16="http://schemas.microsoft.com/office/drawing/2014/main" id="{80D1B3F0-7DA0-C457-844E-14F810B4E6EF}"/>
              </a:ext>
            </a:extLst>
          </p:cNvPr>
          <p:cNvPicPr>
            <a:picLocks noGrp="1" noChangeAspect="1"/>
          </p:cNvPicPr>
          <p:nvPr>
            <p:ph sz="half" idx="2"/>
          </p:nvPr>
        </p:nvPicPr>
        <p:blipFill>
          <a:blip r:embed="rId2"/>
          <a:stretch>
            <a:fillRect/>
          </a:stretch>
        </p:blipFill>
        <p:spPr>
          <a:xfrm>
            <a:off x="6998345" y="685800"/>
            <a:ext cx="2554585" cy="3614738"/>
          </a:xfrm>
        </p:spPr>
      </p:pic>
    </p:spTree>
    <p:extLst>
      <p:ext uri="{BB962C8B-B14F-4D97-AF65-F5344CB8AC3E}">
        <p14:creationId xmlns:p14="http://schemas.microsoft.com/office/powerpoint/2010/main" val="204743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EECF86-D9F0-5BE1-012D-D3C862FA39E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PRONUNCIATION</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0406B893-64CF-E548-44F9-83209CDF868C}"/>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Bibliography:</a:t>
            </a:r>
          </a:p>
          <a:p>
            <a:pPr algn="just"/>
            <a:r>
              <a:rPr lang="en-GB" dirty="0">
                <a:latin typeface="Arial" panose="020B0604020202020204" pitchFamily="34" charset="0"/>
                <a:cs typeface="Arial" panose="020B0604020202020204" pitchFamily="34" charset="0"/>
              </a:rPr>
              <a:t>Allen, W. S. 1987. </a:t>
            </a:r>
            <a:r>
              <a:rPr lang="en-GB" i="1" dirty="0">
                <a:latin typeface="Arial" panose="020B0604020202020204" pitchFamily="34" charset="0"/>
                <a:cs typeface="Arial" panose="020B0604020202020204" pitchFamily="34" charset="0"/>
              </a:rPr>
              <a:t>Vox </a:t>
            </a:r>
            <a:r>
              <a:rPr lang="en-GB" i="1" dirty="0" err="1">
                <a:latin typeface="Arial" panose="020B0604020202020204" pitchFamily="34" charset="0"/>
                <a:cs typeface="Arial" panose="020B0604020202020204" pitchFamily="34" charset="0"/>
              </a:rPr>
              <a:t>Graeca</a:t>
            </a:r>
            <a:r>
              <a:rPr lang="en-GB" i="1" dirty="0">
                <a:latin typeface="Arial" panose="020B0604020202020204" pitchFamily="34" charset="0"/>
                <a:cs typeface="Arial" panose="020B0604020202020204" pitchFamily="34" charset="0"/>
              </a:rPr>
              <a:t>: A Guide To The Pronunciation Of Classical Greek</a:t>
            </a:r>
            <a:r>
              <a:rPr lang="en-GB" dirty="0">
                <a:latin typeface="Arial" panose="020B0604020202020204" pitchFamily="34" charset="0"/>
                <a:cs typeface="Arial" panose="020B0604020202020204" pitchFamily="34" charset="0"/>
              </a:rPr>
              <a:t>. Cambridge: CUP.</a:t>
            </a:r>
          </a:p>
          <a:p>
            <a:pPr algn="just"/>
            <a:r>
              <a:rPr lang="en-GB" dirty="0">
                <a:latin typeface="Arial" panose="020B0604020202020204" pitchFamily="34" charset="0"/>
                <a:cs typeface="Arial" panose="020B0604020202020204" pitchFamily="34" charset="0"/>
              </a:rPr>
              <a:t>Devine, A. M. &amp; Stephens, L. D. 1994. </a:t>
            </a:r>
            <a:r>
              <a:rPr lang="en-GB" i="1" dirty="0">
                <a:latin typeface="Arial" panose="020B0604020202020204" pitchFamily="34" charset="0"/>
                <a:cs typeface="Arial" panose="020B0604020202020204" pitchFamily="34" charset="0"/>
              </a:rPr>
              <a:t>The Prosody of Greek Speech</a:t>
            </a:r>
            <a:r>
              <a:rPr lang="en-GB" dirty="0">
                <a:latin typeface="Arial" panose="020B0604020202020204" pitchFamily="34" charset="0"/>
                <a:cs typeface="Arial" panose="020B0604020202020204" pitchFamily="34" charset="0"/>
              </a:rPr>
              <a:t>. New York / Oxford: OUP.</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206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B23192-7ADC-9422-7B98-E5C51188003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Ancient Greek Dialects</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14CA91C0-4AB4-7A39-93F8-F3F137E0F9A7}"/>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ancient Greeks themselves traced their ethnic and linguistic heritage to Hellen, the eponym of both Greece (Hellas, </a:t>
            </a:r>
            <a:r>
              <a:rPr lang="en-US" dirty="0" err="1">
                <a:latin typeface="Arial" panose="020B0604020202020204" pitchFamily="34" charset="0"/>
                <a:cs typeface="Arial" panose="020B0604020202020204" pitchFamily="34" charset="0"/>
              </a:rPr>
              <a:t>Ἕλλάς</a:t>
            </a:r>
            <a:r>
              <a:rPr lang="en-US" dirty="0">
                <a:latin typeface="Arial" panose="020B0604020202020204" pitchFamily="34" charset="0"/>
                <a:cs typeface="Arial" panose="020B0604020202020204" pitchFamily="34" charset="0"/>
              </a:rPr>
              <a:t>) and the Greeks (Hellenes, </a:t>
            </a:r>
            <a:r>
              <a:rPr lang="en-US" dirty="0" err="1">
                <a:latin typeface="Arial" panose="020B0604020202020204" pitchFamily="34" charset="0"/>
                <a:cs typeface="Arial" panose="020B0604020202020204" pitchFamily="34" charset="0"/>
              </a:rPr>
              <a:t>Ἕλληνες</a:t>
            </a:r>
            <a:r>
              <a:rPr lang="en-US" dirty="0">
                <a:latin typeface="Arial" panose="020B0604020202020204" pitchFamily="34" charset="0"/>
                <a:cs typeface="Arial" panose="020B0604020202020204" pitchFamily="34" charset="0"/>
              </a:rPr>
              <a:t>). Hellen was said to be a son of Deucalion, a son of Prometheus and survivor of the great primeval flood of Greek tradition. The self-recognized diversity of Greek culture and language was attributed to descent from Hellen's three sons, Dorus, Xanthus, and Aeolus, being the alleged progenitors of the Dorian, Ionian, and Aeolian Greeks respectively.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411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F5027-144A-AA50-6E1E-6E243E5EA98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Ancient Greek Dialects</a:t>
            </a:r>
            <a:endParaRPr lang="el-GR" dirty="0"/>
          </a:p>
        </p:txBody>
      </p:sp>
      <p:sp>
        <p:nvSpPr>
          <p:cNvPr id="3" name="Θέση περιεχομένου 2">
            <a:extLst>
              <a:ext uri="{FF2B5EF4-FFF2-40B4-BE49-F238E27FC236}">
                <a16:creationId xmlns:a16="http://schemas.microsoft.com/office/drawing/2014/main" id="{289DC592-1526-CACF-2F57-780D0F1B3EDB}"/>
              </a:ext>
            </a:extLst>
          </p:cNvPr>
          <p:cNvSpPr>
            <a:spLocks noGrp="1"/>
          </p:cNvSpPr>
          <p:nvPr>
            <p:ph idx="1"/>
          </p:nvPr>
        </p:nvSpPr>
        <p:spPr/>
        <p:txBody>
          <a:bodyPr/>
          <a:lstStyle/>
          <a:p>
            <a:pPr algn="just"/>
            <a:r>
              <a:rPr lang="en-US" dirty="0"/>
              <a:t> </a:t>
            </a:r>
            <a:r>
              <a:rPr lang="en-US" dirty="0">
                <a:latin typeface="Arial" panose="020B0604020202020204" pitchFamily="34" charset="0"/>
                <a:cs typeface="Arial" panose="020B0604020202020204" pitchFamily="34" charset="0"/>
              </a:rPr>
              <a:t>The ancient Greek dialects (i.e., of the first millennium BC) were broadly separated into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Attic-Ionic; (ii) </a:t>
            </a:r>
            <a:r>
              <a:rPr lang="en-US" dirty="0" err="1">
                <a:latin typeface="Arial" panose="020B0604020202020204" pitchFamily="34" charset="0"/>
                <a:cs typeface="Arial" panose="020B0604020202020204" pitchFamily="34" charset="0"/>
              </a:rPr>
              <a:t>Arcado</a:t>
            </a:r>
            <a:r>
              <a:rPr lang="en-US" dirty="0">
                <a:latin typeface="Arial" panose="020B0604020202020204" pitchFamily="34" charset="0"/>
                <a:cs typeface="Arial" panose="020B0604020202020204" pitchFamily="34" charset="0"/>
              </a:rPr>
              <a:t>-Cypriot; (iii) Aeolic; (iv) Doric; and (v) Northwest Greek. </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24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9EC521-DC5E-1646-272F-BECEABFA67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Ancient Greek Dialects</a:t>
            </a:r>
            <a:endParaRPr lang="el-GR" dirty="0"/>
          </a:p>
        </p:txBody>
      </p:sp>
      <p:sp>
        <p:nvSpPr>
          <p:cNvPr id="3" name="Θέση περιεχομένου 2">
            <a:extLst>
              <a:ext uri="{FF2B5EF4-FFF2-40B4-BE49-F238E27FC236}">
                <a16:creationId xmlns:a16="http://schemas.microsoft.com/office/drawing/2014/main" id="{F53E69CF-4611-37E9-1639-9F04EDA4A0C0}"/>
              </a:ext>
            </a:extLst>
          </p:cNvPr>
          <p:cNvSpPr>
            <a:spLocks noGrp="1"/>
          </p:cNvSpPr>
          <p:nvPr>
            <p:ph sz="half" idx="1"/>
          </p:nvPr>
        </p:nvSpPr>
        <p:spPr/>
        <p:txBody>
          <a:bodyPr/>
          <a:lstStyle/>
          <a:p>
            <a:r>
              <a:rPr lang="en-GB" dirty="0">
                <a:latin typeface="Arial" panose="020B0604020202020204" pitchFamily="34" charset="0"/>
                <a:cs typeface="Arial" panose="020B0604020202020204" pitchFamily="34" charset="0"/>
              </a:rPr>
              <a:t>Attic-Ionic</a:t>
            </a:r>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Attic is the dialect of Athens and the surrounding region of Attica). Its closely related sister dialect of Ionic</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language of epic, Herodotus, Hippocrates).</a:t>
            </a:r>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1ECFE560-B432-DA1D-6822-7C8C34C7BDB5}"/>
              </a:ext>
            </a:extLst>
          </p:cNvPr>
          <p:cNvSpPr>
            <a:spLocks noGrp="1"/>
          </p:cNvSpPr>
          <p:nvPr>
            <p:ph sz="half" idx="2"/>
          </p:nvPr>
        </p:nvSpPr>
        <p:spPr/>
        <p:txBody>
          <a:bodyPr/>
          <a:lstStyle/>
          <a:p>
            <a:pPr algn="just"/>
            <a:r>
              <a:rPr lang="en-GB" dirty="0" err="1">
                <a:latin typeface="Arial" panose="020B0604020202020204" pitchFamily="34" charset="0"/>
                <a:cs typeface="Arial" panose="020B0604020202020204" pitchFamily="34" charset="0"/>
              </a:rPr>
              <a:t>Arcado</a:t>
            </a:r>
            <a:r>
              <a:rPr lang="en-GB" dirty="0">
                <a:latin typeface="Arial" panose="020B0604020202020204" pitchFamily="34" charset="0"/>
                <a:cs typeface="Arial" panose="020B0604020202020204" pitchFamily="34" charset="0"/>
              </a:rPr>
              <a:t>-Cypriot</a:t>
            </a:r>
          </a:p>
          <a:p>
            <a:pPr algn="just"/>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Arcado</a:t>
            </a:r>
            <a:r>
              <a:rPr lang="en-GB" dirty="0">
                <a:latin typeface="Arial" panose="020B0604020202020204" pitchFamily="34" charset="0"/>
                <a:cs typeface="Arial" panose="020B0604020202020204" pitchFamily="34" charset="0"/>
              </a:rPr>
              <a:t>-Cypriot is the dialectal subdivision to </a:t>
            </a:r>
            <a:r>
              <a:rPr lang="en-US" dirty="0">
                <a:latin typeface="Arial" panose="020B0604020202020204" pitchFamily="34" charset="0"/>
                <a:cs typeface="Arial" panose="020B0604020202020204" pitchFamily="34" charset="0"/>
              </a:rPr>
              <a:t>which belong the geographically far-flung but</a:t>
            </a:r>
            <a:r>
              <a:rPr lang="en-GB" dirty="0">
                <a:latin typeface="Arial" panose="020B0604020202020204" pitchFamily="34" charset="0"/>
                <a:cs typeface="Arial" panose="020B0604020202020204" pitchFamily="34" charset="0"/>
              </a:rPr>
              <a:t> remarkably homogeneous dialects of the island of Cyprus and the mountainous region of Arcadia in the Peloponnese.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966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19668B-94FA-9ED3-3892-055E1AA3800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Ancient Greek Dialects</a:t>
            </a:r>
            <a:endParaRPr lang="el-GR" dirty="0"/>
          </a:p>
        </p:txBody>
      </p:sp>
      <p:sp>
        <p:nvSpPr>
          <p:cNvPr id="3" name="Θέση περιεχομένου 2">
            <a:extLst>
              <a:ext uri="{FF2B5EF4-FFF2-40B4-BE49-F238E27FC236}">
                <a16:creationId xmlns:a16="http://schemas.microsoft.com/office/drawing/2014/main" id="{1F68DFE3-3DFA-BCDC-FBEB-9A64183D98F3}"/>
              </a:ext>
            </a:extLst>
          </p:cNvPr>
          <p:cNvSpPr>
            <a:spLocks noGrp="1"/>
          </p:cNvSpPr>
          <p:nvPr>
            <p:ph sz="half" idx="1"/>
          </p:nvPr>
        </p:nvSpPr>
        <p:spPr/>
        <p:txBody>
          <a:bodyPr>
            <a:normAutofit fontScale="92500"/>
          </a:bodyPr>
          <a:lstStyle/>
          <a:p>
            <a:pPr algn="just"/>
            <a:r>
              <a:rPr lang="en-US" dirty="0"/>
              <a:t> </a:t>
            </a:r>
            <a:r>
              <a:rPr lang="en-US" dirty="0">
                <a:latin typeface="Arial" panose="020B0604020202020204" pitchFamily="34" charset="0"/>
                <a:cs typeface="Arial" panose="020B0604020202020204" pitchFamily="34" charset="0"/>
              </a:rPr>
              <a:t>Aeolic</a:t>
            </a:r>
          </a:p>
          <a:p>
            <a:pPr algn="just"/>
            <a:r>
              <a:rPr lang="en-US" dirty="0">
                <a:latin typeface="Arial" panose="020B0604020202020204" pitchFamily="34" charset="0"/>
                <a:cs typeface="Arial" panose="020B0604020202020204" pitchFamily="34" charset="0"/>
              </a:rPr>
              <a:t> The Aeolic dialect is further divided into Lesbian (Anatolian Aeolic), Thessalian, and Boeotian (Balkan Aeolic).</a:t>
            </a:r>
          </a:p>
          <a:p>
            <a:pPr algn="just"/>
            <a:r>
              <a:rPr lang="en-US" dirty="0">
                <a:latin typeface="Arial" panose="020B0604020202020204" pitchFamily="34" charset="0"/>
                <a:cs typeface="Arial" panose="020B0604020202020204" pitchFamily="34" charset="0"/>
              </a:rPr>
              <a:t>The poets Sappho and Alcaeus of Lesbos composed in a literary form of their native dialect.</a:t>
            </a:r>
          </a:p>
          <a:p>
            <a:pPr algn="just"/>
            <a:r>
              <a:rPr lang="en-US" dirty="0">
                <a:latin typeface="Arial" panose="020B0604020202020204" pitchFamily="34" charset="0"/>
                <a:cs typeface="Arial" panose="020B0604020202020204" pitchFamily="34" charset="0"/>
              </a:rPr>
              <a:t>Language of epic.</a:t>
            </a:r>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9054965E-5A59-AF98-C4F4-DC38C463910F}"/>
              </a:ext>
            </a:extLst>
          </p:cNvPr>
          <p:cNvSpPr>
            <a:spLocks noGrp="1"/>
          </p:cNvSpPr>
          <p:nvPr>
            <p:ph sz="half" idx="2"/>
          </p:nvPr>
        </p:nvSpPr>
        <p:spPr/>
        <p:txBody>
          <a:bodyPr>
            <a:normAutofit fontScale="92500"/>
          </a:bodyPr>
          <a:lstStyle/>
          <a:p>
            <a:pPr algn="just"/>
            <a:r>
              <a:rPr lang="en-US" dirty="0">
                <a:latin typeface="Arial" panose="020B0604020202020204" pitchFamily="34" charset="0"/>
                <a:cs typeface="Arial" panose="020B0604020202020204" pitchFamily="34" charset="0"/>
              </a:rPr>
              <a:t>Doric</a:t>
            </a:r>
          </a:p>
          <a:p>
            <a:pPr algn="just"/>
            <a:r>
              <a:rPr lang="en-US" dirty="0">
                <a:latin typeface="Arial" panose="020B0604020202020204" pitchFamily="34" charset="0"/>
                <a:cs typeface="Arial" panose="020B0604020202020204" pitchFamily="34" charset="0"/>
              </a:rPr>
              <a:t> Doric is the dialect that is attested in the greatest variety of distinct local forms.</a:t>
            </a:r>
          </a:p>
          <a:p>
            <a:pPr algn="just"/>
            <a:r>
              <a:rPr lang="en-US" dirty="0">
                <a:latin typeface="Arial" panose="020B0604020202020204" pitchFamily="34" charset="0"/>
                <a:cs typeface="Arial" panose="020B0604020202020204" pitchFamily="34" charset="0"/>
              </a:rPr>
              <a:t> In literary usage, Doric figures prominently in the language of Greek choral lyric.</a:t>
            </a:r>
          </a:p>
          <a:p>
            <a:pPr algn="just"/>
            <a:r>
              <a:rPr lang="en-US" dirty="0">
                <a:latin typeface="Arial" panose="020B0604020202020204" pitchFamily="34" charset="0"/>
                <a:cs typeface="Arial" panose="020B0604020202020204" pitchFamily="34" charset="0"/>
              </a:rPr>
              <a:t> Northwest Greek</a:t>
            </a:r>
          </a:p>
          <a:p>
            <a:pPr algn="just"/>
            <a:r>
              <a:rPr lang="en-US" dirty="0">
                <a:latin typeface="Arial" panose="020B0604020202020204" pitchFamily="34" charset="0"/>
                <a:cs typeface="Arial" panose="020B0604020202020204" pitchFamily="34" charset="0"/>
              </a:rPr>
              <a:t> The remaining dialect group is that of Northwest Greek, being clearly a close relative of Doric.</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61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960FD6-0206-D187-4A1D-F73648E5001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F47558DF-B726-9A7B-F6BB-39E9F2BDCF74}"/>
              </a:ext>
            </a:extLst>
          </p:cNvPr>
          <p:cNvSpPr>
            <a:spLocks noGrp="1"/>
          </p:cNvSpPr>
          <p:nvPr>
            <p:ph idx="1"/>
          </p:nvPr>
        </p:nvSpPr>
        <p:spPr/>
        <p:txBody>
          <a:bodyPr>
            <a:normAutofit lnSpcReduction="10000"/>
          </a:bodyPr>
          <a:lstStyle/>
          <a:p>
            <a:pPr algn="just"/>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The earliest known examples dating to around 1450 BC.</a:t>
            </a:r>
          </a:p>
          <a:p>
            <a:pPr algn="just"/>
            <a:r>
              <a:rPr lang="en-US" dirty="0">
                <a:latin typeface="Arial" panose="020B0604020202020204" pitchFamily="34" charset="0"/>
                <a:cs typeface="Arial" panose="020B0604020202020204" pitchFamily="34" charset="0"/>
              </a:rPr>
              <a:t>Adapted from the earlier Linear A, an undeciphered script perhaps used for writing the Minoan language, as is the later Cypriot syllabary, which also recorded Greek.</a:t>
            </a:r>
          </a:p>
          <a:p>
            <a:pPr algn="just"/>
            <a:r>
              <a:rPr lang="en-US" dirty="0">
                <a:latin typeface="Arial" panose="020B0604020202020204" pitchFamily="34" charset="0"/>
                <a:cs typeface="Arial" panose="020B0604020202020204" pitchFamily="34" charset="0"/>
              </a:rPr>
              <a:t>Linear B, found mainly in the palace archives at Knossos, </a:t>
            </a:r>
            <a:r>
              <a:rPr lang="en-US" dirty="0" err="1">
                <a:latin typeface="Arial" panose="020B0604020202020204" pitchFamily="34" charset="0"/>
                <a:cs typeface="Arial" panose="020B0604020202020204" pitchFamily="34" charset="0"/>
              </a:rPr>
              <a:t>Kydonia</a:t>
            </a:r>
            <a:r>
              <a:rPr lang="en-US" dirty="0">
                <a:latin typeface="Arial" panose="020B0604020202020204" pitchFamily="34" charset="0"/>
                <a:cs typeface="Arial" panose="020B0604020202020204" pitchFamily="34" charset="0"/>
              </a:rPr>
              <a:t>, Pylos, Thebes and Mycenae, disappeared with the fall of Mycenaean civilization during the Late Bronze Age collapse.</a:t>
            </a:r>
          </a:p>
          <a:p>
            <a:pPr algn="just"/>
            <a:r>
              <a:rPr lang="en-US" dirty="0">
                <a:latin typeface="Arial" panose="020B0604020202020204" pitchFamily="34" charset="0"/>
                <a:cs typeface="Arial" panose="020B0604020202020204" pitchFamily="34" charset="0"/>
              </a:rPr>
              <a:t>The succeeding period, known as the Greek Dark Ages, provides no evidence of the use of writing.</a:t>
            </a:r>
          </a:p>
          <a:p>
            <a:endParaRPr lang="el-GR" dirty="0"/>
          </a:p>
        </p:txBody>
      </p:sp>
    </p:spTree>
    <p:extLst>
      <p:ext uri="{BB962C8B-B14F-4D97-AF65-F5344CB8AC3E}">
        <p14:creationId xmlns:p14="http://schemas.microsoft.com/office/powerpoint/2010/main" val="1046485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DDD4DE-446F-DC85-1AB1-3393FCF01CF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Important Dates </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CE45CE5C-831C-F3EE-0A17-CCC50A99F0E8}"/>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periods of ancient Greek literature:</a:t>
            </a:r>
          </a:p>
          <a:p>
            <a:pPr algn="just"/>
            <a:r>
              <a:rPr lang="en-US" dirty="0">
                <a:latin typeface="Arial" panose="020B0604020202020204" pitchFamily="34" charset="0"/>
                <a:cs typeface="Arial" panose="020B0604020202020204" pitchFamily="34" charset="0"/>
              </a:rPr>
              <a:t>1) the Archaic Period (c. 800–500 BC). </a:t>
            </a:r>
          </a:p>
          <a:p>
            <a:pPr algn="just"/>
            <a:r>
              <a:rPr lang="en-US" dirty="0">
                <a:latin typeface="Arial" panose="020B0604020202020204" pitchFamily="34" charset="0"/>
                <a:cs typeface="Arial" panose="020B0604020202020204" pitchFamily="34" charset="0"/>
              </a:rPr>
              <a:t>2) the Classical Period (c. 500–323 BC). </a:t>
            </a:r>
          </a:p>
          <a:p>
            <a:pPr algn="just"/>
            <a:r>
              <a:rPr lang="en-US" dirty="0">
                <a:latin typeface="Arial" panose="020B0604020202020204" pitchFamily="34" charset="0"/>
                <a:cs typeface="Arial" panose="020B0604020202020204" pitchFamily="34" charset="0"/>
              </a:rPr>
              <a:t>3) the Hellenistic Period (c. 323–31 BC).</a:t>
            </a:r>
          </a:p>
          <a:p>
            <a:pPr algn="just"/>
            <a:r>
              <a:rPr lang="en-US" dirty="0">
                <a:latin typeface="Arial" panose="020B0604020202020204" pitchFamily="34" charset="0"/>
                <a:cs typeface="Arial" panose="020B0604020202020204" pitchFamily="34" charset="0"/>
              </a:rPr>
              <a:t>4) Roman Age (31 BC – 284 AD).</a:t>
            </a:r>
          </a:p>
          <a:p>
            <a:pPr algn="just"/>
            <a:r>
              <a:rPr lang="en-US" dirty="0">
                <a:latin typeface="Arial" panose="020B0604020202020204" pitchFamily="34" charset="0"/>
                <a:cs typeface="Arial" panose="020B0604020202020204" pitchFamily="34" charset="0"/>
              </a:rPr>
              <a:t>5) Late Antiquity (late 3rd century to the 7th century AD).</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990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4EADA2-1BAE-A099-ED9E-3E8F5DC3EFD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Important Dates </a:t>
            </a:r>
            <a:endParaRPr lang="el-GR" dirty="0"/>
          </a:p>
        </p:txBody>
      </p:sp>
      <p:sp>
        <p:nvSpPr>
          <p:cNvPr id="3" name="Θέση περιεχομένου 2">
            <a:extLst>
              <a:ext uri="{FF2B5EF4-FFF2-40B4-BE49-F238E27FC236}">
                <a16:creationId xmlns:a16="http://schemas.microsoft.com/office/drawing/2014/main" id="{FD690BE5-B3F0-3195-2DBA-9529ACA5F590}"/>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rise of the </a:t>
            </a:r>
            <a:r>
              <a:rPr lang="en-US" i="1" dirty="0">
                <a:latin typeface="Arial" panose="020B0604020202020204" pitchFamily="34" charset="0"/>
                <a:cs typeface="Arial" panose="020B0604020202020204" pitchFamily="34" charset="0"/>
              </a:rPr>
              <a:t>polis</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621 BC: Draco replaces oral law with written law in Classical Athens, considered one of the earliest developments of the Athenian democracy.</a:t>
            </a:r>
          </a:p>
          <a:p>
            <a:pPr algn="just"/>
            <a:r>
              <a:rPr lang="en-US" dirty="0">
                <a:latin typeface="Arial" panose="020B0604020202020204" pitchFamily="34" charset="0"/>
                <a:cs typeface="Arial" panose="020B0604020202020204" pitchFamily="34" charset="0"/>
              </a:rPr>
              <a:t>594 BC: Solon appointed Archon of Classical Athens and begins issuing citizenship and judicial reforms, giving Athenian citizens the right to participate in government.</a:t>
            </a:r>
          </a:p>
          <a:p>
            <a:pPr algn="just"/>
            <a:r>
              <a:rPr lang="en-US" dirty="0">
                <a:latin typeface="Arial" panose="020B0604020202020204" pitchFamily="34" charset="0"/>
                <a:cs typeface="Arial" panose="020B0604020202020204" pitchFamily="34" charset="0"/>
              </a:rPr>
              <a:t>508 BC: Athenian democracy instituted at the Republic of Athens.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208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F5B360-73BC-D635-7EF9-F2E158FA2DF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Important Dates </a:t>
            </a:r>
            <a:endParaRPr lang="el-GR" dirty="0"/>
          </a:p>
        </p:txBody>
      </p:sp>
      <p:sp>
        <p:nvSpPr>
          <p:cNvPr id="3" name="Θέση περιεχομένου 2">
            <a:extLst>
              <a:ext uri="{FF2B5EF4-FFF2-40B4-BE49-F238E27FC236}">
                <a16:creationId xmlns:a16="http://schemas.microsoft.com/office/drawing/2014/main" id="{780A0A59-4B8B-2E8B-163D-AA764C44CFA0}"/>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Conflicts:</a:t>
            </a:r>
          </a:p>
          <a:p>
            <a:pPr algn="just"/>
            <a:r>
              <a:rPr lang="en-US" dirty="0">
                <a:latin typeface="Arial" panose="020B0604020202020204" pitchFamily="34" charset="0"/>
                <a:cs typeface="Arial" panose="020B0604020202020204" pitchFamily="34" charset="0"/>
              </a:rPr>
              <a:t>499 BC: King Aristagoras of Miletus incites all of Hellenic Asia Minor to rebel against the Persian Empire, beginning the Greco-Persian Wars.</a:t>
            </a:r>
          </a:p>
          <a:p>
            <a:pPr algn="just"/>
            <a:r>
              <a:rPr lang="en-US" dirty="0">
                <a:latin typeface="Arial" panose="020B0604020202020204" pitchFamily="34" charset="0"/>
                <a:cs typeface="Arial" panose="020B0604020202020204" pitchFamily="34" charset="0"/>
              </a:rPr>
              <a:t>490 BC: Greek city-states defeat Persian invasion at Battle of Marathon.</a:t>
            </a:r>
          </a:p>
          <a:p>
            <a:pPr algn="just"/>
            <a:r>
              <a:rPr lang="en-US" dirty="0">
                <a:latin typeface="Arial" panose="020B0604020202020204" pitchFamily="34" charset="0"/>
                <a:cs typeface="Arial" panose="020B0604020202020204" pitchFamily="34" charset="0"/>
              </a:rPr>
              <a:t>480 BC: Persian invasion of Greece by Xerxes I; Battles of Thermopylae and Salamis.</a:t>
            </a:r>
          </a:p>
          <a:p>
            <a:pPr algn="just"/>
            <a:r>
              <a:rPr lang="en-US" dirty="0">
                <a:latin typeface="Arial" panose="020B0604020202020204" pitchFamily="34" charset="0"/>
                <a:cs typeface="Arial" panose="020B0604020202020204" pitchFamily="34" charset="0"/>
              </a:rPr>
              <a:t>465 BC: Murder of Xerxes I.</a:t>
            </a:r>
          </a:p>
          <a:p>
            <a:pPr algn="just"/>
            <a:r>
              <a:rPr lang="en-US" dirty="0">
                <a:latin typeface="Arial" panose="020B0604020202020204" pitchFamily="34" charset="0"/>
                <a:cs typeface="Arial" panose="020B0604020202020204" pitchFamily="34" charset="0"/>
              </a:rPr>
              <a:t>449 BC: The Greco-Persian Wars end.</a:t>
            </a:r>
          </a:p>
          <a:p>
            <a:endParaRPr lang="el-GR" dirty="0"/>
          </a:p>
        </p:txBody>
      </p:sp>
    </p:spTree>
    <p:extLst>
      <p:ext uri="{BB962C8B-B14F-4D97-AF65-F5344CB8AC3E}">
        <p14:creationId xmlns:p14="http://schemas.microsoft.com/office/powerpoint/2010/main" val="129545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5CBFAC-5B65-191A-33E3-211E69F08F8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Important Dates </a:t>
            </a:r>
            <a:endParaRPr lang="el-GR" dirty="0"/>
          </a:p>
        </p:txBody>
      </p:sp>
      <p:sp>
        <p:nvSpPr>
          <p:cNvPr id="3" name="Θέση περιεχομένου 2">
            <a:extLst>
              <a:ext uri="{FF2B5EF4-FFF2-40B4-BE49-F238E27FC236}">
                <a16:creationId xmlns:a16="http://schemas.microsoft.com/office/drawing/2014/main" id="{5FA6AC86-A6DE-CDA1-E0D3-FF81BB729BB7}"/>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rise and fall of Athens:</a:t>
            </a:r>
          </a:p>
          <a:p>
            <a:pPr algn="just"/>
            <a:r>
              <a:rPr lang="en-US" dirty="0">
                <a:latin typeface="Arial" panose="020B0604020202020204" pitchFamily="34" charset="0"/>
                <a:cs typeface="Arial" panose="020B0604020202020204" pitchFamily="34" charset="0"/>
              </a:rPr>
              <a:t>447 BC: Building of the Parthenon at Athens started.</a:t>
            </a:r>
          </a:p>
          <a:p>
            <a:pPr algn="just"/>
            <a:r>
              <a:rPr lang="en-US" dirty="0">
                <a:latin typeface="Arial" panose="020B0604020202020204" pitchFamily="34" charset="0"/>
                <a:cs typeface="Arial" panose="020B0604020202020204" pitchFamily="34" charset="0"/>
              </a:rPr>
              <a:t>432 BC: Construction of the Parthenon is completed.</a:t>
            </a:r>
          </a:p>
          <a:p>
            <a:pPr algn="just"/>
            <a:r>
              <a:rPr lang="en-US" dirty="0">
                <a:latin typeface="Arial" panose="020B0604020202020204" pitchFamily="34" charset="0"/>
                <a:cs typeface="Arial" panose="020B0604020202020204" pitchFamily="34" charset="0"/>
              </a:rPr>
              <a:t>431 BC: Beginning of the Peloponnesian War between the Greek city-states.</a:t>
            </a:r>
          </a:p>
          <a:p>
            <a:pPr algn="just"/>
            <a:r>
              <a:rPr lang="en-US" dirty="0">
                <a:latin typeface="Arial" panose="020B0604020202020204" pitchFamily="34" charset="0"/>
                <a:cs typeface="Arial" panose="020B0604020202020204" pitchFamily="34" charset="0"/>
              </a:rPr>
              <a:t>404 BC: End of the Peloponnesian War.</a:t>
            </a:r>
          </a:p>
          <a:p>
            <a:pPr algn="just"/>
            <a:r>
              <a:rPr lang="en-US" dirty="0">
                <a:latin typeface="Arial" panose="020B0604020202020204" pitchFamily="34" charset="0"/>
                <a:cs typeface="Arial" panose="020B0604020202020204" pitchFamily="34" charset="0"/>
              </a:rPr>
              <a:t>399 BC: Trial of Socrates.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965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DF9E33-56CE-2540-E779-EFC53902506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Important Dates </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5B4D1B9C-55D6-67B4-4F65-33A3EC75C37A}"/>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Macedonia:</a:t>
            </a:r>
          </a:p>
          <a:p>
            <a:pPr algn="just"/>
            <a:r>
              <a:rPr lang="en-US" dirty="0">
                <a:latin typeface="Arial" panose="020B0604020202020204" pitchFamily="34" charset="0"/>
                <a:cs typeface="Arial" panose="020B0604020202020204" pitchFamily="34" charset="0"/>
              </a:rPr>
              <a:t>384 BC: Birth of Aristotle.</a:t>
            </a:r>
          </a:p>
          <a:p>
            <a:pPr algn="just"/>
            <a:r>
              <a:rPr lang="en-US" dirty="0">
                <a:latin typeface="Arial" panose="020B0604020202020204" pitchFamily="34" charset="0"/>
                <a:cs typeface="Arial" panose="020B0604020202020204" pitchFamily="34" charset="0"/>
              </a:rPr>
              <a:t>331 BC: Alexander the Great defeats Darius III of Persia in the Battle of Gaugamela, completing his conquest of Persia.</a:t>
            </a:r>
          </a:p>
          <a:p>
            <a:pPr algn="just"/>
            <a:r>
              <a:rPr lang="en-US" dirty="0">
                <a:latin typeface="Arial" panose="020B0604020202020204" pitchFamily="34" charset="0"/>
                <a:cs typeface="Arial" panose="020B0604020202020204" pitchFamily="34" charset="0"/>
              </a:rPr>
              <a:t>326 BC: Alexander the Great defeats Indian king Porus in the Battle of the Hydaspes River.</a:t>
            </a:r>
          </a:p>
          <a:p>
            <a:pPr algn="just"/>
            <a:r>
              <a:rPr lang="en-US" dirty="0">
                <a:latin typeface="Arial" panose="020B0604020202020204" pitchFamily="34" charset="0"/>
                <a:cs typeface="Arial" panose="020B0604020202020204" pitchFamily="34" charset="0"/>
              </a:rPr>
              <a:t>323 BC: Death of Alexander the Great at Babylon.</a:t>
            </a:r>
          </a:p>
          <a:p>
            <a:pPr algn="just"/>
            <a:r>
              <a:rPr lang="en-US" dirty="0">
                <a:latin typeface="Arial" panose="020B0604020202020204" pitchFamily="34" charset="0"/>
                <a:cs typeface="Arial" panose="020B0604020202020204" pitchFamily="34" charset="0"/>
              </a:rPr>
              <a:t>322 BC: Death of Aristotle.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215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821C66-02A1-A6E0-0447-58DF895202B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B9D1D20-D3EB-951F-7FC0-24B44555ADE3}"/>
              </a:ext>
            </a:extLst>
          </p:cNvPr>
          <p:cNvSpPr>
            <a:spLocks noGrp="1"/>
          </p:cNvSpPr>
          <p:nvPr>
            <p:ph idx="1"/>
          </p:nvPr>
        </p:nvSpPr>
        <p:spPr/>
        <p:txBody>
          <a:bodyPr>
            <a:normAutofit fontScale="85000" lnSpcReduction="20000"/>
          </a:bodyPr>
          <a:lstStyle/>
          <a:p>
            <a:pPr algn="just"/>
            <a:r>
              <a:rPr lang="en-US" dirty="0">
                <a:latin typeface="Arial" panose="020B0604020202020204" pitchFamily="34" charset="0"/>
                <a:cs typeface="Arial" panose="020B0604020202020204" pitchFamily="34" charset="0"/>
              </a:rPr>
              <a:t>Basic Terms:</a:t>
            </a:r>
          </a:p>
          <a:p>
            <a:pPr algn="just"/>
            <a:r>
              <a:rPr lang="en-US" b="1" dirty="0">
                <a:latin typeface="Arial" panose="020B0604020202020204" pitchFamily="34" charset="0"/>
                <a:cs typeface="Arial" panose="020B0604020202020204" pitchFamily="34" charset="0"/>
              </a:rPr>
              <a:t>Noun</a:t>
            </a:r>
          </a:p>
          <a:p>
            <a:pPr algn="just"/>
            <a:r>
              <a:rPr lang="en-US" dirty="0">
                <a:latin typeface="Arial" panose="020B0604020202020204" pitchFamily="34" charset="0"/>
                <a:cs typeface="Arial" panose="020B0604020202020204" pitchFamily="34" charset="0"/>
              </a:rPr>
              <a:t>‘The woman persuades the man.’</a:t>
            </a:r>
          </a:p>
          <a:p>
            <a:pPr algn="just"/>
            <a:r>
              <a:rPr lang="en-US" dirty="0">
                <a:latin typeface="Arial" panose="020B0604020202020204" pitchFamily="34" charset="0"/>
                <a:cs typeface="Arial" panose="020B0604020202020204" pitchFamily="34" charset="0"/>
              </a:rPr>
              <a:t>1. In this sentence ‘woman’ and ‘man’ are NOUNS. Nouns name things or people, e.g. potato, telephone, Chloe, honesty, courage. Cf. ‘The dog pursues Charlotte.’</a:t>
            </a:r>
          </a:p>
          <a:p>
            <a:pPr algn="just"/>
            <a:r>
              <a:rPr lang="en-US" b="1" dirty="0">
                <a:latin typeface="Arial" panose="020B0604020202020204" pitchFamily="34" charset="0"/>
                <a:cs typeface="Arial" panose="020B0604020202020204" pitchFamily="34" charset="0"/>
              </a:rPr>
              <a:t>Gender</a:t>
            </a:r>
          </a:p>
          <a:p>
            <a:pPr algn="just"/>
            <a:r>
              <a:rPr lang="en-US" dirty="0">
                <a:latin typeface="Arial" panose="020B0604020202020204" pitchFamily="34" charset="0"/>
                <a:cs typeface="Arial" panose="020B0604020202020204" pitchFamily="34" charset="0"/>
              </a:rPr>
              <a:t>2. Gender is a grammatical term and has nothing to do with males and females.</a:t>
            </a:r>
          </a:p>
          <a:p>
            <a:pPr algn="just"/>
            <a:r>
              <a:rPr lang="en-US" dirty="0">
                <a:latin typeface="Arial" panose="020B0604020202020204" pitchFamily="34" charset="0"/>
                <a:cs typeface="Arial" panose="020B0604020202020204" pitchFamily="34" charset="0"/>
              </a:rPr>
              <a:t>Nouns come in three ‘genders’ in Greek – MASCULINE, FEMININE and NEUTER. Compare French or Spanish, which have two genders, masculine and feminine: ‘le soleil’ and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sol’ [‘the sun’ in French and Spanish] are MASCULINE, but ‘la lune’ and ‘la luna’ [‘the moon’] are FEMININE. The gender of a noun in a given language DOES NOT CHANGE. So ‘the moon’ is ALWAYS feminine in Spanish and French.</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081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4B789F-8C42-8C5B-2D95-D8A4B24C07A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40A29A33-AE23-2342-63D1-3C28D91AAD91}"/>
              </a:ext>
            </a:extLst>
          </p:cNvPr>
          <p:cNvSpPr>
            <a:spLocks noGrp="1"/>
          </p:cNvSpPr>
          <p:nvPr>
            <p:ph idx="1"/>
          </p:nvPr>
        </p:nvSpPr>
        <p:spPr/>
        <p:txBody>
          <a:bodyPr>
            <a:normAutofit fontScale="70000" lnSpcReduction="20000"/>
          </a:bodyPr>
          <a:lstStyle/>
          <a:p>
            <a:pPr algn="just"/>
            <a:r>
              <a:rPr lang="en-US" dirty="0">
                <a:latin typeface="Arial" panose="020B0604020202020204" pitchFamily="34" charset="0"/>
                <a:cs typeface="Arial" panose="020B0604020202020204" pitchFamily="34" charset="0"/>
              </a:rPr>
              <a:t>Basic terms:</a:t>
            </a:r>
          </a:p>
          <a:p>
            <a:pPr algn="just"/>
            <a:r>
              <a:rPr lang="en-US" b="1" dirty="0">
                <a:latin typeface="Arial" panose="020B0604020202020204" pitchFamily="34" charset="0"/>
                <a:cs typeface="Arial" panose="020B0604020202020204" pitchFamily="34" charset="0"/>
              </a:rPr>
              <a:t>Verb and clause</a:t>
            </a:r>
          </a:p>
          <a:p>
            <a:pPr algn="just"/>
            <a:r>
              <a:rPr lang="en-US" dirty="0">
                <a:latin typeface="Arial" panose="020B0604020202020204" pitchFamily="34" charset="0"/>
                <a:cs typeface="Arial" panose="020B0604020202020204" pitchFamily="34" charset="0"/>
              </a:rPr>
              <a:t>‘The woman persuades the man.’</a:t>
            </a:r>
          </a:p>
          <a:p>
            <a:pPr algn="just"/>
            <a:r>
              <a:rPr lang="en-US" dirty="0">
                <a:latin typeface="Arial" panose="020B0604020202020204" pitchFamily="34" charset="0"/>
                <a:cs typeface="Arial" panose="020B0604020202020204" pitchFamily="34" charset="0"/>
              </a:rPr>
              <a:t>3. (a) The word ‘persuades’ is a VERB. Verbs are usually ‘action-words’ – bring, win, walk, complain: ‘I bring’, ‘you win’, ‘they complain’. They can also express a state: ‘she is’, ‘he remains’. The verb tells us </a:t>
            </a:r>
            <a:r>
              <a:rPr lang="en-US" u="sng" dirty="0">
                <a:latin typeface="Arial" panose="020B0604020202020204" pitchFamily="34" charset="0"/>
                <a:cs typeface="Arial" panose="020B0604020202020204" pitchFamily="34" charset="0"/>
              </a:rPr>
              <a:t>what is being done or happening in a sentence</a:t>
            </a:r>
            <a:r>
              <a:rPr lang="en-US" dirty="0">
                <a:latin typeface="Arial" panose="020B0604020202020204" pitchFamily="34" charset="0"/>
                <a:cs typeface="Arial" panose="020B0604020202020204" pitchFamily="34" charset="0"/>
              </a:rPr>
              <a:t>: ‘The dog pursues Charlotte.’ All the verbs quoted here are FINITE verbs. This means they have a person(‘I’, ‘he’ etc.), a TENSE (all referring to present time in the examples given) and a MOOD (here ‘indicative’: they indicate something is the case).</a:t>
            </a:r>
          </a:p>
          <a:p>
            <a:pPr algn="just"/>
            <a:r>
              <a:rPr lang="en-US" dirty="0">
                <a:latin typeface="Arial" panose="020B0604020202020204" pitchFamily="34" charset="0"/>
                <a:cs typeface="Arial" panose="020B0604020202020204" pitchFamily="34" charset="0"/>
              </a:rPr>
              <a:t>(b) Sentences often contain numbers of CLAUSES. Each clause has a FINITE verb in it, e.g. ‘When Chloe left, although she forgot her glasses, she did not return to pick them up.’ The finite verbs here are ‘left’, ‘</a:t>
            </a:r>
            <a:r>
              <a:rPr lang="en-US" dirty="0" err="1">
                <a:latin typeface="Arial" panose="020B0604020202020204" pitchFamily="34" charset="0"/>
                <a:cs typeface="Arial" panose="020B0604020202020204" pitchFamily="34" charset="0"/>
              </a:rPr>
              <a:t>forgot’,‘return</a:t>
            </a:r>
            <a:r>
              <a:rPr lang="en-US" dirty="0">
                <a:latin typeface="Arial" panose="020B0604020202020204" pitchFamily="34" charset="0"/>
                <a:cs typeface="Arial" panose="020B0604020202020204" pitchFamily="34" charset="0"/>
              </a:rPr>
              <a:t>’ – but not ‘pick’.</a:t>
            </a:r>
          </a:p>
          <a:p>
            <a:pPr algn="just"/>
            <a:r>
              <a:rPr lang="en-US" dirty="0">
                <a:latin typeface="Arial" panose="020B0604020202020204" pitchFamily="34" charset="0"/>
                <a:cs typeface="Arial" panose="020B0604020202020204" pitchFamily="34" charset="0"/>
              </a:rPr>
              <a:t>(c) We define these clauses in relation to each other. ‘SUBORDINATE’ clauses are introduced by words like ‘when’, ‘although’, ‘so that’, ‘if’, ‘because’, ‘since’ and so on. When you have removed all the subordinating clauses, you are left with the MAIN CLAUSE and the MAIN VERB (or verbs). In the example in (b), ‘return’ is the main verb.</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970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DCC965-3D06-D14B-D27C-6961B21D812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710158B3-8931-5B3C-20DE-961840416C3D}"/>
              </a:ext>
            </a:extLst>
          </p:cNvPr>
          <p:cNvSpPr>
            <a:spLocks noGrp="1"/>
          </p:cNvSpPr>
          <p:nvPr>
            <p:ph idx="1"/>
          </p:nvPr>
        </p:nvSpPr>
        <p:spPr/>
        <p:txBody>
          <a:bodyPr>
            <a:normAutofit fontScale="70000" lnSpcReduction="20000"/>
          </a:bodyPr>
          <a:lstStyle/>
          <a:p>
            <a:pPr algn="just"/>
            <a:r>
              <a:rPr lang="en-US" dirty="0">
                <a:latin typeface="Arial" panose="020B0604020202020204" pitchFamily="34" charset="0"/>
                <a:cs typeface="Arial" panose="020B0604020202020204" pitchFamily="34" charset="0"/>
              </a:rPr>
              <a:t>Basic terms:</a:t>
            </a:r>
          </a:p>
          <a:p>
            <a:pPr algn="just"/>
            <a:r>
              <a:rPr lang="en-US" b="1" dirty="0">
                <a:latin typeface="Arial" panose="020B0604020202020204" pitchFamily="34" charset="0"/>
                <a:cs typeface="Arial" panose="020B0604020202020204" pitchFamily="34" charset="0"/>
              </a:rPr>
              <a:t>Definite article</a:t>
            </a:r>
          </a:p>
          <a:p>
            <a:pPr algn="just"/>
            <a:r>
              <a:rPr lang="en-US" dirty="0">
                <a:latin typeface="Arial" panose="020B0604020202020204" pitchFamily="34" charset="0"/>
                <a:cs typeface="Arial" panose="020B0604020202020204" pitchFamily="34" charset="0"/>
              </a:rPr>
              <a:t>‘The woman persuades the man.’</a:t>
            </a:r>
          </a:p>
          <a:p>
            <a:pPr algn="just"/>
            <a:r>
              <a:rPr lang="en-US" dirty="0">
                <a:latin typeface="Arial" panose="020B0604020202020204" pitchFamily="34" charset="0"/>
                <a:cs typeface="Arial" panose="020B0604020202020204" pitchFamily="34" charset="0"/>
              </a:rPr>
              <a:t>4. ‘The’ is what is known as the DEFINITE ARTICLE in English. It plays an extremely important role in translation from Greek into English.</a:t>
            </a:r>
          </a:p>
          <a:p>
            <a:pPr algn="just"/>
            <a:r>
              <a:rPr lang="en-US" b="1" dirty="0">
                <a:latin typeface="Arial" panose="020B0604020202020204" pitchFamily="34" charset="0"/>
                <a:cs typeface="Arial" panose="020B0604020202020204" pitchFamily="34" charset="0"/>
              </a:rPr>
              <a:t>Subject and object</a:t>
            </a:r>
          </a:p>
          <a:p>
            <a:pPr algn="just"/>
            <a:r>
              <a:rPr lang="en-US" dirty="0">
                <a:latin typeface="Arial" panose="020B0604020202020204" pitchFamily="34" charset="0"/>
                <a:cs typeface="Arial" panose="020B0604020202020204" pitchFamily="34" charset="0"/>
              </a:rPr>
              <a:t>‘The woman persuades the man.’</a:t>
            </a:r>
          </a:p>
          <a:p>
            <a:pPr algn="just"/>
            <a:r>
              <a:rPr lang="en-US" dirty="0">
                <a:latin typeface="Arial" panose="020B0604020202020204" pitchFamily="34" charset="0"/>
                <a:cs typeface="Arial" panose="020B0604020202020204" pitchFamily="34" charset="0"/>
              </a:rPr>
              <a:t>5. The SUBJECT of the sentence above is ‘the woman’ – the woman is doing the persuading. The subject, in grammar, </a:t>
            </a:r>
            <a:r>
              <a:rPr lang="en-US" u="sng" dirty="0">
                <a:latin typeface="Arial" panose="020B0604020202020204" pitchFamily="34" charset="0"/>
                <a:cs typeface="Arial" panose="020B0604020202020204" pitchFamily="34" charset="0"/>
              </a:rPr>
              <a:t>is the person or thing doing the action of the verb</a:t>
            </a:r>
            <a:r>
              <a:rPr lang="en-US" dirty="0">
                <a:latin typeface="Arial" panose="020B0604020202020204" pitchFamily="34" charset="0"/>
                <a:cs typeface="Arial" panose="020B0604020202020204" pitchFamily="34" charset="0"/>
              </a:rPr>
              <a:t>. The subject is NOT what the sentence is about, but is the person or thing performing the verb: ‘I bring the potatoes,’ ‘She wins the cup,’ ‘The dog pursues Charlotte.’</a:t>
            </a:r>
          </a:p>
          <a:p>
            <a:pPr algn="just"/>
            <a:r>
              <a:rPr lang="en-US" dirty="0">
                <a:latin typeface="Arial" panose="020B0604020202020204" pitchFamily="34" charset="0"/>
                <a:cs typeface="Arial" panose="020B0604020202020204" pitchFamily="34" charset="0"/>
              </a:rPr>
              <a:t>The OBJECT of the sentence above is ‘the man’ – the woman is persuading the man. The object is the </a:t>
            </a:r>
            <a:r>
              <a:rPr lang="en-US" u="sng" dirty="0">
                <a:latin typeface="Arial" panose="020B0604020202020204" pitchFamily="34" charset="0"/>
                <a:cs typeface="Arial" panose="020B0604020202020204" pitchFamily="34" charset="0"/>
              </a:rPr>
              <a:t>person or thing on the receiving end of the verb</a:t>
            </a:r>
            <a:r>
              <a:rPr lang="en-US" dirty="0">
                <a:latin typeface="Arial" panose="020B0604020202020204" pitchFamily="34" charset="0"/>
                <a:cs typeface="Arial" panose="020B0604020202020204" pitchFamily="34" charset="0"/>
              </a:rPr>
              <a:t>. Examples: ‘You bite the apple,’ ‘Toby likes sport,’ ‘The dog pursues Charlotte.’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335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DE6012-F904-8CD4-A85B-D066006B91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381FBEDD-ED0D-E4C4-8640-D37B93CF485F}"/>
              </a:ext>
            </a:extLst>
          </p:cNvPr>
          <p:cNvSpPr>
            <a:spLocks noGrp="1"/>
          </p:cNvSpPr>
          <p:nvPr>
            <p:ph idx="1"/>
          </p:nvPr>
        </p:nvSpPr>
        <p:spPr/>
        <p:txBody>
          <a:bodyPr/>
          <a:lstStyle/>
          <a:p>
            <a:pPr marL="0" indent="0">
              <a:buNone/>
            </a:pPr>
            <a:endParaRPr lang="en-US" b="1" dirty="0">
              <a:latin typeface="Arial" panose="020B0604020202020204" pitchFamily="34" charset="0"/>
              <a:cs typeface="Arial" panose="020B0604020202020204" pitchFamily="34" charset="0"/>
            </a:endParaRPr>
          </a:p>
          <a:p>
            <a:endParaRPr lang="el-GR" dirty="0"/>
          </a:p>
        </p:txBody>
      </p:sp>
      <p:pic>
        <p:nvPicPr>
          <p:cNvPr id="5" name="Εικόνα 4">
            <a:extLst>
              <a:ext uri="{FF2B5EF4-FFF2-40B4-BE49-F238E27FC236}">
                <a16:creationId xmlns:a16="http://schemas.microsoft.com/office/drawing/2014/main" id="{B2BBDD3B-E416-B0ED-AFED-14F29557E636}"/>
              </a:ext>
            </a:extLst>
          </p:cNvPr>
          <p:cNvPicPr>
            <a:picLocks noChangeAspect="1"/>
          </p:cNvPicPr>
          <p:nvPr/>
        </p:nvPicPr>
        <p:blipFill>
          <a:blip r:embed="rId2"/>
          <a:stretch>
            <a:fillRect/>
          </a:stretch>
        </p:blipFill>
        <p:spPr>
          <a:xfrm>
            <a:off x="4322618" y="171796"/>
            <a:ext cx="3735186" cy="4245033"/>
          </a:xfrm>
          <a:prstGeom prst="rect">
            <a:avLst/>
          </a:prstGeom>
        </p:spPr>
      </p:pic>
    </p:spTree>
    <p:extLst>
      <p:ext uri="{BB962C8B-B14F-4D97-AF65-F5344CB8AC3E}">
        <p14:creationId xmlns:p14="http://schemas.microsoft.com/office/powerpoint/2010/main" val="3765104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5140F1-09E4-CF85-045F-8C17B2120EB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3FC1FA3D-2C3F-74F2-F02B-E537D3A45A36}"/>
              </a:ext>
            </a:extLst>
          </p:cNvPr>
          <p:cNvSpPr>
            <a:spLocks noGrp="1"/>
          </p:cNvSpPr>
          <p:nvPr>
            <p:ph idx="1"/>
          </p:nvPr>
        </p:nvSpPr>
        <p:spPr/>
        <p:txBody>
          <a:bodyPr>
            <a:normAutofit/>
          </a:bodyPr>
          <a:lstStyle/>
          <a:p>
            <a:pPr algn="just"/>
            <a:r>
              <a:rPr lang="en-US" b="1" dirty="0">
                <a:latin typeface="Arial" panose="020B0604020202020204" pitchFamily="34" charset="0"/>
                <a:cs typeface="Arial" panose="020B0604020202020204" pitchFamily="34" charset="0"/>
              </a:rPr>
              <a:t>Word shape and word order</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One of the most important differences between Greek and English is that in English it is the order of the words which tells you what a sentence means, but in Greek it is the changing shape of the words. For example, in English the following two sentences mean very different things:</a:t>
            </a:r>
          </a:p>
          <a:p>
            <a:pPr algn="just"/>
            <a:r>
              <a:rPr lang="en-US" dirty="0">
                <a:latin typeface="Arial" panose="020B0604020202020204" pitchFamily="34" charset="0"/>
                <a:cs typeface="Arial" panose="020B0604020202020204" pitchFamily="34" charset="0"/>
              </a:rPr>
              <a:t>‘The woman persuades the man.’</a:t>
            </a:r>
          </a:p>
          <a:p>
            <a:pPr algn="just"/>
            <a:r>
              <a:rPr lang="en-US" dirty="0">
                <a:latin typeface="Arial" panose="020B0604020202020204" pitchFamily="34" charset="0"/>
                <a:cs typeface="Arial" panose="020B0604020202020204" pitchFamily="34" charset="0"/>
              </a:rPr>
              <a:t>‘The man persuades the woman.’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6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01B1AA-192E-04FB-1B33-9F399243EF9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0B9F1264-7057-F7B6-CCFD-B16E4D707AB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Deciphered in 1952 by English architect and self-taught linguist Michael Ventris</a:t>
            </a:r>
            <a:r>
              <a:rPr lang="el-GR"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Consists of around 87 syllabic signs and over 100 ideographic signs. These ideograms or "signifying" signs symbolize objects or commodities. They have no phonetic value and are never used as word signs in writing a sentence.</a:t>
            </a:r>
            <a:endParaRPr lang="el-G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Administrative contexts, mainly at Mycenaean palatial sites.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8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DACFA5-A431-82E2-4849-8E9CA40D63E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6F5C0191-7930-D984-F444-1264E733F236}"/>
              </a:ext>
            </a:extLst>
          </p:cNvPr>
          <p:cNvSpPr>
            <a:spLocks noGrp="1"/>
          </p:cNvSpPr>
          <p:nvPr>
            <p:ph idx="1"/>
          </p:nvPr>
        </p:nvSpPr>
        <p:spPr/>
        <p:txBody>
          <a:bodyPr>
            <a:normAutofit fontScale="92500" lnSpcReduction="20000"/>
          </a:bodyPr>
          <a:lstStyle/>
          <a:p>
            <a:pPr algn="just"/>
            <a:r>
              <a:rPr lang="en-US" b="1" dirty="0">
                <a:latin typeface="Arial" panose="020B0604020202020204" pitchFamily="34" charset="0"/>
                <a:cs typeface="Arial" panose="020B0604020202020204" pitchFamily="34" charset="0"/>
              </a:rPr>
              <a:t>Word shape and word order</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The difference in meaning between these two sentences lies in the word order.</a:t>
            </a:r>
          </a:p>
          <a:p>
            <a:pPr algn="just"/>
            <a:r>
              <a:rPr lang="en-US" dirty="0">
                <a:latin typeface="Arial" panose="020B0604020202020204" pitchFamily="34" charset="0"/>
                <a:cs typeface="Arial" panose="020B0604020202020204" pitchFamily="34" charset="0"/>
              </a:rPr>
              <a:t>This tells you who or what is doing the persuading. In the first ‘the woman’ comes before ‘persuades’ and this tells you the woman is persuading. In the second ‘the man’ comes before ‘persuades’ and so it is the man who is persuading.</a:t>
            </a:r>
          </a:p>
          <a:p>
            <a:pPr algn="just"/>
            <a:r>
              <a:rPr lang="en-US" dirty="0">
                <a:latin typeface="Arial" panose="020B0604020202020204" pitchFamily="34" charset="0"/>
                <a:cs typeface="Arial" panose="020B0604020202020204" pitchFamily="34" charset="0"/>
              </a:rPr>
              <a:t>Now read the following two sentences in Greek:</a:t>
            </a:r>
          </a:p>
          <a:p>
            <a:pPr algn="just"/>
            <a:r>
              <a:rPr lang="en-US" dirty="0">
                <a:latin typeface="Arial" panose="020B0604020202020204" pitchFamily="34" charset="0"/>
                <a:cs typeface="Arial" panose="020B0604020202020204" pitchFamily="34" charset="0"/>
              </a:rPr>
              <a:t>ἡ </a:t>
            </a:r>
            <a:r>
              <a:rPr lang="en-US" dirty="0" err="1">
                <a:latin typeface="Arial" panose="020B0604020202020204" pitchFamily="34" charset="0"/>
                <a:cs typeface="Arial" panose="020B0604020202020204" pitchFamily="34" charset="0"/>
              </a:rPr>
              <a:t>γυνὴ</a:t>
            </a:r>
            <a:r>
              <a:rPr lang="en-US" dirty="0">
                <a:latin typeface="Arial" panose="020B0604020202020204" pitchFamily="34" charset="0"/>
                <a:cs typeface="Arial" panose="020B0604020202020204" pitchFamily="34" charset="0"/>
              </a:rPr>
              <a:t> π</a:t>
            </a:r>
            <a:r>
              <a:rPr lang="en-US" dirty="0" err="1">
                <a:latin typeface="Arial" panose="020B0604020202020204" pitchFamily="34" charset="0"/>
                <a:cs typeface="Arial" panose="020B0604020202020204" pitchFamily="34" charset="0"/>
              </a:rPr>
              <a:t>είθει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τὸν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ἄνθρω</a:t>
            </a:r>
            <a:r>
              <a:rPr lang="en-US" dirty="0">
                <a:latin typeface="Arial" panose="020B0604020202020204" pitchFamily="34" charset="0"/>
                <a:cs typeface="Arial" panose="020B0604020202020204" pitchFamily="34" charset="0"/>
              </a:rPr>
              <a:t>πον.</a:t>
            </a:r>
          </a:p>
          <a:p>
            <a:pPr algn="just"/>
            <a:r>
              <a:rPr lang="en-US" dirty="0">
                <a:latin typeface="Arial" panose="020B0604020202020204" pitchFamily="34" charset="0"/>
                <a:cs typeface="Arial" panose="020B0604020202020204" pitchFamily="34" charset="0"/>
              </a:rPr>
              <a:t>| | | | |</a:t>
            </a:r>
          </a:p>
          <a:p>
            <a:pPr algn="just"/>
            <a:r>
              <a:rPr lang="en-US" dirty="0">
                <a:latin typeface="Arial" panose="020B0604020202020204" pitchFamily="34" charset="0"/>
                <a:cs typeface="Arial" panose="020B0604020202020204" pitchFamily="34" charset="0"/>
              </a:rPr>
              <a:t>‘The woman persuades the man.’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002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F2F77-9DE8-8584-76D2-FB8B60E0398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60ED3D44-6BB9-B0E9-D728-1B6648EA2C64}"/>
              </a:ext>
            </a:extLst>
          </p:cNvPr>
          <p:cNvSpPr>
            <a:spLocks noGrp="1"/>
          </p:cNvSpPr>
          <p:nvPr>
            <p:ph idx="1"/>
          </p:nvPr>
        </p:nvSpPr>
        <p:spPr/>
        <p:txBody>
          <a:bodyPr>
            <a:normAutofit/>
          </a:bodyPr>
          <a:lstStyle/>
          <a:p>
            <a:pPr algn="just"/>
            <a:r>
              <a:rPr lang="en-US" b="1" dirty="0">
                <a:latin typeface="Arial" panose="020B0604020202020204" pitchFamily="34" charset="0"/>
                <a:cs typeface="Arial" panose="020B0604020202020204" pitchFamily="34" charset="0"/>
              </a:rPr>
              <a:t>Word shape and word order</a:t>
            </a:r>
            <a:r>
              <a:rPr lang="en-US" dirty="0">
                <a:latin typeface="Arial" panose="020B0604020202020204" pitchFamily="34" charset="0"/>
                <a:cs typeface="Arial" panose="020B0604020202020204" pitchFamily="34" charset="0"/>
              </a:rPr>
              <a:t>:</a:t>
            </a:r>
          </a:p>
          <a:p>
            <a:pPr algn="just"/>
            <a:r>
              <a:rPr lang="en-US" dirty="0" err="1">
                <a:latin typeface="Arial" panose="020B0604020202020204" pitchFamily="34" charset="0"/>
                <a:cs typeface="Arial" panose="020B0604020202020204" pitchFamily="34" charset="0"/>
              </a:rPr>
              <a:t>τὴν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γυν</a:t>
            </a:r>
            <a:r>
              <a:rPr lang="en-US" dirty="0">
                <a:latin typeface="Arial" panose="020B0604020202020204" pitchFamily="34" charset="0"/>
                <a:cs typeface="Arial" panose="020B0604020202020204" pitchFamily="34" charset="0"/>
              </a:rPr>
              <a:t>αῖκα πείθει ὁ ἄνθρωπος</a:t>
            </a:r>
          </a:p>
          <a:p>
            <a:pPr algn="just"/>
            <a:r>
              <a:rPr lang="en-US" dirty="0">
                <a:latin typeface="Arial" panose="020B0604020202020204" pitchFamily="34" charset="0"/>
                <a:cs typeface="Arial" panose="020B0604020202020204" pitchFamily="34" charset="0"/>
              </a:rPr>
              <a:t>| | | | |</a:t>
            </a:r>
          </a:p>
          <a:p>
            <a:pPr algn="just"/>
            <a:r>
              <a:rPr lang="en-US" dirty="0">
                <a:latin typeface="Arial" panose="020B0604020202020204" pitchFamily="34" charset="0"/>
                <a:cs typeface="Arial" panose="020B0604020202020204" pitchFamily="34" charset="0"/>
              </a:rPr>
              <a:t>‘The woman persuades the man.’ =  NO</a:t>
            </a:r>
          </a:p>
          <a:p>
            <a:pPr algn="just"/>
            <a:r>
              <a:rPr lang="en-US" dirty="0">
                <a:latin typeface="Arial" panose="020B0604020202020204" pitchFamily="34" charset="0"/>
                <a:cs typeface="Arial" panose="020B0604020202020204" pitchFamily="34" charset="0"/>
              </a:rPr>
              <a:t>Both sentences have the same word order in Greek: woman – persuades – man. But the meaning is quite different: the first means ‘The woman persuades the man,’ but the second, despite the order of the words, in fact means ‘The man persuades the woman’. </a:t>
            </a:r>
          </a:p>
          <a:p>
            <a:pPr algn="just"/>
            <a:r>
              <a:rPr lang="en-US" dirty="0">
                <a:latin typeface="Arial" panose="020B0604020202020204" pitchFamily="34" charset="0"/>
                <a:cs typeface="Arial" panose="020B0604020202020204" pitchFamily="34" charset="0"/>
              </a:rPr>
              <a:t>What is going on? How can we tell which is which?</a:t>
            </a:r>
          </a:p>
          <a:p>
            <a:endParaRPr lang="el-GR" dirty="0"/>
          </a:p>
        </p:txBody>
      </p:sp>
    </p:spTree>
    <p:extLst>
      <p:ext uri="{BB962C8B-B14F-4D97-AF65-F5344CB8AC3E}">
        <p14:creationId xmlns:p14="http://schemas.microsoft.com/office/powerpoint/2010/main" val="2080774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32E4D-D5C8-51D6-79BB-F67D002CD6C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FE75B4FA-4D10-BC0A-EA12-2143DB0C099F}"/>
              </a:ext>
            </a:extLst>
          </p:cNvPr>
          <p:cNvSpPr>
            <a:spLocks noGrp="1"/>
          </p:cNvSpPr>
          <p:nvPr>
            <p:ph idx="1"/>
          </p:nvPr>
        </p:nvSpPr>
        <p:spPr/>
        <p:txBody>
          <a:bodyPr>
            <a:normAutofit fontScale="92500" lnSpcReduction="10000"/>
          </a:bodyPr>
          <a:lstStyle/>
          <a:p>
            <a:r>
              <a:rPr lang="en-US" b="1" dirty="0"/>
              <a:t>Word shape and order</a:t>
            </a:r>
            <a:r>
              <a:rPr lang="en-US" dirty="0"/>
              <a:t>:</a:t>
            </a:r>
          </a:p>
          <a:p>
            <a:pPr algn="just"/>
            <a:r>
              <a:rPr lang="en-US" dirty="0">
                <a:latin typeface="Arial" panose="020B0604020202020204" pitchFamily="34" charset="0"/>
                <a:cs typeface="Arial" panose="020B0604020202020204" pitchFamily="34" charset="0"/>
              </a:rPr>
              <a:t>– In Greek it is the shape of the words which tells you what job any word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doing and therefore what a sentence as a whole means – in this case,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who is persuading whom. The changes to words in Greek usually (but not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always) come at the end of words.</a:t>
            </a:r>
          </a:p>
          <a:p>
            <a:pPr algn="just"/>
            <a:r>
              <a:rPr lang="en-US" dirty="0">
                <a:latin typeface="Arial" panose="020B0604020202020204" pitchFamily="34" charset="0"/>
                <a:cs typeface="Arial" panose="020B0604020202020204" pitchFamily="34" charset="0"/>
              </a:rPr>
              <a:t>Now look at the changes of word shape in the two sentences given above.</a:t>
            </a:r>
          </a:p>
          <a:p>
            <a:pPr algn="just"/>
            <a:r>
              <a:rPr lang="en-US" dirty="0">
                <a:latin typeface="Arial" panose="020B0604020202020204" pitchFamily="34" charset="0"/>
                <a:cs typeface="Arial" panose="020B0604020202020204" pitchFamily="34" charset="0"/>
              </a:rPr>
              <a:t>You will observe that ἡ </a:t>
            </a:r>
            <a:r>
              <a:rPr lang="en-US" dirty="0" err="1">
                <a:latin typeface="Arial" panose="020B0604020202020204" pitchFamily="34" charset="0"/>
                <a:cs typeface="Arial" panose="020B0604020202020204" pitchFamily="34" charset="0"/>
              </a:rPr>
              <a:t>γυνὴ</a:t>
            </a:r>
            <a:r>
              <a:rPr lang="en-US" dirty="0">
                <a:latin typeface="Arial" panose="020B0604020202020204" pitchFamily="34" charset="0"/>
                <a:cs typeface="Arial" panose="020B0604020202020204" pitchFamily="34" charset="0"/>
              </a:rPr>
              <a:t> contrasts with </a:t>
            </a:r>
            <a:r>
              <a:rPr lang="en-US" dirty="0" err="1">
                <a:latin typeface="Arial" panose="020B0604020202020204" pitchFamily="34" charset="0"/>
                <a:cs typeface="Arial" panose="020B0604020202020204" pitchFamily="34" charset="0"/>
              </a:rPr>
              <a:t>τὴν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γυν</a:t>
            </a:r>
            <a:r>
              <a:rPr lang="en-US" dirty="0">
                <a:latin typeface="Arial" panose="020B0604020202020204" pitchFamily="34" charset="0"/>
                <a:cs typeface="Arial" panose="020B0604020202020204" pitchFamily="34" charset="0"/>
              </a:rPr>
              <a:t>αῖκα, and τὸν ἄνθρωπον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ὁ </a:t>
            </a:r>
            <a:r>
              <a:rPr lang="en-US" dirty="0" err="1">
                <a:latin typeface="Arial" panose="020B0604020202020204" pitchFamily="34" charset="0"/>
                <a:cs typeface="Arial" panose="020B0604020202020204" pitchFamily="34" charset="0"/>
              </a:rPr>
              <a:t>ἄνθρω</a:t>
            </a:r>
            <a:r>
              <a:rPr lang="en-US" dirty="0">
                <a:latin typeface="Arial" panose="020B0604020202020204" pitchFamily="34" charset="0"/>
                <a:cs typeface="Arial" panose="020B0604020202020204" pitchFamily="34" charset="0"/>
              </a:rPr>
              <a:t>πος. The reason is as follows:</a:t>
            </a:r>
          </a:p>
          <a:p>
            <a:pPr algn="just"/>
            <a:r>
              <a:rPr lang="en-US" dirty="0">
                <a:latin typeface="Arial" panose="020B0604020202020204" pitchFamily="34" charset="0"/>
                <a:cs typeface="Arial" panose="020B0604020202020204" pitchFamily="34" charset="0"/>
              </a:rPr>
              <a:t>– In the first sentence ‘the woman’ is the subject (the woman is doing the</a:t>
            </a:r>
          </a:p>
          <a:p>
            <a:pPr algn="just"/>
            <a:r>
              <a:rPr lang="en-US" dirty="0">
                <a:latin typeface="Arial" panose="020B0604020202020204" pitchFamily="34" charset="0"/>
                <a:cs typeface="Arial" panose="020B0604020202020204" pitchFamily="34" charset="0"/>
              </a:rPr>
              <a:t>persuading) and the Greek form for ‘the woman-as-subject’ is ἡ </a:t>
            </a:r>
            <a:r>
              <a:rPr lang="en-US" dirty="0" err="1">
                <a:latin typeface="Arial" panose="020B0604020202020204" pitchFamily="34" charset="0"/>
                <a:cs typeface="Arial" panose="020B0604020202020204" pitchFamily="34" charset="0"/>
              </a:rPr>
              <a:t>γυνή</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54461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725584-D2AB-4AD0-E9D9-73990E3AB7F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C524B85D-B21D-D59B-92C4-0C29EEAE8B9B}"/>
              </a:ext>
            </a:extLst>
          </p:cNvPr>
          <p:cNvSpPr>
            <a:spLocks noGrp="1"/>
          </p:cNvSpPr>
          <p:nvPr>
            <p:ph idx="1"/>
          </p:nvPr>
        </p:nvSpPr>
        <p:spPr/>
        <p:txBody>
          <a:bodyPr>
            <a:normAutofit lnSpcReduction="10000"/>
          </a:bodyPr>
          <a:lstStyle/>
          <a:p>
            <a:pPr algn="just"/>
            <a:r>
              <a:rPr lang="en-US" b="1" dirty="0">
                <a:latin typeface="Arial" panose="020B0604020202020204" pitchFamily="34" charset="0"/>
                <a:cs typeface="Arial" panose="020B0604020202020204" pitchFamily="34" charset="0"/>
              </a:rPr>
              <a:t>Word shape and order</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In the second, she is the object (she is on the receiving end of the persuasion)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the Greek form for that is </a:t>
            </a:r>
            <a:r>
              <a:rPr lang="en-US" dirty="0" err="1">
                <a:latin typeface="Arial" panose="020B0604020202020204" pitchFamily="34" charset="0"/>
                <a:cs typeface="Arial" panose="020B0604020202020204" pitchFamily="34" charset="0"/>
              </a:rPr>
              <a:t>τὴν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γυν</a:t>
            </a:r>
            <a:r>
              <a:rPr lang="en-US" dirty="0">
                <a:latin typeface="Arial" panose="020B0604020202020204" pitchFamily="34" charset="0"/>
                <a:cs typeface="Arial" panose="020B0604020202020204" pitchFamily="34" charset="0"/>
              </a:rPr>
              <a:t>αῖκα.</a:t>
            </a:r>
          </a:p>
          <a:p>
            <a:pPr algn="just"/>
            <a:r>
              <a:rPr lang="en-US" dirty="0">
                <a:latin typeface="Arial" panose="020B0604020202020204" pitchFamily="34" charset="0"/>
                <a:cs typeface="Arial" panose="020B0604020202020204" pitchFamily="34" charset="0"/>
              </a:rPr>
              <a:t>– In the same way, ‘the man’ is the subject in the second sentence and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Greek form is ὁ </a:t>
            </a:r>
            <a:r>
              <a:rPr lang="en-US" dirty="0" err="1">
                <a:latin typeface="Arial" panose="020B0604020202020204" pitchFamily="34" charset="0"/>
                <a:cs typeface="Arial" panose="020B0604020202020204" pitchFamily="34" charset="0"/>
              </a:rPr>
              <a:t>ἄνθρω</a:t>
            </a:r>
            <a:r>
              <a:rPr lang="en-US" dirty="0">
                <a:latin typeface="Arial" panose="020B0604020202020204" pitchFamily="34" charset="0"/>
                <a:cs typeface="Arial" panose="020B0604020202020204" pitchFamily="34" charset="0"/>
              </a:rPr>
              <a:t>πος;</a:t>
            </a:r>
          </a:p>
          <a:p>
            <a:pPr algn="just"/>
            <a:r>
              <a:rPr lang="en-US" dirty="0">
                <a:latin typeface="Arial" panose="020B0604020202020204" pitchFamily="34" charset="0"/>
                <a:cs typeface="Arial" panose="020B0604020202020204" pitchFamily="34" charset="0"/>
              </a:rPr>
              <a:t>– but when he is the object in the first sentence, the Greek is </a:t>
            </a:r>
            <a:r>
              <a:rPr lang="en-US" dirty="0" err="1">
                <a:latin typeface="Arial" panose="020B0604020202020204" pitchFamily="34" charset="0"/>
                <a:cs typeface="Arial" panose="020B0604020202020204" pitchFamily="34" charset="0"/>
              </a:rPr>
              <a:t>τὸν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ἄνθρω</a:t>
            </a:r>
            <a:r>
              <a:rPr lang="en-US" dirty="0">
                <a:latin typeface="Arial" panose="020B0604020202020204" pitchFamily="34" charset="0"/>
                <a:cs typeface="Arial" panose="020B0604020202020204" pitchFamily="34" charset="0"/>
              </a:rPr>
              <a:t>πον.</a:t>
            </a:r>
          </a:p>
          <a:p>
            <a:pPr algn="just"/>
            <a:r>
              <a:rPr lang="en-US" dirty="0">
                <a:latin typeface="Arial" panose="020B0604020202020204" pitchFamily="34" charset="0"/>
                <a:cs typeface="Arial" panose="020B0604020202020204" pitchFamily="34" charset="0"/>
              </a:rPr>
              <a:t>– Notice also how the def. art. changes as well: it is ὁ (masculine) or ἡ (feminine)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 its noun is the subject, but </a:t>
            </a:r>
            <a:r>
              <a:rPr lang="en-US" dirty="0" err="1">
                <a:latin typeface="Arial" panose="020B0604020202020204" pitchFamily="34" charset="0"/>
                <a:cs typeface="Arial" panose="020B0604020202020204" pitchFamily="34" charset="0"/>
              </a:rPr>
              <a:t>τόν</a:t>
            </a:r>
            <a:r>
              <a:rPr lang="en-US" dirty="0">
                <a:latin typeface="Arial" panose="020B0604020202020204" pitchFamily="34" charset="0"/>
                <a:cs typeface="Arial" panose="020B0604020202020204" pitchFamily="34" charset="0"/>
              </a:rPr>
              <a:t> (masculine) or </a:t>
            </a:r>
            <a:r>
              <a:rPr lang="en-US" dirty="0" err="1">
                <a:latin typeface="Arial" panose="020B0604020202020204" pitchFamily="34" charset="0"/>
                <a:cs typeface="Arial" panose="020B0604020202020204" pitchFamily="34" charset="0"/>
              </a:rPr>
              <a:t>τήν</a:t>
            </a:r>
            <a:r>
              <a:rPr lang="en-US" dirty="0">
                <a:latin typeface="Arial" panose="020B0604020202020204" pitchFamily="34" charset="0"/>
                <a:cs typeface="Arial" panose="020B0604020202020204" pitchFamily="34" charset="0"/>
              </a:rPr>
              <a:t> (feminine)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 its noun is the object.</a:t>
            </a:r>
          </a:p>
          <a:p>
            <a:endParaRPr lang="el-GR" dirty="0"/>
          </a:p>
        </p:txBody>
      </p:sp>
    </p:spTree>
    <p:extLst>
      <p:ext uri="{BB962C8B-B14F-4D97-AF65-F5344CB8AC3E}">
        <p14:creationId xmlns:p14="http://schemas.microsoft.com/office/powerpoint/2010/main" val="492669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3D29B2-D191-C95E-432A-3CFB63C325E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Greek Grammar and Syntax</a:t>
            </a:r>
            <a:endParaRPr lang="el-GR" dirty="0"/>
          </a:p>
        </p:txBody>
      </p:sp>
      <p:sp>
        <p:nvSpPr>
          <p:cNvPr id="3" name="Θέση περιεχομένου 2">
            <a:extLst>
              <a:ext uri="{FF2B5EF4-FFF2-40B4-BE49-F238E27FC236}">
                <a16:creationId xmlns:a16="http://schemas.microsoft.com/office/drawing/2014/main" id="{2AACA8E8-B26A-3995-DC88-EE8333BC8794}"/>
              </a:ext>
            </a:extLst>
          </p:cNvPr>
          <p:cNvSpPr>
            <a:spLocks noGrp="1"/>
          </p:cNvSpPr>
          <p:nvPr>
            <p:ph idx="1"/>
          </p:nvPr>
        </p:nvSpPr>
        <p:spPr/>
        <p:txBody>
          <a:bodyPr>
            <a:normAutofit fontScale="62500" lnSpcReduction="20000"/>
          </a:bodyPr>
          <a:lstStyle/>
          <a:p>
            <a:r>
              <a:rPr lang="en-US" b="1" dirty="0"/>
              <a:t>Case</a:t>
            </a:r>
          </a:p>
          <a:p>
            <a:r>
              <a:rPr lang="en-US" dirty="0">
                <a:latin typeface="Arial" panose="020B0604020202020204" pitchFamily="34" charset="0"/>
                <a:cs typeface="Arial" panose="020B0604020202020204" pitchFamily="34" charset="0"/>
              </a:rPr>
              <a:t>The grammatical term for these different word shapes is CASE. Nouns in Greek have a different shape, a different CASE, according to whether they are subject or object in a sentence.</a:t>
            </a:r>
          </a:p>
          <a:p>
            <a:r>
              <a:rPr lang="en-US" dirty="0">
                <a:latin typeface="Arial" panose="020B0604020202020204" pitchFamily="34" charset="0"/>
                <a:cs typeface="Arial" panose="020B0604020202020204" pitchFamily="34" charset="0"/>
              </a:rPr>
              <a:t>We have already met several examples of different cases in Greek:</a:t>
            </a:r>
          </a:p>
          <a:p>
            <a:r>
              <a:rPr lang="en-US" dirty="0">
                <a:latin typeface="Arial" panose="020B0604020202020204" pitchFamily="34" charset="0"/>
                <a:cs typeface="Arial" panose="020B0604020202020204" pitchFamily="34" charset="0"/>
              </a:rPr>
              <a:t>ἡ </a:t>
            </a:r>
            <a:r>
              <a:rPr lang="en-US" dirty="0" err="1">
                <a:latin typeface="Arial" panose="020B0604020202020204" pitchFamily="34" charset="0"/>
                <a:cs typeface="Arial" panose="020B0604020202020204" pitchFamily="34" charset="0"/>
              </a:rPr>
              <a:t>γυνὴ</a:t>
            </a:r>
            <a:r>
              <a:rPr lang="en-US" dirty="0">
                <a:latin typeface="Arial" panose="020B0604020202020204" pitchFamily="34" charset="0"/>
                <a:cs typeface="Arial" panose="020B0604020202020204" pitchFamily="34" charset="0"/>
              </a:rPr>
              <a:t> π</a:t>
            </a:r>
            <a:r>
              <a:rPr lang="en-US" dirty="0" err="1">
                <a:latin typeface="Arial" panose="020B0604020202020204" pitchFamily="34" charset="0"/>
                <a:cs typeface="Arial" panose="020B0604020202020204" pitchFamily="34" charset="0"/>
              </a:rPr>
              <a:t>είθει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τὸν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ἄνθρω</a:t>
            </a:r>
            <a:r>
              <a:rPr lang="en-US" dirty="0">
                <a:latin typeface="Arial" panose="020B0604020202020204" pitchFamily="34" charset="0"/>
                <a:cs typeface="Arial" panose="020B0604020202020204" pitchFamily="34" charset="0"/>
              </a:rPr>
              <a:t>πον.</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woman (subject) persuades the man (object).’</a:t>
            </a:r>
          </a:p>
          <a:p>
            <a:r>
              <a:rPr lang="en-US" dirty="0" err="1">
                <a:latin typeface="Arial" panose="020B0604020202020204" pitchFamily="34" charset="0"/>
                <a:cs typeface="Arial" panose="020B0604020202020204" pitchFamily="34" charset="0"/>
              </a:rPr>
              <a:t>τὴν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γυν</a:t>
            </a:r>
            <a:r>
              <a:rPr lang="en-US" dirty="0">
                <a:latin typeface="Arial" panose="020B0604020202020204" pitchFamily="34" charset="0"/>
                <a:cs typeface="Arial" panose="020B0604020202020204" pitchFamily="34" charset="0"/>
              </a:rPr>
              <a:t>αῖκα πείθει ὁ ἄνθρωπος</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woman (object) persuades the man (subject).’</a:t>
            </a:r>
          </a:p>
          <a:p>
            <a:r>
              <a:rPr lang="en-US" dirty="0">
                <a:latin typeface="Arial" panose="020B0604020202020204" pitchFamily="34" charset="0"/>
                <a:cs typeface="Arial" panose="020B0604020202020204" pitchFamily="34" charset="0"/>
              </a:rPr>
              <a:t>The cases in Greek have different names:</a:t>
            </a:r>
          </a:p>
          <a:p>
            <a:r>
              <a:rPr lang="en-US" dirty="0">
                <a:latin typeface="Arial" panose="020B0604020202020204" pitchFamily="34" charset="0"/>
                <a:cs typeface="Arial" panose="020B0604020202020204" pitchFamily="34" charset="0"/>
              </a:rPr>
              <a:t>The case of the subject is the NOMINATIVE case.</a:t>
            </a:r>
          </a:p>
          <a:p>
            <a:r>
              <a:rPr lang="en-US" dirty="0">
                <a:latin typeface="Arial" panose="020B0604020202020204" pitchFamily="34" charset="0"/>
                <a:cs typeface="Arial" panose="020B0604020202020204" pitchFamily="34" charset="0"/>
              </a:rPr>
              <a:t>The case of the object is the ACCUSATIVE case.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828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5C9163-DE5C-56AE-7D1A-7B2008DA995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Digital Tools</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63D1F108-D9BA-2EBD-17DA-1A67530B8F34}"/>
              </a:ext>
            </a:extLst>
          </p:cNvPr>
          <p:cNvSpPr>
            <a:spLocks noGrp="1"/>
          </p:cNvSpPr>
          <p:nvPr>
            <p:ph idx="1"/>
          </p:nvPr>
        </p:nvSpPr>
        <p:spPr/>
        <p:txBody>
          <a:bodyPr>
            <a:normAutofit/>
          </a:bodyPr>
          <a:lstStyle/>
          <a:p>
            <a:pPr algn="just"/>
            <a:r>
              <a:rPr lang="en-GB" dirty="0">
                <a:latin typeface="Arial" panose="020B0604020202020204" pitchFamily="34" charset="0"/>
                <a:cs typeface="Arial" panose="020B0604020202020204" pitchFamily="34" charset="0"/>
              </a:rPr>
              <a:t>1.	Perseus Digital Library: https://www.perseus.tufts.edu/hopper</a:t>
            </a:r>
          </a:p>
          <a:p>
            <a:pPr algn="just"/>
            <a:r>
              <a:rPr lang="en-GB" dirty="0">
                <a:latin typeface="Arial" panose="020B0604020202020204" pitchFamily="34" charset="0"/>
                <a:cs typeface="Arial" panose="020B0604020202020204" pitchFamily="34" charset="0"/>
              </a:rPr>
              <a:t>2.	Stanford </a:t>
            </a:r>
            <a:r>
              <a:rPr lang="en-GB" dirty="0" err="1">
                <a:latin typeface="Arial" panose="020B0604020202020204" pitchFamily="34" charset="0"/>
                <a:cs typeface="Arial" panose="020B0604020202020204" pitchFamily="34" charset="0"/>
              </a:rPr>
              <a:t>Encyclopedia</a:t>
            </a:r>
            <a:r>
              <a:rPr lang="en-GB" dirty="0">
                <a:latin typeface="Arial" panose="020B0604020202020204" pitchFamily="34" charset="0"/>
                <a:cs typeface="Arial" panose="020B0604020202020204" pitchFamily="34" charset="0"/>
              </a:rPr>
              <a:t> of Philosophy: https://plato.stanford.edu/ </a:t>
            </a:r>
          </a:p>
          <a:p>
            <a:pPr algn="just"/>
            <a:r>
              <a:rPr lang="en-GB" dirty="0">
                <a:latin typeface="Arial" panose="020B0604020202020204" pitchFamily="34" charset="0"/>
                <a:cs typeface="Arial" panose="020B0604020202020204" pitchFamily="34" charset="0"/>
              </a:rPr>
              <a:t>3.	Internet </a:t>
            </a:r>
            <a:r>
              <a:rPr lang="en-GB" dirty="0" err="1">
                <a:latin typeface="Arial" panose="020B0604020202020204" pitchFamily="34" charset="0"/>
                <a:cs typeface="Arial" panose="020B0604020202020204" pitchFamily="34" charset="0"/>
              </a:rPr>
              <a:t>Encyclopedia</a:t>
            </a:r>
            <a:r>
              <a:rPr lang="en-GB" dirty="0">
                <a:latin typeface="Arial" panose="020B0604020202020204" pitchFamily="34" charset="0"/>
                <a:cs typeface="Arial" panose="020B0604020202020204" pitchFamily="34" charset="0"/>
              </a:rPr>
              <a:t> of Philosophy:  https://iep.utm.edu/ </a:t>
            </a:r>
          </a:p>
          <a:p>
            <a:pPr algn="just"/>
            <a:r>
              <a:rPr lang="en-GB" dirty="0">
                <a:latin typeface="Arial" panose="020B0604020202020204" pitchFamily="34" charset="0"/>
                <a:cs typeface="Arial" panose="020B0604020202020204" pitchFamily="34" charset="0"/>
              </a:rPr>
              <a:t>4.	JSTOR: https://www.jstor.org</a:t>
            </a:r>
          </a:p>
          <a:p>
            <a:pPr algn="just"/>
            <a:r>
              <a:rPr lang="en-GB" dirty="0">
                <a:latin typeface="Arial" panose="020B0604020202020204" pitchFamily="34" charset="0"/>
                <a:cs typeface="Arial" panose="020B0604020202020204" pitchFamily="34" charset="0"/>
              </a:rPr>
              <a:t>5.	Project Muse: https://muse.jhu.edu/</a:t>
            </a:r>
          </a:p>
          <a:p>
            <a:pPr algn="just"/>
            <a:r>
              <a:rPr lang="en-GB" dirty="0">
                <a:latin typeface="Arial" panose="020B0604020202020204" pitchFamily="34" charset="0"/>
                <a:cs typeface="Arial" panose="020B0604020202020204" pitchFamily="34" charset="0"/>
              </a:rPr>
              <a:t>6.	Thesaurus Linguae </a:t>
            </a:r>
            <a:r>
              <a:rPr lang="en-GB" dirty="0" err="1">
                <a:latin typeface="Arial" panose="020B0604020202020204" pitchFamily="34" charset="0"/>
                <a:cs typeface="Arial" panose="020B0604020202020204" pitchFamily="34" charset="0"/>
              </a:rPr>
              <a:t>Graecae</a:t>
            </a:r>
            <a:r>
              <a:rPr lang="en-GB" dirty="0">
                <a:latin typeface="Arial" panose="020B0604020202020204" pitchFamily="34" charset="0"/>
                <a:cs typeface="Arial" panose="020B0604020202020204" pitchFamily="34" charset="0"/>
              </a:rPr>
              <a:t>: https://stephanus.tlg.uci.edu/</a:t>
            </a:r>
          </a:p>
          <a:p>
            <a:pPr algn="just"/>
            <a:r>
              <a:rPr lang="en-GB" dirty="0">
                <a:latin typeface="Arial" panose="020B0604020202020204" pitchFamily="34" charset="0"/>
                <a:cs typeface="Arial" panose="020B0604020202020204" pitchFamily="34" charset="0"/>
              </a:rPr>
              <a:t>7.	Oxford Bibliographies: https://www.oxfordbibliographies.com/</a:t>
            </a:r>
          </a:p>
          <a:p>
            <a:endParaRPr lang="el-GR" dirty="0"/>
          </a:p>
        </p:txBody>
      </p:sp>
    </p:spTree>
    <p:extLst>
      <p:ext uri="{BB962C8B-B14F-4D97-AF65-F5344CB8AC3E}">
        <p14:creationId xmlns:p14="http://schemas.microsoft.com/office/powerpoint/2010/main" val="3839318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C98135-BE56-20C4-75C3-1861EBBB1F3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Digital Tools</a:t>
            </a:r>
            <a:endParaRPr lang="el-GR" dirty="0"/>
          </a:p>
        </p:txBody>
      </p:sp>
      <p:sp>
        <p:nvSpPr>
          <p:cNvPr id="3" name="Θέση περιεχομένου 2">
            <a:extLst>
              <a:ext uri="{FF2B5EF4-FFF2-40B4-BE49-F238E27FC236}">
                <a16:creationId xmlns:a16="http://schemas.microsoft.com/office/drawing/2014/main" id="{1654D4EA-9D36-8FCC-1A3D-8F31BF39A39E}"/>
              </a:ext>
            </a:extLst>
          </p:cNvPr>
          <p:cNvSpPr>
            <a:spLocks noGrp="1"/>
          </p:cNvSpPr>
          <p:nvPr>
            <p:ph idx="1"/>
          </p:nvPr>
        </p:nvSpPr>
        <p:spPr/>
        <p:txBody>
          <a:bodyPr>
            <a:normAutofit lnSpcReduction="10000"/>
          </a:bodyPr>
          <a:lstStyle/>
          <a:p>
            <a:pPr algn="just"/>
            <a:r>
              <a:rPr lang="en-GB" dirty="0">
                <a:latin typeface="Arial" panose="020B0604020202020204" pitchFamily="34" charset="0"/>
                <a:cs typeface="Arial" panose="020B0604020202020204" pitchFamily="34" charset="0"/>
              </a:rPr>
              <a:t>8.	Liddell and Scott, Greek-English Lexicon (Perseus Digital Library): https://www.perseus.tufts.edu/hopper/text?doc=Perseus:text:1999.04.0057</a:t>
            </a:r>
          </a:p>
          <a:p>
            <a:pPr algn="just"/>
            <a:r>
              <a:rPr lang="en-GB" dirty="0">
                <a:latin typeface="Arial" panose="020B0604020202020204" pitchFamily="34" charset="0"/>
                <a:cs typeface="Arial" panose="020B0604020202020204" pitchFamily="34" charset="0"/>
              </a:rPr>
              <a:t>9.	A Platonic Lexicon (</a:t>
            </a:r>
            <a:r>
              <a:rPr lang="en-GB" dirty="0" err="1">
                <a:latin typeface="Arial" panose="020B0604020202020204" pitchFamily="34" charset="0"/>
                <a:cs typeface="Arial" panose="020B0604020202020204" pitchFamily="34" charset="0"/>
              </a:rPr>
              <a:t>Lexeis</a:t>
            </a:r>
            <a:r>
              <a:rPr lang="en-GB" dirty="0">
                <a:latin typeface="Arial" panose="020B0604020202020204" pitchFamily="34" charset="0"/>
                <a:cs typeface="Arial" panose="020B0604020202020204" pitchFamily="34" charset="0"/>
              </a:rPr>
              <a:t>): https://lexeis.org/plato/#/</a:t>
            </a:r>
          </a:p>
          <a:p>
            <a:pPr algn="just"/>
            <a:r>
              <a:rPr lang="en-GB" dirty="0">
                <a:latin typeface="Arial" panose="020B0604020202020204" pitchFamily="34" charset="0"/>
                <a:cs typeface="Arial" panose="020B0604020202020204" pitchFamily="34" charset="0"/>
              </a:rPr>
              <a:t>10.	Ancient Greek Language on the Web: A Critical Survey of Websites: http://greekgrammar.wikidot.com/</a:t>
            </a:r>
          </a:p>
          <a:p>
            <a:pPr algn="just"/>
            <a:r>
              <a:rPr lang="en-GB" dirty="0">
                <a:latin typeface="Arial" panose="020B0604020202020204" pitchFamily="34" charset="0"/>
                <a:cs typeface="Arial" panose="020B0604020202020204" pitchFamily="34" charset="0"/>
              </a:rPr>
              <a:t>11.	Bonifazi, </a:t>
            </a:r>
            <a:r>
              <a:rPr lang="en-GB" dirty="0" err="1">
                <a:latin typeface="Arial" panose="020B0604020202020204" pitchFamily="34" charset="0"/>
                <a:cs typeface="Arial" panose="020B0604020202020204" pitchFamily="34" charset="0"/>
              </a:rPr>
              <a:t>Drummen</a:t>
            </a:r>
            <a:r>
              <a:rPr lang="en-GB" dirty="0">
                <a:latin typeface="Arial" panose="020B0604020202020204" pitchFamily="34" charset="0"/>
                <a:cs typeface="Arial" panose="020B0604020202020204" pitchFamily="34" charset="0"/>
              </a:rPr>
              <a:t> and de </a:t>
            </a:r>
            <a:r>
              <a:rPr lang="en-GB" dirty="0" err="1">
                <a:latin typeface="Arial" panose="020B0604020202020204" pitchFamily="34" charset="0"/>
                <a:cs typeface="Arial" panose="020B0604020202020204" pitchFamily="34" charset="0"/>
              </a:rPr>
              <a:t>Kreij</a:t>
            </a:r>
            <a:r>
              <a:rPr lang="en-GB" dirty="0">
                <a:latin typeface="Arial" panose="020B0604020202020204" pitchFamily="34" charset="0"/>
                <a:cs typeface="Arial" panose="020B0604020202020204" pitchFamily="34" charset="0"/>
              </a:rPr>
              <a:t>, Particles in Ancient Greek Discourse: https://chs.harvard.edu/book/bonifazi-drummen-de-kreij-eds-particles-in-ancient-greek-discourse/</a:t>
            </a:r>
          </a:p>
          <a:p>
            <a:endParaRPr lang="el-GR" dirty="0"/>
          </a:p>
        </p:txBody>
      </p:sp>
    </p:spTree>
    <p:extLst>
      <p:ext uri="{BB962C8B-B14F-4D97-AF65-F5344CB8AC3E}">
        <p14:creationId xmlns:p14="http://schemas.microsoft.com/office/powerpoint/2010/main" val="1885825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9D0A86-7B9E-BA17-31EB-887A90C24E1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Digital Tools</a:t>
            </a:r>
            <a:endParaRPr lang="el-GR" dirty="0"/>
          </a:p>
        </p:txBody>
      </p:sp>
      <p:sp>
        <p:nvSpPr>
          <p:cNvPr id="3" name="Θέση περιεχομένου 2">
            <a:extLst>
              <a:ext uri="{FF2B5EF4-FFF2-40B4-BE49-F238E27FC236}">
                <a16:creationId xmlns:a16="http://schemas.microsoft.com/office/drawing/2014/main" id="{0B1362C3-C2EE-34CB-357E-6BF1BB67C6AE}"/>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12.	Greek Core Vocabulary (Dickinson College): https://dcc.dickinson.edu/greek-core-list</a:t>
            </a:r>
          </a:p>
          <a:p>
            <a:pPr algn="just"/>
            <a:r>
              <a:rPr lang="en-US" dirty="0">
                <a:latin typeface="Arial" panose="020B0604020202020204" pitchFamily="34" charset="0"/>
                <a:cs typeface="Arial" panose="020B0604020202020204" pitchFamily="34" charset="0"/>
              </a:rPr>
              <a:t>13.	Ancient Greek Tutorials @ AtticGreek.org: http://atticgreek.org/</a:t>
            </a:r>
          </a:p>
          <a:p>
            <a:pPr algn="just"/>
            <a:r>
              <a:rPr lang="en-US" dirty="0">
                <a:latin typeface="Arial" panose="020B0604020202020204" pitchFamily="34" charset="0"/>
                <a:cs typeface="Arial" panose="020B0604020202020204" pitchFamily="34" charset="0"/>
              </a:rPr>
              <a:t>14.	Society for the Oral Reading of Greek and Latin Literature (SORGLL): https://rhapsodoi.org/</a:t>
            </a:r>
          </a:p>
          <a:p>
            <a:pPr algn="just"/>
            <a:r>
              <a:rPr lang="en-US" dirty="0">
                <a:latin typeface="Arial" panose="020B0604020202020204" pitchFamily="34" charset="0"/>
                <a:cs typeface="Arial" panose="020B0604020202020204" pitchFamily="34" charset="0"/>
              </a:rPr>
              <a:t>15.	Some Greek Philosophical Terms: https://academic.mu.edu/taylorr/Ancient_Philosophy_Spring_2016/Greek_terms.html </a:t>
            </a:r>
          </a:p>
          <a:p>
            <a:pPr algn="just"/>
            <a:r>
              <a:rPr lang="en-US" dirty="0">
                <a:latin typeface="Arial" panose="020B0604020202020204" pitchFamily="34" charset="0"/>
                <a:cs typeface="Arial" panose="020B0604020202020204" pitchFamily="34" charset="0"/>
              </a:rPr>
              <a:t>16.	</a:t>
            </a:r>
            <a:r>
              <a:rPr lang="en-US" dirty="0" err="1">
                <a:latin typeface="Arial" panose="020B0604020202020204" pitchFamily="34" charset="0"/>
                <a:cs typeface="Arial" panose="020B0604020202020204" pitchFamily="34" charset="0"/>
              </a:rPr>
              <a:t>Loebolus</a:t>
            </a:r>
            <a:r>
              <a:rPr lang="en-US" dirty="0">
                <a:latin typeface="Arial" panose="020B0604020202020204" pitchFamily="34" charset="0"/>
                <a:cs typeface="Arial" panose="020B0604020202020204" pitchFamily="34" charset="0"/>
              </a:rPr>
              <a:t>: https://ryanfb.xyz/loebolus/</a:t>
            </a:r>
          </a:p>
          <a:p>
            <a:endParaRPr lang="el-GR" dirty="0"/>
          </a:p>
        </p:txBody>
      </p:sp>
    </p:spTree>
    <p:extLst>
      <p:ext uri="{BB962C8B-B14F-4D97-AF65-F5344CB8AC3E}">
        <p14:creationId xmlns:p14="http://schemas.microsoft.com/office/powerpoint/2010/main" val="2812202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C69418-FD1B-2E8C-B5EC-C2FDF556791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Basic Bibliography</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1564BBD1-B249-9A67-DB6F-8DF1D29E2ED7}"/>
              </a:ext>
            </a:extLst>
          </p:cNvPr>
          <p:cNvSpPr>
            <a:spLocks noGrp="1"/>
          </p:cNvSpPr>
          <p:nvPr>
            <p:ph idx="1"/>
          </p:nvPr>
        </p:nvSpPr>
        <p:spPr/>
        <p:txBody>
          <a:bodyPr>
            <a:normAutofit fontScale="70000" lnSpcReduction="20000"/>
          </a:bodyPr>
          <a:lstStyle/>
          <a:p>
            <a:pPr algn="just"/>
            <a:r>
              <a:rPr lang="en-GB" dirty="0">
                <a:latin typeface="Arial" panose="020B0604020202020204" pitchFamily="34" charset="0"/>
                <a:cs typeface="Arial" panose="020B0604020202020204" pitchFamily="34" charset="0"/>
              </a:rPr>
              <a:t>Blanshard, B. 1967. </a:t>
            </a:r>
            <a:r>
              <a:rPr lang="en-GB" i="1" dirty="0">
                <a:latin typeface="Arial" panose="020B0604020202020204" pitchFamily="34" charset="0"/>
                <a:cs typeface="Arial" panose="020B0604020202020204" pitchFamily="34" charset="0"/>
              </a:rPr>
              <a:t>On Philosophical Style</a:t>
            </a:r>
            <a:r>
              <a:rPr lang="en-GB" dirty="0">
                <a:latin typeface="Arial" panose="020B0604020202020204" pitchFamily="34" charset="0"/>
                <a:cs typeface="Arial" panose="020B0604020202020204" pitchFamily="34" charset="0"/>
              </a:rPr>
              <a:t>. Manchester: Manchester University </a:t>
            </a:r>
          </a:p>
          <a:p>
            <a:pPr algn="just"/>
            <a:r>
              <a:rPr lang="en-GB" dirty="0">
                <a:latin typeface="Arial" panose="020B0604020202020204" pitchFamily="34" charset="0"/>
                <a:cs typeface="Arial" panose="020B0604020202020204" pitchFamily="34" charset="0"/>
              </a:rPr>
              <a:t>Press.</a:t>
            </a:r>
          </a:p>
          <a:p>
            <a:pPr algn="just"/>
            <a:r>
              <a:rPr lang="en-GB" dirty="0" err="1">
                <a:latin typeface="Arial" panose="020B0604020202020204" pitchFamily="34" charset="0"/>
                <a:cs typeface="Arial" panose="020B0604020202020204" pitchFamily="34" charset="0"/>
              </a:rPr>
              <a:t>Biguenet</a:t>
            </a:r>
            <a:r>
              <a:rPr lang="en-GB" dirty="0">
                <a:latin typeface="Arial" panose="020B0604020202020204" pitchFamily="34" charset="0"/>
                <a:cs typeface="Arial" panose="020B0604020202020204" pitchFamily="34" charset="0"/>
              </a:rPr>
              <a:t>, J, &amp; Schulte, R. (eds.). 1992. </a:t>
            </a:r>
            <a:r>
              <a:rPr lang="en-GB" i="1" dirty="0">
                <a:latin typeface="Arial" panose="020B0604020202020204" pitchFamily="34" charset="0"/>
                <a:cs typeface="Arial" panose="020B0604020202020204" pitchFamily="34" charset="0"/>
              </a:rPr>
              <a:t>Theories of Translation. An Anthology of Essays from Dryden to Derrida</a:t>
            </a:r>
            <a:r>
              <a:rPr lang="en-GB" dirty="0">
                <a:latin typeface="Arial" panose="020B0604020202020204" pitchFamily="34" charset="0"/>
                <a:cs typeface="Arial" panose="020B0604020202020204" pitchFamily="34" charset="0"/>
              </a:rPr>
              <a:t>. Chicago: University of Chicago Press.</a:t>
            </a:r>
          </a:p>
          <a:p>
            <a:pPr algn="just"/>
            <a:r>
              <a:rPr lang="en-GB" dirty="0">
                <a:latin typeface="Arial" panose="020B0604020202020204" pitchFamily="34" charset="0"/>
                <a:cs typeface="Arial" panose="020B0604020202020204" pitchFamily="34" charset="0"/>
              </a:rPr>
              <a:t>Brickhouse, T. S. &amp; Smith, N. 1989. </a:t>
            </a:r>
            <a:r>
              <a:rPr lang="en-GB" i="1" dirty="0">
                <a:latin typeface="Arial" panose="020B0604020202020204" pitchFamily="34" charset="0"/>
                <a:cs typeface="Arial" panose="020B0604020202020204" pitchFamily="34" charset="0"/>
              </a:rPr>
              <a:t>Socrates on Trial</a:t>
            </a:r>
            <a:r>
              <a:rPr lang="en-GB" dirty="0">
                <a:latin typeface="Arial" panose="020B0604020202020204" pitchFamily="34" charset="0"/>
                <a:cs typeface="Arial" panose="020B0604020202020204" pitchFamily="34" charset="0"/>
              </a:rPr>
              <a:t>. Princeton, NJ: Princeton Univ. Press.</a:t>
            </a:r>
          </a:p>
          <a:p>
            <a:pPr algn="just"/>
            <a:r>
              <a:rPr lang="en-GB" dirty="0">
                <a:latin typeface="Arial" panose="020B0604020202020204" pitchFamily="34" charset="0"/>
                <a:cs typeface="Arial" panose="020B0604020202020204" pitchFamily="34" charset="0"/>
              </a:rPr>
              <a:t>Burnett, J. 1905. </a:t>
            </a:r>
            <a:r>
              <a:rPr lang="en-GB" i="1" dirty="0">
                <a:latin typeface="Arial" panose="020B0604020202020204" pitchFamily="34" charset="0"/>
                <a:cs typeface="Arial" panose="020B0604020202020204" pitchFamily="34" charset="0"/>
              </a:rPr>
              <a:t>Plato: Euthyphro; Apology of Socrates; and Crito</a:t>
            </a:r>
            <a:r>
              <a:rPr lang="en-GB" dirty="0">
                <a:latin typeface="Arial" panose="020B0604020202020204" pitchFamily="34" charset="0"/>
                <a:cs typeface="Arial" panose="020B0604020202020204" pitchFamily="34" charset="0"/>
              </a:rPr>
              <a:t>. Oxford: Clarendon Press. </a:t>
            </a:r>
          </a:p>
          <a:p>
            <a:pPr algn="just"/>
            <a:r>
              <a:rPr lang="en-GB" dirty="0">
                <a:latin typeface="Arial" panose="020B0604020202020204" pitchFamily="34" charset="0"/>
                <a:cs typeface="Arial" panose="020B0604020202020204" pitchFamily="34" charset="0"/>
              </a:rPr>
              <a:t>Fowler, H. N. 1914. </a:t>
            </a:r>
            <a:r>
              <a:rPr lang="en-GB" i="1" dirty="0">
                <a:latin typeface="Arial" panose="020B0604020202020204" pitchFamily="34" charset="0"/>
                <a:cs typeface="Arial" panose="020B0604020202020204" pitchFamily="34" charset="0"/>
              </a:rPr>
              <a:t>Plato: Euthyphro, Apology, Crito, Phaedo, Phaedrus, Greek with translation by Harold North Fowler</a:t>
            </a:r>
            <a:r>
              <a:rPr lang="en-GB" dirty="0">
                <a:latin typeface="Arial" panose="020B0604020202020204" pitchFamily="34" charset="0"/>
                <a:cs typeface="Arial" panose="020B0604020202020204" pitchFamily="34" charset="0"/>
              </a:rPr>
              <a:t>. Cambridge, MA: Harvard Univ. Press.</a:t>
            </a:r>
          </a:p>
          <a:p>
            <a:pPr algn="just"/>
            <a:r>
              <a:rPr lang="en-GB" dirty="0">
                <a:latin typeface="Arial" panose="020B0604020202020204" pitchFamily="34" charset="0"/>
                <a:cs typeface="Arial" panose="020B0604020202020204" pitchFamily="34" charset="0"/>
              </a:rPr>
              <a:t>Helm, J. J. 2003. </a:t>
            </a:r>
            <a:r>
              <a:rPr lang="en-GB" i="1" dirty="0">
                <a:latin typeface="Arial" panose="020B0604020202020204" pitchFamily="34" charset="0"/>
                <a:cs typeface="Arial" panose="020B0604020202020204" pitchFamily="34" charset="0"/>
              </a:rPr>
              <a:t>Plato, Apology, Text, Grammatical Commentary, Vocabulary, Revised Edition</a:t>
            </a:r>
            <a:r>
              <a:rPr lang="en-GB" dirty="0">
                <a:latin typeface="Arial" panose="020B0604020202020204" pitchFamily="34" charset="0"/>
                <a:cs typeface="Arial" panose="020B0604020202020204" pitchFamily="34" charset="0"/>
              </a:rPr>
              <a:t>. Wauconda, IL: </a:t>
            </a:r>
            <a:r>
              <a:rPr lang="en-GB" dirty="0" err="1">
                <a:latin typeface="Arial" panose="020B0604020202020204" pitchFamily="34" charset="0"/>
                <a:cs typeface="Arial" panose="020B0604020202020204" pitchFamily="34" charset="0"/>
              </a:rPr>
              <a:t>Bolchazy</a:t>
            </a:r>
            <a:r>
              <a:rPr lang="en-GB" dirty="0">
                <a:latin typeface="Arial" panose="020B0604020202020204" pitchFamily="34" charset="0"/>
                <a:cs typeface="Arial" panose="020B0604020202020204" pitchFamily="34" charset="0"/>
              </a:rPr>
              <a:t>-Carducci Publishers.</a:t>
            </a:r>
          </a:p>
          <a:p>
            <a:pPr algn="just"/>
            <a:r>
              <a:rPr lang="en-GB" dirty="0">
                <a:latin typeface="Arial" panose="020B0604020202020204" pitchFamily="34" charset="0"/>
                <a:cs typeface="Arial" panose="020B0604020202020204" pitchFamily="34" charset="0"/>
              </a:rPr>
              <a:t>Lengauer, W. 2013. ‘‘</a:t>
            </a:r>
            <a:r>
              <a:rPr lang="en-GB" dirty="0" err="1">
                <a:latin typeface="Arial" panose="020B0604020202020204" pitchFamily="34" charset="0"/>
                <a:cs typeface="Arial" panose="020B0604020202020204" pitchFamily="34" charset="0"/>
              </a:rPr>
              <a:t>Traduttore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Traditore</a:t>
            </a:r>
            <a:r>
              <a:rPr lang="en-GB" dirty="0">
                <a:latin typeface="Arial" panose="020B0604020202020204" pitchFamily="34" charset="0"/>
                <a:cs typeface="Arial" panose="020B0604020202020204" pitchFamily="34" charset="0"/>
              </a:rPr>
              <a:t>: Is it Possible to Translate Ancient Greek Texts?’’, </a:t>
            </a:r>
            <a:r>
              <a:rPr lang="en-GB" i="1" dirty="0" err="1">
                <a:latin typeface="Arial" panose="020B0604020202020204" pitchFamily="34" charset="0"/>
                <a:cs typeface="Arial" panose="020B0604020202020204" pitchFamily="34" charset="0"/>
              </a:rPr>
              <a:t>Przekładaniec</a:t>
            </a:r>
            <a:r>
              <a:rPr lang="en-GB" i="1" dirty="0">
                <a:latin typeface="Arial" panose="020B0604020202020204" pitchFamily="34" charset="0"/>
                <a:cs typeface="Arial" panose="020B0604020202020204" pitchFamily="34" charset="0"/>
              </a:rPr>
              <a:t>. A Journal of Literary Translation </a:t>
            </a:r>
            <a:r>
              <a:rPr lang="en-GB" dirty="0">
                <a:latin typeface="Arial" panose="020B0604020202020204" pitchFamily="34" charset="0"/>
                <a:cs typeface="Arial" panose="020B0604020202020204" pitchFamily="34" charset="0"/>
              </a:rPr>
              <a:t>(2013) 15–27.</a:t>
            </a:r>
          </a:p>
          <a:p>
            <a:pPr algn="just"/>
            <a:r>
              <a:rPr lang="en-GB" dirty="0">
                <a:latin typeface="Arial" panose="020B0604020202020204" pitchFamily="34" charset="0"/>
                <a:cs typeface="Arial" panose="020B0604020202020204" pitchFamily="34" charset="0"/>
              </a:rPr>
              <a:t>Nails, D. 2006. ‘‘The Trial and Death of Socrates’’, in S. </a:t>
            </a:r>
            <a:r>
              <a:rPr lang="en-GB" dirty="0" err="1">
                <a:latin typeface="Arial" panose="020B0604020202020204" pitchFamily="34" charset="0"/>
                <a:cs typeface="Arial" panose="020B0604020202020204" pitchFamily="34" charset="0"/>
              </a:rPr>
              <a:t>Ahbel</a:t>
            </a:r>
            <a:r>
              <a:rPr lang="en-GB" dirty="0">
                <a:latin typeface="Arial" panose="020B0604020202020204" pitchFamily="34" charset="0"/>
                <a:cs typeface="Arial" panose="020B0604020202020204" pitchFamily="34" charset="0"/>
              </a:rPr>
              <a:t>-Rappe &amp; R. </a:t>
            </a:r>
            <a:r>
              <a:rPr lang="en-GB" dirty="0" err="1">
                <a:latin typeface="Arial" panose="020B0604020202020204" pitchFamily="34" charset="0"/>
                <a:cs typeface="Arial" panose="020B0604020202020204" pitchFamily="34" charset="0"/>
              </a:rPr>
              <a:t>Kamtekar</a:t>
            </a:r>
            <a:r>
              <a:rPr lang="en-GB" dirty="0">
                <a:latin typeface="Arial" panose="020B0604020202020204" pitchFamily="34" charset="0"/>
                <a:cs typeface="Arial" panose="020B0604020202020204" pitchFamily="34" charset="0"/>
              </a:rPr>
              <a:t> (eds.), </a:t>
            </a:r>
            <a:r>
              <a:rPr lang="en-GB" i="1" dirty="0">
                <a:latin typeface="Arial" panose="020B0604020202020204" pitchFamily="34" charset="0"/>
                <a:cs typeface="Arial" panose="020B0604020202020204" pitchFamily="34" charset="0"/>
              </a:rPr>
              <a:t>A Companion to Socrates</a:t>
            </a:r>
            <a:r>
              <a:rPr lang="en-GB" dirty="0">
                <a:latin typeface="Arial" panose="020B0604020202020204" pitchFamily="34" charset="0"/>
                <a:cs typeface="Arial" panose="020B0604020202020204" pitchFamily="34" charset="0"/>
              </a:rPr>
              <a:t>, 5–20. Oxford: Blackwell.</a:t>
            </a:r>
          </a:p>
          <a:p>
            <a:endParaRPr lang="el-GR" dirty="0"/>
          </a:p>
        </p:txBody>
      </p:sp>
    </p:spTree>
    <p:extLst>
      <p:ext uri="{BB962C8B-B14F-4D97-AF65-F5344CB8AC3E}">
        <p14:creationId xmlns:p14="http://schemas.microsoft.com/office/powerpoint/2010/main" val="2384273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9CC27-4793-1D9D-8FCE-D07A56AFBDE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Basic Bibliography</a:t>
            </a:r>
            <a:endParaRPr lang="el-GR" dirty="0"/>
          </a:p>
        </p:txBody>
      </p:sp>
      <p:sp>
        <p:nvSpPr>
          <p:cNvPr id="3" name="Θέση περιεχομένου 2">
            <a:extLst>
              <a:ext uri="{FF2B5EF4-FFF2-40B4-BE49-F238E27FC236}">
                <a16:creationId xmlns:a16="http://schemas.microsoft.com/office/drawing/2014/main" id="{1447706A-F8E8-C4D8-3CDD-6F4EDDCB0B13}"/>
              </a:ext>
            </a:extLst>
          </p:cNvPr>
          <p:cNvSpPr>
            <a:spLocks noGrp="1"/>
          </p:cNvSpPr>
          <p:nvPr>
            <p:ph idx="1"/>
          </p:nvPr>
        </p:nvSpPr>
        <p:spPr/>
        <p:txBody>
          <a:bodyPr>
            <a:normAutofit fontScale="85000" lnSpcReduction="20000"/>
          </a:bodyPr>
          <a:lstStyle/>
          <a:p>
            <a:pPr algn="just"/>
            <a:r>
              <a:rPr lang="en-US" dirty="0">
                <a:latin typeface="Arial" panose="020B0604020202020204" pitchFamily="34" charset="0"/>
                <a:cs typeface="Arial" panose="020B0604020202020204" pitchFamily="34" charset="0"/>
              </a:rPr>
              <a:t>Parks, G. 2004. “The Translation of Philosophical Texts”, </a:t>
            </a:r>
            <a:r>
              <a:rPr lang="en-US" i="1" dirty="0">
                <a:latin typeface="Arial" panose="020B0604020202020204" pitchFamily="34" charset="0"/>
                <a:cs typeface="Arial" panose="020B0604020202020204" pitchFamily="34" charset="0"/>
              </a:rPr>
              <a:t>Rivista </a:t>
            </a:r>
            <a:r>
              <a:rPr lang="en-US" i="1" dirty="0" err="1">
                <a:latin typeface="Arial" panose="020B0604020202020204" pitchFamily="34" charset="0"/>
                <a:cs typeface="Arial" panose="020B0604020202020204" pitchFamily="34" charset="0"/>
              </a:rPr>
              <a:t>internazionale</a:t>
            </a:r>
            <a:r>
              <a:rPr lang="en-US" i="1" dirty="0">
                <a:latin typeface="Arial" panose="020B0604020202020204" pitchFamily="34" charset="0"/>
                <a:cs typeface="Arial" panose="020B0604020202020204" pitchFamily="34" charset="0"/>
              </a:rPr>
              <a:t> di </a:t>
            </a:r>
            <a:r>
              <a:rPr lang="en-US" i="1" dirty="0" err="1">
                <a:latin typeface="Arial" panose="020B0604020202020204" pitchFamily="34" charset="0"/>
                <a:cs typeface="Arial" panose="020B0604020202020204" pitchFamily="34" charset="0"/>
              </a:rPr>
              <a:t>tecnica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della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traduzione</a:t>
            </a:r>
            <a:r>
              <a:rPr lang="en-US" i="1" dirty="0">
                <a:latin typeface="Arial" panose="020B0604020202020204" pitchFamily="34" charset="0"/>
                <a:cs typeface="Arial" panose="020B0604020202020204" pitchFamily="34" charset="0"/>
              </a:rPr>
              <a:t> / International Journal of Translation </a:t>
            </a:r>
            <a:r>
              <a:rPr lang="en-US" dirty="0">
                <a:latin typeface="Arial" panose="020B0604020202020204" pitchFamily="34" charset="0"/>
                <a:cs typeface="Arial" panose="020B0604020202020204" pitchFamily="34" charset="0"/>
              </a:rPr>
              <a:t>8 (2004) 1–10.</a:t>
            </a:r>
          </a:p>
          <a:p>
            <a:pPr algn="just"/>
            <a:r>
              <a:rPr lang="en-US" dirty="0">
                <a:latin typeface="Arial" panose="020B0604020202020204" pitchFamily="34" charset="0"/>
                <a:cs typeface="Arial" panose="020B0604020202020204" pitchFamily="34" charset="0"/>
              </a:rPr>
              <a:t>Peters, F. E. 1967. </a:t>
            </a:r>
            <a:r>
              <a:rPr lang="en-US" i="1" dirty="0">
                <a:latin typeface="Arial" panose="020B0604020202020204" pitchFamily="34" charset="0"/>
                <a:cs typeface="Arial" panose="020B0604020202020204" pitchFamily="34" charset="0"/>
              </a:rPr>
              <a:t>Greek Philosophical Terms</a:t>
            </a:r>
            <a:r>
              <a:rPr lang="en-US" dirty="0">
                <a:latin typeface="Arial" panose="020B0604020202020204" pitchFamily="34" charset="0"/>
                <a:cs typeface="Arial" panose="020B0604020202020204" pitchFamily="34" charset="0"/>
              </a:rPr>
              <a:t>. New York: NYU Press.</a:t>
            </a:r>
          </a:p>
          <a:p>
            <a:pPr algn="just"/>
            <a:r>
              <a:rPr lang="en-US" dirty="0">
                <a:latin typeface="Arial" panose="020B0604020202020204" pitchFamily="34" charset="0"/>
                <a:cs typeface="Arial" panose="020B0604020202020204" pitchFamily="34" charset="0"/>
              </a:rPr>
              <a:t>Reeve, C. D. 1989. </a:t>
            </a:r>
            <a:r>
              <a:rPr lang="en-US" i="1" dirty="0">
                <a:latin typeface="Arial" panose="020B0604020202020204" pitchFamily="34" charset="0"/>
                <a:cs typeface="Arial" panose="020B0604020202020204" pitchFamily="34" charset="0"/>
              </a:rPr>
              <a:t>Socrates in the Apology: An Essay on Plato’s Apology of Socrates</a:t>
            </a:r>
            <a:r>
              <a:rPr lang="en-US" dirty="0">
                <a:latin typeface="Arial" panose="020B0604020202020204" pitchFamily="34" charset="0"/>
                <a:cs typeface="Arial" panose="020B0604020202020204" pitchFamily="34" charset="0"/>
              </a:rPr>
              <a:t>. Indianapolis, IN: Hackett.</a:t>
            </a:r>
          </a:p>
          <a:p>
            <a:pPr algn="just"/>
            <a:r>
              <a:rPr lang="en-US" dirty="0">
                <a:latin typeface="Arial" panose="020B0604020202020204" pitchFamily="34" charset="0"/>
                <a:cs typeface="Arial" panose="020B0604020202020204" pitchFamily="34" charset="0"/>
              </a:rPr>
              <a:t>Steadman, G. 2020. </a:t>
            </a:r>
            <a:r>
              <a:rPr lang="en-US" i="1" dirty="0">
                <a:latin typeface="Arial" panose="020B0604020202020204" pitchFamily="34" charset="0"/>
                <a:cs typeface="Arial" panose="020B0604020202020204" pitchFamily="34" charset="0"/>
              </a:rPr>
              <a:t>Plato's Apology: Greek Text with Facing Vocabulary and Commentary</a:t>
            </a:r>
            <a:r>
              <a:rPr lang="en-US" dirty="0">
                <a:latin typeface="Arial" panose="020B0604020202020204" pitchFamily="34" charset="0"/>
                <a:cs typeface="Arial" panose="020B0604020202020204" pitchFamily="34" charset="0"/>
              </a:rPr>
              <a:t>. (free online).</a:t>
            </a:r>
          </a:p>
          <a:p>
            <a:pPr algn="just"/>
            <a:r>
              <a:rPr lang="en-US" dirty="0">
                <a:latin typeface="Arial" panose="020B0604020202020204" pitchFamily="34" charset="0"/>
                <a:cs typeface="Arial" panose="020B0604020202020204" pitchFamily="34" charset="0"/>
              </a:rPr>
              <a:t>Strauss, Leo. 1983. ‘‘On Plato’s Apology of Socrates and Crito’’, in T. Pangle (ed.), </a:t>
            </a:r>
            <a:r>
              <a:rPr lang="en-US" i="1" dirty="0">
                <a:latin typeface="Arial" panose="020B0604020202020204" pitchFamily="34" charset="0"/>
                <a:cs typeface="Arial" panose="020B0604020202020204" pitchFamily="34" charset="0"/>
              </a:rPr>
              <a:t>Studies in Platonic Political Philosophy</a:t>
            </a:r>
            <a:r>
              <a:rPr lang="en-US" dirty="0">
                <a:latin typeface="Arial" panose="020B0604020202020204" pitchFamily="34" charset="0"/>
                <a:cs typeface="Arial" panose="020B0604020202020204" pitchFamily="34" charset="0"/>
              </a:rPr>
              <a:t>, 38–66. Chicago: Univ. of Chicago Press.</a:t>
            </a:r>
          </a:p>
          <a:p>
            <a:pPr algn="just"/>
            <a:r>
              <a:rPr lang="en-US" dirty="0">
                <a:latin typeface="Arial" panose="020B0604020202020204" pitchFamily="34" charset="0"/>
                <a:cs typeface="Arial" panose="020B0604020202020204" pitchFamily="34" charset="0"/>
              </a:rPr>
              <a:t>Urmson, J. O. 1990. </a:t>
            </a:r>
            <a:r>
              <a:rPr lang="en-US" i="1" dirty="0">
                <a:latin typeface="Arial" panose="020B0604020202020204" pitchFamily="34" charset="0"/>
                <a:cs typeface="Arial" panose="020B0604020202020204" pitchFamily="34" charset="0"/>
              </a:rPr>
              <a:t>The Greek Philosophical Vocabulary</a:t>
            </a:r>
            <a:r>
              <a:rPr lang="en-US" dirty="0">
                <a:latin typeface="Arial" panose="020B0604020202020204" pitchFamily="34" charset="0"/>
                <a:cs typeface="Arial" panose="020B0604020202020204" pitchFamily="34" charset="0"/>
              </a:rPr>
              <a:t>. London: Duckworth.  </a:t>
            </a:r>
          </a:p>
          <a:p>
            <a:pPr algn="just"/>
            <a:r>
              <a:rPr lang="en-US" dirty="0">
                <a:latin typeface="Arial" panose="020B0604020202020204" pitchFamily="34" charset="0"/>
                <a:cs typeface="Arial" panose="020B0604020202020204" pitchFamily="34" charset="0"/>
              </a:rPr>
              <a:t>West, T. G. 1979. </a:t>
            </a:r>
            <a:r>
              <a:rPr lang="en-US" i="1" dirty="0">
                <a:latin typeface="Arial" panose="020B0604020202020204" pitchFamily="34" charset="0"/>
                <a:cs typeface="Arial" panose="020B0604020202020204" pitchFamily="34" charset="0"/>
              </a:rPr>
              <a:t>Plato’s Apology of Socrates: An Interpretation, with a New Translation</a:t>
            </a:r>
            <a:r>
              <a:rPr lang="en-US" dirty="0">
                <a:latin typeface="Arial" panose="020B0604020202020204" pitchFamily="34" charset="0"/>
                <a:cs typeface="Arial" panose="020B0604020202020204" pitchFamily="34" charset="0"/>
              </a:rPr>
              <a:t>. Ithaca, NY: Cornell Univ. Press.</a:t>
            </a:r>
          </a:p>
          <a:p>
            <a:endParaRPr lang="en-US" dirty="0"/>
          </a:p>
          <a:p>
            <a:endParaRPr lang="el-GR" dirty="0"/>
          </a:p>
        </p:txBody>
      </p:sp>
    </p:spTree>
    <p:extLst>
      <p:ext uri="{BB962C8B-B14F-4D97-AF65-F5344CB8AC3E}">
        <p14:creationId xmlns:p14="http://schemas.microsoft.com/office/powerpoint/2010/main" val="120529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52F2AB-ECC0-CD4E-DF9A-010FFCDB416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pic>
        <p:nvPicPr>
          <p:cNvPr id="4" name="Θέση περιεχομένου 3">
            <a:extLst>
              <a:ext uri="{FF2B5EF4-FFF2-40B4-BE49-F238E27FC236}">
                <a16:creationId xmlns:a16="http://schemas.microsoft.com/office/drawing/2014/main" id="{4E217DF0-F834-DA6A-6518-70717DDBADF5}"/>
              </a:ext>
            </a:extLst>
          </p:cNvPr>
          <p:cNvPicPr>
            <a:picLocks noGrp="1" noChangeAspect="1"/>
          </p:cNvPicPr>
          <p:nvPr>
            <p:ph idx="1"/>
          </p:nvPr>
        </p:nvPicPr>
        <p:blipFill>
          <a:blip r:embed="rId2"/>
          <a:stretch>
            <a:fillRect/>
          </a:stretch>
        </p:blipFill>
        <p:spPr>
          <a:xfrm>
            <a:off x="2037739" y="685800"/>
            <a:ext cx="5827347" cy="3614738"/>
          </a:xfrm>
          <a:prstGeom prst="rect">
            <a:avLst/>
          </a:prstGeom>
        </p:spPr>
      </p:pic>
    </p:spTree>
    <p:extLst>
      <p:ext uri="{BB962C8B-B14F-4D97-AF65-F5344CB8AC3E}">
        <p14:creationId xmlns:p14="http://schemas.microsoft.com/office/powerpoint/2010/main" val="87198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AF2897-D435-762F-D425-550C7D7E85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COURSE CONTENT</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66759006-3AE0-5F80-CAE7-13FA097B882B}"/>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Week 1: Introduction</a:t>
            </a:r>
          </a:p>
          <a:p>
            <a:pPr algn="just"/>
            <a:r>
              <a:rPr lang="en-US" dirty="0">
                <a:latin typeface="Arial" panose="020B0604020202020204" pitchFamily="34" charset="0"/>
                <a:cs typeface="Arial" panose="020B0604020202020204" pitchFamily="34" charset="0"/>
              </a:rPr>
              <a:t>Week 2: Nouns, Pronouns, and Adjectives</a:t>
            </a:r>
          </a:p>
          <a:p>
            <a:pPr algn="just"/>
            <a:r>
              <a:rPr lang="en-US" dirty="0">
                <a:latin typeface="Arial" panose="020B0604020202020204" pitchFamily="34" charset="0"/>
                <a:cs typeface="Arial" panose="020B0604020202020204" pitchFamily="34" charset="0"/>
              </a:rPr>
              <a:t>Week 3: Adverbs, Prepositions, and Particles </a:t>
            </a:r>
          </a:p>
          <a:p>
            <a:pPr algn="just"/>
            <a:r>
              <a:rPr lang="en-US" dirty="0">
                <a:latin typeface="Arial" panose="020B0604020202020204" pitchFamily="34" charset="0"/>
                <a:cs typeface="Arial" panose="020B0604020202020204" pitchFamily="34" charset="0"/>
              </a:rPr>
              <a:t>Week 4: Numbers and Degrees of Comparison</a:t>
            </a:r>
          </a:p>
          <a:p>
            <a:pPr algn="just"/>
            <a:r>
              <a:rPr lang="en-US" dirty="0">
                <a:latin typeface="Arial" panose="020B0604020202020204" pitchFamily="34" charset="0"/>
                <a:cs typeface="Arial" panose="020B0604020202020204" pitchFamily="34" charset="0"/>
              </a:rPr>
              <a:t>Week 5: Verbal Adjectives ending in -</a:t>
            </a:r>
            <a:r>
              <a:rPr lang="en-US" dirty="0" err="1">
                <a:latin typeface="Arial" panose="020B0604020202020204" pitchFamily="34" charset="0"/>
                <a:cs typeface="Arial" panose="020B0604020202020204" pitchFamily="34" charset="0"/>
              </a:rPr>
              <a:t>τος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τη</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τον</a:t>
            </a:r>
            <a:r>
              <a:rPr lang="en-US" dirty="0">
                <a:latin typeface="Arial" panose="020B0604020202020204" pitchFamily="34" charset="0"/>
                <a:cs typeface="Arial" panose="020B0604020202020204" pitchFamily="34" charset="0"/>
              </a:rPr>
              <a:t> and Verbal Adjectives ending in -</a:t>
            </a:r>
            <a:r>
              <a:rPr lang="en-US" dirty="0" err="1">
                <a:latin typeface="Arial" panose="020B0604020202020204" pitchFamily="34" charset="0"/>
                <a:cs typeface="Arial" panose="020B0604020202020204" pitchFamily="34" charset="0"/>
              </a:rPr>
              <a:t>τέος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τέ</a:t>
            </a:r>
            <a:r>
              <a:rPr lang="en-US" dirty="0">
                <a:latin typeface="Arial" panose="020B0604020202020204" pitchFamily="34" charset="0"/>
                <a:cs typeface="Arial" panose="020B0604020202020204" pitchFamily="34" charset="0"/>
              </a:rPr>
              <a:t>α, τέον</a:t>
            </a:r>
          </a:p>
          <a:p>
            <a:pPr algn="just"/>
            <a:r>
              <a:rPr lang="en-US" dirty="0">
                <a:latin typeface="Arial" panose="020B0604020202020204" pitchFamily="34" charset="0"/>
                <a:cs typeface="Arial" panose="020B0604020202020204" pitchFamily="34" charset="0"/>
              </a:rPr>
              <a:t>Week 6: Contract verbs and Verbs in -</a:t>
            </a:r>
            <a:r>
              <a:rPr lang="en-US" dirty="0" err="1">
                <a:latin typeface="Arial" panose="020B0604020202020204" pitchFamily="34" charset="0"/>
                <a:cs typeface="Arial" panose="020B0604020202020204" pitchFamily="34" charset="0"/>
              </a:rPr>
              <a:t>μι</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Week 7: Participles and Infinitives (declension and syntax) </a:t>
            </a:r>
          </a:p>
          <a:p>
            <a:endParaRPr lang="el-GR" dirty="0"/>
          </a:p>
        </p:txBody>
      </p:sp>
    </p:spTree>
    <p:extLst>
      <p:ext uri="{BB962C8B-B14F-4D97-AF65-F5344CB8AC3E}">
        <p14:creationId xmlns:p14="http://schemas.microsoft.com/office/powerpoint/2010/main" val="158960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011E63-3DC3-903C-F4A2-1B246DE225D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COURSE CONTENT</a:t>
            </a:r>
            <a:endParaRPr lang="el-GR" dirty="0"/>
          </a:p>
        </p:txBody>
      </p:sp>
      <p:sp>
        <p:nvSpPr>
          <p:cNvPr id="3" name="Θέση περιεχομένου 2">
            <a:extLst>
              <a:ext uri="{FF2B5EF4-FFF2-40B4-BE49-F238E27FC236}">
                <a16:creationId xmlns:a16="http://schemas.microsoft.com/office/drawing/2014/main" id="{E97A4ED7-B37C-D99E-4EE1-3FF514586F6E}"/>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Week 8: Nouns, Pronouns, and their Case Functions</a:t>
            </a:r>
          </a:p>
          <a:p>
            <a:pPr algn="just"/>
            <a:r>
              <a:rPr lang="en-US" dirty="0">
                <a:latin typeface="Arial" panose="020B0604020202020204" pitchFamily="34" charset="0"/>
                <a:cs typeface="Arial" panose="020B0604020202020204" pitchFamily="34" charset="0"/>
              </a:rPr>
              <a:t>Week 9: Moods and Voices</a:t>
            </a:r>
          </a:p>
          <a:p>
            <a:pPr algn="just"/>
            <a:r>
              <a:rPr lang="en-US" dirty="0">
                <a:latin typeface="Arial" panose="020B0604020202020204" pitchFamily="34" charset="0"/>
                <a:cs typeface="Arial" panose="020B0604020202020204" pitchFamily="34" charset="0"/>
              </a:rPr>
              <a:t>Week 10: Subordinate clauses (temporal, causal, final, conditional, concessive, and relative clauses)</a:t>
            </a:r>
          </a:p>
          <a:p>
            <a:pPr algn="just"/>
            <a:r>
              <a:rPr lang="en-US" dirty="0">
                <a:latin typeface="Arial" panose="020B0604020202020204" pitchFamily="34" charset="0"/>
                <a:cs typeface="Arial" panose="020B0604020202020204" pitchFamily="34" charset="0"/>
              </a:rPr>
              <a:t>Week 11: Reading and Translating the </a:t>
            </a:r>
            <a:r>
              <a:rPr lang="en-US" i="1" dirty="0">
                <a:latin typeface="Arial" panose="020B0604020202020204" pitchFamily="34" charset="0"/>
                <a:cs typeface="Arial" panose="020B0604020202020204" pitchFamily="34" charset="0"/>
              </a:rPr>
              <a:t>Apology</a:t>
            </a:r>
          </a:p>
          <a:p>
            <a:pPr algn="just"/>
            <a:r>
              <a:rPr lang="en-US" dirty="0">
                <a:latin typeface="Arial" panose="020B0604020202020204" pitchFamily="34" charset="0"/>
                <a:cs typeface="Arial" panose="020B0604020202020204" pitchFamily="34" charset="0"/>
              </a:rPr>
              <a:t>Week 12: Reading and Translating the </a:t>
            </a:r>
            <a:r>
              <a:rPr lang="en-US" i="1" dirty="0">
                <a:latin typeface="Arial" panose="020B0604020202020204" pitchFamily="34" charset="0"/>
                <a:cs typeface="Arial" panose="020B0604020202020204" pitchFamily="34" charset="0"/>
              </a:rPr>
              <a:t>Apology</a:t>
            </a:r>
          </a:p>
          <a:p>
            <a:pPr algn="just"/>
            <a:r>
              <a:rPr lang="en-US" dirty="0">
                <a:latin typeface="Arial" panose="020B0604020202020204" pitchFamily="34" charset="0"/>
                <a:cs typeface="Arial" panose="020B0604020202020204" pitchFamily="34" charset="0"/>
              </a:rPr>
              <a:t>Week 13: Reading and Translating the </a:t>
            </a:r>
            <a:r>
              <a:rPr lang="en-US" i="1" dirty="0">
                <a:latin typeface="Arial" panose="020B0604020202020204" pitchFamily="34" charset="0"/>
                <a:cs typeface="Arial" panose="020B0604020202020204" pitchFamily="34" charset="0"/>
              </a:rPr>
              <a:t>Apology</a:t>
            </a:r>
          </a:p>
          <a:p>
            <a:endParaRPr lang="el-GR" dirty="0"/>
          </a:p>
        </p:txBody>
      </p:sp>
    </p:spTree>
    <p:extLst>
      <p:ext uri="{BB962C8B-B14F-4D97-AF65-F5344CB8AC3E}">
        <p14:creationId xmlns:p14="http://schemas.microsoft.com/office/powerpoint/2010/main" val="3428121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FA3484-F257-5902-1287-E184F5EB3C8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Suggested readings</a:t>
            </a:r>
            <a:br>
              <a:rPr lang="en-GB" dirty="0"/>
            </a:br>
            <a:endParaRPr lang="el-GR" dirty="0"/>
          </a:p>
        </p:txBody>
      </p:sp>
      <p:sp>
        <p:nvSpPr>
          <p:cNvPr id="3" name="Θέση περιεχομένου 2">
            <a:extLst>
              <a:ext uri="{FF2B5EF4-FFF2-40B4-BE49-F238E27FC236}">
                <a16:creationId xmlns:a16="http://schemas.microsoft.com/office/drawing/2014/main" id="{68D87DE1-FE64-C2A1-1F49-772FDA4EFE0C}"/>
              </a:ext>
            </a:extLst>
          </p:cNvPr>
          <p:cNvSpPr>
            <a:spLocks noGrp="1"/>
          </p:cNvSpPr>
          <p:nvPr>
            <p:ph idx="1"/>
          </p:nvPr>
        </p:nvSpPr>
        <p:spPr/>
        <p:txBody>
          <a:bodyPr/>
          <a:lstStyle/>
          <a:p>
            <a:pPr marL="0" indent="0">
              <a:buNone/>
            </a:pPr>
            <a:endParaRPr lang="en-GB" dirty="0"/>
          </a:p>
          <a:p>
            <a:r>
              <a:rPr lang="en-GB" dirty="0">
                <a:latin typeface="Arial" panose="020B0604020202020204" pitchFamily="34" charset="0"/>
                <a:cs typeface="Arial" panose="020B0604020202020204" pitchFamily="34" charset="0"/>
              </a:rPr>
              <a:t>Palmer, D. 2021. </a:t>
            </a:r>
            <a:r>
              <a:rPr lang="en-GB" i="1" dirty="0">
                <a:latin typeface="Arial" panose="020B0604020202020204" pitchFamily="34" charset="0"/>
                <a:cs typeface="Arial" panose="020B0604020202020204" pitchFamily="34" charset="0"/>
              </a:rPr>
              <a:t>Intermediate Ancient Greek Language</a:t>
            </a:r>
            <a:r>
              <a:rPr lang="en-GB" dirty="0">
                <a:latin typeface="Arial" panose="020B0604020202020204" pitchFamily="34" charset="0"/>
                <a:cs typeface="Arial" panose="020B0604020202020204" pitchFamily="34" charset="0"/>
              </a:rPr>
              <a:t>. Acton: ANU Press. </a:t>
            </a:r>
          </a:p>
          <a:p>
            <a:r>
              <a:rPr lang="en-GB" dirty="0">
                <a:latin typeface="Arial" panose="020B0604020202020204" pitchFamily="34" charset="0"/>
                <a:cs typeface="Arial" panose="020B0604020202020204" pitchFamily="34" charset="0"/>
              </a:rPr>
              <a:t>JACT. 2007. </a:t>
            </a:r>
            <a:r>
              <a:rPr lang="en-GB" i="1" dirty="0">
                <a:latin typeface="Arial" panose="020B0604020202020204" pitchFamily="34" charset="0"/>
                <a:cs typeface="Arial" panose="020B0604020202020204" pitchFamily="34" charset="0"/>
              </a:rPr>
              <a:t>Reading Greek: Grammar and Exercises </a:t>
            </a:r>
            <a:r>
              <a:rPr lang="en-GB" dirty="0">
                <a:latin typeface="Arial" panose="020B0604020202020204" pitchFamily="34" charset="0"/>
                <a:cs typeface="Arial" panose="020B0604020202020204" pitchFamily="34" charset="0"/>
              </a:rPr>
              <a:t>(2nd ed.). Cambridge: CUP.</a:t>
            </a:r>
          </a:p>
          <a:p>
            <a:endParaRPr lang="el-GR" dirty="0"/>
          </a:p>
        </p:txBody>
      </p:sp>
    </p:spTree>
    <p:extLst>
      <p:ext uri="{BB962C8B-B14F-4D97-AF65-F5344CB8AC3E}">
        <p14:creationId xmlns:p14="http://schemas.microsoft.com/office/powerpoint/2010/main" val="1620119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3BD8A6-9BA1-33A9-C9DF-080A02E23F26}"/>
              </a:ext>
            </a:extLst>
          </p:cNvPr>
          <p:cNvSpPr>
            <a:spLocks noGrp="1"/>
          </p:cNvSpPr>
          <p:nvPr>
            <p:ph type="title"/>
          </p:nvPr>
        </p:nvSpPr>
        <p:spPr/>
        <p:txBody>
          <a:bodyPr/>
          <a:lstStyle/>
          <a:p>
            <a:r>
              <a:rPr lang="en-US" dirty="0"/>
              <a:t>Thank you!</a:t>
            </a:r>
            <a:endParaRPr lang="el-GR" dirty="0"/>
          </a:p>
        </p:txBody>
      </p:sp>
      <p:pic>
        <p:nvPicPr>
          <p:cNvPr id="6" name="Θέση εικόνας 5">
            <a:extLst>
              <a:ext uri="{FF2B5EF4-FFF2-40B4-BE49-F238E27FC236}">
                <a16:creationId xmlns:a16="http://schemas.microsoft.com/office/drawing/2014/main" id="{47B7EC4D-038E-6FAC-DF1D-28D74A6C3F3C}"/>
              </a:ext>
            </a:extLst>
          </p:cNvPr>
          <p:cNvPicPr>
            <a:picLocks noGrp="1" noChangeAspect="1"/>
          </p:cNvPicPr>
          <p:nvPr>
            <p:ph type="pic" idx="1"/>
          </p:nvPr>
        </p:nvPicPr>
        <p:blipFill>
          <a:blip r:embed="rId2"/>
          <a:srcRect l="1065" r="1065"/>
          <a:stretch>
            <a:fillRect/>
          </a:stretch>
        </p:blipFill>
        <p:spPr/>
      </p:pic>
      <p:sp>
        <p:nvSpPr>
          <p:cNvPr id="4" name="Θέση κειμένου 3">
            <a:extLst>
              <a:ext uri="{FF2B5EF4-FFF2-40B4-BE49-F238E27FC236}">
                <a16:creationId xmlns:a16="http://schemas.microsoft.com/office/drawing/2014/main" id="{F5D71DC2-ACA0-22CA-4660-BDABA27F1C0A}"/>
              </a:ext>
            </a:extLst>
          </p:cNvPr>
          <p:cNvSpPr>
            <a:spLocks noGrp="1"/>
          </p:cNvSpPr>
          <p:nvPr>
            <p:ph type="body" sz="half" idx="2"/>
          </p:nvPr>
        </p:nvSpPr>
        <p:spPr/>
        <p:txBody>
          <a:bodyPr/>
          <a:lstStyle/>
          <a:p>
            <a:r>
              <a:rPr lang="en-US" dirty="0"/>
              <a:t>Have a nice evening!</a:t>
            </a:r>
            <a:endParaRPr lang="el-GR" dirty="0"/>
          </a:p>
        </p:txBody>
      </p:sp>
    </p:spTree>
    <p:extLst>
      <p:ext uri="{BB962C8B-B14F-4D97-AF65-F5344CB8AC3E}">
        <p14:creationId xmlns:p14="http://schemas.microsoft.com/office/powerpoint/2010/main" val="33411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5948EA-EF2E-48BC-338D-8AE7F1098D6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pic>
        <p:nvPicPr>
          <p:cNvPr id="4" name="Θέση περιεχομένου 3">
            <a:extLst>
              <a:ext uri="{FF2B5EF4-FFF2-40B4-BE49-F238E27FC236}">
                <a16:creationId xmlns:a16="http://schemas.microsoft.com/office/drawing/2014/main" id="{2A6A3606-AA79-9669-062A-F7F5524E6CD9}"/>
              </a:ext>
            </a:extLst>
          </p:cNvPr>
          <p:cNvPicPr>
            <a:picLocks noGrp="1" noChangeAspect="1"/>
          </p:cNvPicPr>
          <p:nvPr>
            <p:ph idx="1"/>
          </p:nvPr>
        </p:nvPicPr>
        <p:blipFill>
          <a:blip r:embed="rId2"/>
          <a:stretch>
            <a:fillRect/>
          </a:stretch>
        </p:blipFill>
        <p:spPr>
          <a:xfrm>
            <a:off x="2854207" y="847106"/>
            <a:ext cx="4194412" cy="3292125"/>
          </a:xfrm>
          <a:prstGeom prst="rect">
            <a:avLst/>
          </a:prstGeom>
        </p:spPr>
      </p:pic>
    </p:spTree>
    <p:extLst>
      <p:ext uri="{BB962C8B-B14F-4D97-AF65-F5344CB8AC3E}">
        <p14:creationId xmlns:p14="http://schemas.microsoft.com/office/powerpoint/2010/main" val="421978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CBCE9-6D43-22B6-8A1C-3605100BE5B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7606DF57-AF2E-5F8C-E8C8-64B5C46C19B0}"/>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 The Phoenician alphabet was adopted for Greek during the early 8th century BC, perhaps in Euboea.</a:t>
            </a:r>
          </a:p>
          <a:p>
            <a:pPr algn="just"/>
            <a:r>
              <a:rPr lang="en-US" dirty="0">
                <a:latin typeface="Arial" panose="020B0604020202020204" pitchFamily="34" charset="0"/>
                <a:cs typeface="Arial" panose="020B0604020202020204" pitchFamily="34" charset="0"/>
              </a:rPr>
              <a:t>The oldest substantial texts known to date are the </a:t>
            </a:r>
            <a:r>
              <a:rPr lang="en-US" dirty="0" err="1">
                <a:latin typeface="Arial" panose="020B0604020202020204" pitchFamily="34" charset="0"/>
                <a:cs typeface="Arial" panose="020B0604020202020204" pitchFamily="34" charset="0"/>
              </a:rPr>
              <a:t>Dipylon</a:t>
            </a:r>
            <a:r>
              <a:rPr lang="en-US" dirty="0">
                <a:latin typeface="Arial" panose="020B0604020202020204" pitchFamily="34" charset="0"/>
                <a:cs typeface="Arial" panose="020B0604020202020204" pitchFamily="34" charset="0"/>
              </a:rPr>
              <a:t> inscription and the text on the so-called Cup of Nestor, both dated to the late 8th century BC, inscriptions of personal ownership and dedications to a god.</a:t>
            </a:r>
          </a:p>
          <a:p>
            <a:endParaRPr lang="el-GR" dirty="0"/>
          </a:p>
        </p:txBody>
      </p:sp>
    </p:spTree>
    <p:extLst>
      <p:ext uri="{BB962C8B-B14F-4D97-AF65-F5344CB8AC3E}">
        <p14:creationId xmlns:p14="http://schemas.microsoft.com/office/powerpoint/2010/main" val="338113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8816DA-9FBA-578F-9E0C-44D81CB473E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Greek Alphabet</a:t>
            </a:r>
            <a:endParaRPr lang="el-GR" dirty="0"/>
          </a:p>
        </p:txBody>
      </p:sp>
      <p:sp>
        <p:nvSpPr>
          <p:cNvPr id="3" name="Θέση περιεχομένου 2">
            <a:extLst>
              <a:ext uri="{FF2B5EF4-FFF2-40B4-BE49-F238E27FC236}">
                <a16:creationId xmlns:a16="http://schemas.microsoft.com/office/drawing/2014/main" id="{A02F25EB-2B11-4B9E-B3E2-39B875826D37}"/>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History of the Greek Alphabet:</a:t>
            </a:r>
          </a:p>
          <a:p>
            <a:pPr algn="just"/>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Dipylon</a:t>
            </a:r>
            <a:r>
              <a:rPr lang="en-US" dirty="0">
                <a:latin typeface="Arial" panose="020B0604020202020204" pitchFamily="34" charset="0"/>
                <a:cs typeface="Arial" panose="020B0604020202020204" pitchFamily="34" charset="0"/>
              </a:rPr>
              <a:t> Inscription:</a:t>
            </a:r>
          </a:p>
          <a:p>
            <a:pPr algn="just"/>
            <a:r>
              <a:rPr lang="en-US" dirty="0">
                <a:latin typeface="Arial" panose="020B0604020202020204" pitchFamily="34" charset="0"/>
                <a:cs typeface="Arial" panose="020B0604020202020204" pitchFamily="34" charset="0"/>
              </a:rPr>
              <a:t> Written on an ancient Greek pottery vessel dated to c. 740 BC.</a:t>
            </a:r>
          </a:p>
          <a:p>
            <a:pPr algn="just"/>
            <a:r>
              <a:rPr lang="en-US" dirty="0">
                <a:latin typeface="Arial" panose="020B0604020202020204" pitchFamily="34" charset="0"/>
                <a:cs typeface="Arial" panose="020B0604020202020204" pitchFamily="34" charset="0"/>
              </a:rPr>
              <a:t>Scratched on an oenochoe, which was found in 1871 and is named after the location where it was found, the ancient </a:t>
            </a:r>
            <a:r>
              <a:rPr lang="en-US" dirty="0" err="1">
                <a:latin typeface="Arial" panose="020B0604020202020204" pitchFamily="34" charset="0"/>
                <a:cs typeface="Arial" panose="020B0604020202020204" pitchFamily="34" charset="0"/>
              </a:rPr>
              <a:t>Dipylon</a:t>
            </a:r>
            <a:r>
              <a:rPr lang="en-US" dirty="0">
                <a:latin typeface="Arial" panose="020B0604020202020204" pitchFamily="34" charset="0"/>
                <a:cs typeface="Arial" panose="020B0604020202020204" pitchFamily="34" charset="0"/>
              </a:rPr>
              <a:t> Cemetery, near the </a:t>
            </a:r>
            <a:r>
              <a:rPr lang="en-US" dirty="0" err="1">
                <a:latin typeface="Arial" panose="020B0604020202020204" pitchFamily="34" charset="0"/>
                <a:cs typeface="Arial" panose="020B0604020202020204" pitchFamily="34" charset="0"/>
              </a:rPr>
              <a:t>Dipylon</a:t>
            </a:r>
            <a:r>
              <a:rPr lang="en-US" dirty="0">
                <a:latin typeface="Arial" panose="020B0604020202020204" pitchFamily="34" charset="0"/>
                <a:cs typeface="Arial" panose="020B0604020202020204" pitchFamily="34" charset="0"/>
              </a:rPr>
              <a:t> Gate on the area of </a:t>
            </a:r>
            <a:r>
              <a:rPr lang="en-US" dirty="0" err="1">
                <a:latin typeface="Arial" panose="020B0604020202020204" pitchFamily="34" charset="0"/>
                <a:cs typeface="Arial" panose="020B0604020202020204" pitchFamily="34" charset="0"/>
              </a:rPr>
              <a:t>Kerameikos</a:t>
            </a:r>
            <a:r>
              <a:rPr lang="en-US" dirty="0">
                <a:latin typeface="Arial" panose="020B0604020202020204" pitchFamily="34" charset="0"/>
                <a:cs typeface="Arial" panose="020B0604020202020204" pitchFamily="34" charset="0"/>
              </a:rPr>
              <a:t> in Athens.</a:t>
            </a:r>
          </a:p>
          <a:p>
            <a:pPr algn="just"/>
            <a:r>
              <a:rPr lang="en-US" dirty="0">
                <a:latin typeface="Arial" panose="020B0604020202020204" pitchFamily="34" charset="0"/>
                <a:cs typeface="Arial" panose="020B0604020202020204" pitchFamily="34" charset="0"/>
              </a:rPr>
              <a:t>It is now in the National Archaeological Museum of Athens (inv. 192).</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639372"/>
      </p:ext>
    </p:extLst>
  </p:cSld>
  <p:clrMapOvr>
    <a:masterClrMapping/>
  </p:clrMapOvr>
</p:sld>
</file>

<file path=ppt/theme/theme1.xml><?xml version="1.0" encoding="utf-8"?>
<a:theme xmlns:a="http://schemas.openxmlformats.org/drawingml/2006/main" name="Κομμάτι">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233</TotalTime>
  <Words>5213</Words>
  <Application>Microsoft Office PowerPoint</Application>
  <PresentationFormat>Ευρεία οθόνη</PresentationFormat>
  <Paragraphs>354</Paragraphs>
  <Slides>63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63</vt:i4>
      </vt:variant>
    </vt:vector>
  </HeadingPairs>
  <TitlesOfParts>
    <vt:vector size="67" baseType="lpstr">
      <vt:lpstr>Arial</vt:lpstr>
      <vt:lpstr>Century Gothic</vt:lpstr>
      <vt:lpstr>Wingdings 3</vt:lpstr>
      <vt:lpstr>Κομμάτι</vt:lpstr>
      <vt:lpstr>Ancient Greek (Intermediate Level)</vt:lpstr>
      <vt:lpstr>WEEK 1: BACK TO THE BASICS</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The Greek Alphabet</vt:lpstr>
      <vt:lpstr>WRITING GREEK LETTERS</vt:lpstr>
      <vt:lpstr>Pronunciation</vt:lpstr>
      <vt:lpstr>Pronunciation</vt:lpstr>
      <vt:lpstr>Pronunciation</vt:lpstr>
      <vt:lpstr>PRONUNCIATION</vt:lpstr>
      <vt:lpstr>Ancient Greek Dialects</vt:lpstr>
      <vt:lpstr>Ancient Greek Dialects</vt:lpstr>
      <vt:lpstr>Ancient Greek Dialects</vt:lpstr>
      <vt:lpstr>Ancient Greek Dialects</vt:lpstr>
      <vt:lpstr>Important Dates </vt:lpstr>
      <vt:lpstr>Important Dates </vt:lpstr>
      <vt:lpstr>Important Dates </vt:lpstr>
      <vt:lpstr>Important Dates </vt:lpstr>
      <vt:lpstr>Important Dates </vt:lpstr>
      <vt:lpstr>Introduction to Greek Grammar and Syntax</vt:lpstr>
      <vt:lpstr>Introduction to Greek Grammar and Syntax</vt:lpstr>
      <vt:lpstr>Introduction to Greek Grammar and Syntax</vt:lpstr>
      <vt:lpstr>Introduction to Greek Grammar and Syntax</vt:lpstr>
      <vt:lpstr>Introduction to Greek Grammar and Syntax</vt:lpstr>
      <vt:lpstr>Introduction to Greek Grammar and Syntax</vt:lpstr>
      <vt:lpstr>Introduction to Greek Grammar and Syntax</vt:lpstr>
      <vt:lpstr>Introduction to Greek Grammar and Syntax</vt:lpstr>
      <vt:lpstr>Introduction to Greek Grammar and Syntax</vt:lpstr>
      <vt:lpstr>Introduction to Greek Grammar and Syntax</vt:lpstr>
      <vt:lpstr>Digital Tools</vt:lpstr>
      <vt:lpstr>Digital Tools</vt:lpstr>
      <vt:lpstr>Digital Tools</vt:lpstr>
      <vt:lpstr>Basic Bibliography</vt:lpstr>
      <vt:lpstr>Basic Bibliography</vt:lpstr>
      <vt:lpstr>COURSE CONTENT</vt:lpstr>
      <vt:lpstr>COURSE CONTENT</vt:lpstr>
      <vt:lpstr>Suggested readings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7</cp:revision>
  <dcterms:created xsi:type="dcterms:W3CDTF">2025-09-19T05:18:50Z</dcterms:created>
  <dcterms:modified xsi:type="dcterms:W3CDTF">2025-10-07T05:37:37Z</dcterms:modified>
</cp:coreProperties>
</file>